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93" r:id="rId2"/>
    <p:sldMasterId id="2147484105" r:id="rId3"/>
    <p:sldMasterId id="2147484117" r:id="rId4"/>
    <p:sldMasterId id="2147484153" r:id="rId5"/>
    <p:sldMasterId id="2147484165" r:id="rId6"/>
    <p:sldMasterId id="2147484177" r:id="rId7"/>
  </p:sldMasterIdLst>
  <p:notesMasterIdLst>
    <p:notesMasterId r:id="rId32"/>
  </p:notesMasterIdLst>
  <p:handoutMasterIdLst>
    <p:handoutMasterId r:id="rId33"/>
  </p:handoutMasterIdLst>
  <p:sldIdLst>
    <p:sldId id="1163" r:id="rId8"/>
    <p:sldId id="1322" r:id="rId9"/>
    <p:sldId id="315" r:id="rId10"/>
    <p:sldId id="336" r:id="rId11"/>
    <p:sldId id="322" r:id="rId12"/>
    <p:sldId id="369" r:id="rId13"/>
    <p:sldId id="326" r:id="rId14"/>
    <p:sldId id="1145" r:id="rId15"/>
    <p:sldId id="334" r:id="rId16"/>
    <p:sldId id="257" r:id="rId17"/>
    <p:sldId id="276" r:id="rId18"/>
    <p:sldId id="282" r:id="rId19"/>
    <p:sldId id="258" r:id="rId20"/>
    <p:sldId id="1173" r:id="rId21"/>
    <p:sldId id="259" r:id="rId22"/>
    <p:sldId id="1155" r:id="rId23"/>
    <p:sldId id="495" r:id="rId24"/>
    <p:sldId id="1325" r:id="rId25"/>
    <p:sldId id="288" r:id="rId26"/>
    <p:sldId id="368" r:id="rId27"/>
    <p:sldId id="507" r:id="rId28"/>
    <p:sldId id="1324" r:id="rId29"/>
    <p:sldId id="1326" r:id="rId30"/>
    <p:sldId id="1327" r:id="rId31"/>
  </p:sldIdLst>
  <p:sldSz cx="9144000" cy="6858000" type="screen4x3"/>
  <p:notesSz cx="7315200" cy="96012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00FF"/>
    <a:srgbClr val="CC6600"/>
    <a:srgbClr val="FFFFCC"/>
    <a:srgbClr val="00CC00"/>
    <a:srgbClr val="FFFFFF"/>
    <a:srgbClr val="FF0000"/>
    <a:srgbClr val="FF9900"/>
    <a:srgbClr val="0099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98" autoAdjust="0"/>
  </p:normalViewPr>
  <p:slideViewPr>
    <p:cSldViewPr>
      <p:cViewPr varScale="1">
        <p:scale>
          <a:sx n="104" d="100"/>
          <a:sy n="104" d="100"/>
        </p:scale>
        <p:origin x="426" y="10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7B37B9-834A-4143-81BB-5EAFFBB338CC}"/>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8497D0F-BB3E-4073-9A9B-709343E51578}"/>
              </a:ext>
            </a:extLst>
          </p:cNvPr>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1" hangingPunct="1">
              <a:defRPr sz="1300">
                <a:latin typeface="Arial" charset="0"/>
              </a:defRPr>
            </a:lvl1pPr>
          </a:lstStyle>
          <a:p>
            <a:pPr>
              <a:defRPr/>
            </a:pPr>
            <a:fld id="{CE7839E9-BA23-4A43-988A-7601476F6AF3}" type="datetimeFigureOut">
              <a:rPr lang="en-US"/>
              <a:pPr>
                <a:defRPr/>
              </a:pPr>
              <a:t>7/10/2023</a:t>
            </a:fld>
            <a:endParaRPr lang="en-US"/>
          </a:p>
        </p:txBody>
      </p:sp>
      <p:sp>
        <p:nvSpPr>
          <p:cNvPr id="4" name="Footer Placeholder 3">
            <a:extLst>
              <a:ext uri="{FF2B5EF4-FFF2-40B4-BE49-F238E27FC236}">
                <a16:creationId xmlns:a16="http://schemas.microsoft.com/office/drawing/2014/main" id="{8A25DA19-E721-4395-AFD9-EAB70FFA7712}"/>
              </a:ext>
            </a:extLst>
          </p:cNvPr>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37F1A85-E8BD-4BFA-83FB-D180393E678D}"/>
              </a:ext>
            </a:extLst>
          </p:cNvPr>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8D4C1C11-4113-4FB5-9A5F-36B4E9117D0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4FAB15D-2C76-4394-BC15-6B44AA38D7A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defRPr>
            </a:lvl1pPr>
          </a:lstStyle>
          <a:p>
            <a:pPr>
              <a:defRPr/>
            </a:pPr>
            <a:endParaRPr lang="en-US" altLang="zh-CN"/>
          </a:p>
        </p:txBody>
      </p:sp>
      <p:sp>
        <p:nvSpPr>
          <p:cNvPr id="7171" name="Rectangle 3">
            <a:extLst>
              <a:ext uri="{FF2B5EF4-FFF2-40B4-BE49-F238E27FC236}">
                <a16:creationId xmlns:a16="http://schemas.microsoft.com/office/drawing/2014/main" id="{46B6A817-944D-4BED-A754-4EDE9DEB8E3C}"/>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en-US" altLang="zh-CN"/>
          </a:p>
        </p:txBody>
      </p:sp>
      <p:sp>
        <p:nvSpPr>
          <p:cNvPr id="5124" name="Rectangle 4">
            <a:extLst>
              <a:ext uri="{FF2B5EF4-FFF2-40B4-BE49-F238E27FC236}">
                <a16:creationId xmlns:a16="http://schemas.microsoft.com/office/drawing/2014/main" id="{EEA24448-ABFE-4C7A-B5F2-6E4B9E2A758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BA3E41FF-6099-4D20-939B-712060028647}"/>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7174" name="Rectangle 6">
            <a:extLst>
              <a:ext uri="{FF2B5EF4-FFF2-40B4-BE49-F238E27FC236}">
                <a16:creationId xmlns:a16="http://schemas.microsoft.com/office/drawing/2014/main" id="{C86FD426-CA88-4DDA-B477-8215C0E17245}"/>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defRPr>
            </a:lvl1pPr>
          </a:lstStyle>
          <a:p>
            <a:pPr>
              <a:defRPr/>
            </a:pPr>
            <a:endParaRPr lang="en-US" altLang="zh-CN"/>
          </a:p>
        </p:txBody>
      </p:sp>
      <p:sp>
        <p:nvSpPr>
          <p:cNvPr id="7175" name="Rectangle 7">
            <a:extLst>
              <a:ext uri="{FF2B5EF4-FFF2-40B4-BE49-F238E27FC236}">
                <a16:creationId xmlns:a16="http://schemas.microsoft.com/office/drawing/2014/main" id="{CFC1C8FD-8656-4C8C-BF7B-0CB7A768F11D}"/>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D8423EE4-E231-425B-B80B-CFD86E239B3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SimSun"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SimSun"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SimSun"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SimSun"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SimSun"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gd.ucar.edu/cas/adai/papers/Dai-drought_WIRES201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FB0756D-E383-45B7-BB1E-6CCBC6635F5E}"/>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780D0201-EF46-4F81-8088-AB4F0C8D6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D02C096B-B8B5-4A51-B2BE-48AEF0E590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2E79FE-1E0F-4329-98E5-A4655917A5D3}"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9160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85F40-B482-4C7A-AACA-0EB64B7B2C1B}" type="slidenum">
              <a:rPr kumimoji="1"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latin typeface="Arial" panose="020B0604020202020204" pitchFamily="34" charset="0"/>
            </a:endParaRPr>
          </a:p>
        </p:txBody>
      </p:sp>
    </p:spTree>
    <p:extLst>
      <p:ext uri="{BB962C8B-B14F-4D97-AF65-F5344CB8AC3E}">
        <p14:creationId xmlns:p14="http://schemas.microsoft.com/office/powerpoint/2010/main" val="181984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C099F81-88E0-4C32-AD0D-6E633A39A86F}"/>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327A10F4-E2C9-4CCF-AC60-586780011D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54A3527B-305C-403A-995F-D71932B306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DF8CC5B3-B5C0-4CC4-8DF7-7C69412CCBEF}" type="slidenum">
              <a:rPr lang="en-US" altLang="zh-CN" sz="1300" smtClean="0"/>
              <a:pPr>
                <a:spcBef>
                  <a:spcPct val="0"/>
                </a:spcBef>
              </a:pPr>
              <a:t>19</a:t>
            </a:fld>
            <a:endParaRPr lang="en-US" altLang="zh-CN"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5FAAD99-AEEF-44FA-B081-B107028DA44A}"/>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10861F8B-ACD7-4470-ABD9-BB1BF24CE3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4820" name="Slide Number Placeholder 3">
            <a:extLst>
              <a:ext uri="{FF2B5EF4-FFF2-40B4-BE49-F238E27FC236}">
                <a16:creationId xmlns:a16="http://schemas.microsoft.com/office/drawing/2014/main" id="{17C49771-245E-4990-B48F-B497EF4E05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0D145-2BE7-4401-89A1-AC075DC7EAA8}"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heat balance of the ground, which receives 95 units infrared radiation from the atmosphere (greenhouse effect). </a:t>
            </a:r>
          </a:p>
        </p:txBody>
      </p:sp>
      <p:sp>
        <p:nvSpPr>
          <p:cNvPr id="4" name="Slide Number Placeholder 3"/>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716F280D-B204-433B-A2BB-DCFDD8ADEC3C}"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21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70991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red and dashed curves near the surface. Explain lapse rate, adiabatic, potential temp</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423EE4-E231-425B-B80B-CFD86E239B38}"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90466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1.1, 1.2, 2.1</a:t>
            </a:r>
          </a:p>
        </p:txBody>
      </p:sp>
      <p:sp>
        <p:nvSpPr>
          <p:cNvPr id="4" name="Slide Number Placeholder 3"/>
          <p:cNvSpPr>
            <a:spLocks noGrp="1"/>
          </p:cNvSpPr>
          <p:nvPr>
            <p:ph type="sldNum" sz="quarter" idx="5"/>
          </p:nvPr>
        </p:nvSpPr>
        <p:spPr/>
        <p:txBody>
          <a:bodyPr/>
          <a:lstStyle/>
          <a:p>
            <a:pPr>
              <a:defRPr/>
            </a:pPr>
            <a:fld id="{D8423EE4-E231-425B-B80B-CFD86E239B38}" type="slidenum">
              <a:rPr lang="en-US" altLang="zh-CN" smtClean="0"/>
              <a:pPr>
                <a:defRPr/>
              </a:pPr>
              <a:t>4</a:t>
            </a:fld>
            <a:endParaRPr lang="en-US" altLang="zh-CN"/>
          </a:p>
        </p:txBody>
      </p:sp>
    </p:spTree>
    <p:extLst>
      <p:ext uri="{BB962C8B-B14F-4D97-AF65-F5344CB8AC3E}">
        <p14:creationId xmlns:p14="http://schemas.microsoft.com/office/powerpoint/2010/main" val="43971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423EE4-E231-425B-B80B-CFD86E239B38}" type="slidenum">
              <a:rPr lang="en-US" altLang="zh-CN" smtClean="0"/>
              <a:pPr>
                <a:defRPr/>
              </a:pPr>
              <a:t>7</a:t>
            </a:fld>
            <a:endParaRPr lang="en-US" altLang="zh-CN"/>
          </a:p>
        </p:txBody>
      </p:sp>
    </p:spTree>
    <p:extLst>
      <p:ext uri="{BB962C8B-B14F-4D97-AF65-F5344CB8AC3E}">
        <p14:creationId xmlns:p14="http://schemas.microsoft.com/office/powerpoint/2010/main" val="113360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4F83931-4C18-4088-A6AC-2531C494B9EE}"/>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6B369558-2195-4776-ABBC-86AD6B6067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Dai, A., 2011: </a:t>
            </a:r>
            <a:r>
              <a:rPr lang="en-US" altLang="en-US" b="1">
                <a:latin typeface="Arial" panose="020B0604020202020204" pitchFamily="34" charset="0"/>
                <a:hlinkClick r:id="rId3"/>
              </a:rPr>
              <a:t>Drought under global warming: A review</a:t>
            </a:r>
            <a:r>
              <a:rPr lang="en-US" altLang="en-US">
                <a:latin typeface="Arial" panose="020B0604020202020204" pitchFamily="34" charset="0"/>
              </a:rPr>
              <a:t>. </a:t>
            </a:r>
            <a:r>
              <a:rPr lang="en-US" altLang="en-US" i="1">
                <a:latin typeface="Arial" panose="020B0604020202020204" pitchFamily="34" charset="0"/>
              </a:rPr>
              <a:t>Wiley Interdisciplinary Reviews: Climate Change</a:t>
            </a:r>
            <a:r>
              <a:rPr lang="en-US" altLang="en-US">
                <a:latin typeface="Arial" panose="020B0604020202020204" pitchFamily="34" charset="0"/>
              </a:rPr>
              <a:t>, 2, 45–65, DOI: 10.1002/wcc.81.</a:t>
            </a:r>
          </a:p>
        </p:txBody>
      </p:sp>
      <p:sp>
        <p:nvSpPr>
          <p:cNvPr id="14340" name="Slide Number Placeholder 3">
            <a:extLst>
              <a:ext uri="{FF2B5EF4-FFF2-40B4-BE49-F238E27FC236}">
                <a16:creationId xmlns:a16="http://schemas.microsoft.com/office/drawing/2014/main" id="{98669560-EEE6-4823-8FE5-6C068A05C9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93F92E04-7403-4B3E-A259-94AD65AC5E2F}" type="slidenum">
              <a:rPr lang="en-US" altLang="zh-CN" sz="1300" smtClean="0"/>
              <a:pPr>
                <a:spcBef>
                  <a:spcPct val="0"/>
                </a:spcBef>
              </a:pPr>
              <a:t>9</a:t>
            </a:fld>
            <a:endParaRPr lang="en-US" altLang="zh-CN"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423EE4-E231-425B-B80B-CFD86E239B38}" type="slidenum">
              <a:rPr lang="en-US" altLang="zh-CN" smtClean="0"/>
              <a:pPr>
                <a:defRPr/>
              </a:pPr>
              <a:t>10</a:t>
            </a:fld>
            <a:endParaRPr lang="en-US" altLang="zh-CN"/>
          </a:p>
        </p:txBody>
      </p:sp>
    </p:spTree>
    <p:extLst>
      <p:ext uri="{BB962C8B-B14F-4D97-AF65-F5344CB8AC3E}">
        <p14:creationId xmlns:p14="http://schemas.microsoft.com/office/powerpoint/2010/main" val="12213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9E52711-7C1F-4AC0-BAAF-77705C2EDFD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65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194AEC9-AABE-4DB5-B937-FC783AC8650F}"/>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455EF5AC-C8B7-41B3-A493-38F91F0CC7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5B3711B1-8DCE-444A-AF89-CA267A3A0D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8B15F-0AC2-4C4C-95B4-2390481C2582}"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91027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423EE4-E231-425B-B80B-CFD86E239B38}" type="slidenum">
              <a:rPr lang="en-US" altLang="zh-CN" smtClean="0"/>
              <a:pPr>
                <a:defRPr/>
              </a:pPr>
              <a:t>13</a:t>
            </a:fld>
            <a:endParaRPr lang="en-US" altLang="zh-CN"/>
          </a:p>
        </p:txBody>
      </p:sp>
    </p:spTree>
    <p:extLst>
      <p:ext uri="{BB962C8B-B14F-4D97-AF65-F5344CB8AC3E}">
        <p14:creationId xmlns:p14="http://schemas.microsoft.com/office/powerpoint/2010/main" val="401510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apocalyptic</a:t>
            </a:r>
          </a:p>
        </p:txBody>
      </p:sp>
      <p:sp>
        <p:nvSpPr>
          <p:cNvPr id="4" name="Slide Number Placeholder 3"/>
          <p:cNvSpPr>
            <a:spLocks noGrp="1"/>
          </p:cNvSpPr>
          <p:nvPr>
            <p:ph type="sldNum" sz="quarter" idx="5"/>
          </p:nvPr>
        </p:nvSpPr>
        <p:spPr/>
        <p:txBody>
          <a:bodyPr/>
          <a:lstStyle/>
          <a:p>
            <a:pPr>
              <a:defRPr/>
            </a:pPr>
            <a:fld id="{D8423EE4-E231-425B-B80B-CFD86E239B38}" type="slidenum">
              <a:rPr lang="en-US" altLang="zh-CN" smtClean="0"/>
              <a:pPr>
                <a:defRPr/>
              </a:pPr>
              <a:t>16</a:t>
            </a:fld>
            <a:endParaRPr lang="en-US" altLang="zh-CN"/>
          </a:p>
        </p:txBody>
      </p:sp>
    </p:spTree>
    <p:extLst>
      <p:ext uri="{BB962C8B-B14F-4D97-AF65-F5344CB8AC3E}">
        <p14:creationId xmlns:p14="http://schemas.microsoft.com/office/powerpoint/2010/main" val="414160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97F70B-47BC-4D61-8049-C2D67714CF1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1A59843-A7B1-4E3C-A34D-2A66A32B764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8B5325D-F3D0-42E0-893C-CE48FDF9F106}"/>
              </a:ext>
            </a:extLst>
          </p:cNvPr>
          <p:cNvSpPr>
            <a:spLocks noGrp="1" noChangeArrowheads="1"/>
          </p:cNvSpPr>
          <p:nvPr>
            <p:ph type="sldNum" sz="quarter" idx="12"/>
          </p:nvPr>
        </p:nvSpPr>
        <p:spPr>
          <a:ln/>
        </p:spPr>
        <p:txBody>
          <a:bodyPr/>
          <a:lstStyle>
            <a:lvl1pPr>
              <a:defRPr/>
            </a:lvl1pPr>
          </a:lstStyle>
          <a:p>
            <a:pPr>
              <a:defRPr/>
            </a:pPr>
            <a:fld id="{D92A33D6-7D2A-4DFB-850B-49AA6CE9281C}" type="slidenum">
              <a:rPr lang="en-US" altLang="zh-CN"/>
              <a:pPr>
                <a:defRPr/>
              </a:pPr>
              <a:t>‹#›</a:t>
            </a:fld>
            <a:endParaRPr lang="en-US" altLang="zh-CN"/>
          </a:p>
        </p:txBody>
      </p:sp>
    </p:spTree>
    <p:extLst>
      <p:ext uri="{BB962C8B-B14F-4D97-AF65-F5344CB8AC3E}">
        <p14:creationId xmlns:p14="http://schemas.microsoft.com/office/powerpoint/2010/main" val="114566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68A3DF-FB41-4B33-B876-9622307EDAE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25AF223-C1C7-4ED4-90D7-5A933995263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EE33E82-209A-43EC-B1F2-E851C51A3DCC}"/>
              </a:ext>
            </a:extLst>
          </p:cNvPr>
          <p:cNvSpPr>
            <a:spLocks noGrp="1" noChangeArrowheads="1"/>
          </p:cNvSpPr>
          <p:nvPr>
            <p:ph type="sldNum" sz="quarter" idx="12"/>
          </p:nvPr>
        </p:nvSpPr>
        <p:spPr>
          <a:ln/>
        </p:spPr>
        <p:txBody>
          <a:bodyPr/>
          <a:lstStyle>
            <a:lvl1pPr>
              <a:defRPr/>
            </a:lvl1pPr>
          </a:lstStyle>
          <a:p>
            <a:pPr>
              <a:defRPr/>
            </a:pPr>
            <a:fld id="{268B1DF2-F020-4293-80E0-5626A250C4BA}" type="slidenum">
              <a:rPr lang="en-US" altLang="zh-CN"/>
              <a:pPr>
                <a:defRPr/>
              </a:pPr>
              <a:t>‹#›</a:t>
            </a:fld>
            <a:endParaRPr lang="en-US" altLang="zh-CN"/>
          </a:p>
        </p:txBody>
      </p:sp>
    </p:spTree>
    <p:extLst>
      <p:ext uri="{BB962C8B-B14F-4D97-AF65-F5344CB8AC3E}">
        <p14:creationId xmlns:p14="http://schemas.microsoft.com/office/powerpoint/2010/main" val="8471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EF4387-BCAF-4975-B06F-591A4893BF4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485F701-2702-43B3-B6F8-1D9397C96D8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789C579-0CF2-4B8A-81ED-BC130718532F}"/>
              </a:ext>
            </a:extLst>
          </p:cNvPr>
          <p:cNvSpPr>
            <a:spLocks noGrp="1" noChangeArrowheads="1"/>
          </p:cNvSpPr>
          <p:nvPr>
            <p:ph type="sldNum" sz="quarter" idx="12"/>
          </p:nvPr>
        </p:nvSpPr>
        <p:spPr>
          <a:ln/>
        </p:spPr>
        <p:txBody>
          <a:bodyPr/>
          <a:lstStyle>
            <a:lvl1pPr>
              <a:defRPr/>
            </a:lvl1pPr>
          </a:lstStyle>
          <a:p>
            <a:pPr>
              <a:defRPr/>
            </a:pPr>
            <a:fld id="{629FED45-07ED-4B01-9772-16AC06E4099E}" type="slidenum">
              <a:rPr lang="en-US" altLang="zh-CN"/>
              <a:pPr>
                <a:defRPr/>
              </a:pPr>
              <a:t>‹#›</a:t>
            </a:fld>
            <a:endParaRPr lang="en-US" altLang="zh-CN"/>
          </a:p>
        </p:txBody>
      </p:sp>
    </p:spTree>
    <p:extLst>
      <p:ext uri="{BB962C8B-B14F-4D97-AF65-F5344CB8AC3E}">
        <p14:creationId xmlns:p14="http://schemas.microsoft.com/office/powerpoint/2010/main" val="178986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2B7443-F65C-4179-91D0-69B8A4B5397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1082261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B7443-F65C-4179-91D0-69B8A4B5397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140976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2B7443-F65C-4179-91D0-69B8A4B5397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4286606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2B7443-F65C-4179-91D0-69B8A4B5397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887371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2B7443-F65C-4179-91D0-69B8A4B53972}"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696922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2B7443-F65C-4179-91D0-69B8A4B53972}"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373655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7443-F65C-4179-91D0-69B8A4B53972}"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2726250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2B7443-F65C-4179-91D0-69B8A4B5397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10526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5D642E-5718-4169-8BA9-5AAF6848D6A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F7498B7-5AC2-451D-BAEC-9094B65D483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531684D-5C47-4F9B-8A6F-B34049AE8C78}"/>
              </a:ext>
            </a:extLst>
          </p:cNvPr>
          <p:cNvSpPr>
            <a:spLocks noGrp="1" noChangeArrowheads="1"/>
          </p:cNvSpPr>
          <p:nvPr>
            <p:ph type="sldNum" sz="quarter" idx="12"/>
          </p:nvPr>
        </p:nvSpPr>
        <p:spPr>
          <a:ln/>
        </p:spPr>
        <p:txBody>
          <a:bodyPr/>
          <a:lstStyle>
            <a:lvl1pPr>
              <a:defRPr/>
            </a:lvl1pPr>
          </a:lstStyle>
          <a:p>
            <a:pPr>
              <a:defRPr/>
            </a:pPr>
            <a:fld id="{E0D5075A-8974-4881-BD11-B2E8F3665A3D}" type="slidenum">
              <a:rPr lang="en-US" altLang="zh-CN"/>
              <a:pPr>
                <a:defRPr/>
              </a:pPr>
              <a:t>‹#›</a:t>
            </a:fld>
            <a:endParaRPr lang="en-US" altLang="zh-CN"/>
          </a:p>
        </p:txBody>
      </p:sp>
    </p:spTree>
    <p:extLst>
      <p:ext uri="{BB962C8B-B14F-4D97-AF65-F5344CB8AC3E}">
        <p14:creationId xmlns:p14="http://schemas.microsoft.com/office/powerpoint/2010/main" val="82922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2B7443-F65C-4179-91D0-69B8A4B5397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641027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B7443-F65C-4179-91D0-69B8A4B5397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3588203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B7443-F65C-4179-91D0-69B8A4B5397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87CFD-4E5C-49D4-922D-E2C04F782226}" type="slidenum">
              <a:rPr lang="en-US" smtClean="0"/>
              <a:t>‹#›</a:t>
            </a:fld>
            <a:endParaRPr lang="en-US"/>
          </a:p>
        </p:txBody>
      </p:sp>
    </p:spTree>
    <p:extLst>
      <p:ext uri="{BB962C8B-B14F-4D97-AF65-F5344CB8AC3E}">
        <p14:creationId xmlns:p14="http://schemas.microsoft.com/office/powerpoint/2010/main" val="119639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839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292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23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05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78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7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49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DBF6C2-A163-4810-BB19-A459E1F9169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24DF0A9-B783-499D-9DA2-D193B9965D7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30DEBFE-7140-4CA6-B634-3E86D0F50C24}"/>
              </a:ext>
            </a:extLst>
          </p:cNvPr>
          <p:cNvSpPr>
            <a:spLocks noGrp="1" noChangeArrowheads="1"/>
          </p:cNvSpPr>
          <p:nvPr>
            <p:ph type="sldNum" sz="quarter" idx="12"/>
          </p:nvPr>
        </p:nvSpPr>
        <p:spPr>
          <a:ln/>
        </p:spPr>
        <p:txBody>
          <a:bodyPr/>
          <a:lstStyle>
            <a:lvl1pPr>
              <a:defRPr/>
            </a:lvl1pPr>
          </a:lstStyle>
          <a:p>
            <a:pPr>
              <a:defRPr/>
            </a:pPr>
            <a:fld id="{370BEB54-873F-4D5E-A244-CBE82BD84C23}" type="slidenum">
              <a:rPr lang="en-US" altLang="zh-CN"/>
              <a:pPr>
                <a:defRPr/>
              </a:pPr>
              <a:t>‹#›</a:t>
            </a:fld>
            <a:endParaRPr lang="en-US" altLang="zh-CN"/>
          </a:p>
        </p:txBody>
      </p:sp>
    </p:spTree>
    <p:extLst>
      <p:ext uri="{BB962C8B-B14F-4D97-AF65-F5344CB8AC3E}">
        <p14:creationId xmlns:p14="http://schemas.microsoft.com/office/powerpoint/2010/main" val="149871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357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95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48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620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802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4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463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47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469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90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4A83E9-51E7-497A-8913-C4CA92145C2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3B6EDE47-543F-4A3E-84FC-F7AED35C476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04B7686-BF51-48B8-9B84-AB48336134D3}"/>
              </a:ext>
            </a:extLst>
          </p:cNvPr>
          <p:cNvSpPr>
            <a:spLocks noGrp="1" noChangeArrowheads="1"/>
          </p:cNvSpPr>
          <p:nvPr>
            <p:ph type="sldNum" sz="quarter" idx="12"/>
          </p:nvPr>
        </p:nvSpPr>
        <p:spPr>
          <a:ln/>
        </p:spPr>
        <p:txBody>
          <a:bodyPr/>
          <a:lstStyle>
            <a:lvl1pPr>
              <a:defRPr/>
            </a:lvl1pPr>
          </a:lstStyle>
          <a:p>
            <a:pPr>
              <a:defRPr/>
            </a:pPr>
            <a:fld id="{884D9F6B-2574-4575-94D8-55982F3A7290}" type="slidenum">
              <a:rPr lang="en-US" altLang="zh-CN"/>
              <a:pPr>
                <a:defRPr/>
              </a:pPr>
              <a:t>‹#›</a:t>
            </a:fld>
            <a:endParaRPr lang="en-US" altLang="zh-CN"/>
          </a:p>
        </p:txBody>
      </p:sp>
    </p:spTree>
    <p:extLst>
      <p:ext uri="{BB962C8B-B14F-4D97-AF65-F5344CB8AC3E}">
        <p14:creationId xmlns:p14="http://schemas.microsoft.com/office/powerpoint/2010/main" val="1452860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796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596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559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84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E6526D-7155-4B07-BA2F-6EFE9D5B4ACE}"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3E2A95-AB98-41C5-91C7-B3A9A57FA0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881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0B5E-EDB4-44FF-A8F5-A2EEE775145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7F3CDC-EA58-462A-97AA-D54564D7518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DED5C2-A146-4A12-B97E-5A5775C77EFB}"/>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BDF7F2E0-5D46-4695-BB55-09338DF16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AF6F5-5F9C-46B0-A967-8C7DF254A9AA}"/>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133491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660E-EFCF-4ECB-8E6A-4D17D9CE9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5E4F3-39B5-40F5-8D17-FE5AA7A310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73275-B418-4F85-A121-5C55A0B917B9}"/>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A4F18228-1216-482D-961F-D255B345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01962-44B9-4A14-BA3A-7E80ED3F2082}"/>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2561276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9E99-0EC0-4A79-8DEB-C88E5C751DE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58357C-D02A-4158-BCF5-842E436FC02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4DFAD6-2834-4A4B-AA82-329EBC3D8EAA}"/>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235EAB3F-3112-4A03-B73E-82DEC0DE0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C5E3C-8545-4DAC-87EA-A6267DB43410}"/>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49190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C09C-E491-4A8F-9BD7-5D6CC9E6B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54111-9A70-4972-A807-286A293151A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A82322-DBE3-4323-A4B9-EB93B94BC12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E7F7-5901-43AD-811A-C661AC963ABD}"/>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6" name="Footer Placeholder 5">
            <a:extLst>
              <a:ext uri="{FF2B5EF4-FFF2-40B4-BE49-F238E27FC236}">
                <a16:creationId xmlns:a16="http://schemas.microsoft.com/office/drawing/2014/main" id="{21252608-7582-4716-AF32-EF1EF2361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7CAD8-6F3E-4DC8-8DF3-76715BEF61F3}"/>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2498002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BE7A-03CC-4651-8952-DD7E64D8449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4E20D-93B1-4A7F-98F2-14A05CE50F4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39FEC-B814-4D17-BE14-5A6D5175071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905DAE-7396-415A-976F-7FA1AC909EE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ED2B67E-29AD-4D97-B170-7CC93CB5BD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F29BF5-4670-40B4-89A4-9ED8DDC7DE22}"/>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8" name="Footer Placeholder 7">
            <a:extLst>
              <a:ext uri="{FF2B5EF4-FFF2-40B4-BE49-F238E27FC236}">
                <a16:creationId xmlns:a16="http://schemas.microsoft.com/office/drawing/2014/main" id="{0FBBAFB7-9FF0-45F6-9772-0526952D7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A624F-3180-48BE-A0CD-11B1C4675182}"/>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173981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4A9F5A2-B0D9-4FCB-BC30-52FEBB14140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8804F888-0B3F-4C1E-8D8E-B8C55D6E01A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601D1C3E-10BC-48C4-BE1A-F4E2ABABC014}"/>
              </a:ext>
            </a:extLst>
          </p:cNvPr>
          <p:cNvSpPr>
            <a:spLocks noGrp="1" noChangeArrowheads="1"/>
          </p:cNvSpPr>
          <p:nvPr>
            <p:ph type="sldNum" sz="quarter" idx="12"/>
          </p:nvPr>
        </p:nvSpPr>
        <p:spPr>
          <a:ln/>
        </p:spPr>
        <p:txBody>
          <a:bodyPr/>
          <a:lstStyle>
            <a:lvl1pPr>
              <a:defRPr/>
            </a:lvl1pPr>
          </a:lstStyle>
          <a:p>
            <a:pPr>
              <a:defRPr/>
            </a:pPr>
            <a:fld id="{7600A915-5493-46D3-95F7-27CB1ABBD5DF}" type="slidenum">
              <a:rPr lang="en-US" altLang="zh-CN"/>
              <a:pPr>
                <a:defRPr/>
              </a:pPr>
              <a:t>‹#›</a:t>
            </a:fld>
            <a:endParaRPr lang="en-US" altLang="zh-CN"/>
          </a:p>
        </p:txBody>
      </p:sp>
    </p:spTree>
    <p:extLst>
      <p:ext uri="{BB962C8B-B14F-4D97-AF65-F5344CB8AC3E}">
        <p14:creationId xmlns:p14="http://schemas.microsoft.com/office/powerpoint/2010/main" val="20159841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140D-3E5A-4917-9FDB-204259510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D44830-132E-4220-87C9-43A9E4238EEF}"/>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4" name="Footer Placeholder 3">
            <a:extLst>
              <a:ext uri="{FF2B5EF4-FFF2-40B4-BE49-F238E27FC236}">
                <a16:creationId xmlns:a16="http://schemas.microsoft.com/office/drawing/2014/main" id="{2FBDB4B8-88BC-491A-A37A-32336E927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CCCE4-E572-463C-B80C-159507B6A775}"/>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2969068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AC3FA-2889-4FE4-B436-8BC551C7B44E}"/>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3" name="Footer Placeholder 2">
            <a:extLst>
              <a:ext uri="{FF2B5EF4-FFF2-40B4-BE49-F238E27FC236}">
                <a16:creationId xmlns:a16="http://schemas.microsoft.com/office/drawing/2014/main" id="{C000F83D-73E9-4903-8BF1-83679E7409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706AED-4692-44E1-B6BF-B0AA50575CE6}"/>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3340871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B775-EE9B-4400-836A-B40850D580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D107D51-B350-468C-B02C-F82C0C84237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F21427-0DC9-48E3-AE1F-CB63CB25B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1A34FF2-1189-452E-B42F-800E153682B3}"/>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6" name="Footer Placeholder 5">
            <a:extLst>
              <a:ext uri="{FF2B5EF4-FFF2-40B4-BE49-F238E27FC236}">
                <a16:creationId xmlns:a16="http://schemas.microsoft.com/office/drawing/2014/main" id="{A0B3AD1A-CBD5-42B0-A1ED-73E0FF843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C3298-F298-432A-A811-A1890CA7ED62}"/>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3392168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8BDF-E494-4DBC-B469-535038E6E8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C690A0C-1948-43CC-B64A-9D3092B12EE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1B0D2E-11C1-4902-BE26-99A03DEA02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D73CA34-F684-4DA2-8991-9ABFF69E1841}"/>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6" name="Footer Placeholder 5">
            <a:extLst>
              <a:ext uri="{FF2B5EF4-FFF2-40B4-BE49-F238E27FC236}">
                <a16:creationId xmlns:a16="http://schemas.microsoft.com/office/drawing/2014/main" id="{87B59A84-553A-472C-9762-DB5759E4B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27649-F9C4-4763-8136-9B959A6956D1}"/>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263212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BFAA-12C9-4EB1-AB8B-035BF1A7A3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AF5AE-0D22-4577-97A2-6FCD3B95BA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0C45-B47E-424F-9CE4-54E35BDAE798}"/>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B23CFF4F-1913-4F13-A23F-981418CE4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C3B50-FB7B-41FE-BE1A-F1BD32D874DF}"/>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790731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330A2-12D8-4BBF-A15E-2B690FCDED5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87837-2E4F-44A7-8333-AF59984E059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74686-6924-402C-ADAC-DC78B9CA2782}"/>
              </a:ext>
            </a:extLst>
          </p:cNvPr>
          <p:cNvSpPr>
            <a:spLocks noGrp="1"/>
          </p:cNvSpPr>
          <p:nvPr>
            <p:ph type="dt" sz="half" idx="10"/>
          </p:nvPr>
        </p:nvSpPr>
        <p:spPr/>
        <p:txBody>
          <a:body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A73DB439-DF91-43E8-9089-2AEFF62E2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400B6-873F-4DCF-B08E-2B39EF55FADA}"/>
              </a:ext>
            </a:extLst>
          </p:cNvPr>
          <p:cNvSpPr>
            <a:spLocks noGrp="1"/>
          </p:cNvSpPr>
          <p:nvPr>
            <p:ph type="sldNum" sz="quarter" idx="12"/>
          </p:nvPr>
        </p:nvSpPr>
        <p:spPr/>
        <p:txBody>
          <a:bodyPr/>
          <a:lstStyle/>
          <a:p>
            <a:fld id="{E3407DBC-BAB5-4E67-87F6-849F0BB716BB}" type="slidenum">
              <a:rPr lang="en-US" smtClean="0"/>
              <a:t>‹#›</a:t>
            </a:fld>
            <a:endParaRPr lang="en-US"/>
          </a:p>
        </p:txBody>
      </p:sp>
    </p:spTree>
    <p:extLst>
      <p:ext uri="{BB962C8B-B14F-4D97-AF65-F5344CB8AC3E}">
        <p14:creationId xmlns:p14="http://schemas.microsoft.com/office/powerpoint/2010/main" val="412779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7ED75A8-5641-49EF-9139-BC012F3C988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2E3ABE3-F5F2-40DB-BA19-1DA8F7E3DB4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CEA4AE9-2BC2-4AA4-8F78-28546C1892E8}"/>
              </a:ext>
            </a:extLst>
          </p:cNvPr>
          <p:cNvSpPr>
            <a:spLocks noGrp="1" noChangeArrowheads="1"/>
          </p:cNvSpPr>
          <p:nvPr>
            <p:ph type="sldNum" sz="quarter" idx="12"/>
          </p:nvPr>
        </p:nvSpPr>
        <p:spPr>
          <a:ln/>
        </p:spPr>
        <p:txBody>
          <a:bodyPr/>
          <a:lstStyle>
            <a:lvl1pPr>
              <a:defRPr/>
            </a:lvl1pPr>
          </a:lstStyle>
          <a:p>
            <a:pPr>
              <a:defRPr/>
            </a:pPr>
            <a:fld id="{0311A9D3-B89C-45E2-997C-471095FE93C2}" type="slidenum">
              <a:rPr lang="en-US" altLang="zh-CN"/>
              <a:pPr>
                <a:defRPr/>
              </a:pPr>
              <a:t>‹#›</a:t>
            </a:fld>
            <a:endParaRPr lang="en-US" altLang="zh-CN"/>
          </a:p>
        </p:txBody>
      </p:sp>
    </p:spTree>
    <p:extLst>
      <p:ext uri="{BB962C8B-B14F-4D97-AF65-F5344CB8AC3E}">
        <p14:creationId xmlns:p14="http://schemas.microsoft.com/office/powerpoint/2010/main" val="1725173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14CF9B-7FA0-4548-BC37-61C8048C6FF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E338D24-D971-4DCC-A580-1A413FFBC9D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BEF78638-5137-45A5-9F2E-B2D70BF47DC7}"/>
              </a:ext>
            </a:extLst>
          </p:cNvPr>
          <p:cNvSpPr>
            <a:spLocks noGrp="1" noChangeArrowheads="1"/>
          </p:cNvSpPr>
          <p:nvPr>
            <p:ph type="sldNum" sz="quarter" idx="12"/>
          </p:nvPr>
        </p:nvSpPr>
        <p:spPr>
          <a:ln/>
        </p:spPr>
        <p:txBody>
          <a:bodyPr/>
          <a:lstStyle>
            <a:lvl1pPr>
              <a:defRPr/>
            </a:lvl1pPr>
          </a:lstStyle>
          <a:p>
            <a:pPr>
              <a:defRPr/>
            </a:pPr>
            <a:fld id="{29D930D9-DCD5-4755-8390-33D1B73A1C0D}" type="slidenum">
              <a:rPr lang="en-US" altLang="zh-CN"/>
              <a:pPr>
                <a:defRPr/>
              </a:pPr>
              <a:t>‹#›</a:t>
            </a:fld>
            <a:endParaRPr lang="en-US" altLang="zh-CN"/>
          </a:p>
        </p:txBody>
      </p:sp>
    </p:spTree>
    <p:extLst>
      <p:ext uri="{BB962C8B-B14F-4D97-AF65-F5344CB8AC3E}">
        <p14:creationId xmlns:p14="http://schemas.microsoft.com/office/powerpoint/2010/main" val="4207421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983DC0-5FCF-47E4-899E-D357151C38F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2CA1987-1476-4260-95F0-57C1B25183F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2B57CFC2-EE93-4452-B426-5DFA1D59A972}"/>
              </a:ext>
            </a:extLst>
          </p:cNvPr>
          <p:cNvSpPr>
            <a:spLocks noGrp="1" noChangeArrowheads="1"/>
          </p:cNvSpPr>
          <p:nvPr>
            <p:ph type="sldNum" sz="quarter" idx="12"/>
          </p:nvPr>
        </p:nvSpPr>
        <p:spPr>
          <a:ln/>
        </p:spPr>
        <p:txBody>
          <a:bodyPr/>
          <a:lstStyle>
            <a:lvl1pPr>
              <a:defRPr/>
            </a:lvl1pPr>
          </a:lstStyle>
          <a:p>
            <a:pPr>
              <a:defRPr/>
            </a:pPr>
            <a:fld id="{1C07C26C-20C7-4C71-B7B9-DEF4949B6856}" type="slidenum">
              <a:rPr lang="en-US" altLang="zh-CN"/>
              <a:pPr>
                <a:defRPr/>
              </a:pPr>
              <a:t>‹#›</a:t>
            </a:fld>
            <a:endParaRPr lang="en-US" altLang="zh-CN"/>
          </a:p>
        </p:txBody>
      </p:sp>
    </p:spTree>
    <p:extLst>
      <p:ext uri="{BB962C8B-B14F-4D97-AF65-F5344CB8AC3E}">
        <p14:creationId xmlns:p14="http://schemas.microsoft.com/office/powerpoint/2010/main" val="911149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7626D2-4336-4362-B770-E35067188A7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ECA03F6-9470-4DA7-8AFD-991E939C72D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04C45445-ACAD-49DD-A31B-8F219DAAA324}"/>
              </a:ext>
            </a:extLst>
          </p:cNvPr>
          <p:cNvSpPr>
            <a:spLocks noGrp="1" noChangeArrowheads="1"/>
          </p:cNvSpPr>
          <p:nvPr>
            <p:ph type="sldNum" sz="quarter" idx="12"/>
          </p:nvPr>
        </p:nvSpPr>
        <p:spPr>
          <a:ln/>
        </p:spPr>
        <p:txBody>
          <a:bodyPr/>
          <a:lstStyle>
            <a:lvl1pPr>
              <a:defRPr/>
            </a:lvl1pPr>
          </a:lstStyle>
          <a:p>
            <a:pPr>
              <a:defRPr/>
            </a:pPr>
            <a:fld id="{8CB73FAD-E1E3-437A-BDD2-2004E5AFCEC9}" type="slidenum">
              <a:rPr lang="en-US" altLang="zh-CN"/>
              <a:pPr>
                <a:defRPr/>
              </a:pPr>
              <a:t>‹#›</a:t>
            </a:fld>
            <a:endParaRPr lang="en-US" altLang="zh-CN"/>
          </a:p>
        </p:txBody>
      </p:sp>
    </p:spTree>
    <p:extLst>
      <p:ext uri="{BB962C8B-B14F-4D97-AF65-F5344CB8AC3E}">
        <p14:creationId xmlns:p14="http://schemas.microsoft.com/office/powerpoint/2010/main" val="146818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706676-636C-4458-945C-29C8D76CF6E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0C9D120E-5DC8-4BD0-92BD-A02D34B328F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BC5A0C7-3B35-4D39-9C45-A15402604A60}"/>
              </a:ext>
            </a:extLst>
          </p:cNvPr>
          <p:cNvSpPr>
            <a:spLocks noGrp="1" noChangeArrowheads="1"/>
          </p:cNvSpPr>
          <p:nvPr>
            <p:ph type="sldNum" sz="quarter" idx="12"/>
          </p:nvPr>
        </p:nvSpPr>
        <p:spPr>
          <a:ln/>
        </p:spPr>
        <p:txBody>
          <a:bodyPr/>
          <a:lstStyle>
            <a:lvl1pPr>
              <a:defRPr/>
            </a:lvl1pPr>
          </a:lstStyle>
          <a:p>
            <a:pPr>
              <a:defRPr/>
            </a:pPr>
            <a:fld id="{D05DC287-7463-4F6A-9548-A5869E37A47F}" type="slidenum">
              <a:rPr lang="en-US" altLang="zh-CN"/>
              <a:pPr>
                <a:defRPr/>
              </a:pPr>
              <a:t>‹#›</a:t>
            </a:fld>
            <a:endParaRPr lang="en-US" altLang="zh-CN"/>
          </a:p>
        </p:txBody>
      </p:sp>
    </p:spTree>
    <p:extLst>
      <p:ext uri="{BB962C8B-B14F-4D97-AF65-F5344CB8AC3E}">
        <p14:creationId xmlns:p14="http://schemas.microsoft.com/office/powerpoint/2010/main" val="1624571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14D945-6D42-4334-B573-E0B4D8E0790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0760F7BC-44EF-405A-A078-4683211214B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EF7AFD69-21A7-4C27-A19F-029B4C8D541B}"/>
              </a:ext>
            </a:extLst>
          </p:cNvPr>
          <p:cNvSpPr>
            <a:spLocks noGrp="1" noChangeArrowheads="1"/>
          </p:cNvSpPr>
          <p:nvPr>
            <p:ph type="sldNum" sz="quarter" idx="12"/>
          </p:nvPr>
        </p:nvSpPr>
        <p:spPr>
          <a:ln/>
        </p:spPr>
        <p:txBody>
          <a:bodyPr/>
          <a:lstStyle>
            <a:lvl1pPr>
              <a:defRPr/>
            </a:lvl1pPr>
          </a:lstStyle>
          <a:p>
            <a:pPr>
              <a:defRPr/>
            </a:pPr>
            <a:fld id="{9C9536BC-8E97-4B0B-A3F4-A60A69E8E5BA}" type="slidenum">
              <a:rPr lang="en-US" altLang="zh-CN"/>
              <a:pPr>
                <a:defRPr/>
              </a:pPr>
              <a:t>‹#›</a:t>
            </a:fld>
            <a:endParaRPr lang="en-US" altLang="zh-CN"/>
          </a:p>
        </p:txBody>
      </p:sp>
    </p:spTree>
    <p:extLst>
      <p:ext uri="{BB962C8B-B14F-4D97-AF65-F5344CB8AC3E}">
        <p14:creationId xmlns:p14="http://schemas.microsoft.com/office/powerpoint/2010/main" val="2044387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20E000C-B03D-493B-99C7-9291FC02C2A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6393BAAA-2708-46E8-B56E-0779ADC4A6B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ED069A6-96B0-4CAD-AAA4-9F3C0013D24B}"/>
              </a:ext>
            </a:extLst>
          </p:cNvPr>
          <p:cNvSpPr>
            <a:spLocks noGrp="1" noChangeArrowheads="1"/>
          </p:cNvSpPr>
          <p:nvPr>
            <p:ph type="sldNum" sz="quarter" idx="12"/>
          </p:nvPr>
        </p:nvSpPr>
        <p:spPr>
          <a:ln/>
        </p:spPr>
        <p:txBody>
          <a:bodyPr/>
          <a:lstStyle>
            <a:lvl1pPr>
              <a:defRPr/>
            </a:lvl1pPr>
          </a:lstStyle>
          <a:p>
            <a:pPr>
              <a:defRPr/>
            </a:pPr>
            <a:fld id="{913335EB-5642-4E6D-9F34-EC8401383D6F}" type="slidenum">
              <a:rPr lang="en-US" altLang="zh-CN"/>
              <a:pPr>
                <a:defRPr/>
              </a:pPr>
              <a:t>‹#›</a:t>
            </a:fld>
            <a:endParaRPr lang="en-US" altLang="zh-CN"/>
          </a:p>
        </p:txBody>
      </p:sp>
    </p:spTree>
    <p:extLst>
      <p:ext uri="{BB962C8B-B14F-4D97-AF65-F5344CB8AC3E}">
        <p14:creationId xmlns:p14="http://schemas.microsoft.com/office/powerpoint/2010/main" val="2329435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C0E389D-F72C-48A4-BBC5-F6C09179FB7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EF23FD65-705B-4288-99B6-CCA76B0C83D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0958AD4F-A79F-45DF-9A8B-ECB317FB6895}"/>
              </a:ext>
            </a:extLst>
          </p:cNvPr>
          <p:cNvSpPr>
            <a:spLocks noGrp="1" noChangeArrowheads="1"/>
          </p:cNvSpPr>
          <p:nvPr>
            <p:ph type="sldNum" sz="quarter" idx="12"/>
          </p:nvPr>
        </p:nvSpPr>
        <p:spPr>
          <a:ln/>
        </p:spPr>
        <p:txBody>
          <a:bodyPr/>
          <a:lstStyle>
            <a:lvl1pPr>
              <a:defRPr/>
            </a:lvl1pPr>
          </a:lstStyle>
          <a:p>
            <a:pPr>
              <a:defRPr/>
            </a:pPr>
            <a:fld id="{5C8D6531-8859-4289-9601-3E796FED46A4}" type="slidenum">
              <a:rPr lang="en-US" altLang="zh-CN"/>
              <a:pPr>
                <a:defRPr/>
              </a:pPr>
              <a:t>‹#›</a:t>
            </a:fld>
            <a:endParaRPr lang="en-US" altLang="zh-CN"/>
          </a:p>
        </p:txBody>
      </p:sp>
    </p:spTree>
    <p:extLst>
      <p:ext uri="{BB962C8B-B14F-4D97-AF65-F5344CB8AC3E}">
        <p14:creationId xmlns:p14="http://schemas.microsoft.com/office/powerpoint/2010/main" val="3871490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1E487C-7E07-4F18-BF46-9AB4DDBB7AB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64A38058-5098-4BD9-AB40-01875231DD1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88B446D-3D7D-44B7-ADE7-07362B7094BD}"/>
              </a:ext>
            </a:extLst>
          </p:cNvPr>
          <p:cNvSpPr>
            <a:spLocks noGrp="1" noChangeArrowheads="1"/>
          </p:cNvSpPr>
          <p:nvPr>
            <p:ph type="sldNum" sz="quarter" idx="12"/>
          </p:nvPr>
        </p:nvSpPr>
        <p:spPr>
          <a:ln/>
        </p:spPr>
        <p:txBody>
          <a:bodyPr/>
          <a:lstStyle>
            <a:lvl1pPr>
              <a:defRPr/>
            </a:lvl1pPr>
          </a:lstStyle>
          <a:p>
            <a:pPr>
              <a:defRPr/>
            </a:pPr>
            <a:fld id="{1EAF0EF0-33EE-48EE-BA45-B2CA1C5FB7AD}" type="slidenum">
              <a:rPr lang="en-US" altLang="zh-CN"/>
              <a:pPr>
                <a:defRPr/>
              </a:pPr>
              <a:t>‹#›</a:t>
            </a:fld>
            <a:endParaRPr lang="en-US" altLang="zh-CN"/>
          </a:p>
        </p:txBody>
      </p:sp>
    </p:spTree>
    <p:extLst>
      <p:ext uri="{BB962C8B-B14F-4D97-AF65-F5344CB8AC3E}">
        <p14:creationId xmlns:p14="http://schemas.microsoft.com/office/powerpoint/2010/main" val="1812668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4EC08E-7622-46DE-BCFC-8C2B8F4E047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CB5A51F9-E19C-4A61-882B-83656327DD8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0338FDDC-0429-45EF-AE6D-0A4BCC2A9D7D}"/>
              </a:ext>
            </a:extLst>
          </p:cNvPr>
          <p:cNvSpPr>
            <a:spLocks noGrp="1" noChangeArrowheads="1"/>
          </p:cNvSpPr>
          <p:nvPr>
            <p:ph type="sldNum" sz="quarter" idx="12"/>
          </p:nvPr>
        </p:nvSpPr>
        <p:spPr>
          <a:ln/>
        </p:spPr>
        <p:txBody>
          <a:bodyPr/>
          <a:lstStyle>
            <a:lvl1pPr>
              <a:defRPr/>
            </a:lvl1pPr>
          </a:lstStyle>
          <a:p>
            <a:pPr>
              <a:defRPr/>
            </a:pPr>
            <a:fld id="{0D64AC5F-4758-4BFE-B694-E78287FA9988}" type="slidenum">
              <a:rPr lang="en-US" altLang="zh-CN"/>
              <a:pPr>
                <a:defRPr/>
              </a:pPr>
              <a:t>‹#›</a:t>
            </a:fld>
            <a:endParaRPr lang="en-US" altLang="zh-CN"/>
          </a:p>
        </p:txBody>
      </p:sp>
    </p:spTree>
    <p:extLst>
      <p:ext uri="{BB962C8B-B14F-4D97-AF65-F5344CB8AC3E}">
        <p14:creationId xmlns:p14="http://schemas.microsoft.com/office/powerpoint/2010/main" val="4231658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FF6A78-4D73-4B3F-A9A5-8929C1DFBB5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79CBED8-DC38-411F-9F67-C3333E6AA08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713763B-A6C7-489E-9FA4-6565CA04C3B6}"/>
              </a:ext>
            </a:extLst>
          </p:cNvPr>
          <p:cNvSpPr>
            <a:spLocks noGrp="1" noChangeArrowheads="1"/>
          </p:cNvSpPr>
          <p:nvPr>
            <p:ph type="sldNum" sz="quarter" idx="12"/>
          </p:nvPr>
        </p:nvSpPr>
        <p:spPr>
          <a:ln/>
        </p:spPr>
        <p:txBody>
          <a:bodyPr/>
          <a:lstStyle>
            <a:lvl1pPr>
              <a:defRPr/>
            </a:lvl1pPr>
          </a:lstStyle>
          <a:p>
            <a:pPr>
              <a:defRPr/>
            </a:pPr>
            <a:fld id="{64AC6429-C170-403D-ADB7-F51EA6DA475E}" type="slidenum">
              <a:rPr lang="en-US" altLang="zh-CN"/>
              <a:pPr>
                <a:defRPr/>
              </a:pPr>
              <a:t>‹#›</a:t>
            </a:fld>
            <a:endParaRPr lang="en-US" altLang="zh-CN"/>
          </a:p>
        </p:txBody>
      </p:sp>
    </p:spTree>
    <p:extLst>
      <p:ext uri="{BB962C8B-B14F-4D97-AF65-F5344CB8AC3E}">
        <p14:creationId xmlns:p14="http://schemas.microsoft.com/office/powerpoint/2010/main" val="1983120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55DE4F-4A0A-4806-9DAB-5984144AE84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FC0078F-4C70-4854-BB60-8A94D9C62D1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78C6426-8654-4156-81AA-2B21907399C0}"/>
              </a:ext>
            </a:extLst>
          </p:cNvPr>
          <p:cNvSpPr>
            <a:spLocks noGrp="1" noChangeArrowheads="1"/>
          </p:cNvSpPr>
          <p:nvPr>
            <p:ph type="sldNum" sz="quarter" idx="12"/>
          </p:nvPr>
        </p:nvSpPr>
        <p:spPr>
          <a:ln/>
        </p:spPr>
        <p:txBody>
          <a:bodyPr/>
          <a:lstStyle>
            <a:lvl1pPr>
              <a:defRPr/>
            </a:lvl1pPr>
          </a:lstStyle>
          <a:p>
            <a:pPr>
              <a:defRPr/>
            </a:pPr>
            <a:fld id="{BA834C1E-7D56-4A90-B319-7D9527EB99C3}" type="slidenum">
              <a:rPr lang="en-US" altLang="zh-CN"/>
              <a:pPr>
                <a:defRPr/>
              </a:pPr>
              <a:t>‹#›</a:t>
            </a:fld>
            <a:endParaRPr lang="en-US" altLang="zh-CN"/>
          </a:p>
        </p:txBody>
      </p:sp>
    </p:spTree>
    <p:extLst>
      <p:ext uri="{BB962C8B-B14F-4D97-AF65-F5344CB8AC3E}">
        <p14:creationId xmlns:p14="http://schemas.microsoft.com/office/powerpoint/2010/main" val="35228319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F98BBBAD-85DE-4762-98FA-7AA8B7769D3C}"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1407580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98BBBAD-85DE-4762-98FA-7AA8B7769D3C}"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1195562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98BBBAD-85DE-4762-98FA-7AA8B7769D3C}"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322303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7A5C32-20C4-4322-A444-554B0579853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9DFB6BC4-10F8-4F24-9ED0-559478B9A7D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9E9C0C3C-3CC3-40EC-99A8-C081ECA749D3}"/>
              </a:ext>
            </a:extLst>
          </p:cNvPr>
          <p:cNvSpPr>
            <a:spLocks noGrp="1" noChangeArrowheads="1"/>
          </p:cNvSpPr>
          <p:nvPr>
            <p:ph type="sldNum" sz="quarter" idx="12"/>
          </p:nvPr>
        </p:nvSpPr>
        <p:spPr>
          <a:ln/>
        </p:spPr>
        <p:txBody>
          <a:bodyPr/>
          <a:lstStyle>
            <a:lvl1pPr>
              <a:defRPr/>
            </a:lvl1pPr>
          </a:lstStyle>
          <a:p>
            <a:pPr>
              <a:defRPr/>
            </a:pPr>
            <a:fld id="{9905467C-2F64-4820-81CA-966FF4176812}" type="slidenum">
              <a:rPr lang="en-US" altLang="zh-CN"/>
              <a:pPr>
                <a:defRPr/>
              </a:pPr>
              <a:t>‹#›</a:t>
            </a:fld>
            <a:endParaRPr lang="en-US" altLang="zh-CN"/>
          </a:p>
        </p:txBody>
      </p:sp>
    </p:spTree>
    <p:extLst>
      <p:ext uri="{BB962C8B-B14F-4D97-AF65-F5344CB8AC3E}">
        <p14:creationId xmlns:p14="http://schemas.microsoft.com/office/powerpoint/2010/main" val="4101691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98BBBAD-85DE-4762-98FA-7AA8B7769D3C}"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40989024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98BBBAD-85DE-4762-98FA-7AA8B7769D3C}"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421079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98BBBAD-85DE-4762-98FA-7AA8B7769D3C}"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3413522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BBBAD-85DE-4762-98FA-7AA8B7769D3C}"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3575282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98BBBAD-85DE-4762-98FA-7AA8B7769D3C}"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1794308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98BBBAD-85DE-4762-98FA-7AA8B7769D3C}"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2477973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98BBBAD-85DE-4762-98FA-7AA8B7769D3C}"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426528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98BBBAD-85DE-4762-98FA-7AA8B7769D3C}"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8515-8401-4FD9-ACB5-5631A38025B0}" type="slidenum">
              <a:rPr lang="en-US" smtClean="0"/>
              <a:t>‹#›</a:t>
            </a:fld>
            <a:endParaRPr lang="en-US"/>
          </a:p>
        </p:txBody>
      </p:sp>
    </p:spTree>
    <p:extLst>
      <p:ext uri="{BB962C8B-B14F-4D97-AF65-F5344CB8AC3E}">
        <p14:creationId xmlns:p14="http://schemas.microsoft.com/office/powerpoint/2010/main" val="783775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D920B5-C557-4BAF-A338-EDBAA29ED02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1A32503A-7EDA-4B28-BE53-13BBA283570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EE231BF-8CAA-463A-AAE0-2A5954B8D5E0}"/>
              </a:ext>
            </a:extLst>
          </p:cNvPr>
          <p:cNvSpPr>
            <a:spLocks noGrp="1" noChangeArrowheads="1"/>
          </p:cNvSpPr>
          <p:nvPr>
            <p:ph type="sldNum" sz="quarter" idx="12"/>
          </p:nvPr>
        </p:nvSpPr>
        <p:spPr>
          <a:ln/>
        </p:spPr>
        <p:txBody>
          <a:bodyPr/>
          <a:lstStyle>
            <a:lvl1pPr>
              <a:defRPr/>
            </a:lvl1pPr>
          </a:lstStyle>
          <a:p>
            <a:pPr>
              <a:defRPr/>
            </a:pPr>
            <a:fld id="{F02B5576-D5A7-4323-BDF6-DFBD34EB4E1E}" type="slidenum">
              <a:rPr lang="en-US" altLang="zh-CN"/>
              <a:pPr>
                <a:defRPr/>
              </a:pPr>
              <a:t>‹#›</a:t>
            </a:fld>
            <a:endParaRPr lang="en-US" altLang="zh-CN"/>
          </a:p>
        </p:txBody>
      </p:sp>
    </p:spTree>
    <p:extLst>
      <p:ext uri="{BB962C8B-B14F-4D97-AF65-F5344CB8AC3E}">
        <p14:creationId xmlns:p14="http://schemas.microsoft.com/office/powerpoint/2010/main" val="229808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0822EA-35A5-4901-8EE5-CD8F0BC7394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915E2A1B-4705-4892-85BD-F6832E814EE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88A58B77-77FC-4164-BF22-B182F9141938}"/>
              </a:ext>
            </a:extLst>
          </p:cNvPr>
          <p:cNvSpPr>
            <a:spLocks noGrp="1" noChangeArrowheads="1"/>
          </p:cNvSpPr>
          <p:nvPr>
            <p:ph type="sldNum" sz="quarter" idx="12"/>
          </p:nvPr>
        </p:nvSpPr>
        <p:spPr>
          <a:ln/>
        </p:spPr>
        <p:txBody>
          <a:bodyPr/>
          <a:lstStyle>
            <a:lvl1pPr>
              <a:defRPr/>
            </a:lvl1pPr>
          </a:lstStyle>
          <a:p>
            <a:pPr>
              <a:defRPr/>
            </a:pPr>
            <a:fld id="{63481323-F0F3-425F-9FD2-08BE92B0F3CA}" type="slidenum">
              <a:rPr lang="en-US" altLang="zh-CN"/>
              <a:pPr>
                <a:defRPr/>
              </a:pPr>
              <a:t>‹#›</a:t>
            </a:fld>
            <a:endParaRPr lang="en-US" altLang="zh-CN"/>
          </a:p>
        </p:txBody>
      </p:sp>
    </p:spTree>
    <p:extLst>
      <p:ext uri="{BB962C8B-B14F-4D97-AF65-F5344CB8AC3E}">
        <p14:creationId xmlns:p14="http://schemas.microsoft.com/office/powerpoint/2010/main" val="288257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7FF539F-1D27-49B8-A29D-A359605FCDE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a:extLst>
              <a:ext uri="{FF2B5EF4-FFF2-40B4-BE49-F238E27FC236}">
                <a16:creationId xmlns:a16="http://schemas.microsoft.com/office/drawing/2014/main" id="{3F971B86-7119-4807-8CD4-26E46ED83F5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48F571B7-1B5A-4B31-A92E-72416AA865C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029" name="Rectangle 5">
            <a:extLst>
              <a:ext uri="{FF2B5EF4-FFF2-40B4-BE49-F238E27FC236}">
                <a16:creationId xmlns:a16="http://schemas.microsoft.com/office/drawing/2014/main" id="{8258922D-BFFF-4C70-8D2E-6AE1A28F24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030" name="Rectangle 6">
            <a:extLst>
              <a:ext uri="{FF2B5EF4-FFF2-40B4-BE49-F238E27FC236}">
                <a16:creationId xmlns:a16="http://schemas.microsoft.com/office/drawing/2014/main" id="{7D87ACB4-D8EC-4EB4-88DB-C4B0FB666B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0F2654C-E968-4960-948E-6F4CCFCF66F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B7443-F65C-4179-91D0-69B8A4B53972}" type="datetimeFigureOut">
              <a:rPr lang="en-US" smtClean="0"/>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87CFD-4E5C-49D4-922D-E2C04F782226}" type="slidenum">
              <a:rPr lang="en-US" smtClean="0"/>
              <a:t>‹#›</a:t>
            </a:fld>
            <a:endParaRPr lang="en-US"/>
          </a:p>
        </p:txBody>
      </p:sp>
    </p:spTree>
    <p:extLst>
      <p:ext uri="{BB962C8B-B14F-4D97-AF65-F5344CB8AC3E}">
        <p14:creationId xmlns:p14="http://schemas.microsoft.com/office/powerpoint/2010/main" val="309609447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169A1-1FF6-4FA6-9385-8C8142221B80}"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281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1E6526D-7155-4B07-BA2F-6EFE9D5B4ACE}" type="datetimeFigureOut">
              <a:rPr lang="en-US" smtClean="0">
                <a:solidFill>
                  <a:prstClr val="black">
                    <a:tint val="75000"/>
                  </a:prstClr>
                </a:solidFill>
              </a:rPr>
              <a:pPr defTabSz="914400"/>
              <a:t>7/10/2023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23E2A95-AB98-41C5-91C7-B3A9A57FA0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51339176"/>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98DF89-6342-41B2-AA09-A17BA1582D7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51F421-E69A-46BC-9744-115498B566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8CB98-7BA2-4EC8-B510-EA4D422D12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924C10-92C7-44C3-BCCE-28D49CDBB254}" type="datetimeFigureOut">
              <a:rPr lang="en-US" smtClean="0"/>
              <a:t>7/10/2023</a:t>
            </a:fld>
            <a:endParaRPr lang="en-US"/>
          </a:p>
        </p:txBody>
      </p:sp>
      <p:sp>
        <p:nvSpPr>
          <p:cNvPr id="5" name="Footer Placeholder 4">
            <a:extLst>
              <a:ext uri="{FF2B5EF4-FFF2-40B4-BE49-F238E27FC236}">
                <a16:creationId xmlns:a16="http://schemas.microsoft.com/office/drawing/2014/main" id="{181A1599-3620-4B5D-804D-5F78DB7C61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D6A20-8DF6-4AFD-90F2-21EB0C29DED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407DBC-BAB5-4E67-87F6-849F0BB716BB}" type="slidenum">
              <a:rPr lang="en-US" smtClean="0"/>
              <a:t>‹#›</a:t>
            </a:fld>
            <a:endParaRPr lang="en-US"/>
          </a:p>
        </p:txBody>
      </p:sp>
    </p:spTree>
    <p:extLst>
      <p:ext uri="{BB962C8B-B14F-4D97-AF65-F5344CB8AC3E}">
        <p14:creationId xmlns:p14="http://schemas.microsoft.com/office/powerpoint/2010/main" val="414699203"/>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F494C67-2638-4E86-B6FD-98420BB2FCF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099" name="Rectangle 3">
            <a:extLst>
              <a:ext uri="{FF2B5EF4-FFF2-40B4-BE49-F238E27FC236}">
                <a16:creationId xmlns:a16="http://schemas.microsoft.com/office/drawing/2014/main" id="{5FEC8D90-66A3-4A84-A5E0-E05681B8ABC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AFE829AE-1DC2-4A30-8A3C-4EEC04D1967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CN"/>
          </a:p>
        </p:txBody>
      </p:sp>
      <p:sp>
        <p:nvSpPr>
          <p:cNvPr id="1029" name="Rectangle 5">
            <a:extLst>
              <a:ext uri="{FF2B5EF4-FFF2-40B4-BE49-F238E27FC236}">
                <a16:creationId xmlns:a16="http://schemas.microsoft.com/office/drawing/2014/main" id="{4EBB85EA-18C3-47DA-98DD-5DD6FCE78FC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CN"/>
          </a:p>
        </p:txBody>
      </p:sp>
      <p:sp>
        <p:nvSpPr>
          <p:cNvPr id="1030" name="Rectangle 6">
            <a:extLst>
              <a:ext uri="{FF2B5EF4-FFF2-40B4-BE49-F238E27FC236}">
                <a16:creationId xmlns:a16="http://schemas.microsoft.com/office/drawing/2014/main" id="{EA28F8D7-6D8F-4E12-A7F2-0455E4D595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2E7DB9D-483A-4728-AA6F-906D44B2A07C}" type="slidenum">
              <a:rPr lang="en-US" altLang="zh-CN"/>
              <a:pPr>
                <a:defRPr/>
              </a:pPr>
              <a:t>‹#›</a:t>
            </a:fld>
            <a:endParaRPr lang="en-US" altLang="zh-CN"/>
          </a:p>
        </p:txBody>
      </p:sp>
    </p:spTree>
    <p:extLst>
      <p:ext uri="{BB962C8B-B14F-4D97-AF65-F5344CB8AC3E}">
        <p14:creationId xmlns:p14="http://schemas.microsoft.com/office/powerpoint/2010/main" val="2070588873"/>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BBBAD-85DE-4762-98FA-7AA8B7769D3C}" type="datetimeFigureOut">
              <a:rPr lang="en-US" smtClean="0"/>
              <a:t>7/10/2023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A8515-8401-4FD9-ACB5-5631A38025B0}" type="slidenum">
              <a:rPr lang="en-US" smtClean="0"/>
              <a:t>‹#›</a:t>
            </a:fld>
            <a:endParaRPr lang="en-US"/>
          </a:p>
        </p:txBody>
      </p:sp>
    </p:spTree>
    <p:extLst>
      <p:ext uri="{BB962C8B-B14F-4D97-AF65-F5344CB8AC3E}">
        <p14:creationId xmlns:p14="http://schemas.microsoft.com/office/powerpoint/2010/main" val="186333223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1.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33.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10.xml"/><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png"/><Relationship Id="rId10" Type="http://schemas.openxmlformats.org/officeDocument/2006/relationships/image" Target="../media/image40.emf"/><Relationship Id="rId4" Type="http://schemas.openxmlformats.org/officeDocument/2006/relationships/image" Target="../media/image34.png"/><Relationship Id="rId9"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5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47.wmf"/><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oleObject" Target="../embeddings/oleObject2.bin"/><Relationship Id="rId11" Type="http://schemas.openxmlformats.org/officeDocument/2006/relationships/image" Target="../media/image60.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image" Target="../media/image46.wmf"/><Relationship Id="rId9" Type="http://schemas.openxmlformats.org/officeDocument/2006/relationships/image" Target="../media/image48.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0.jpeg"/><Relationship Id="rId7"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73.xml"/><Relationship Id="rId5" Type="http://schemas.openxmlformats.org/officeDocument/2006/relationships/image" Target="../media/image54.png"/><Relationship Id="rId4" Type="http://schemas.openxmlformats.org/officeDocument/2006/relationships/image" Target="../media/image90.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52856-CD80-A975-BA0D-6030B8186FD7}"/>
              </a:ext>
            </a:extLst>
          </p:cNvPr>
          <p:cNvPicPr>
            <a:picLocks noChangeAspect="1"/>
          </p:cNvPicPr>
          <p:nvPr/>
        </p:nvPicPr>
        <p:blipFill>
          <a:blip r:embed="rId2"/>
          <a:stretch>
            <a:fillRect/>
          </a:stretch>
        </p:blipFill>
        <p:spPr>
          <a:xfrm>
            <a:off x="202282" y="730456"/>
            <a:ext cx="2825353" cy="1739531"/>
          </a:xfrm>
          <a:prstGeom prst="rect">
            <a:avLst/>
          </a:prstGeom>
        </p:spPr>
      </p:pic>
      <p:pic>
        <p:nvPicPr>
          <p:cNvPr id="5" name="Picture 4">
            <a:extLst>
              <a:ext uri="{FF2B5EF4-FFF2-40B4-BE49-F238E27FC236}">
                <a16:creationId xmlns:a16="http://schemas.microsoft.com/office/drawing/2014/main" id="{A01C439C-9A8A-D0C2-0379-7832610FEB58}"/>
              </a:ext>
            </a:extLst>
          </p:cNvPr>
          <p:cNvPicPr>
            <a:picLocks noChangeAspect="1"/>
          </p:cNvPicPr>
          <p:nvPr/>
        </p:nvPicPr>
        <p:blipFill>
          <a:blip r:embed="rId3"/>
          <a:stretch>
            <a:fillRect/>
          </a:stretch>
        </p:blipFill>
        <p:spPr>
          <a:xfrm>
            <a:off x="3124200" y="731375"/>
            <a:ext cx="5883382" cy="1673052"/>
          </a:xfrm>
          <a:prstGeom prst="rect">
            <a:avLst/>
          </a:prstGeom>
        </p:spPr>
      </p:pic>
      <p:sp>
        <p:nvSpPr>
          <p:cNvPr id="6" name="Oval 5">
            <a:extLst>
              <a:ext uri="{FF2B5EF4-FFF2-40B4-BE49-F238E27FC236}">
                <a16:creationId xmlns:a16="http://schemas.microsoft.com/office/drawing/2014/main" id="{C9AC6E77-B8E4-C6D2-EA5E-D3AC71E67FED}"/>
              </a:ext>
            </a:extLst>
          </p:cNvPr>
          <p:cNvSpPr/>
          <p:nvPr/>
        </p:nvSpPr>
        <p:spPr>
          <a:xfrm>
            <a:off x="6722483" y="1453705"/>
            <a:ext cx="222647" cy="212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8E7A1E-5175-E5B6-09A6-07162988F224}"/>
              </a:ext>
            </a:extLst>
          </p:cNvPr>
          <p:cNvSpPr/>
          <p:nvPr/>
        </p:nvSpPr>
        <p:spPr>
          <a:xfrm>
            <a:off x="7491770" y="1453705"/>
            <a:ext cx="222647" cy="212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8A5234-C3F9-323A-BE5F-7D6423FA2711}"/>
              </a:ext>
            </a:extLst>
          </p:cNvPr>
          <p:cNvSpPr txBox="1"/>
          <p:nvPr/>
        </p:nvSpPr>
        <p:spPr>
          <a:xfrm>
            <a:off x="5351338" y="2405691"/>
            <a:ext cx="2700624"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6/5 </a:t>
            </a:r>
            <a:r>
              <a:rPr lang="en-US" dirty="0">
                <a:solidFill>
                  <a:srgbClr val="FF0000"/>
                </a:solidFill>
                <a:latin typeface="Calibri" panose="020F0502020204030204" pitchFamily="34" charset="0"/>
                <a:cs typeface="Calibri" panose="020F0502020204030204" pitchFamily="34" charset="0"/>
              </a:rPr>
              <a:t>Student talks</a:t>
            </a:r>
          </a:p>
          <a:p>
            <a:r>
              <a:rPr lang="en-US" dirty="0">
                <a:latin typeface="Calibri" panose="020F0502020204030204" pitchFamily="34" charset="0"/>
                <a:cs typeface="Calibri" panose="020F0502020204030204" pitchFamily="34" charset="0"/>
              </a:rPr>
              <a:t>6/7 </a:t>
            </a:r>
            <a:r>
              <a:rPr lang="en-US" dirty="0">
                <a:solidFill>
                  <a:srgbClr val="FF0000"/>
                </a:solidFill>
                <a:latin typeface="Calibri" panose="020F0502020204030204" pitchFamily="34" charset="0"/>
                <a:cs typeface="Calibri" panose="020F0502020204030204" pitchFamily="34" charset="0"/>
              </a:rPr>
              <a:t>Review</a:t>
            </a:r>
            <a:r>
              <a:rPr lang="en-US" dirty="0">
                <a:latin typeface="Calibri" panose="020F0502020204030204" pitchFamily="34" charset="0"/>
                <a:cs typeface="Calibri" panose="020F0502020204030204" pitchFamily="34" charset="0"/>
              </a:rPr>
              <a:t> for final</a:t>
            </a:r>
          </a:p>
        </p:txBody>
      </p:sp>
      <p:sp>
        <p:nvSpPr>
          <p:cNvPr id="11" name="Oval 10">
            <a:extLst>
              <a:ext uri="{FF2B5EF4-FFF2-40B4-BE49-F238E27FC236}">
                <a16:creationId xmlns:a16="http://schemas.microsoft.com/office/drawing/2014/main" id="{3CA591E8-1949-4A4D-BF28-DFE96E2F5796}"/>
              </a:ext>
            </a:extLst>
          </p:cNvPr>
          <p:cNvSpPr/>
          <p:nvPr/>
        </p:nvSpPr>
        <p:spPr>
          <a:xfrm>
            <a:off x="1490430" y="1453705"/>
            <a:ext cx="222647" cy="21289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5D1ADB-9AFE-B936-3E46-35E9738A7E62}"/>
              </a:ext>
            </a:extLst>
          </p:cNvPr>
          <p:cNvSpPr txBox="1"/>
          <p:nvPr/>
        </p:nvSpPr>
        <p:spPr>
          <a:xfrm>
            <a:off x="3027635" y="3891444"/>
            <a:ext cx="5883381" cy="2215991"/>
          </a:xfrm>
          <a:prstGeom prst="rect">
            <a:avLst/>
          </a:prstGeom>
          <a:noFill/>
        </p:spPr>
        <p:txBody>
          <a:bodyPr wrap="square" rtlCol="0">
            <a:spAutoFit/>
          </a:bodyPr>
          <a:lstStyle/>
          <a:p>
            <a:pPr>
              <a:spcAft>
                <a:spcPts val="900"/>
              </a:spcAft>
            </a:pPr>
            <a:r>
              <a:rPr lang="en-US" dirty="0">
                <a:latin typeface="Calibri" panose="020F0502020204030204" pitchFamily="34" charset="0"/>
                <a:cs typeface="Calibri" panose="020F0502020204030204" pitchFamily="34" charset="0"/>
              </a:rPr>
              <a:t>SIOC 235 Ocean-atmosphere interactions and climate</a:t>
            </a:r>
          </a:p>
          <a:p>
            <a:pPr marL="214313" indent="-214313">
              <a:spcAft>
                <a:spcPts val="900"/>
              </a:spcAft>
              <a:buFont typeface="Arial" panose="020B0604020202020204" pitchFamily="34" charset="0"/>
              <a:buChar char="•"/>
            </a:pPr>
            <a:r>
              <a:rPr lang="en-US" dirty="0">
                <a:latin typeface="Calibri" panose="020F0502020204030204" pitchFamily="34" charset="0"/>
                <a:cs typeface="Calibri" panose="020F0502020204030204" pitchFamily="34" charset="0"/>
              </a:rPr>
              <a:t>Textbook available online</a:t>
            </a:r>
          </a:p>
          <a:p>
            <a:pPr marL="214313" indent="-214313">
              <a:spcAft>
                <a:spcPts val="900"/>
              </a:spcAft>
              <a:buFont typeface="Arial" panose="020B0604020202020204" pitchFamily="34" charset="0"/>
              <a:buChar char="•"/>
            </a:pPr>
            <a:r>
              <a:rPr lang="en-US" dirty="0">
                <a:latin typeface="Calibri" panose="020F0502020204030204" pitchFamily="34" charset="0"/>
                <a:cs typeface="Calibri" panose="020F0502020204030204" pitchFamily="34" charset="0"/>
              </a:rPr>
              <a:t>Emphasis on phenomena &amp; physical processes using illustrations.</a:t>
            </a:r>
          </a:p>
          <a:p>
            <a:pPr marL="214313" indent="-214313">
              <a:spcAft>
                <a:spcPts val="900"/>
              </a:spcAft>
              <a:buFont typeface="Arial" panose="020B0604020202020204" pitchFamily="34" charset="0"/>
              <a:buChar char="•"/>
            </a:pPr>
            <a:r>
              <a:rPr lang="en-US" dirty="0">
                <a:latin typeface="Calibri" panose="020F0502020204030204" pitchFamily="34" charset="0"/>
                <a:cs typeface="Calibri" panose="020F0502020204030204" pitchFamily="34" charset="0"/>
              </a:rPr>
              <a:t>Lectures available in podcasts</a:t>
            </a:r>
          </a:p>
          <a:p>
            <a:pPr marL="214313" indent="-214313">
              <a:spcAft>
                <a:spcPts val="900"/>
              </a:spcAft>
              <a:buFont typeface="Arial" panose="020B0604020202020204" pitchFamily="34" charset="0"/>
              <a:buChar char="•"/>
            </a:pPr>
            <a:r>
              <a:rPr lang="en-US" dirty="0">
                <a:latin typeface="Calibri" panose="020F0502020204030204" pitchFamily="34" charset="0"/>
                <a:cs typeface="Calibri" panose="020F0502020204030204" pitchFamily="34" charset="0"/>
              </a:rPr>
              <a:t>Updated slides to be posted on Canvas</a:t>
            </a:r>
          </a:p>
        </p:txBody>
      </p:sp>
      <p:cxnSp>
        <p:nvCxnSpPr>
          <p:cNvPr id="4" name="Straight Connector 3">
            <a:extLst>
              <a:ext uri="{FF2B5EF4-FFF2-40B4-BE49-F238E27FC236}">
                <a16:creationId xmlns:a16="http://schemas.microsoft.com/office/drawing/2014/main" id="{97C27073-A078-7938-9428-A737FDAB0C8C}"/>
              </a:ext>
            </a:extLst>
          </p:cNvPr>
          <p:cNvCxnSpPr>
            <a:cxnSpLocks/>
          </p:cNvCxnSpPr>
          <p:nvPr/>
        </p:nvCxnSpPr>
        <p:spPr>
          <a:xfrm flipH="1">
            <a:off x="772509" y="1453705"/>
            <a:ext cx="147694" cy="1465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D725FC82-40AC-9040-E5DA-0130B6D20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30" y="3436169"/>
            <a:ext cx="2179270" cy="2690456"/>
          </a:xfrm>
          <a:prstGeom prst="rect">
            <a:avLst/>
          </a:prstGeom>
        </p:spPr>
      </p:pic>
      <p:grpSp>
        <p:nvGrpSpPr>
          <p:cNvPr id="21" name="Group 20">
            <a:extLst>
              <a:ext uri="{FF2B5EF4-FFF2-40B4-BE49-F238E27FC236}">
                <a16:creationId xmlns:a16="http://schemas.microsoft.com/office/drawing/2014/main" id="{E7454BC2-37D3-A385-AC2E-6EAEE2547688}"/>
              </a:ext>
            </a:extLst>
          </p:cNvPr>
          <p:cNvGrpSpPr>
            <a:grpSpLocks noChangeAspect="1"/>
          </p:cNvGrpSpPr>
          <p:nvPr/>
        </p:nvGrpSpPr>
        <p:grpSpPr>
          <a:xfrm>
            <a:off x="1052964" y="5715000"/>
            <a:ext cx="993698" cy="833144"/>
            <a:chOff x="1052964" y="5715000"/>
            <a:chExt cx="1104109" cy="925715"/>
          </a:xfrm>
        </p:grpSpPr>
        <p:sp>
          <p:nvSpPr>
            <p:cNvPr id="19" name="Oval 18">
              <a:extLst>
                <a:ext uri="{FF2B5EF4-FFF2-40B4-BE49-F238E27FC236}">
                  <a16:creationId xmlns:a16="http://schemas.microsoft.com/office/drawing/2014/main" id="{1C06FE6E-EDD4-B5BA-40D7-E6BD8AE634F6}"/>
                </a:ext>
              </a:extLst>
            </p:cNvPr>
            <p:cNvSpPr/>
            <p:nvPr/>
          </p:nvSpPr>
          <p:spPr>
            <a:xfrm>
              <a:off x="1139090" y="5715000"/>
              <a:ext cx="931858" cy="925715"/>
            </a:xfrm>
            <a:prstGeom prst="ellipse">
              <a:avLst/>
            </a:prstGeom>
            <a:solidFill>
              <a:srgbClr val="C0504D"/>
            </a:solidFill>
            <a:ln w="25400" cap="flat" cmpd="sng" algn="ctr">
              <a:noFill/>
              <a:prstDash val="solid"/>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C80CE38-7D14-A655-034C-1159D7373995}"/>
                </a:ext>
              </a:extLst>
            </p:cNvPr>
            <p:cNvSpPr txBox="1"/>
            <p:nvPr/>
          </p:nvSpPr>
          <p:spPr>
            <a:xfrm>
              <a:off x="1052964" y="5920207"/>
              <a:ext cx="1104109" cy="461665"/>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lang="en-US" sz="1200" b="1" kern="0" dirty="0">
                  <a:solidFill>
                    <a:srgbClr val="FFFFFF"/>
                  </a:solidFill>
                </a:rPr>
                <a:t>P</a:t>
              </a:r>
              <a:r>
                <a:rPr kumimoji="0" lang="en-US" sz="1200" b="1" i="0" u="none" strike="noStrike" kern="0" cap="none" spc="0" normalizeH="0" baseline="0" noProof="0" dirty="0" err="1">
                  <a:ln>
                    <a:noFill/>
                  </a:ln>
                  <a:solidFill>
                    <a:srgbClr val="FFFFFF"/>
                  </a:solidFill>
                  <a:effectLst/>
                  <a:uLnTx/>
                  <a:uFillTx/>
                </a:rPr>
                <a:t>ublished</a:t>
              </a:r>
              <a:r>
                <a:rPr kumimoji="0" lang="en-US" sz="1200" b="1" i="0" u="none" strike="noStrike" kern="0" cap="none" spc="0" normalizeH="0" baseline="0" noProof="0" dirty="0">
                  <a:ln>
                    <a:noFill/>
                  </a:ln>
                  <a:solidFill>
                    <a:srgbClr val="FFFFFF"/>
                  </a:solidFill>
                  <a:effectLst/>
                  <a:uLnTx/>
                  <a:uFillTx/>
                </a:rPr>
                <a:t>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rPr>
                <a:t>Feb 2023</a:t>
              </a:r>
            </a:p>
          </p:txBody>
        </p:sp>
      </p:grpSp>
    </p:spTree>
    <p:extLst>
      <p:ext uri="{BB962C8B-B14F-4D97-AF65-F5344CB8AC3E}">
        <p14:creationId xmlns:p14="http://schemas.microsoft.com/office/powerpoint/2010/main" val="1323119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3526E-4AC9-58A6-6685-6D32B6EFE386}"/>
              </a:ext>
            </a:extLst>
          </p:cNvPr>
          <p:cNvPicPr>
            <a:picLocks noChangeAspect="1"/>
          </p:cNvPicPr>
          <p:nvPr/>
        </p:nvPicPr>
        <p:blipFill>
          <a:blip r:embed="rId3"/>
          <a:stretch>
            <a:fillRect/>
          </a:stretch>
        </p:blipFill>
        <p:spPr>
          <a:xfrm>
            <a:off x="0" y="3240101"/>
            <a:ext cx="8959193" cy="2932099"/>
          </a:xfrm>
          <a:prstGeom prst="rect">
            <a:avLst/>
          </a:prstGeom>
        </p:spPr>
      </p:pic>
      <p:cxnSp>
        <p:nvCxnSpPr>
          <p:cNvPr id="6" name="Straight Connector 5">
            <a:extLst>
              <a:ext uri="{FF2B5EF4-FFF2-40B4-BE49-F238E27FC236}">
                <a16:creationId xmlns:a16="http://schemas.microsoft.com/office/drawing/2014/main" id="{7388103E-43EE-457A-A643-F1CBDE7337EC}"/>
              </a:ext>
            </a:extLst>
          </p:cNvPr>
          <p:cNvCxnSpPr>
            <a:cxnSpLocks/>
          </p:cNvCxnSpPr>
          <p:nvPr/>
        </p:nvCxnSpPr>
        <p:spPr>
          <a:xfrm>
            <a:off x="2438400" y="4648200"/>
            <a:ext cx="304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724A26-8CA3-49B4-BBD4-A47E422C5721}"/>
              </a:ext>
            </a:extLst>
          </p:cNvPr>
          <p:cNvCxnSpPr>
            <a:cxnSpLocks/>
          </p:cNvCxnSpPr>
          <p:nvPr/>
        </p:nvCxnSpPr>
        <p:spPr>
          <a:xfrm>
            <a:off x="914400" y="5597931"/>
            <a:ext cx="472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EC3255-D9CB-4414-A6F1-F60939CB2138}"/>
              </a:ext>
            </a:extLst>
          </p:cNvPr>
          <p:cNvCxnSpPr>
            <a:cxnSpLocks/>
          </p:cNvCxnSpPr>
          <p:nvPr/>
        </p:nvCxnSpPr>
        <p:spPr>
          <a:xfrm>
            <a:off x="1000348" y="6131331"/>
            <a:ext cx="4409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133F42B-F244-4A73-90C5-E58FE4F06188}"/>
              </a:ext>
            </a:extLst>
          </p:cNvPr>
          <p:cNvSpPr/>
          <p:nvPr/>
        </p:nvSpPr>
        <p:spPr>
          <a:xfrm>
            <a:off x="1371600" y="3907244"/>
            <a:ext cx="1828800" cy="29051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094F77-6ACC-4EEB-A71E-0478B9A6DD2A}"/>
              </a:ext>
            </a:extLst>
          </p:cNvPr>
          <p:cNvSpPr txBox="1"/>
          <p:nvPr/>
        </p:nvSpPr>
        <p:spPr>
          <a:xfrm>
            <a:off x="3200400" y="5052862"/>
            <a:ext cx="4974439" cy="369332"/>
          </a:xfrm>
          <a:prstGeom prst="rect">
            <a:avLst/>
          </a:prstGeom>
          <a:noFill/>
        </p:spPr>
        <p:txBody>
          <a:bodyPr wrap="none" rtlCol="0">
            <a:spAutoFit/>
          </a:bodyPr>
          <a:lstStyle/>
          <a:p>
            <a:r>
              <a:rPr lang="en-US" dirty="0">
                <a:solidFill>
                  <a:srgbClr val="FF0000"/>
                </a:solidFill>
                <a:latin typeface="Segoe Print" panose="02000600000000000000" pitchFamily="2" charset="0"/>
              </a:rPr>
              <a:t>Is the projection robust &amp; reliable? Why?</a:t>
            </a:r>
          </a:p>
        </p:txBody>
      </p:sp>
      <p:sp>
        <p:nvSpPr>
          <p:cNvPr id="15" name="TextBox 14">
            <a:extLst>
              <a:ext uri="{FF2B5EF4-FFF2-40B4-BE49-F238E27FC236}">
                <a16:creationId xmlns:a16="http://schemas.microsoft.com/office/drawing/2014/main" id="{01B26A61-562E-4AEA-BEC8-5217F07F1879}"/>
              </a:ext>
            </a:extLst>
          </p:cNvPr>
          <p:cNvSpPr txBox="1"/>
          <p:nvPr/>
        </p:nvSpPr>
        <p:spPr>
          <a:xfrm>
            <a:off x="2743200" y="4150131"/>
            <a:ext cx="3098925" cy="369332"/>
          </a:xfrm>
          <a:prstGeom prst="rect">
            <a:avLst/>
          </a:prstGeom>
          <a:noFill/>
        </p:spPr>
        <p:txBody>
          <a:bodyPr wrap="none" rtlCol="0">
            <a:spAutoFit/>
          </a:bodyPr>
          <a:lstStyle/>
          <a:p>
            <a:r>
              <a:rPr lang="en-US" dirty="0">
                <a:solidFill>
                  <a:srgbClr val="FF0000"/>
                </a:solidFill>
                <a:latin typeface="Segoe Print" panose="02000600000000000000" pitchFamily="2" charset="0"/>
              </a:rPr>
              <a:t>Is IPO predictable? Why?</a:t>
            </a:r>
          </a:p>
        </p:txBody>
      </p:sp>
      <p:pic>
        <p:nvPicPr>
          <p:cNvPr id="17" name="Picture 16" descr="A close up of a pier next to a body of water&#10;&#10;Description automatically generated">
            <a:extLst>
              <a:ext uri="{FF2B5EF4-FFF2-40B4-BE49-F238E27FC236}">
                <a16:creationId xmlns:a16="http://schemas.microsoft.com/office/drawing/2014/main" id="{1A9D75E3-293E-4DBF-9EBA-9DD6CA3E7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445568"/>
            <a:ext cx="2522419" cy="1746290"/>
          </a:xfrm>
          <a:prstGeom prst="rect">
            <a:avLst/>
          </a:prstGeom>
        </p:spPr>
      </p:pic>
      <p:sp>
        <p:nvSpPr>
          <p:cNvPr id="18" name="TextBox 17">
            <a:extLst>
              <a:ext uri="{FF2B5EF4-FFF2-40B4-BE49-F238E27FC236}">
                <a16:creationId xmlns:a16="http://schemas.microsoft.com/office/drawing/2014/main" id="{9A8C74D2-BCAC-4726-86F2-BDAABF1D5549}"/>
              </a:ext>
            </a:extLst>
          </p:cNvPr>
          <p:cNvSpPr txBox="1"/>
          <p:nvPr/>
        </p:nvSpPr>
        <p:spPr>
          <a:xfrm>
            <a:off x="0" y="420469"/>
            <a:ext cx="4724399" cy="384721"/>
          </a:xfrm>
          <a:prstGeom prst="rect">
            <a:avLst/>
          </a:prstGeom>
          <a:solidFill>
            <a:srgbClr val="FFFFCC"/>
          </a:solidFill>
        </p:spPr>
        <p:txBody>
          <a:bodyPr wrap="square" rtlCol="0">
            <a:spAutoFit/>
          </a:bodyPr>
          <a:lstStyle/>
          <a:p>
            <a:r>
              <a:rPr lang="en-US" sz="1900" dirty="0">
                <a:latin typeface="Calibri" panose="020F0502020204030204" pitchFamily="34" charset="0"/>
                <a:cs typeface="Calibri" panose="020F0502020204030204" pitchFamily="34" charset="0"/>
              </a:rPr>
              <a:t>  Coupled OA dynamics guiding data analytics</a:t>
            </a:r>
          </a:p>
        </p:txBody>
      </p:sp>
      <p:sp>
        <p:nvSpPr>
          <p:cNvPr id="16" name="TextBox 15">
            <a:extLst>
              <a:ext uri="{FF2B5EF4-FFF2-40B4-BE49-F238E27FC236}">
                <a16:creationId xmlns:a16="http://schemas.microsoft.com/office/drawing/2014/main" id="{97DB6A34-C408-48DD-8F84-93743CBA0F72}"/>
              </a:ext>
            </a:extLst>
          </p:cNvPr>
          <p:cNvSpPr txBox="1"/>
          <p:nvPr/>
        </p:nvSpPr>
        <p:spPr>
          <a:xfrm>
            <a:off x="4591080" y="420469"/>
            <a:ext cx="4095720" cy="800219"/>
          </a:xfrm>
          <a:prstGeom prst="rect">
            <a:avLst/>
          </a:prstGeom>
          <a:solidFill>
            <a:srgbClr val="FFFFCC"/>
          </a:solidFill>
        </p:spPr>
        <p:txBody>
          <a:bodyPr wrap="square" rtlCol="0">
            <a:spAutoFit/>
          </a:bodyPr>
          <a:lstStyle/>
          <a:p>
            <a:pPr>
              <a:spcAft>
                <a:spcPts val="1200"/>
              </a:spcAft>
            </a:pPr>
            <a:r>
              <a:rPr lang="en-US" dirty="0">
                <a:latin typeface="Calibri" panose="020F0502020204030204" pitchFamily="34" charset="0"/>
                <a:cs typeface="Calibri" panose="020F0502020204030204" pitchFamily="34" charset="0"/>
              </a:rPr>
              <a:t>: statistical modes are not all predictable.</a:t>
            </a:r>
          </a:p>
          <a:p>
            <a:pPr algn="r"/>
            <a:r>
              <a:rPr lang="en-US" dirty="0">
                <a:solidFill>
                  <a:srgbClr val="FF0000"/>
                </a:solidFill>
                <a:latin typeface="Segoe Print" panose="02000600000000000000" pitchFamily="2" charset="0"/>
                <a:cs typeface="Calibri" panose="020F0502020204030204" pitchFamily="34" charset="0"/>
              </a:rPr>
              <a:t>Which are predictable</a:t>
            </a:r>
            <a:r>
              <a:rPr lang="en-US" dirty="0">
                <a:solidFill>
                  <a:srgbClr val="FF0000"/>
                </a:solidFill>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E029CA67-D57F-23E2-5609-19FB083FA41A}"/>
              </a:ext>
            </a:extLst>
          </p:cNvPr>
          <p:cNvSpPr txBox="1"/>
          <p:nvPr/>
        </p:nvSpPr>
        <p:spPr>
          <a:xfrm>
            <a:off x="4342517" y="2316771"/>
            <a:ext cx="4592846" cy="1200329"/>
          </a:xfrm>
          <a:prstGeom prst="rect">
            <a:avLst/>
          </a:prstGeom>
          <a:solidFill>
            <a:schemeClr val="bg1">
              <a:lumMod val="95000"/>
            </a:schemeClr>
          </a:solidFill>
        </p:spPr>
        <p:txBody>
          <a:bodyPr wrap="square" rtlCol="0">
            <a:spAutoFit/>
          </a:bodyPr>
          <a:lstStyle/>
          <a:p>
            <a:r>
              <a:rPr lang="en-US" dirty="0">
                <a:latin typeface="Calibri" panose="020F0502020204030204" pitchFamily="34" charset="0"/>
                <a:cs typeface="Calibri" panose="020F0502020204030204" pitchFamily="34" charset="0"/>
              </a:rPr>
              <a:t>Correlate beach </a:t>
            </a:r>
            <a:r>
              <a:rPr lang="en-US" dirty="0">
                <a:solidFill>
                  <a:srgbClr val="C00000"/>
                </a:solidFill>
                <a:latin typeface="Calibri" panose="020F0502020204030204" pitchFamily="34" charset="0"/>
              </a:rPr>
              <a:t>morphological variations</a:t>
            </a:r>
            <a:r>
              <a:rPr lang="en-US" dirty="0">
                <a:latin typeface="Calibri" panose="020F0502020204030204" pitchFamily="34" charset="0"/>
                <a:cs typeface="Calibri" panose="020F0502020204030204" pitchFamily="34" charset="0"/>
              </a:rPr>
              <a:t> with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El Nino/Southern Oscillation (ENSO),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Interdecadal Pacific Oscillation (IPO),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Annular Mode…</a:t>
            </a:r>
          </a:p>
        </p:txBody>
      </p:sp>
    </p:spTree>
    <p:extLst>
      <p:ext uri="{BB962C8B-B14F-4D97-AF65-F5344CB8AC3E}">
        <p14:creationId xmlns:p14="http://schemas.microsoft.com/office/powerpoint/2010/main" val="406819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05184" y="223351"/>
            <a:ext cx="5486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Weather Forecast</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iterations of </a:t>
            </a:r>
            <a:r>
              <a:rPr kumimoji="0" lang="en-US" altLang="zh-CN" sz="1800" b="0" i="0"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observation, physical understanding </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&amp;</a:t>
            </a:r>
            <a:r>
              <a:rPr kumimoji="0" lang="en-US" altLang="zh-CN" sz="1800" b="0" i="0"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modeling</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improve weather forecast (5-day forecasts are as good as 3-day ones in early 1980s).</a:t>
            </a:r>
          </a:p>
        </p:txBody>
      </p:sp>
      <p:sp>
        <p:nvSpPr>
          <p:cNvPr id="3" name="Rectangle 2">
            <a:extLst>
              <a:ext uri="{FF2B5EF4-FFF2-40B4-BE49-F238E27FC236}">
                <a16:creationId xmlns:a16="http://schemas.microsoft.com/office/drawing/2014/main" id="{F166FEAB-216A-4234-86EF-EAC5BAEC1E6B}"/>
              </a:ext>
            </a:extLst>
          </p:cNvPr>
          <p:cNvSpPr/>
          <p:nvPr/>
        </p:nvSpPr>
        <p:spPr>
          <a:xfrm>
            <a:off x="293536" y="2067221"/>
            <a:ext cx="5930573" cy="707886"/>
          </a:xfrm>
          <a:prstGeom prst="rect">
            <a:avLst/>
          </a:prstGeom>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Segoe Print" panose="02000600000000000000" pitchFamily="2" charset="0"/>
              </a:rPr>
              <a:t>Why has the forecast improved faster for the Southern than Northern Hemisphere?</a:t>
            </a:r>
            <a:endParaRPr kumimoji="0" lang="en-US" sz="2000" b="0" i="0" u="none" strike="noStrike" kern="1200" cap="none" spc="0" normalizeH="0" baseline="0" noProof="0" dirty="0">
              <a:ln>
                <a:noFill/>
              </a:ln>
              <a:solidFill>
                <a:srgbClr val="000000"/>
              </a:solidFill>
              <a:effectLst/>
              <a:uLnTx/>
              <a:uFillTx/>
              <a:latin typeface="Segoe Print" panose="02000600000000000000" pitchFamily="2" charset="0"/>
            </a:endParaRPr>
          </a:p>
        </p:txBody>
      </p:sp>
      <p:pic>
        <p:nvPicPr>
          <p:cNvPr id="9" name="图片 2">
            <a:extLst>
              <a:ext uri="{FF2B5EF4-FFF2-40B4-BE49-F238E27FC236}">
                <a16:creationId xmlns:a16="http://schemas.microsoft.com/office/drawing/2014/main" id="{95802984-5A60-4001-99B8-233C21938821}"/>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4074" r="1667" b="4074"/>
          <a:stretch/>
        </p:blipFill>
        <p:spPr>
          <a:xfrm>
            <a:off x="0" y="3290915"/>
            <a:ext cx="6432837" cy="3498560"/>
          </a:xfrm>
          <a:prstGeom prst="rect">
            <a:avLst/>
          </a:prstGeom>
        </p:spPr>
      </p:pic>
      <p:pic>
        <p:nvPicPr>
          <p:cNvPr id="6" name="Picture 5" descr="Diagram&#10;&#10;Description automatically generated">
            <a:extLst>
              <a:ext uri="{FF2B5EF4-FFF2-40B4-BE49-F238E27FC236}">
                <a16:creationId xmlns:a16="http://schemas.microsoft.com/office/drawing/2014/main" id="{CC8086AF-32D2-4E06-8B63-531BFE789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453" y="68525"/>
            <a:ext cx="3087548" cy="3178359"/>
          </a:xfrm>
          <a:prstGeom prst="rect">
            <a:avLst/>
          </a:prstGeom>
        </p:spPr>
      </p:pic>
      <p:sp>
        <p:nvSpPr>
          <p:cNvPr id="2" name="Rectangle 1">
            <a:extLst>
              <a:ext uri="{FF2B5EF4-FFF2-40B4-BE49-F238E27FC236}">
                <a16:creationId xmlns:a16="http://schemas.microsoft.com/office/drawing/2014/main" id="{41903661-7752-4F39-B8C0-30B170D16B86}"/>
              </a:ext>
            </a:extLst>
          </p:cNvPr>
          <p:cNvSpPr/>
          <p:nvPr/>
        </p:nvSpPr>
        <p:spPr>
          <a:xfrm>
            <a:off x="7775420" y="2819400"/>
            <a:ext cx="1368580"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 &amp; T at 500 </a:t>
            </a:r>
            <a:r>
              <a:rPr kumimoji="0" lang="en-US" altLang="zh-CN"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hPa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485" name="Rectangle 6"/>
          <p:cNvSpPr>
            <a:spLocks noChangeArrowheads="1"/>
          </p:cNvSpPr>
          <p:nvPr/>
        </p:nvSpPr>
        <p:spPr bwMode="auto">
          <a:xfrm>
            <a:off x="838200" y="3429000"/>
            <a:ext cx="891591" cy="738664"/>
          </a:xfrm>
          <a:prstGeom prst="rect">
            <a:avLst/>
          </a:prstGeom>
          <a:no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ECMWF</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400" b="1" dirty="0">
                <a:solidFill>
                  <a:srgbClr val="000000"/>
                </a:solidFill>
              </a:rPr>
              <a:t>____</a:t>
            </a:r>
            <a:r>
              <a:rPr lang="en-US" altLang="en-US" sz="1400" dirty="0">
                <a:solidFill>
                  <a:srgbClr val="000000"/>
                </a:solidFill>
              </a:rPr>
              <a:t> </a:t>
            </a:r>
            <a:r>
              <a:rPr lang="en-US" altLang="en-US" sz="1400" b="1" dirty="0">
                <a:solidFill>
                  <a:srgbClr val="000000"/>
                </a:solidFill>
              </a:rPr>
              <a:t>NH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SimSun"/>
                <a:cs typeface="+mn-cs"/>
              </a:rPr>
              <a:t>____ SH</a:t>
            </a:r>
          </a:p>
        </p:txBody>
      </p:sp>
      <p:sp>
        <p:nvSpPr>
          <p:cNvPr id="11" name="Rectangle 10">
            <a:extLst>
              <a:ext uri="{FF2B5EF4-FFF2-40B4-BE49-F238E27FC236}">
                <a16:creationId xmlns:a16="http://schemas.microsoft.com/office/drawing/2014/main" id="{AB431A8F-6570-4F93-B053-FF72F245282B}"/>
              </a:ext>
            </a:extLst>
          </p:cNvPr>
          <p:cNvSpPr/>
          <p:nvPr/>
        </p:nvSpPr>
        <p:spPr>
          <a:xfrm>
            <a:off x="6553200" y="3374063"/>
            <a:ext cx="2590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Deep trough, atmospheric river &amp; intense rainfall forecast for SoCal</a:t>
            </a:r>
          </a:p>
        </p:txBody>
      </p:sp>
      <p:pic>
        <p:nvPicPr>
          <p:cNvPr id="10" name="Picture 9" descr="Diagram&#10;&#10;Description automatically generated">
            <a:extLst>
              <a:ext uri="{FF2B5EF4-FFF2-40B4-BE49-F238E27FC236}">
                <a16:creationId xmlns:a16="http://schemas.microsoft.com/office/drawing/2014/main" id="{445F4092-2D17-49FB-B73C-A4771F029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114" y="4301247"/>
            <a:ext cx="2766886" cy="2503777"/>
          </a:xfrm>
          <a:prstGeom prst="rect">
            <a:avLst/>
          </a:prstGeom>
        </p:spPr>
      </p:pic>
    </p:spTree>
    <p:extLst>
      <p:ext uri="{BB962C8B-B14F-4D97-AF65-F5344CB8AC3E}">
        <p14:creationId xmlns:p14="http://schemas.microsoft.com/office/powerpoint/2010/main" val="7327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A18C4ABE-8D51-4E36-BA12-5B4869ED5B32}"/>
              </a:ext>
            </a:extLst>
          </p:cNvPr>
          <p:cNvSpPr txBox="1">
            <a:spLocks noChangeArrowheads="1"/>
          </p:cNvSpPr>
          <p:nvPr/>
        </p:nvSpPr>
        <p:spPr bwMode="auto">
          <a:xfrm>
            <a:off x="2111851" y="76200"/>
            <a:ext cx="43138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From </a:t>
            </a:r>
            <a:r>
              <a:rPr kumimoji="0" lang="en-US" altLang="zh-CN" sz="2400" b="0" i="0" u="none" strike="noStrike" kern="1200" cap="none" spc="0" normalizeH="0" baseline="0" noProof="0">
                <a:ln>
                  <a:noFill/>
                </a:ln>
                <a:solidFill>
                  <a:srgbClr val="CC6600"/>
                </a:solidFill>
                <a:effectLst/>
                <a:uLnTx/>
                <a:uFillTx/>
                <a:latin typeface="Calibri" panose="020F0502020204030204" pitchFamily="34" charset="0"/>
                <a:cs typeface="Calibri" panose="020F0502020204030204" pitchFamily="34" charset="0"/>
              </a:rPr>
              <a:t>Geographical</a:t>
            </a:r>
            <a:r>
              <a:rPr kumimoji="0" lang="en-US" altLang="zh-CN"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t>
            </a:r>
            <a:r>
              <a:rPr kumimoji="0" lang="en-US" altLang="zh-CN" sz="24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Dynamical</a:t>
            </a:r>
            <a:r>
              <a:rPr kumimoji="0" lang="en-US" altLang="zh-CN"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0000FF"/>
                </a:solidFill>
                <a:effectLst/>
                <a:uLnTx/>
                <a:uFillTx/>
                <a:latin typeface="Calibri" panose="020F0502020204030204" pitchFamily="34" charset="0"/>
                <a:cs typeface="Calibri" panose="020F0502020204030204" pitchFamily="34" charset="0"/>
              </a:rPr>
              <a:t>Climatology</a:t>
            </a:r>
            <a:endParaRPr kumimoji="0" lang="en-US" altLang="zh-CN" sz="4000" b="0" i="0" u="none" strike="noStrike" kern="1200" cap="none" spc="0" normalizeH="0" baseline="0" noProof="0">
              <a:ln>
                <a:noFill/>
              </a:ln>
              <a:solidFill>
                <a:srgbClr val="0000FF"/>
              </a:solidFill>
              <a:effectLst/>
              <a:uLnTx/>
              <a:uFillTx/>
              <a:latin typeface="Calibri" panose="020F0502020204030204" pitchFamily="34" charset="0"/>
              <a:cs typeface="Calibri" panose="020F0502020204030204" pitchFamily="34" charset="0"/>
            </a:endParaRPr>
          </a:p>
        </p:txBody>
      </p:sp>
      <p:sp>
        <p:nvSpPr>
          <p:cNvPr id="31747" name="Rectangle 5">
            <a:extLst>
              <a:ext uri="{FF2B5EF4-FFF2-40B4-BE49-F238E27FC236}">
                <a16:creationId xmlns:a16="http://schemas.microsoft.com/office/drawing/2014/main" id="{47CA1FC6-CDD1-4B1C-B578-5FA069F73D64}"/>
              </a:ext>
            </a:extLst>
          </p:cNvPr>
          <p:cNvSpPr>
            <a:spLocks noChangeArrowheads="1"/>
          </p:cNvSpPr>
          <p:nvPr/>
        </p:nvSpPr>
        <p:spPr bwMode="auto">
          <a:xfrm>
            <a:off x="457200" y="1219200"/>
            <a:ext cx="838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400050" marR="0" lvl="0" indent="-400050" algn="l" defTabSz="914400" rtl="0" eaLnBrk="1" fontAlgn="base" latinLnBrk="0" hangingPunct="1">
              <a:lnSpc>
                <a:spcPct val="100000"/>
              </a:lnSpc>
              <a:spcBef>
                <a:spcPct val="0"/>
              </a:spcBef>
              <a:spcAft>
                <a:spcPct val="15000"/>
              </a:spcAft>
              <a:buClrTx/>
              <a:buSzTx/>
              <a:buFont typeface="Wingdings" panose="05000000000000000000" pitchFamily="2" charset="2"/>
              <a:buChar char="ü"/>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Geography: Halley (1686), </a:t>
            </a: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Koppen</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(~1900)</a:t>
            </a:r>
          </a:p>
          <a:p>
            <a:pPr marL="400050" marR="0" lvl="0" indent="-400050" algn="l" defTabSz="914400" rtl="0" eaLnBrk="1" fontAlgn="base" latinLnBrk="0" hangingPunct="1">
              <a:lnSpc>
                <a:spcPct val="100000"/>
              </a:lnSpc>
              <a:spcBef>
                <a:spcPct val="0"/>
              </a:spcBef>
              <a:spcAft>
                <a:spcPct val="15000"/>
              </a:spcAft>
              <a:buClrTx/>
              <a:buSzTx/>
              <a:buFont typeface="Wingdings" panose="05000000000000000000" pitchFamily="2" charset="2"/>
              <a:buChar char="ü"/>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General circulation: Rossby, Charney, Sverdrup…; Gill (1982)…</a:t>
            </a:r>
          </a:p>
          <a:p>
            <a:pPr marL="400050" marR="0" lvl="0" indent="-400050" algn="l" defTabSz="914400" rtl="0" eaLnBrk="1" fontAlgn="base" latinLnBrk="0" hangingPunct="1">
              <a:lnSpc>
                <a:spcPct val="100000"/>
              </a:lnSpc>
              <a:spcBef>
                <a:spcPct val="0"/>
              </a:spcBef>
              <a:spcAft>
                <a:spcPct val="15000"/>
              </a:spcAft>
              <a:buClrTx/>
              <a:buSzTx/>
              <a:buFont typeface="Wingdings" panose="05000000000000000000" pitchFamily="2" charset="2"/>
              <a:buChar char="ü"/>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Ocean-atmosphere interaction (ENSO): </a:t>
            </a: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Bjerknes</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(1969)…</a:t>
            </a:r>
          </a:p>
          <a:p>
            <a:pPr marL="400050" marR="0" lvl="0" indent="-400050" algn="l" defTabSz="914400" rtl="0" eaLnBrk="1" fontAlgn="base" latinLnBrk="0" hangingPunct="1">
              <a:lnSpc>
                <a:spcPct val="100000"/>
              </a:lnSpc>
              <a:spcBef>
                <a:spcPct val="0"/>
              </a:spcBef>
              <a:spcAft>
                <a:spcPct val="15000"/>
              </a:spcAft>
              <a:buClrTx/>
              <a:buSzTx/>
              <a:buFont typeface="Wingdings" panose="05000000000000000000" pitchFamily="2" charset="2"/>
              <a:buChar char="ü"/>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Climate modeling: Manabe (1974), Manabe &amp; Bryan (1969)…CMIP</a:t>
            </a:r>
          </a:p>
        </p:txBody>
      </p:sp>
      <p:pic>
        <p:nvPicPr>
          <p:cNvPr id="31749" name="Picture 2">
            <a:extLst>
              <a:ext uri="{FF2B5EF4-FFF2-40B4-BE49-F238E27FC236}">
                <a16:creationId xmlns:a16="http://schemas.microsoft.com/office/drawing/2014/main" id="{A608BD3B-E718-4F81-923C-A70AC7109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15" t="64162" b="3465"/>
          <a:stretch>
            <a:fillRect/>
          </a:stretch>
        </p:blipFill>
        <p:spPr bwMode="auto">
          <a:xfrm>
            <a:off x="1219200" y="3875882"/>
            <a:ext cx="396240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
            <a:extLst>
              <a:ext uri="{FF2B5EF4-FFF2-40B4-BE49-F238E27FC236}">
                <a16:creationId xmlns:a16="http://schemas.microsoft.com/office/drawing/2014/main" id="{8E4EEF7E-77F3-47BA-A18F-B171D7338FE7}"/>
              </a:ext>
            </a:extLst>
          </p:cNvPr>
          <p:cNvSpPr>
            <a:spLocks noChangeArrowheads="1"/>
          </p:cNvSpPr>
          <p:nvPr/>
        </p:nvSpPr>
        <p:spPr bwMode="auto">
          <a:xfrm>
            <a:off x="2172157" y="5334000"/>
            <a:ext cx="2419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El Nino predictions vs. </a:t>
            </a:r>
            <a:r>
              <a:rPr kumimoji="0" lang="en-US" altLang="zh-CN" sz="1400" b="0"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obs</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Chen et al. (2004, </a:t>
            </a:r>
            <a:r>
              <a:rPr kumimoji="0" lang="en-US" altLang="zh-CN" sz="1400" b="0" i="1"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Nature</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a:t>
            </a:r>
          </a:p>
        </p:txBody>
      </p:sp>
      <p:pic>
        <p:nvPicPr>
          <p:cNvPr id="31751" name="Picture 8" descr="http://www.srh.noaa.gov/images/mlb/enso/enso-storm-theorya.jpg">
            <a:extLst>
              <a:ext uri="{FF2B5EF4-FFF2-40B4-BE49-F238E27FC236}">
                <a16:creationId xmlns:a16="http://schemas.microsoft.com/office/drawing/2014/main" id="{BD338658-AF1D-4CFE-97D2-7C94F727A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742" y="3124200"/>
            <a:ext cx="355845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8">
            <a:extLst>
              <a:ext uri="{FF2B5EF4-FFF2-40B4-BE49-F238E27FC236}">
                <a16:creationId xmlns:a16="http://schemas.microsoft.com/office/drawing/2014/main" id="{2A17EE47-246C-4847-BCFF-922FD75216A1}"/>
              </a:ext>
            </a:extLst>
          </p:cNvPr>
          <p:cNvSpPr txBox="1">
            <a:spLocks noChangeArrowheads="1"/>
          </p:cNvSpPr>
          <p:nvPr/>
        </p:nvSpPr>
        <p:spPr bwMode="auto">
          <a:xfrm>
            <a:off x="381000" y="3005393"/>
            <a:ext cx="525180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El Nino Prediction: A triumph of science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iterations of </a:t>
            </a:r>
            <a:r>
              <a:rPr kumimoji="0" lang="en-US" altLang="zh-CN" sz="1400" b="0"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observations</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a:t>
            </a:r>
            <a:r>
              <a:rPr kumimoji="0" lang="en-US" altLang="zh-CN" sz="1400" b="0"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physical understanding</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and </a:t>
            </a:r>
            <a:r>
              <a:rPr kumimoji="0" lang="en-US" altLang="zh-CN" sz="1400" b="0"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modeling</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a:t>
            </a:r>
          </a:p>
        </p:txBody>
      </p:sp>
    </p:spTree>
    <p:extLst>
      <p:ext uri="{BB962C8B-B14F-4D97-AF65-F5344CB8AC3E}">
        <p14:creationId xmlns:p14="http://schemas.microsoft.com/office/powerpoint/2010/main" val="156503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1751"/>
                                        </p:tgtEl>
                                        <p:attrNameLst>
                                          <p:attrName>style.visibility</p:attrName>
                                        </p:attrNameLst>
                                      </p:cBhvr>
                                      <p:to>
                                        <p:strVal val="visible"/>
                                      </p:to>
                                    </p:set>
                                    <p:animEffect transition="in" filter="wipe(down)">
                                      <p:cBhvr>
                                        <p:cTn id="15"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605724B0-D6CF-458D-BEC0-E6BC1328600F}"/>
              </a:ext>
            </a:extLst>
          </p:cNvPr>
          <p:cNvSpPr txBox="1">
            <a:spLocks noChangeArrowheads="1"/>
          </p:cNvSpPr>
          <p:nvPr/>
        </p:nvSpPr>
        <p:spPr bwMode="auto">
          <a:xfrm>
            <a:off x="990600" y="228600"/>
            <a:ext cx="72763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eaLnBrk="1" hangingPunct="1">
              <a:spcBef>
                <a:spcPct val="0"/>
              </a:spcBef>
              <a:buFontTx/>
              <a:buNone/>
            </a:pPr>
            <a:r>
              <a:rPr lang="en-US" altLang="en-US" sz="3600" b="1" dirty="0"/>
              <a:t>Climate in the news</a:t>
            </a:r>
          </a:p>
          <a:p>
            <a:pPr algn="ctr" eaLnBrk="1" hangingPunct="1">
              <a:spcBef>
                <a:spcPct val="0"/>
              </a:spcBef>
              <a:buFontTx/>
              <a:buNone/>
            </a:pPr>
            <a:r>
              <a:rPr lang="en-US" altLang="en-US" sz="2000" dirty="0"/>
              <a:t>Our class will enlighten how to read into some of these events.</a:t>
            </a:r>
          </a:p>
        </p:txBody>
      </p:sp>
      <p:sp>
        <p:nvSpPr>
          <p:cNvPr id="2" name="TextBox 1">
            <a:extLst>
              <a:ext uri="{FF2B5EF4-FFF2-40B4-BE49-F238E27FC236}">
                <a16:creationId xmlns:a16="http://schemas.microsoft.com/office/drawing/2014/main" id="{BD2B6DAF-5A6A-4B79-8659-56808FE6B939}"/>
              </a:ext>
            </a:extLst>
          </p:cNvPr>
          <p:cNvSpPr txBox="1"/>
          <p:nvPr/>
        </p:nvSpPr>
        <p:spPr>
          <a:xfrm>
            <a:off x="882831" y="1262911"/>
            <a:ext cx="7989194" cy="461665"/>
          </a:xfrm>
          <a:prstGeom prst="rect">
            <a:avLst/>
          </a:prstGeom>
          <a:noFill/>
        </p:spPr>
        <p:txBody>
          <a:bodyPr wrap="square" rtlCol="0">
            <a:spAutoFit/>
          </a:bodyPr>
          <a:lstStyle/>
          <a:p>
            <a:r>
              <a:rPr lang="en-US" sz="2400" b="1" dirty="0">
                <a:solidFill>
                  <a:srgbClr val="C00000"/>
                </a:solidFill>
                <a:latin typeface="Segoe Print" panose="02000600000000000000" pitchFamily="2" charset="0"/>
              </a:rPr>
              <a:t>Which recent climate disasters come to mind?</a:t>
            </a:r>
          </a:p>
        </p:txBody>
      </p:sp>
      <p:sp>
        <p:nvSpPr>
          <p:cNvPr id="9" name="TextBox 8">
            <a:extLst>
              <a:ext uri="{FF2B5EF4-FFF2-40B4-BE49-F238E27FC236}">
                <a16:creationId xmlns:a16="http://schemas.microsoft.com/office/drawing/2014/main" id="{9A5ECD11-3871-476A-8BD6-ABB308FF9B6E}"/>
              </a:ext>
            </a:extLst>
          </p:cNvPr>
          <p:cNvSpPr txBox="1"/>
          <p:nvPr/>
        </p:nvSpPr>
        <p:spPr>
          <a:xfrm>
            <a:off x="6446808" y="6519446"/>
            <a:ext cx="2697192" cy="338554"/>
          </a:xfrm>
          <a:prstGeom prst="rect">
            <a:avLst/>
          </a:prstGeom>
          <a:solidFill>
            <a:schemeClr val="bg1"/>
          </a:solidFill>
        </p:spPr>
        <p:txBody>
          <a:bodyPr wrap="square" rtlCol="0">
            <a:spAutoFit/>
          </a:bodyPr>
          <a:lstStyle/>
          <a:p>
            <a:r>
              <a:rPr lang="en-US" sz="1600" dirty="0">
                <a:solidFill>
                  <a:srgbClr val="FF0000"/>
                </a:solidFill>
              </a:rPr>
              <a:t>31 named tropical cyclones</a:t>
            </a:r>
          </a:p>
        </p:txBody>
      </p:sp>
      <p:pic>
        <p:nvPicPr>
          <p:cNvPr id="10" name="Picture 9" descr="Diagram&#10;&#10;Description automatically generated with medium confidence">
            <a:extLst>
              <a:ext uri="{FF2B5EF4-FFF2-40B4-BE49-F238E27FC236}">
                <a16:creationId xmlns:a16="http://schemas.microsoft.com/office/drawing/2014/main" id="{276F6006-D892-4493-95AE-3228E6444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3592"/>
            <a:ext cx="9124951" cy="5040252"/>
          </a:xfrm>
          <a:prstGeom prst="rect">
            <a:avLst/>
          </a:prstGeom>
        </p:spPr>
      </p:pic>
      <p:pic>
        <p:nvPicPr>
          <p:cNvPr id="12" name="Picture 11" descr="Map&#10;&#10;Description automatically generated with medium confidence">
            <a:extLst>
              <a:ext uri="{FF2B5EF4-FFF2-40B4-BE49-F238E27FC236}">
                <a16:creationId xmlns:a16="http://schemas.microsoft.com/office/drawing/2014/main" id="{964E3C40-BCE0-6CB8-B32C-2555D4B3C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881952"/>
            <a:ext cx="9144000" cy="4976048"/>
          </a:xfrm>
          <a:prstGeom prst="rect">
            <a:avLst/>
          </a:prstGeom>
        </p:spPr>
      </p:pic>
    </p:spTree>
    <p:extLst>
      <p:ext uri="{BB962C8B-B14F-4D97-AF65-F5344CB8AC3E}">
        <p14:creationId xmlns:p14="http://schemas.microsoft.com/office/powerpoint/2010/main" val="38816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DF99D2B-8DB6-59D7-9768-1282B375C55A}"/>
              </a:ext>
            </a:extLst>
          </p:cNvPr>
          <p:cNvPicPr>
            <a:picLocks noChangeAspect="1"/>
          </p:cNvPicPr>
          <p:nvPr/>
        </p:nvPicPr>
        <p:blipFill rotWithShape="1">
          <a:blip r:embed="rId2">
            <a:extLst>
              <a:ext uri="{28A0092B-C50C-407E-A947-70E740481C1C}">
                <a14:useLocalDpi xmlns:a14="http://schemas.microsoft.com/office/drawing/2010/main" val="0"/>
              </a:ext>
            </a:extLst>
          </a:blip>
          <a:srcRect t="52725"/>
          <a:stretch/>
        </p:blipFill>
        <p:spPr>
          <a:xfrm>
            <a:off x="321839" y="3907114"/>
            <a:ext cx="5928572" cy="2093636"/>
          </a:xfrm>
          <a:prstGeom prst="rect">
            <a:avLst/>
          </a:prstGeom>
        </p:spPr>
      </p:pic>
      <p:pic>
        <p:nvPicPr>
          <p:cNvPr id="5" name="Picture 4" descr="Chart, histogram&#10;&#10;Description automatically generated">
            <a:extLst>
              <a:ext uri="{FF2B5EF4-FFF2-40B4-BE49-F238E27FC236}">
                <a16:creationId xmlns:a16="http://schemas.microsoft.com/office/drawing/2014/main" id="{1EEC484A-80AD-3A79-776A-64986E73FDD7}"/>
              </a:ext>
            </a:extLst>
          </p:cNvPr>
          <p:cNvPicPr>
            <a:picLocks noChangeAspect="1"/>
          </p:cNvPicPr>
          <p:nvPr/>
        </p:nvPicPr>
        <p:blipFill rotWithShape="1">
          <a:blip r:embed="rId3">
            <a:extLst>
              <a:ext uri="{28A0092B-C50C-407E-A947-70E740481C1C}">
                <a14:useLocalDpi xmlns:a14="http://schemas.microsoft.com/office/drawing/2010/main" val="0"/>
              </a:ext>
            </a:extLst>
          </a:blip>
          <a:srcRect t="52725"/>
          <a:stretch/>
        </p:blipFill>
        <p:spPr>
          <a:xfrm>
            <a:off x="321839" y="1011515"/>
            <a:ext cx="5928572" cy="2889501"/>
          </a:xfrm>
          <a:prstGeom prst="rect">
            <a:avLst/>
          </a:prstGeom>
        </p:spPr>
      </p:pic>
      <p:sp>
        <p:nvSpPr>
          <p:cNvPr id="2" name="TextBox 1">
            <a:extLst>
              <a:ext uri="{FF2B5EF4-FFF2-40B4-BE49-F238E27FC236}">
                <a16:creationId xmlns:a16="http://schemas.microsoft.com/office/drawing/2014/main" id="{101D5517-0979-4455-0016-138D07878B0C}"/>
              </a:ext>
            </a:extLst>
          </p:cNvPr>
          <p:cNvSpPr txBox="1"/>
          <p:nvPr/>
        </p:nvSpPr>
        <p:spPr>
          <a:xfrm>
            <a:off x="805392" y="1771650"/>
            <a:ext cx="787400"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2022-23</a:t>
            </a:r>
          </a:p>
        </p:txBody>
      </p:sp>
      <p:sp>
        <p:nvSpPr>
          <p:cNvPr id="4" name="TextBox 3">
            <a:extLst>
              <a:ext uri="{FF2B5EF4-FFF2-40B4-BE49-F238E27FC236}">
                <a16:creationId xmlns:a16="http://schemas.microsoft.com/office/drawing/2014/main" id="{D78FDD86-6393-93FF-AA48-59B02A538A31}"/>
              </a:ext>
            </a:extLst>
          </p:cNvPr>
          <p:cNvSpPr txBox="1"/>
          <p:nvPr/>
        </p:nvSpPr>
        <p:spPr>
          <a:xfrm>
            <a:off x="805392" y="3968751"/>
            <a:ext cx="999067"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2021-22 water year</a:t>
            </a:r>
          </a:p>
        </p:txBody>
      </p:sp>
      <p:sp>
        <p:nvSpPr>
          <p:cNvPr id="6" name="TextBox 5">
            <a:extLst>
              <a:ext uri="{FF2B5EF4-FFF2-40B4-BE49-F238E27FC236}">
                <a16:creationId xmlns:a16="http://schemas.microsoft.com/office/drawing/2014/main" id="{AB52D35C-5370-C983-E308-1532CE2893C7}"/>
              </a:ext>
            </a:extLst>
          </p:cNvPr>
          <p:cNvSpPr txBox="1"/>
          <p:nvPr/>
        </p:nvSpPr>
        <p:spPr>
          <a:xfrm rot="18974285">
            <a:off x="2232026" y="2435445"/>
            <a:ext cx="999067"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climatology</a:t>
            </a:r>
          </a:p>
        </p:txBody>
      </p:sp>
      <p:sp>
        <p:nvSpPr>
          <p:cNvPr id="7" name="TextBox 6">
            <a:extLst>
              <a:ext uri="{FF2B5EF4-FFF2-40B4-BE49-F238E27FC236}">
                <a16:creationId xmlns:a16="http://schemas.microsoft.com/office/drawing/2014/main" id="{25DC2532-5CD2-5830-25B4-1065A3B6C692}"/>
              </a:ext>
            </a:extLst>
          </p:cNvPr>
          <p:cNvSpPr txBox="1"/>
          <p:nvPr/>
        </p:nvSpPr>
        <p:spPr>
          <a:xfrm>
            <a:off x="699558" y="1041480"/>
            <a:ext cx="1706035"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Accumulated rainfall SD airport</a:t>
            </a:r>
          </a:p>
        </p:txBody>
      </p:sp>
      <p:sp>
        <p:nvSpPr>
          <p:cNvPr id="9" name="TextBox 8">
            <a:extLst>
              <a:ext uri="{FF2B5EF4-FFF2-40B4-BE49-F238E27FC236}">
                <a16:creationId xmlns:a16="http://schemas.microsoft.com/office/drawing/2014/main" id="{4FA173D6-AEC2-7CE3-C433-A5BB79F619C9}"/>
              </a:ext>
            </a:extLst>
          </p:cNvPr>
          <p:cNvSpPr txBox="1"/>
          <p:nvPr/>
        </p:nvSpPr>
        <p:spPr>
          <a:xfrm>
            <a:off x="6536673" y="408334"/>
            <a:ext cx="1981200"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Super blooms at Scripps, San Diego (Apr 2023)</a:t>
            </a:r>
          </a:p>
        </p:txBody>
      </p:sp>
      <p:sp>
        <p:nvSpPr>
          <p:cNvPr id="10" name="TextBox 9">
            <a:extLst>
              <a:ext uri="{FF2B5EF4-FFF2-40B4-BE49-F238E27FC236}">
                <a16:creationId xmlns:a16="http://schemas.microsoft.com/office/drawing/2014/main" id="{99DFCF56-ED46-1628-93ED-11B0E533C457}"/>
              </a:ext>
            </a:extLst>
          </p:cNvPr>
          <p:cNvSpPr txBox="1"/>
          <p:nvPr/>
        </p:nvSpPr>
        <p:spPr>
          <a:xfrm>
            <a:off x="5913379" y="1783948"/>
            <a:ext cx="337031" cy="230832"/>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13</a:t>
            </a:r>
          </a:p>
        </p:txBody>
      </p:sp>
      <p:sp>
        <p:nvSpPr>
          <p:cNvPr id="11" name="TextBox 10">
            <a:extLst>
              <a:ext uri="{FF2B5EF4-FFF2-40B4-BE49-F238E27FC236}">
                <a16:creationId xmlns:a16="http://schemas.microsoft.com/office/drawing/2014/main" id="{88338729-1FF5-4818-F2DF-D9433E244D72}"/>
              </a:ext>
            </a:extLst>
          </p:cNvPr>
          <p:cNvSpPr txBox="1"/>
          <p:nvPr/>
        </p:nvSpPr>
        <p:spPr>
          <a:xfrm>
            <a:off x="475095" y="948577"/>
            <a:ext cx="152400" cy="230832"/>
          </a:xfrm>
          <a:prstGeom prst="rect">
            <a:avLst/>
          </a:prstGeom>
          <a:solidFill>
            <a:schemeClr val="bg1"/>
          </a:solidFill>
        </p:spPr>
        <p:txBody>
          <a:bodyPr wrap="square" lIns="0" rIns="0"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13</a:t>
            </a:r>
          </a:p>
        </p:txBody>
      </p:sp>
      <p:sp>
        <p:nvSpPr>
          <p:cNvPr id="12" name="TextBox 11">
            <a:extLst>
              <a:ext uri="{FF2B5EF4-FFF2-40B4-BE49-F238E27FC236}">
                <a16:creationId xmlns:a16="http://schemas.microsoft.com/office/drawing/2014/main" id="{C65021D9-AA36-B750-CA16-006D0964A85D}"/>
              </a:ext>
            </a:extLst>
          </p:cNvPr>
          <p:cNvSpPr txBox="1"/>
          <p:nvPr/>
        </p:nvSpPr>
        <p:spPr>
          <a:xfrm>
            <a:off x="304800" y="3803239"/>
            <a:ext cx="344590" cy="230832"/>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10</a:t>
            </a:r>
          </a:p>
        </p:txBody>
      </p:sp>
      <p:sp>
        <p:nvSpPr>
          <p:cNvPr id="13" name="TextBox 12">
            <a:extLst>
              <a:ext uri="{FF2B5EF4-FFF2-40B4-BE49-F238E27FC236}">
                <a16:creationId xmlns:a16="http://schemas.microsoft.com/office/drawing/2014/main" id="{6138129B-346F-FDC3-55E9-38B43EFBF55E}"/>
              </a:ext>
            </a:extLst>
          </p:cNvPr>
          <p:cNvSpPr txBox="1"/>
          <p:nvPr/>
        </p:nvSpPr>
        <p:spPr>
          <a:xfrm>
            <a:off x="5905820" y="3845642"/>
            <a:ext cx="344590" cy="230832"/>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en-US" sz="900" dirty="0">
                <a:solidFill>
                  <a:prstClr val="black"/>
                </a:solidFill>
                <a:latin typeface="Calibri" panose="020F0502020204030204"/>
                <a:ea typeface="+mn-ea"/>
              </a:rPr>
              <a:t>10</a:t>
            </a:r>
          </a:p>
        </p:txBody>
      </p:sp>
      <p:pic>
        <p:nvPicPr>
          <p:cNvPr id="14" name="Picture 13">
            <a:extLst>
              <a:ext uri="{FF2B5EF4-FFF2-40B4-BE49-F238E27FC236}">
                <a16:creationId xmlns:a16="http://schemas.microsoft.com/office/drawing/2014/main" id="{3371A44C-B149-D6B6-E2F5-FEF81494095C}"/>
              </a:ext>
            </a:extLst>
          </p:cNvPr>
          <p:cNvPicPr>
            <a:picLocks noChangeAspect="1"/>
          </p:cNvPicPr>
          <p:nvPr/>
        </p:nvPicPr>
        <p:blipFill rotWithShape="1">
          <a:blip r:embed="rId4"/>
          <a:srcRect l="23135"/>
          <a:stretch/>
        </p:blipFill>
        <p:spPr>
          <a:xfrm>
            <a:off x="5905820" y="916165"/>
            <a:ext cx="3242906" cy="2590245"/>
          </a:xfrm>
          <a:prstGeom prst="rect">
            <a:avLst/>
          </a:prstGeom>
        </p:spPr>
      </p:pic>
      <p:sp>
        <p:nvSpPr>
          <p:cNvPr id="15" name="TextBox 14">
            <a:extLst>
              <a:ext uri="{FF2B5EF4-FFF2-40B4-BE49-F238E27FC236}">
                <a16:creationId xmlns:a16="http://schemas.microsoft.com/office/drawing/2014/main" id="{AC5EA2F1-EF0D-5CA3-14B9-4394E2388F94}"/>
              </a:ext>
            </a:extLst>
          </p:cNvPr>
          <p:cNvSpPr txBox="1"/>
          <p:nvPr/>
        </p:nvSpPr>
        <p:spPr>
          <a:xfrm>
            <a:off x="6355080" y="4297681"/>
            <a:ext cx="2712719" cy="646331"/>
          </a:xfrm>
          <a:prstGeom prst="rect">
            <a:avLst/>
          </a:prstGeom>
          <a:noFill/>
        </p:spPr>
        <p:txBody>
          <a:bodyPr wrap="square" rtlCol="0">
            <a:spAutoFit/>
          </a:bodyPr>
          <a:lstStyle/>
          <a:p>
            <a:pPr algn="ctr"/>
            <a:r>
              <a:rPr lang="en-US" dirty="0">
                <a:latin typeface="+mn-lt"/>
              </a:rPr>
              <a:t>Three years of La Nina: 2000/21-2022/23</a:t>
            </a:r>
          </a:p>
        </p:txBody>
      </p:sp>
    </p:spTree>
    <p:extLst>
      <p:ext uri="{BB962C8B-B14F-4D97-AF65-F5344CB8AC3E}">
        <p14:creationId xmlns:p14="http://schemas.microsoft.com/office/powerpoint/2010/main" val="3956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hart&#10;&#10;Description automatically generated with low confidence">
            <a:extLst>
              <a:ext uri="{FF2B5EF4-FFF2-40B4-BE49-F238E27FC236}">
                <a16:creationId xmlns:a16="http://schemas.microsoft.com/office/drawing/2014/main" id="{8F128069-9C80-2AFB-40DD-BBAFBF7FE1F2}"/>
              </a:ext>
            </a:extLst>
          </p:cNvPr>
          <p:cNvPicPr>
            <a:picLocks noChangeAspect="1"/>
          </p:cNvPicPr>
          <p:nvPr/>
        </p:nvPicPr>
        <p:blipFill rotWithShape="1">
          <a:blip r:embed="rId2">
            <a:extLst>
              <a:ext uri="{28A0092B-C50C-407E-A947-70E740481C1C}">
                <a14:useLocalDpi xmlns:a14="http://schemas.microsoft.com/office/drawing/2010/main" val="0"/>
              </a:ext>
            </a:extLst>
          </a:blip>
          <a:srcRect t="33169" b="14568"/>
          <a:stretch/>
        </p:blipFill>
        <p:spPr>
          <a:xfrm>
            <a:off x="1176119" y="3420566"/>
            <a:ext cx="6656295" cy="2688167"/>
          </a:xfrm>
          <a:prstGeom prst="rect">
            <a:avLst/>
          </a:prstGeom>
        </p:spPr>
      </p:pic>
      <p:pic>
        <p:nvPicPr>
          <p:cNvPr id="5" name="Picture 4" descr="Map&#10;&#10;Description automatically generated">
            <a:extLst>
              <a:ext uri="{FF2B5EF4-FFF2-40B4-BE49-F238E27FC236}">
                <a16:creationId xmlns:a16="http://schemas.microsoft.com/office/drawing/2014/main" id="{8B13AE00-EE0B-1C8A-2AFD-D39ACB81743D}"/>
              </a:ext>
            </a:extLst>
          </p:cNvPr>
          <p:cNvPicPr>
            <a:picLocks noChangeAspect="1"/>
          </p:cNvPicPr>
          <p:nvPr/>
        </p:nvPicPr>
        <p:blipFill rotWithShape="1">
          <a:blip r:embed="rId3">
            <a:extLst>
              <a:ext uri="{28A0092B-C50C-407E-A947-70E740481C1C}">
                <a14:useLocalDpi xmlns:a14="http://schemas.microsoft.com/office/drawing/2010/main" val="0"/>
              </a:ext>
            </a:extLst>
          </a:blip>
          <a:srcRect t="31770" r="32320" b="15967"/>
          <a:stretch/>
        </p:blipFill>
        <p:spPr>
          <a:xfrm>
            <a:off x="1243853" y="849859"/>
            <a:ext cx="4505014" cy="2688167"/>
          </a:xfrm>
          <a:prstGeom prst="rect">
            <a:avLst/>
          </a:prstGeom>
        </p:spPr>
      </p:pic>
      <p:sp>
        <p:nvSpPr>
          <p:cNvPr id="6" name="TextBox 5">
            <a:extLst>
              <a:ext uri="{FF2B5EF4-FFF2-40B4-BE49-F238E27FC236}">
                <a16:creationId xmlns:a16="http://schemas.microsoft.com/office/drawing/2014/main" id="{6260E960-08C5-4FCF-D8D7-5B776571593C}"/>
              </a:ext>
            </a:extLst>
          </p:cNvPr>
          <p:cNvSpPr txBox="1"/>
          <p:nvPr/>
        </p:nvSpPr>
        <p:spPr>
          <a:xfrm>
            <a:off x="558800" y="5353051"/>
            <a:ext cx="1803401"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U.S. Drought Monitor</a:t>
            </a:r>
          </a:p>
          <a:p>
            <a:pPr defTabSz="685800" eaLnBrk="1" fontAlgn="auto" hangingPunct="1">
              <a:spcBef>
                <a:spcPts val="0"/>
              </a:spcBef>
              <a:spcAft>
                <a:spcPts val="0"/>
              </a:spcAft>
            </a:pPr>
            <a:r>
              <a:rPr lang="en-US" sz="1350" dirty="0">
                <a:solidFill>
                  <a:prstClr val="black"/>
                </a:solidFill>
                <a:latin typeface="Calibri" panose="020F0502020204030204"/>
                <a:ea typeface="+mn-ea"/>
              </a:rPr>
              <a:t>3/29/2022</a:t>
            </a:r>
          </a:p>
        </p:txBody>
      </p:sp>
      <p:sp>
        <p:nvSpPr>
          <p:cNvPr id="7" name="TextBox 6">
            <a:extLst>
              <a:ext uri="{FF2B5EF4-FFF2-40B4-BE49-F238E27FC236}">
                <a16:creationId xmlns:a16="http://schemas.microsoft.com/office/drawing/2014/main" id="{6DD3FE08-32F5-08EA-D3AF-AAADEAEC263F}"/>
              </a:ext>
            </a:extLst>
          </p:cNvPr>
          <p:cNvSpPr txBox="1"/>
          <p:nvPr/>
        </p:nvSpPr>
        <p:spPr>
          <a:xfrm>
            <a:off x="499534" y="2763328"/>
            <a:ext cx="1803401"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U.S. Drought Monitor</a:t>
            </a:r>
          </a:p>
          <a:p>
            <a:pPr defTabSz="685800" eaLnBrk="1" fontAlgn="auto" hangingPunct="1">
              <a:spcBef>
                <a:spcPts val="0"/>
              </a:spcBef>
              <a:spcAft>
                <a:spcPts val="0"/>
              </a:spcAft>
            </a:pPr>
            <a:r>
              <a:rPr lang="en-US" sz="1350" dirty="0">
                <a:solidFill>
                  <a:prstClr val="black"/>
                </a:solidFill>
                <a:latin typeface="Calibri" panose="020F0502020204030204"/>
                <a:ea typeface="+mn-ea"/>
              </a:rPr>
              <a:t>3/28/2023</a:t>
            </a:r>
          </a:p>
        </p:txBody>
      </p:sp>
      <p:sp>
        <p:nvSpPr>
          <p:cNvPr id="2" name="TextBox 1">
            <a:extLst>
              <a:ext uri="{FF2B5EF4-FFF2-40B4-BE49-F238E27FC236}">
                <a16:creationId xmlns:a16="http://schemas.microsoft.com/office/drawing/2014/main" id="{D61E9428-C92D-141F-CABE-2BBAD65F064C}"/>
              </a:ext>
            </a:extLst>
          </p:cNvPr>
          <p:cNvSpPr txBox="1"/>
          <p:nvPr/>
        </p:nvSpPr>
        <p:spPr>
          <a:xfrm>
            <a:off x="5748866" y="3039352"/>
            <a:ext cx="2926244"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Record Sierra snowpack (230%, 4/3/23)</a:t>
            </a:r>
          </a:p>
        </p:txBody>
      </p:sp>
      <p:pic>
        <p:nvPicPr>
          <p:cNvPr id="8" name="Picture 7" descr="A group of skiers stand in the snow&#10;&#10;Description automatically generated with low confidence">
            <a:extLst>
              <a:ext uri="{FF2B5EF4-FFF2-40B4-BE49-F238E27FC236}">
                <a16:creationId xmlns:a16="http://schemas.microsoft.com/office/drawing/2014/main" id="{EB9E8228-BC4A-DD4F-56C9-CF4312FAE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017" y="1220813"/>
            <a:ext cx="2743200" cy="1828800"/>
          </a:xfrm>
          <a:prstGeom prst="rect">
            <a:avLst/>
          </a:prstGeom>
        </p:spPr>
      </p:pic>
    </p:spTree>
    <p:extLst>
      <p:ext uri="{BB962C8B-B14F-4D97-AF65-F5344CB8AC3E}">
        <p14:creationId xmlns:p14="http://schemas.microsoft.com/office/powerpoint/2010/main" val="245332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D04B6-FF69-416B-A1A1-047B3D9C2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 y="2422954"/>
            <a:ext cx="4286250" cy="4286250"/>
          </a:xfrm>
          <a:prstGeom prst="rect">
            <a:avLst/>
          </a:prstGeom>
        </p:spPr>
      </p:pic>
      <p:sp>
        <p:nvSpPr>
          <p:cNvPr id="4" name="TextBox 3">
            <a:extLst>
              <a:ext uri="{FF2B5EF4-FFF2-40B4-BE49-F238E27FC236}">
                <a16:creationId xmlns:a16="http://schemas.microsoft.com/office/drawing/2014/main" id="{5185E770-8E82-4264-AC38-C86DD821AB31}"/>
              </a:ext>
            </a:extLst>
          </p:cNvPr>
          <p:cNvSpPr txBox="1"/>
          <p:nvPr/>
        </p:nvSpPr>
        <p:spPr>
          <a:xfrm>
            <a:off x="2685535" y="6000393"/>
            <a:ext cx="1607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Wildfire smokes</a:t>
            </a:r>
          </a:p>
        </p:txBody>
      </p:sp>
      <p:pic>
        <p:nvPicPr>
          <p:cNvPr id="1027" name="Picture 3">
            <a:extLst>
              <a:ext uri="{FF2B5EF4-FFF2-40B4-BE49-F238E27FC236}">
                <a16:creationId xmlns:a16="http://schemas.microsoft.com/office/drawing/2014/main" id="{2BFDB25E-BB1A-4F46-9CB1-09D307212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358" y="857607"/>
            <a:ext cx="34289" cy="7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0090B1-B0CB-4F51-A9C5-D3E34A748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358" y="857607"/>
            <a:ext cx="34289" cy="714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D2EBBD07-CA96-4412-9FFF-E511BFD40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74F5C95-6EBC-47D9-ADAC-53CD09F8C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water, bridge, crossing&#10;&#10;Description automatically generated">
            <a:extLst>
              <a:ext uri="{FF2B5EF4-FFF2-40B4-BE49-F238E27FC236}">
                <a16:creationId xmlns:a16="http://schemas.microsoft.com/office/drawing/2014/main" id="{CBD3ACF9-8CEF-4518-B0D2-816771554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250" y="2422954"/>
            <a:ext cx="4850606" cy="2723802"/>
          </a:xfrm>
          <a:prstGeom prst="rect">
            <a:avLst/>
          </a:prstGeom>
        </p:spPr>
      </p:pic>
      <p:sp>
        <p:nvSpPr>
          <p:cNvPr id="7" name="Rectangle 6">
            <a:extLst>
              <a:ext uri="{FF2B5EF4-FFF2-40B4-BE49-F238E27FC236}">
                <a16:creationId xmlns:a16="http://schemas.microsoft.com/office/drawing/2014/main" id="{F3045501-2694-41CD-AAD8-E5FD1F274D5B}"/>
              </a:ext>
            </a:extLst>
          </p:cNvPr>
          <p:cNvSpPr/>
          <p:nvPr/>
        </p:nvSpPr>
        <p:spPr>
          <a:xfrm>
            <a:off x="4293394" y="5451400"/>
            <a:ext cx="4776107"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Bay Area looks like Mars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during the wildfires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https://www.cnn.com/2020/09/09/weather/california-orange-skies-wildfires-photos-trnd/index.html</a:t>
            </a:r>
          </a:p>
        </p:txBody>
      </p:sp>
      <p:sp>
        <p:nvSpPr>
          <p:cNvPr id="2" name="TextBox 1">
            <a:extLst>
              <a:ext uri="{FF2B5EF4-FFF2-40B4-BE49-F238E27FC236}">
                <a16:creationId xmlns:a16="http://schemas.microsoft.com/office/drawing/2014/main" id="{94D34074-33A2-4C54-8479-32193666F021}"/>
              </a:ext>
            </a:extLst>
          </p:cNvPr>
          <p:cNvSpPr txBox="1"/>
          <p:nvPr/>
        </p:nvSpPr>
        <p:spPr>
          <a:xfrm>
            <a:off x="680336" y="267593"/>
            <a:ext cx="672207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Climate change in action: Increased risk for wildfires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High temp &amp; drier soil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Smaller, early-melting snowpack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Fall storms (Santa Ana)?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storms &amp; rainfall (fuel)? </a:t>
            </a:r>
          </a:p>
        </p:txBody>
      </p:sp>
    </p:spTree>
    <p:extLst>
      <p:ext uri="{BB962C8B-B14F-4D97-AF65-F5344CB8AC3E}">
        <p14:creationId xmlns:p14="http://schemas.microsoft.com/office/powerpoint/2010/main" val="4248445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24294E-6153-4C87-B3C0-BB54CCDF1C4B}"/>
              </a:ext>
            </a:extLst>
          </p:cNvPr>
          <p:cNvPicPr>
            <a:picLocks noChangeAspect="1"/>
          </p:cNvPicPr>
          <p:nvPr/>
        </p:nvPicPr>
        <p:blipFill rotWithShape="1">
          <a:blip r:embed="rId4">
            <a:extLst>
              <a:ext uri="{28A0092B-C50C-407E-A947-70E740481C1C}">
                <a14:useLocalDpi xmlns:a14="http://schemas.microsoft.com/office/drawing/2010/main" val="0"/>
              </a:ext>
            </a:extLst>
          </a:blip>
          <a:srcRect l="4232" t="24121" r="5185" b="7784"/>
          <a:stretch/>
        </p:blipFill>
        <p:spPr>
          <a:xfrm>
            <a:off x="5448144" y="3893645"/>
            <a:ext cx="2851456" cy="968300"/>
          </a:xfrm>
          <a:prstGeom prst="rect">
            <a:avLst/>
          </a:prstGeom>
        </p:spPr>
      </p:pic>
      <p:pic>
        <p:nvPicPr>
          <p:cNvPr id="148489" name="Picture 9" descr="ElNino_p49380"/>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05" y="3651864"/>
            <a:ext cx="1328738" cy="1357311"/>
          </a:xfrm>
          <a:prstGeom prst="rect">
            <a:avLst/>
          </a:prstGeom>
          <a:noFill/>
          <a:ln>
            <a:noFill/>
          </a:ln>
          <a:effectLst>
            <a:outerShdw dist="107763" dir="2700000" algn="ctr" rotWithShape="0">
              <a:srgbClr val="29292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Rectangle 10"/>
          <p:cNvSpPr>
            <a:spLocks noChangeArrowheads="1"/>
          </p:cNvSpPr>
          <p:nvPr/>
        </p:nvSpPr>
        <p:spPr bwMode="auto">
          <a:xfrm>
            <a:off x="2210244" y="4648159"/>
            <a:ext cx="1155660" cy="25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800" b="1" i="0" u="none" strike="noStrike" kern="1200" cap="none" spc="0" normalizeH="0" baseline="0" noProof="0">
                <a:ln>
                  <a:noFill/>
                </a:ln>
                <a:solidFill>
                  <a:prstClr val="black"/>
                </a:solidFill>
                <a:effectLst/>
                <a:uLnTx/>
                <a:uFillTx/>
                <a:latin typeface="Arial" pitchFamily="-29" charset="0"/>
                <a:ea typeface="ＭＳ Ｐゴシック" pitchFamily="-29" charset="-128"/>
                <a:cs typeface="+mn-cs"/>
              </a:rPr>
              <a:t>ENSO</a:t>
            </a:r>
          </a:p>
        </p:txBody>
      </p:sp>
      <p:sp>
        <p:nvSpPr>
          <p:cNvPr id="4" name="Right Bracket 3"/>
          <p:cNvSpPr/>
          <p:nvPr/>
        </p:nvSpPr>
        <p:spPr>
          <a:xfrm flipH="1">
            <a:off x="4784720" y="2056888"/>
            <a:ext cx="101092" cy="3371688"/>
          </a:xfrm>
          <a:prstGeom prst="rightBracket">
            <a:avLst>
              <a:gd name="adj" fmla="val 18223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a:off x="174050" y="2183783"/>
            <a:ext cx="3577047" cy="3108543"/>
          </a:xfrm>
          <a:prstGeom prst="rect">
            <a:avLst/>
          </a:prstGeom>
          <a:ln>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0070C0"/>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rPr>
              <a:t>Climate variability</a:t>
            </a:r>
            <a:endParaRPr kumimoji="1" lang="en-US" altLang="en-US" sz="2400" b="0" i="0" u="none" strike="noStrike" kern="1200" cap="none" spc="0" normalizeH="0" baseline="0" noProof="0" dirty="0">
              <a:ln>
                <a:noFill/>
              </a:ln>
              <a:solidFill>
                <a:srgbClr val="0070C0"/>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rPr>
              <a:t>El Nino, monsoon, drought, hurricanes, storm tracks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p:txBody>
      </p:sp>
      <p:pic>
        <p:nvPicPr>
          <p:cNvPr id="6" name="Picture 5">
            <a:extLst>
              <a:ext uri="{FF2B5EF4-FFF2-40B4-BE49-F238E27FC236}">
                <a16:creationId xmlns:a16="http://schemas.microsoft.com/office/drawing/2014/main" id="{82CC13D1-07BB-49EE-943B-9B2A2E5A4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004" y="3412596"/>
            <a:ext cx="623873" cy="897418"/>
          </a:xfrm>
          <a:prstGeom prst="rect">
            <a:avLst/>
          </a:prstGeom>
        </p:spPr>
      </p:pic>
      <p:pic>
        <p:nvPicPr>
          <p:cNvPr id="8" name="Picture 7">
            <a:extLst>
              <a:ext uri="{FF2B5EF4-FFF2-40B4-BE49-F238E27FC236}">
                <a16:creationId xmlns:a16="http://schemas.microsoft.com/office/drawing/2014/main" id="{F45401D0-90C2-4CF1-9955-EADED8A1F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721" y="4414237"/>
            <a:ext cx="1113895" cy="835421"/>
          </a:xfrm>
          <a:prstGeom prst="rect">
            <a:avLst/>
          </a:prstGeom>
        </p:spPr>
      </p:pic>
      <p:pic>
        <p:nvPicPr>
          <p:cNvPr id="10" name="Picture 9">
            <a:extLst>
              <a:ext uri="{FF2B5EF4-FFF2-40B4-BE49-F238E27FC236}">
                <a16:creationId xmlns:a16="http://schemas.microsoft.com/office/drawing/2014/main" id="{0B7A57A3-3FCF-42E5-AB38-F268A7441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654" y="3412596"/>
            <a:ext cx="858063" cy="858063"/>
          </a:xfrm>
          <a:prstGeom prst="rect">
            <a:avLst/>
          </a:prstGeom>
        </p:spPr>
      </p:pic>
      <p:pic>
        <p:nvPicPr>
          <p:cNvPr id="12" name="Picture 11">
            <a:extLst>
              <a:ext uri="{FF2B5EF4-FFF2-40B4-BE49-F238E27FC236}">
                <a16:creationId xmlns:a16="http://schemas.microsoft.com/office/drawing/2014/main" id="{20B9DCC4-8AD7-4ACD-8231-3A95DC16E3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9422" y="4445670"/>
            <a:ext cx="544283" cy="808340"/>
          </a:xfrm>
          <a:prstGeom prst="rect">
            <a:avLst/>
          </a:prstGeom>
        </p:spPr>
      </p:pic>
      <p:pic>
        <p:nvPicPr>
          <p:cNvPr id="19" name="Picture 18">
            <a:extLst>
              <a:ext uri="{FF2B5EF4-FFF2-40B4-BE49-F238E27FC236}">
                <a16:creationId xmlns:a16="http://schemas.microsoft.com/office/drawing/2014/main" id="{C2EC49C3-4B9F-4C5E-A33F-0A9311DF7EB4}"/>
              </a:ext>
            </a:extLst>
          </p:cNvPr>
          <p:cNvPicPr>
            <a:picLocks noChangeAspect="1"/>
          </p:cNvPicPr>
          <p:nvPr/>
        </p:nvPicPr>
        <p:blipFill rotWithShape="1">
          <a:blip r:embed="rId10"/>
          <a:srcRect t="28675"/>
          <a:stretch/>
        </p:blipFill>
        <p:spPr>
          <a:xfrm>
            <a:off x="5029200" y="4984750"/>
            <a:ext cx="3810000" cy="1644650"/>
          </a:xfrm>
          <a:prstGeom prst="rect">
            <a:avLst/>
          </a:prstGeom>
        </p:spPr>
      </p:pic>
      <p:sp>
        <p:nvSpPr>
          <p:cNvPr id="21" name="Rectangle 20">
            <a:extLst>
              <a:ext uri="{FF2B5EF4-FFF2-40B4-BE49-F238E27FC236}">
                <a16:creationId xmlns:a16="http://schemas.microsoft.com/office/drawing/2014/main" id="{2126629B-FC25-441D-922D-287647B0D051}"/>
              </a:ext>
            </a:extLst>
          </p:cNvPr>
          <p:cNvSpPr/>
          <p:nvPr/>
        </p:nvSpPr>
        <p:spPr>
          <a:xfrm>
            <a:off x="4889496" y="3813989"/>
            <a:ext cx="4073527" cy="2923877"/>
          </a:xfrm>
          <a:prstGeom prst="rect">
            <a:avLst/>
          </a:prstGeom>
          <a:ln>
            <a:solidFill>
              <a:srgbClr val="0070C0"/>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 </a:t>
            </a:r>
            <a:r>
              <a:rPr kumimoji="1" lang="en-US" altLang="zh-CN" sz="2400" b="1" dirty="0">
                <a:solidFill>
                  <a:schemeClr val="bg1"/>
                </a:solidFill>
                <a:latin typeface="Calibri" panose="020F0502020204030204" pitchFamily="34" charset="0"/>
                <a:ea typeface="ＭＳ Ｐゴシック" pitchFamily="-29" charset="-128"/>
                <a:cs typeface="Calibri" panose="020F0502020204030204" pitchFamily="34" charset="0"/>
              </a:rPr>
              <a:t>Paleoclimate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29" charset="-128"/>
                <a:cs typeface="Calibri" panose="020F0502020204030204" pitchFamily="34" charset="0"/>
              </a:rPr>
              <a:t>Ice ages, green Sahara</a:t>
            </a: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000" noProof="0" dirty="0">
              <a:solidFill>
                <a:prstClr val="black"/>
              </a:solidFill>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p:txBody>
      </p:sp>
      <p:cxnSp>
        <p:nvCxnSpPr>
          <p:cNvPr id="16" name="Straight Arrow Connector 15">
            <a:extLst>
              <a:ext uri="{FF2B5EF4-FFF2-40B4-BE49-F238E27FC236}">
                <a16:creationId xmlns:a16="http://schemas.microsoft.com/office/drawing/2014/main" id="{BD44DA94-D5BE-46D4-B745-8DB8B56DF031}"/>
              </a:ext>
            </a:extLst>
          </p:cNvPr>
          <p:cNvCxnSpPr>
            <a:cxnSpLocks/>
            <a:stCxn id="5" idx="3"/>
            <a:endCxn id="4" idx="2"/>
          </p:cNvCxnSpPr>
          <p:nvPr/>
        </p:nvCxnSpPr>
        <p:spPr>
          <a:xfrm>
            <a:off x="3751097" y="3738055"/>
            <a:ext cx="1033623" cy="467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0FC3D6-9FAE-4F6D-8EE7-52F1823D73FA}"/>
              </a:ext>
            </a:extLst>
          </p:cNvPr>
          <p:cNvSpPr txBox="1"/>
          <p:nvPr/>
        </p:nvSpPr>
        <p:spPr>
          <a:xfrm>
            <a:off x="3392018" y="3352800"/>
            <a:ext cx="1332382" cy="750847"/>
          </a:xfrm>
          <a:prstGeom prst="rect">
            <a:avLst/>
          </a:prstGeom>
          <a:noFill/>
        </p:spPr>
        <p:txBody>
          <a:bodyPr wrap="square" rtlCol="0">
            <a:spAutoFit/>
          </a:bodyPr>
          <a:lstStyle/>
          <a:p>
            <a:pPr>
              <a:lnSpc>
                <a:spcPct val="125000"/>
              </a:lnSpc>
              <a:spcAft>
                <a:spcPts val="0"/>
              </a:spcAft>
            </a:pPr>
            <a:r>
              <a:rPr lang="en-US" b="1" dirty="0">
                <a:solidFill>
                  <a:srgbClr val="C00000"/>
                </a:solidFill>
              </a:rPr>
              <a:t>Climate Processes</a:t>
            </a:r>
          </a:p>
        </p:txBody>
      </p:sp>
      <p:sp>
        <p:nvSpPr>
          <p:cNvPr id="29" name="TextBox 28">
            <a:extLst>
              <a:ext uri="{FF2B5EF4-FFF2-40B4-BE49-F238E27FC236}">
                <a16:creationId xmlns:a16="http://schemas.microsoft.com/office/drawing/2014/main" id="{C812CE9C-9E5F-468E-9E4B-ECF8FA3DB5CF}"/>
              </a:ext>
            </a:extLst>
          </p:cNvPr>
          <p:cNvSpPr txBox="1"/>
          <p:nvPr/>
        </p:nvSpPr>
        <p:spPr>
          <a:xfrm>
            <a:off x="228600" y="231732"/>
            <a:ext cx="3886200" cy="1323439"/>
          </a:xfrm>
          <a:prstGeom prst="rect">
            <a:avLst/>
          </a:prstGeom>
          <a:noFill/>
        </p:spPr>
        <p:txBody>
          <a:bodyPr wrap="square" rtlCol="0">
            <a:spAutoFit/>
          </a:bodyPr>
          <a:lstStyle/>
          <a:p>
            <a:r>
              <a:rPr lang="en-US" sz="2000" dirty="0">
                <a:latin typeface="+mn-lt"/>
              </a:rPr>
              <a:t>Instrumental observations of </a:t>
            </a:r>
            <a:r>
              <a:rPr lang="en-US" sz="2000" dirty="0">
                <a:solidFill>
                  <a:srgbClr val="0000FF"/>
                </a:solidFill>
                <a:latin typeface="+mn-lt"/>
              </a:rPr>
              <a:t>climate variability </a:t>
            </a:r>
            <a:r>
              <a:rPr lang="en-US" sz="2000" dirty="0">
                <a:latin typeface="+mn-lt"/>
              </a:rPr>
              <a:t>probe physical processes of paleoclimate and anthropogenic </a:t>
            </a:r>
            <a:r>
              <a:rPr lang="en-US" sz="2000" dirty="0">
                <a:solidFill>
                  <a:srgbClr val="C00000"/>
                </a:solidFill>
                <a:latin typeface="+mn-lt"/>
              </a:rPr>
              <a:t>climate change</a:t>
            </a:r>
            <a:r>
              <a:rPr lang="en-US" sz="2000" dirty="0">
                <a:latin typeface="+mn-lt"/>
              </a:rPr>
              <a:t>.</a:t>
            </a:r>
          </a:p>
        </p:txBody>
      </p:sp>
      <p:grpSp>
        <p:nvGrpSpPr>
          <p:cNvPr id="30" name="Group 29">
            <a:extLst>
              <a:ext uri="{FF2B5EF4-FFF2-40B4-BE49-F238E27FC236}">
                <a16:creationId xmlns:a16="http://schemas.microsoft.com/office/drawing/2014/main" id="{FC71747E-8467-4214-9CB0-4DD9CBA66700}"/>
              </a:ext>
            </a:extLst>
          </p:cNvPr>
          <p:cNvGrpSpPr/>
          <p:nvPr/>
        </p:nvGrpSpPr>
        <p:grpSpPr>
          <a:xfrm>
            <a:off x="4930777" y="5718778"/>
            <a:ext cx="340485" cy="682022"/>
            <a:chOff x="7337475" y="1447801"/>
            <a:chExt cx="340485" cy="921538"/>
          </a:xfrm>
        </p:grpSpPr>
        <p:cxnSp>
          <p:nvCxnSpPr>
            <p:cNvPr id="31" name="Straight Connector 30">
              <a:extLst>
                <a:ext uri="{FF2B5EF4-FFF2-40B4-BE49-F238E27FC236}">
                  <a16:creationId xmlns:a16="http://schemas.microsoft.com/office/drawing/2014/main" id="{3784349C-6CAD-40F8-93D4-580BB0E8DCF7}"/>
                </a:ext>
              </a:extLst>
            </p:cNvPr>
            <p:cNvCxnSpPr>
              <a:cxnSpLocks/>
            </p:cNvCxnSpPr>
            <p:nvPr/>
          </p:nvCxnSpPr>
          <p:spPr>
            <a:xfrm flipV="1">
              <a:off x="7467600" y="1447801"/>
              <a:ext cx="0" cy="921538"/>
            </a:xfrm>
            <a:prstGeom prst="line">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C0902C7-9DC8-4910-84AC-FFB83E8FC1C9}"/>
                </a:ext>
              </a:extLst>
            </p:cNvPr>
            <p:cNvSpPr txBox="1"/>
            <p:nvPr/>
          </p:nvSpPr>
          <p:spPr>
            <a:xfrm>
              <a:off x="7337475" y="1844785"/>
              <a:ext cx="340485" cy="249518"/>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15</a:t>
              </a:r>
              <a:r>
                <a:rPr kumimoji="0" lang="en-US" sz="1200" b="0" i="0" u="none" strike="noStrike" kern="1200" cap="none" spc="0" normalizeH="0" baseline="30000" noProof="0" dirty="0">
                  <a:ln>
                    <a:noFill/>
                  </a:ln>
                  <a:solidFill>
                    <a:prstClr val="black"/>
                  </a:solidFill>
                  <a:effectLst/>
                  <a:uLnTx/>
                  <a:uFillTx/>
                  <a:latin typeface="Calibri"/>
                  <a:ea typeface="+mn-ea"/>
                  <a:cs typeface="+mn-cs"/>
                </a:rPr>
                <a:t>o</a:t>
              </a:r>
              <a:r>
                <a:rPr kumimoji="0" lang="en-US" sz="1200" b="0" i="0" u="none" strike="noStrike" kern="1200" cap="none" spc="0" normalizeH="0" noProof="0" dirty="0">
                  <a:ln>
                    <a:noFill/>
                  </a:ln>
                  <a:solidFill>
                    <a:prstClr val="black"/>
                  </a:solidFill>
                  <a:effectLst/>
                  <a:uLnTx/>
                  <a:uFillTx/>
                  <a:latin typeface="Calibri"/>
                  <a:ea typeface="+mn-ea"/>
                  <a:cs typeface="+mn-cs"/>
                </a:rPr>
                <a:t>C</a:t>
              </a:r>
            </a:p>
          </p:txBody>
        </p:sp>
      </p:grpSp>
      <p:sp>
        <p:nvSpPr>
          <p:cNvPr id="13" name="Rectangle 12">
            <a:extLst>
              <a:ext uri="{FF2B5EF4-FFF2-40B4-BE49-F238E27FC236}">
                <a16:creationId xmlns:a16="http://schemas.microsoft.com/office/drawing/2014/main" id="{4E134AB7-E158-C1EF-E630-2FA57698FAAF}"/>
              </a:ext>
            </a:extLst>
          </p:cNvPr>
          <p:cNvSpPr/>
          <p:nvPr/>
        </p:nvSpPr>
        <p:spPr>
          <a:xfrm>
            <a:off x="4881240" y="383014"/>
            <a:ext cx="4081783" cy="3108543"/>
          </a:xfrm>
          <a:prstGeom prst="rect">
            <a:avLst/>
          </a:prstGeom>
          <a:ln>
            <a:solidFill>
              <a:srgbClr val="C0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 </a:t>
            </a:r>
            <a:r>
              <a:rPr kumimoji="1"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itchFamily="-29" charset="-128"/>
                <a:cs typeface="Calibri" panose="020F0502020204030204" pitchFamily="34" charset="0"/>
              </a:rPr>
              <a:t>Climate change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Ocean heat uptake, regional patterns, heatwaves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p:txBody>
      </p:sp>
      <p:pic>
        <p:nvPicPr>
          <p:cNvPr id="15" name="Picture 14" descr="A forest of trees&#10;&#10;Description automatically generated with low confidence">
            <a:extLst>
              <a:ext uri="{FF2B5EF4-FFF2-40B4-BE49-F238E27FC236}">
                <a16:creationId xmlns:a16="http://schemas.microsoft.com/office/drawing/2014/main" id="{3BD0B38D-3C21-7BF8-33A6-C1E7D772ED04}"/>
              </a:ext>
            </a:extLst>
          </p:cNvPr>
          <p:cNvPicPr>
            <a:picLocks noChangeAspect="1"/>
          </p:cNvPicPr>
          <p:nvPr/>
        </p:nvPicPr>
        <p:blipFill rotWithShape="1">
          <a:blip r:embed="rId11">
            <a:extLst>
              <a:ext uri="{28A0092B-C50C-407E-A947-70E740481C1C}">
                <a14:useLocalDpi xmlns:a14="http://schemas.microsoft.com/office/drawing/2010/main" val="0"/>
              </a:ext>
            </a:extLst>
          </a:blip>
          <a:srcRect l="20613" r="21071"/>
          <a:stretch/>
        </p:blipFill>
        <p:spPr>
          <a:xfrm>
            <a:off x="7701329" y="1900241"/>
            <a:ext cx="1137568" cy="1298099"/>
          </a:xfrm>
          <a:prstGeom prst="rect">
            <a:avLst/>
          </a:prstGeom>
        </p:spPr>
      </p:pic>
      <p:pic>
        <p:nvPicPr>
          <p:cNvPr id="18" name="Picture 17" descr="Chart&#10;&#10;Description automatically generated">
            <a:extLst>
              <a:ext uri="{FF2B5EF4-FFF2-40B4-BE49-F238E27FC236}">
                <a16:creationId xmlns:a16="http://schemas.microsoft.com/office/drawing/2014/main" id="{8ACE8C43-43DB-E6EA-A8EF-D4DE57B17915}"/>
              </a:ext>
            </a:extLst>
          </p:cNvPr>
          <p:cNvPicPr>
            <a:picLocks noChangeAspect="1"/>
          </p:cNvPicPr>
          <p:nvPr/>
        </p:nvPicPr>
        <p:blipFill rotWithShape="1">
          <a:blip r:embed="rId12">
            <a:extLst>
              <a:ext uri="{28A0092B-C50C-407E-A947-70E740481C1C}">
                <a14:useLocalDpi xmlns:a14="http://schemas.microsoft.com/office/drawing/2010/main" val="0"/>
              </a:ext>
            </a:extLst>
          </a:blip>
          <a:srcRect t="19714"/>
          <a:stretch/>
        </p:blipFill>
        <p:spPr>
          <a:xfrm>
            <a:off x="4927404" y="1850280"/>
            <a:ext cx="2740682" cy="1474522"/>
          </a:xfrm>
          <a:prstGeom prst="rect">
            <a:avLst/>
          </a:prstGeom>
        </p:spPr>
      </p:pic>
      <p:sp>
        <p:nvSpPr>
          <p:cNvPr id="22" name="Rectangle 12">
            <a:extLst>
              <a:ext uri="{FF2B5EF4-FFF2-40B4-BE49-F238E27FC236}">
                <a16:creationId xmlns:a16="http://schemas.microsoft.com/office/drawing/2014/main" id="{293CDDB5-AFDE-1BFA-8156-2AF01BDF45FE}"/>
              </a:ext>
            </a:extLst>
          </p:cNvPr>
          <p:cNvSpPr>
            <a:spLocks noChangeArrowheads="1"/>
          </p:cNvSpPr>
          <p:nvPr/>
        </p:nvSpPr>
        <p:spPr bwMode="auto">
          <a:xfrm>
            <a:off x="5363681" y="1914657"/>
            <a:ext cx="1824728" cy="2283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itchFamily="-29" charset="-128"/>
                <a:cs typeface="Calibri" panose="020F0502020204030204" pitchFamily="34" charset="0"/>
              </a:rPr>
              <a:t>   Global warming</a:t>
            </a:r>
          </a:p>
        </p:txBody>
      </p:sp>
    </p:spTree>
    <p:custDataLst>
      <p:tags r:id="rId1"/>
    </p:custDataLst>
    <p:extLst>
      <p:ext uri="{BB962C8B-B14F-4D97-AF65-F5344CB8AC3E}">
        <p14:creationId xmlns:p14="http://schemas.microsoft.com/office/powerpoint/2010/main" val="787720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ashingtonpost.com/?url=https://img.washingtonpost.com/blogs/capital-weather-gang/files/2017/03/rbtop-animated-4.gif&amp;op=noo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99496" y="4424410"/>
            <a:ext cx="3568304" cy="23788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4339" y="5509210"/>
            <a:ext cx="502061" cy="300082"/>
          </a:xfrm>
          <a:prstGeom prst="rect">
            <a:avLst/>
          </a:prstGeom>
          <a:noFill/>
        </p:spPr>
        <p:txBody>
          <a:bodyPr wrap="none" rtlCol="0">
            <a:spAutoFit/>
          </a:bodyPr>
          <a:lstStyle/>
          <a:p>
            <a:pPr defTabSz="685800" eaLnBrk="1" fontAlgn="auto" hangingPunct="1">
              <a:spcBef>
                <a:spcPts val="0"/>
              </a:spcBef>
              <a:spcAft>
                <a:spcPts val="0"/>
              </a:spcAft>
              <a:defRPr/>
            </a:pPr>
            <a:r>
              <a:rPr lang="en-US" sz="1350" dirty="0">
                <a:solidFill>
                  <a:prstClr val="black"/>
                </a:solidFill>
                <a:latin typeface="Calibri"/>
                <a:ea typeface="+mn-ea"/>
              </a:rPr>
              <a:t>20</a:t>
            </a:r>
            <a:r>
              <a:rPr lang="en-US" sz="1350" baseline="30000" dirty="0">
                <a:solidFill>
                  <a:prstClr val="black"/>
                </a:solidFill>
                <a:latin typeface="Calibri"/>
                <a:ea typeface="+mn-ea"/>
              </a:rPr>
              <a:t>o</a:t>
            </a:r>
            <a:r>
              <a:rPr lang="en-US" sz="1350" dirty="0">
                <a:solidFill>
                  <a:prstClr val="black"/>
                </a:solidFill>
                <a:latin typeface="Calibri"/>
                <a:ea typeface="+mn-ea"/>
              </a:rPr>
              <a:t>S</a:t>
            </a:r>
          </a:p>
        </p:txBody>
      </p:sp>
      <p:sp>
        <p:nvSpPr>
          <p:cNvPr id="3" name="Rectangle 2"/>
          <p:cNvSpPr/>
          <p:nvPr/>
        </p:nvSpPr>
        <p:spPr>
          <a:xfrm>
            <a:off x="1752600" y="6206955"/>
            <a:ext cx="3429000" cy="507831"/>
          </a:xfrm>
          <a:prstGeom prst="rect">
            <a:avLst/>
          </a:prstGeom>
        </p:spPr>
        <p:txBody>
          <a:bodyPr>
            <a:spAutoFit/>
          </a:bodyPr>
          <a:lstStyle/>
          <a:p>
            <a:pPr defTabSz="685800" eaLnBrk="1" fontAlgn="auto" hangingPunct="1">
              <a:spcBef>
                <a:spcPts val="0"/>
              </a:spcBef>
              <a:spcAft>
                <a:spcPts val="0"/>
              </a:spcAft>
              <a:defRPr/>
            </a:pPr>
            <a:r>
              <a:rPr lang="en-US" sz="1350" dirty="0">
                <a:solidFill>
                  <a:prstClr val="black"/>
                </a:solidFill>
                <a:latin typeface="Calibri"/>
                <a:ea typeface="+mn-ea"/>
              </a:rPr>
              <a:t>Tropical Cyclone Debbie Makes Landfall in Queensland, Australia at Category 4 Intensity</a:t>
            </a:r>
          </a:p>
        </p:txBody>
      </p:sp>
      <p:pic>
        <p:nvPicPr>
          <p:cNvPr id="7" name="Picture 6" descr="A picture containing map&#10;&#10;Description automatically generated">
            <a:extLst>
              <a:ext uri="{FF2B5EF4-FFF2-40B4-BE49-F238E27FC236}">
                <a16:creationId xmlns:a16="http://schemas.microsoft.com/office/drawing/2014/main" id="{BB8993F2-9427-DC7D-29E2-F423E57C6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071" y="1676400"/>
            <a:ext cx="3571875" cy="2378869"/>
          </a:xfrm>
          <a:prstGeom prst="rect">
            <a:avLst/>
          </a:prstGeom>
        </p:spPr>
      </p:pic>
      <p:sp>
        <p:nvSpPr>
          <p:cNvPr id="4" name="Rectangle 3">
            <a:extLst>
              <a:ext uri="{FF2B5EF4-FFF2-40B4-BE49-F238E27FC236}">
                <a16:creationId xmlns:a16="http://schemas.microsoft.com/office/drawing/2014/main" id="{9B3973D2-A6A8-90A9-1E8F-BA5F749B587F}"/>
              </a:ext>
            </a:extLst>
          </p:cNvPr>
          <p:cNvSpPr/>
          <p:nvPr/>
        </p:nvSpPr>
        <p:spPr>
          <a:xfrm>
            <a:off x="3375463" y="3569318"/>
            <a:ext cx="2415737" cy="995016"/>
          </a:xfrm>
          <a:prstGeom prst="rect">
            <a:avLst/>
          </a:prstGeom>
        </p:spPr>
        <p:txBody>
          <a:bodyPr wrap="square">
            <a:spAutoFit/>
          </a:bodyPr>
          <a:lstStyle/>
          <a:p>
            <a:pPr defTabSz="685800" eaLnBrk="1" fontAlgn="auto" hangingPunct="1">
              <a:lnSpc>
                <a:spcPct val="150000"/>
              </a:lnSpc>
              <a:spcBef>
                <a:spcPts val="0"/>
              </a:spcBef>
              <a:spcAft>
                <a:spcPts val="0"/>
              </a:spcAft>
              <a:defRPr/>
            </a:pPr>
            <a:r>
              <a:rPr lang="en-US" sz="1350" dirty="0">
                <a:solidFill>
                  <a:prstClr val="black"/>
                </a:solidFill>
                <a:latin typeface="Calibri"/>
                <a:ea typeface="+mn-ea"/>
              </a:rPr>
              <a:t>     Tropical cyclone:</a:t>
            </a:r>
          </a:p>
          <a:p>
            <a:pPr marL="214313" indent="-214313" defTabSz="685800" eaLnBrk="1" fontAlgn="auto" hangingPunct="1">
              <a:lnSpc>
                <a:spcPct val="150000"/>
              </a:lnSpc>
              <a:spcBef>
                <a:spcPts val="0"/>
              </a:spcBef>
              <a:spcAft>
                <a:spcPts val="0"/>
              </a:spcAft>
              <a:buFont typeface="Arial" panose="020B0604020202020204" pitchFamily="34" charset="0"/>
              <a:buChar char="•"/>
              <a:defRPr/>
            </a:pPr>
            <a:r>
              <a:rPr lang="en-US" sz="1350" dirty="0">
                <a:solidFill>
                  <a:prstClr val="black"/>
                </a:solidFill>
                <a:latin typeface="Calibri"/>
                <a:ea typeface="+mn-ea"/>
              </a:rPr>
              <a:t>Counter-clockwise in NH</a:t>
            </a:r>
          </a:p>
          <a:p>
            <a:pPr marL="214313" indent="-214313" defTabSz="685800" eaLnBrk="1" fontAlgn="auto" hangingPunct="1">
              <a:lnSpc>
                <a:spcPct val="150000"/>
              </a:lnSpc>
              <a:spcBef>
                <a:spcPts val="0"/>
              </a:spcBef>
              <a:spcAft>
                <a:spcPts val="0"/>
              </a:spcAft>
              <a:buFont typeface="Arial" panose="020B0604020202020204" pitchFamily="34" charset="0"/>
              <a:buChar char="•"/>
              <a:defRPr/>
            </a:pPr>
            <a:r>
              <a:rPr lang="en-US" sz="1350" dirty="0">
                <a:solidFill>
                  <a:prstClr val="black"/>
                </a:solidFill>
                <a:latin typeface="Calibri"/>
                <a:ea typeface="+mn-ea"/>
              </a:rPr>
              <a:t>Clockwise in SH</a:t>
            </a:r>
          </a:p>
        </p:txBody>
      </p:sp>
      <p:pic>
        <p:nvPicPr>
          <p:cNvPr id="6" name="Picture 5">
            <a:extLst>
              <a:ext uri="{FF2B5EF4-FFF2-40B4-BE49-F238E27FC236}">
                <a16:creationId xmlns:a16="http://schemas.microsoft.com/office/drawing/2014/main" id="{DAFACAF3-9FF7-5EBA-F738-A398740C216C}"/>
              </a:ext>
            </a:extLst>
          </p:cNvPr>
          <p:cNvPicPr>
            <a:picLocks noChangeAspect="1"/>
          </p:cNvPicPr>
          <p:nvPr/>
        </p:nvPicPr>
        <p:blipFill>
          <a:blip r:embed="rId4"/>
          <a:stretch>
            <a:fillRect/>
          </a:stretch>
        </p:blipFill>
        <p:spPr>
          <a:xfrm>
            <a:off x="914914" y="595214"/>
            <a:ext cx="2552186" cy="2162371"/>
          </a:xfrm>
          <a:prstGeom prst="rect">
            <a:avLst/>
          </a:prstGeom>
        </p:spPr>
      </p:pic>
    </p:spTree>
    <p:extLst>
      <p:ext uri="{BB962C8B-B14F-4D97-AF65-F5344CB8AC3E}">
        <p14:creationId xmlns:p14="http://schemas.microsoft.com/office/powerpoint/2010/main" val="2536200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a:extLst>
              <a:ext uri="{FF2B5EF4-FFF2-40B4-BE49-F238E27FC236}">
                <a16:creationId xmlns:a16="http://schemas.microsoft.com/office/drawing/2014/main" id="{329D4054-9F35-4ACE-8D8D-F350D2737102}"/>
              </a:ext>
            </a:extLst>
          </p:cNvPr>
          <p:cNvSpPr>
            <a:spLocks noChangeArrowheads="1"/>
          </p:cNvSpPr>
          <p:nvPr/>
        </p:nvSpPr>
        <p:spPr bwMode="auto">
          <a:xfrm>
            <a:off x="1920080" y="686288"/>
            <a:ext cx="6690517" cy="510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1. Introduction &amp; radiative imbalance</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2. Zonal-mean circulation &amp; energy transport</a:t>
            </a: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3. Convection and hydrological cycle</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4. Equatorial waves &amp; tropical atmospheric circulation</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strike="sngStrike" dirty="0">
                <a:latin typeface="Calibri" panose="020F0502020204030204" pitchFamily="34" charset="0"/>
                <a:cs typeface="Calibri" panose="020F0502020204030204" pitchFamily="34" charset="0"/>
              </a:rPr>
              <a:t>5. Madden-Julian Oscillation</a:t>
            </a: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6. Monsoons</a:t>
            </a: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7. Subtropical high and trade wind climate</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8. Equatorial oceanography</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9. Coupled feedback and tropical climate</a:t>
            </a:r>
            <a:endParaRPr lang="en-US" altLang="zh-CN"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10. El Nino/Southern Oscillation</a:t>
            </a:r>
          </a:p>
          <a:p>
            <a:pPr marL="457200" indent="-457200" eaLnBrk="1" hangingPunct="1">
              <a:spcAft>
                <a:spcPct val="15000"/>
              </a:spcAft>
              <a:defRPr/>
            </a:pPr>
            <a:r>
              <a:rPr lang="en-US" altLang="zh-CN" b="1" dirty="0">
                <a:latin typeface="Calibri" panose="020F0502020204030204" pitchFamily="34" charset="0"/>
                <a:cs typeface="Calibri" panose="020F0502020204030204" pitchFamily="34" charset="0"/>
              </a:rPr>
              <a:t>11. </a:t>
            </a:r>
            <a:r>
              <a:rPr lang="en-US" b="1" dirty="0">
                <a:latin typeface="Calibri" panose="020F0502020204030204" pitchFamily="34" charset="0"/>
                <a:cs typeface="Calibri" panose="020F0502020204030204" pitchFamily="34" charset="0"/>
              </a:rPr>
              <a:t>ENSO cycle, predictability and teleconnections</a:t>
            </a:r>
            <a:endParaRPr lang="en-US" altLang="zh-CN" b="1"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b="1" dirty="0">
                <a:latin typeface="Calibri" panose="020F0502020204030204" pitchFamily="34" charset="0"/>
                <a:cs typeface="Calibri" panose="020F0502020204030204" pitchFamily="34" charset="0"/>
              </a:rPr>
              <a:t>12. Atlantic variability, large-scale control of tropical cyclones</a:t>
            </a:r>
            <a:endParaRPr lang="en-US" dirty="0">
              <a:latin typeface="Calibri" panose="020F0502020204030204" pitchFamily="34" charset="0"/>
              <a:cs typeface="Calibri" panose="020F0502020204030204" pitchFamily="34" charset="0"/>
            </a:endParaRPr>
          </a:p>
          <a:p>
            <a:pPr eaLnBrk="1" hangingPunct="1">
              <a:defRPr/>
            </a:pPr>
            <a:r>
              <a:rPr lang="en-US" b="1" dirty="0">
                <a:latin typeface="Calibri" panose="020F0502020204030204" pitchFamily="34" charset="0"/>
                <a:cs typeface="Calibri" panose="020F0502020204030204" pitchFamily="34" charset="0"/>
              </a:rPr>
              <a:t>13. Indian Ocean &amp; monsoon variability</a:t>
            </a:r>
            <a:endParaRPr lang="en-US" dirty="0">
              <a:latin typeface="Calibri" panose="020F0502020204030204" pitchFamily="34" charset="0"/>
              <a:cs typeface="Calibri" panose="020F0502020204030204" pitchFamily="34" charset="0"/>
            </a:endParaRPr>
          </a:p>
          <a:p>
            <a:pPr marL="457200" indent="-457200" eaLnBrk="1" hangingPunct="1">
              <a:spcAft>
                <a:spcPct val="15000"/>
              </a:spcAft>
              <a:defRPr/>
            </a:pPr>
            <a:r>
              <a:rPr lang="en-US" b="1" dirty="0">
                <a:latin typeface="Calibri" panose="020F0502020204030204" pitchFamily="34" charset="0"/>
                <a:cs typeface="Calibri" panose="020F0502020204030204" pitchFamily="34" charset="0"/>
              </a:rPr>
              <a:t>14. Extratropical variability</a:t>
            </a:r>
          </a:p>
          <a:p>
            <a:pPr marL="457200" indent="-457200" eaLnBrk="1" hangingPunct="1">
              <a:spcAft>
                <a:spcPct val="15000"/>
              </a:spcAft>
              <a:defRPr/>
            </a:pPr>
            <a:r>
              <a:rPr lang="en-US" b="1" dirty="0">
                <a:latin typeface="Calibri" panose="020F0502020204030204" pitchFamily="34" charset="0"/>
                <a:cs typeface="Calibri" panose="020F0502020204030204" pitchFamily="34" charset="0"/>
              </a:rPr>
              <a:t>15. Extratropical modulations of tropical climate</a:t>
            </a:r>
          </a:p>
          <a:p>
            <a:pPr marL="457200" indent="-457200" eaLnBrk="1" hangingPunct="1">
              <a:spcAft>
                <a:spcPct val="15000"/>
              </a:spcAft>
              <a:defRPr/>
            </a:pPr>
            <a:r>
              <a:rPr lang="en-US" b="1" dirty="0">
                <a:latin typeface="Calibri" panose="020F0502020204030204" pitchFamily="34" charset="0"/>
                <a:cs typeface="Calibri" panose="020F0502020204030204" pitchFamily="34" charset="0"/>
              </a:rPr>
              <a:t>16. Climate change</a:t>
            </a:r>
            <a:endParaRPr lang="en-US" dirty="0">
              <a:latin typeface="Calibri" panose="020F0502020204030204" pitchFamily="34" charset="0"/>
              <a:cs typeface="Calibri" panose="020F0502020204030204" pitchFamily="34" charset="0"/>
            </a:endParaRPr>
          </a:p>
        </p:txBody>
      </p:sp>
      <p:sp>
        <p:nvSpPr>
          <p:cNvPr id="23556" name="Text Box 6">
            <a:extLst>
              <a:ext uri="{FF2B5EF4-FFF2-40B4-BE49-F238E27FC236}">
                <a16:creationId xmlns:a16="http://schemas.microsoft.com/office/drawing/2014/main" id="{42849BD2-C01B-4BCF-A2BA-66153E92FA9A}"/>
              </a:ext>
            </a:extLst>
          </p:cNvPr>
          <p:cNvSpPr txBox="1">
            <a:spLocks noChangeArrowheads="1"/>
          </p:cNvSpPr>
          <p:nvPr/>
        </p:nvSpPr>
        <p:spPr bwMode="auto">
          <a:xfrm>
            <a:off x="3581400" y="152400"/>
            <a:ext cx="1554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2000" dirty="0">
                <a:solidFill>
                  <a:srgbClr val="C00000"/>
                </a:solidFill>
              </a:rPr>
              <a:t>Class topics</a:t>
            </a:r>
          </a:p>
        </p:txBody>
      </p:sp>
      <p:cxnSp>
        <p:nvCxnSpPr>
          <p:cNvPr id="9" name="Straight Connector 8">
            <a:extLst>
              <a:ext uri="{FF2B5EF4-FFF2-40B4-BE49-F238E27FC236}">
                <a16:creationId xmlns:a16="http://schemas.microsoft.com/office/drawing/2014/main" id="{1877ABAA-71AB-409B-9A1A-FC91C4CE6DED}"/>
              </a:ext>
            </a:extLst>
          </p:cNvPr>
          <p:cNvCxnSpPr>
            <a:cxnSpLocks/>
          </p:cNvCxnSpPr>
          <p:nvPr/>
        </p:nvCxnSpPr>
        <p:spPr>
          <a:xfrm flipV="1">
            <a:off x="1370790" y="762000"/>
            <a:ext cx="0" cy="2057400"/>
          </a:xfrm>
          <a:prstGeom prst="line">
            <a:avLst/>
          </a:prstGeom>
          <a:noFill/>
          <a:ln w="25400" cap="flat" cmpd="sng" algn="ctr">
            <a:solidFill>
              <a:srgbClr val="C0504D"/>
            </a:solidFill>
            <a:prstDash val="solid"/>
            <a:headEnd type="arrow" w="med" len="med"/>
            <a:tailEnd type="arrow" w="med" len="med"/>
          </a:ln>
          <a:effectLst>
            <a:outerShdw blurRad="40000" dist="20000" dir="5400000" rotWithShape="0">
              <a:srgbClr val="000000">
                <a:alpha val="38000"/>
              </a:srgbClr>
            </a:outerShdw>
          </a:effectLst>
        </p:spPr>
      </p:cxnSp>
      <p:sp>
        <p:nvSpPr>
          <p:cNvPr id="10" name="TextBox 9">
            <a:extLst>
              <a:ext uri="{FF2B5EF4-FFF2-40B4-BE49-F238E27FC236}">
                <a16:creationId xmlns:a16="http://schemas.microsoft.com/office/drawing/2014/main" id="{9C906884-1C21-4C97-9A12-C51B18A10E98}"/>
              </a:ext>
            </a:extLst>
          </p:cNvPr>
          <p:cNvSpPr txBox="1"/>
          <p:nvPr/>
        </p:nvSpPr>
        <p:spPr>
          <a:xfrm rot="16200000">
            <a:off x="96451" y="1461700"/>
            <a:ext cx="1828799" cy="276999"/>
          </a:xfrm>
          <a:prstGeom prst="rect">
            <a:avLst/>
          </a:prstGeom>
          <a:solidFill>
            <a:sysClr val="window" lastClr="FFFFFF"/>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Atmos dynamics</a:t>
            </a:r>
          </a:p>
        </p:txBody>
      </p:sp>
      <p:cxnSp>
        <p:nvCxnSpPr>
          <p:cNvPr id="11" name="Straight Connector 10">
            <a:extLst>
              <a:ext uri="{FF2B5EF4-FFF2-40B4-BE49-F238E27FC236}">
                <a16:creationId xmlns:a16="http://schemas.microsoft.com/office/drawing/2014/main" id="{24C14D20-1647-4B3A-BDF4-A10DA7F9F99B}"/>
              </a:ext>
            </a:extLst>
          </p:cNvPr>
          <p:cNvCxnSpPr>
            <a:cxnSpLocks/>
          </p:cNvCxnSpPr>
          <p:nvPr/>
        </p:nvCxnSpPr>
        <p:spPr>
          <a:xfrm flipV="1">
            <a:off x="1370790" y="3048000"/>
            <a:ext cx="0" cy="2590800"/>
          </a:xfrm>
          <a:prstGeom prst="line">
            <a:avLst/>
          </a:prstGeom>
          <a:noFill/>
          <a:ln w="25400" cap="flat" cmpd="sng" algn="ctr">
            <a:solidFill>
              <a:srgbClr val="C0504D"/>
            </a:solidFill>
            <a:prstDash val="solid"/>
            <a:headEnd type="arrow" w="med" len="med"/>
            <a:tailEnd type="arrow" w="med" len="med"/>
          </a:ln>
          <a:effectLst>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80573714-D9AC-42AD-BA0A-4D994DF95670}"/>
              </a:ext>
            </a:extLst>
          </p:cNvPr>
          <p:cNvSpPr txBox="1"/>
          <p:nvPr/>
        </p:nvSpPr>
        <p:spPr>
          <a:xfrm rot="16200000">
            <a:off x="45600" y="3976300"/>
            <a:ext cx="1828799" cy="276999"/>
          </a:xfrm>
          <a:prstGeom prst="rect">
            <a:avLst/>
          </a:prstGeom>
          <a:solidFill>
            <a:sysClr val="window" lastClr="FFFFFF"/>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a:rPr>
              <a:t>Coupled dynamics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5A2D0-AD80-B0FB-F624-ED1728321C72}"/>
              </a:ext>
            </a:extLst>
          </p:cNvPr>
          <p:cNvSpPr txBox="1"/>
          <p:nvPr/>
        </p:nvSpPr>
        <p:spPr>
          <a:xfrm>
            <a:off x="381000" y="1884958"/>
            <a:ext cx="8534400" cy="4483279"/>
          </a:xfrm>
          <a:prstGeom prst="rect">
            <a:avLst/>
          </a:prstGeom>
          <a:noFill/>
        </p:spPr>
        <p:txBody>
          <a:bodyPr wrap="square">
            <a:spAutoFit/>
          </a:bodyPr>
          <a:lstStyle/>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Kayleigh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mn-cs"/>
              </a:rPr>
              <a:t>Wyrtki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K., 1975: El Niño—The Dynamic Response of the Equatorial Pacific Ocean to Atmospheric Forcing.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J. Phys.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mn-cs"/>
              </a:rPr>
              <a:t>Oceanogr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5, 572–584. </a:t>
            </a: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Adriana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Saravana, R. and P. Chang, 2000: Interaction between tropical Atlantic variability and El Niño - Southern Oscillation.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J Climate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13, 2177-2194.</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endParaRP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Jack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Zhou, Z.-Q., S.-P. Xie, and R. Zhang, 2021: Historic Yangtze flooding of 2020 tied to extreme Indian Ocean conditions.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PNAS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118, e2022255118. </a:t>
            </a: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Anthony</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Dai, A., 2013: </a:t>
            </a:r>
            <a:r>
              <a:rPr kumimoji="0" lang="en-US" sz="1400" b="0" i="0" u="none" strike="noStrike" kern="1200" cap="none" spc="0" normalizeH="0" baseline="0" noProof="0" dirty="0">
                <a:ln>
                  <a:noFill/>
                </a:ln>
                <a:solidFill>
                  <a:prstClr val="black"/>
                </a:solidFill>
                <a:effectLst/>
                <a:uLnTx/>
                <a:uFillTx/>
                <a:latin typeface="AdvPTimesB"/>
                <a:ea typeface="+mn-ea"/>
                <a:cs typeface="+mn-cs"/>
              </a:rPr>
              <a:t>The influence of the inter-decadal Pacific oscillation on US precipitation during 1923–2010. </a:t>
            </a:r>
            <a:r>
              <a:rPr kumimoji="0" lang="en-US" sz="1400" b="0" i="1" u="none" strike="noStrike" kern="1200" cap="none" spc="0" normalizeH="0" baseline="0" noProof="0" dirty="0">
                <a:ln>
                  <a:noFill/>
                </a:ln>
                <a:solidFill>
                  <a:prstClr val="black"/>
                </a:solidFill>
                <a:effectLst/>
                <a:uLnTx/>
                <a:uFillTx/>
                <a:latin typeface="AdvPTimesB"/>
                <a:ea typeface="+mn-ea"/>
                <a:cs typeface="+mn-cs"/>
              </a:rPr>
              <a:t>Climate Dynamics, </a:t>
            </a:r>
            <a:r>
              <a:rPr kumimoji="0" lang="en-US" sz="1400" b="0" i="0" u="none" strike="noStrike" kern="1200" cap="none" spc="0" normalizeH="0" baseline="0" noProof="0" dirty="0">
                <a:ln>
                  <a:noFill/>
                </a:ln>
                <a:solidFill>
                  <a:prstClr val="black"/>
                </a:solidFill>
                <a:effectLst/>
                <a:uLnTx/>
                <a:uFillTx/>
                <a:latin typeface="AdvPTimes"/>
                <a:ea typeface="+mn-ea"/>
                <a:cs typeface="+mn-cs"/>
              </a:rPr>
              <a:t>41, 633–646.</a:t>
            </a:r>
            <a:endParaRPr kumimoji="0" lang="en-US" sz="1400" b="0" i="1" u="none" strike="noStrike" kern="1200" cap="none" spc="0" normalizeH="0" baseline="0" noProof="0" dirty="0">
              <a:ln>
                <a:noFill/>
              </a:ln>
              <a:solidFill>
                <a:prstClr val="black"/>
              </a:solidFill>
              <a:effectLst/>
              <a:uLnTx/>
              <a:uFillTx/>
              <a:latin typeface="AdvPTimesB"/>
              <a:ea typeface="+mn-ea"/>
              <a:cs typeface="+mn-cs"/>
            </a:endParaRP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Euan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Williams, A. P., et al., Large contribution from anthropogenic warming to an emerging North American megadrought.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Science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368, 314–318 (2020).</a:t>
            </a: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Nate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Wei, X., et al.: Large-scale conditions for the record-setting Southern California Marine Heatwave of August 2018.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mn-cs"/>
              </a:rPr>
              <a:t>Geophys</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Res. Lett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48, e2020GL091803.</a:t>
            </a: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Holden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mn-cs"/>
              </a:rPr>
              <a:t>Cordeira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J.M., et al., 2019: A 142-year Climatology of Northern California Landslides and Atmospheric Rivers.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Bull. Amer. Meteor. Soc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100, 1499-1509.</a:t>
            </a: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Marissa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Hughes, M., and A. Hall, 2010: Local and synoptic mechanisms causing Southern California’s Santa Ana winds.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Climate Dyn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34, 847–857.</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endParaRPr>
          </a:p>
          <a:p>
            <a:pPr marL="257175" marR="0" lvl="0" indent="-257175" algn="l" defTabSz="514350" rtl="0" eaLnBrk="1" fontAlgn="auto" latinLnBrk="0" hangingPunct="1">
              <a:lnSpc>
                <a:spcPct val="100000"/>
              </a:lnSpc>
              <a:spcBef>
                <a:spcPts val="0"/>
              </a:spcBef>
              <a:spcAft>
                <a:spcPts val="45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pitchFamily="34" charset="0"/>
                <a:ea typeface="等线" panose="02010600030101010101" pitchFamily="2" charset="-122"/>
                <a:cs typeface="+mn-cs"/>
              </a:rPr>
              <a:t>Veronica</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mn-cs"/>
              </a:rPr>
              <a:t>Gershonuv</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 et al. 2021 Hot and cold flavors of southern California’s Santa Ana winds: their causes, trends, and links with wildfire.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Climate Dyn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mn-cs"/>
              </a:rPr>
              <a:t>57, 2233–2248.</a:t>
            </a:r>
          </a:p>
        </p:txBody>
      </p:sp>
      <p:sp>
        <p:nvSpPr>
          <p:cNvPr id="3" name="Rectangle 3">
            <a:extLst>
              <a:ext uri="{FF2B5EF4-FFF2-40B4-BE49-F238E27FC236}">
                <a16:creationId xmlns:a16="http://schemas.microsoft.com/office/drawing/2014/main" id="{51322791-A9CD-EEBC-7F6B-345D37B78F39}"/>
              </a:ext>
            </a:extLst>
          </p:cNvPr>
          <p:cNvSpPr>
            <a:spLocks noChangeArrowheads="1"/>
          </p:cNvSpPr>
          <p:nvPr/>
        </p:nvSpPr>
        <p:spPr bwMode="auto">
          <a:xfrm>
            <a:off x="990600" y="304800"/>
            <a:ext cx="7162800"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685800" rtl="0" eaLnBrk="1" fontAlgn="base" latinLnBrk="0" hangingPunct="1">
              <a:lnSpc>
                <a:spcPct val="100000"/>
              </a:lnSpc>
              <a:spcBef>
                <a:spcPts val="600"/>
              </a:spcBef>
              <a:spcAft>
                <a:spcPct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Calibri" panose="020F0502020204030204"/>
                <a:ea typeface="SimSun" panose="02010600030101010101" pitchFamily="2" charset="-122"/>
                <a:cs typeface="+mn-cs"/>
              </a:rPr>
              <a:t>Student presentations: </a:t>
            </a:r>
            <a:r>
              <a:rPr kumimoji="0" lang="en-US" sz="1800" b="0" i="0" u="none" strike="noStrike" kern="1200" cap="none" spc="0" normalizeH="0" baseline="0" noProof="0" dirty="0">
                <a:ln>
                  <a:noFill/>
                </a:ln>
                <a:solidFill>
                  <a:prstClr val="black"/>
                </a:solidFill>
                <a:effectLst/>
                <a:uLnTx/>
                <a:uFillTx/>
                <a:latin typeface="Calibri"/>
                <a:ea typeface="+mn-ea"/>
                <a:cs typeface="+mn-cs"/>
              </a:rPr>
              <a:t>Building on and extending class lectures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a:t>
            </a:r>
            <a:r>
              <a:rPr kumimoji="0" lang="en-US" altLang="zh-CN" sz="1800" b="0" i="0" u="none" strike="noStrike" kern="1200" cap="none" spc="0" normalizeH="0" baseline="0" noProof="0" dirty="0">
                <a:ln>
                  <a:noFill/>
                </a:ln>
                <a:solidFill>
                  <a:srgbClr val="0000FF"/>
                </a:solidFill>
                <a:effectLst/>
                <a:uLnTx/>
                <a:uFillTx/>
                <a:latin typeface="Calibri" panose="020F0502020204030204"/>
                <a:ea typeface="SimSun" panose="02010600030101010101" pitchFamily="2" charset="-122"/>
                <a:cs typeface="+mn-cs"/>
              </a:rPr>
              <a:t>SP 2022</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a:t>
            </a:r>
          </a:p>
          <a:p>
            <a:pPr marL="214313" marR="0" lvl="0" indent="-214313" algn="l" defTabSz="685800" rtl="0" eaLnBrk="1" fontAlgn="base" latinLnBrk="0" hangingPunct="1">
              <a:lnSpc>
                <a:spcPct val="100000"/>
              </a:lnSpc>
              <a:spcBef>
                <a:spcPts val="600"/>
              </a:spcBef>
              <a:spcAft>
                <a:spcPct val="0"/>
              </a:spcAft>
              <a:buClrTx/>
              <a:buSzTx/>
              <a:buFontTx/>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rPr>
              <a:t>12 min talk w/ 3 min Q&amp;A (on which final exam draws) </a:t>
            </a:r>
          </a:p>
          <a:p>
            <a:pPr marL="214313" marR="0" lvl="0" indent="-214313" algn="l" defTabSz="685800" rtl="0" eaLnBrk="1" fontAlgn="base" latinLnBrk="0" hangingPunct="1">
              <a:lnSpc>
                <a:spcPct val="100000"/>
              </a:lnSpc>
              <a:spcBef>
                <a:spcPts val="600"/>
              </a:spcBef>
              <a:spcAft>
                <a:spcPct val="0"/>
              </a:spcAft>
              <a:buClrTx/>
              <a:buSzTx/>
              <a:buFontTx/>
              <a:buChar char="•"/>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rPr>
              <a:t>written summary (1~2 pages). </a:t>
            </a:r>
          </a:p>
          <a:p>
            <a:pPr marL="214313" marR="0" lvl="0" indent="-214313" algn="l" defTabSz="685800" rtl="0" eaLnBrk="1" fontAlgn="base" latinLnBrk="0" hangingPunct="1">
              <a:lnSpc>
                <a:spcPct val="100000"/>
              </a:lnSpc>
              <a:spcBef>
                <a:spcPts val="600"/>
              </a:spcBef>
              <a:spcAft>
                <a:spcPct val="0"/>
              </a:spcAft>
              <a:buClrTx/>
              <a:buSzTx/>
              <a:buFontTx/>
              <a:buChar char="•"/>
              <a:tabLst/>
              <a:defRPr/>
            </a:pPr>
            <a:r>
              <a:rPr kumimoji="0" lang="en-US" altLang="en-US" sz="1800" b="0" i="0" u="none" strike="noStrike" kern="1200" cap="none" spc="0" normalizeH="0" baseline="0" noProof="0" dirty="0">
                <a:ln>
                  <a:noFill/>
                </a:ln>
                <a:effectLst/>
                <a:uLnTx/>
                <a:uFillTx/>
                <a:latin typeface="Calibri" panose="020F0502020204030204"/>
                <a:ea typeface="SimSun" panose="02010600030101010101" pitchFamily="2" charset="-122"/>
                <a:cs typeface="+mn-cs"/>
              </a:rPr>
              <a:t>5/25 </a:t>
            </a: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rPr>
              <a:t>(W) </a:t>
            </a:r>
            <a:r>
              <a:rPr kumimoji="0" lang="en-US" altLang="en-US" sz="1800" b="0" i="0" u="none" strike="noStrike" kern="1200" cap="none" spc="0" normalizeH="0" baseline="0" noProof="0" dirty="0">
                <a:ln>
                  <a:noFill/>
                </a:ln>
                <a:solidFill>
                  <a:srgbClr val="FF0000"/>
                </a:solidFill>
                <a:effectLst/>
                <a:uLnTx/>
                <a:uFillTx/>
                <a:latin typeface="Calibri" panose="020F0502020204030204"/>
                <a:ea typeface="SimSun" panose="02010600030101010101" pitchFamily="2" charset="-122"/>
                <a:cs typeface="+mn-cs"/>
              </a:rPr>
              <a:t>8am</a:t>
            </a: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rPr>
              <a:t>-10:50am, Speiss 330. No class on 5/23 (M)</a:t>
            </a:r>
          </a:p>
        </p:txBody>
      </p:sp>
    </p:spTree>
    <p:extLst>
      <p:ext uri="{BB962C8B-B14F-4D97-AF65-F5344CB8AC3E}">
        <p14:creationId xmlns:p14="http://schemas.microsoft.com/office/powerpoint/2010/main" val="204939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3">
            <a:extLst>
              <a:ext uri="{FF2B5EF4-FFF2-40B4-BE49-F238E27FC236}">
                <a16:creationId xmlns:a16="http://schemas.microsoft.com/office/drawing/2014/main" id="{C007F29F-EE47-4643-B600-5D458979DC86}"/>
              </a:ext>
            </a:extLst>
          </p:cNvPr>
          <p:cNvGraphicFramePr>
            <a:graphicFrameLocks noChangeAspect="1"/>
          </p:cNvGraphicFramePr>
          <p:nvPr/>
        </p:nvGraphicFramePr>
        <p:xfrm>
          <a:off x="1066800" y="1839913"/>
          <a:ext cx="1138238" cy="355600"/>
        </p:xfrm>
        <a:graphic>
          <a:graphicData uri="http://schemas.openxmlformats.org/presentationml/2006/ole">
            <mc:AlternateContent xmlns:mc="http://schemas.openxmlformats.org/markup-compatibility/2006">
              <mc:Choice xmlns:v="urn:schemas-microsoft-com:vml" Requires="v">
                <p:oleObj name="Equation" r:id="rId3" imgW="1143000" imgH="355600" progId="Equation.3">
                  <p:embed/>
                </p:oleObj>
              </mc:Choice>
              <mc:Fallback>
                <p:oleObj name="Equation" r:id="rId3" imgW="1143000" imgH="355600" progId="Equation.3">
                  <p:embed/>
                  <p:pic>
                    <p:nvPicPr>
                      <p:cNvPr id="33794" name="Object 3">
                        <a:extLst>
                          <a:ext uri="{FF2B5EF4-FFF2-40B4-BE49-F238E27FC236}">
                            <a16:creationId xmlns:a16="http://schemas.microsoft.com/office/drawing/2014/main" id="{C007F29F-EE47-4643-B600-5D458979D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839913"/>
                        <a:ext cx="113823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3795" name="Object 2">
                <a:extLst>
                  <a:ext uri="{FF2B5EF4-FFF2-40B4-BE49-F238E27FC236}">
                    <a16:creationId xmlns:a16="http://schemas.microsoft.com/office/drawing/2014/main" id="{FF5A7C5E-D16F-4CC2-9387-0339922174B6}"/>
                  </a:ext>
                </a:extLst>
              </p:cNvPr>
              <p:cNvSpPr txBox="1"/>
              <p:nvPr/>
            </p:nvSpPr>
            <p:spPr bwMode="auto">
              <a:xfrm>
                <a:off x="1066799" y="3124200"/>
                <a:ext cx="1774841" cy="350838"/>
              </a:xfrm>
              <a:prstGeom prst="rect">
                <a:avLst/>
              </a:prstGeom>
              <a:noFill/>
              <a:ln>
                <a:noFill/>
              </a:ln>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𝜎</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𝑇</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𝑠</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4</m:t>
                        </m:r>
                      </m:sup>
                    </m:sSubSup>
                  </m:oMath>
                </a14:m>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a:t>
                </a:r>
                <a14:m>
                  <m:oMath xmlns:m="http://schemas.openxmlformats.org/officeDocument/2006/math">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𝐼</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sz="1800" b="0" i="1" u="none" strike="noStrike" kern="1200" cap="none" spc="0" normalizeH="0" baseline="0" noProof="0" smtClean="0">
                        <a:ln>
                          <a:noFill/>
                        </a:ln>
                        <a:solidFill>
                          <a:srgbClr val="C00000"/>
                        </a:solidFill>
                        <a:effectLst/>
                        <a:uLnTx/>
                        <a:uFillTx/>
                        <a:latin typeface="Cambria Math" panose="02040503050406030204" pitchFamily="18" charset="0"/>
                        <a:cs typeface="+mn-cs"/>
                      </a:rPr>
                      <m:t>𝜎</m:t>
                    </m:r>
                    <m:sSubSup>
                      <m:sSubSup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cs typeface="+mn-cs"/>
                          </a:rPr>
                        </m:ctrlPr>
                      </m:sSubSupPr>
                      <m:e>
                        <m:r>
                          <a:rPr kumimoji="0" lang="en-US" sz="1800" b="0" i="1" u="none" strike="noStrike" kern="1200" cap="none" spc="0" normalizeH="0" baseline="0" noProof="0">
                            <a:ln>
                              <a:noFill/>
                            </a:ln>
                            <a:solidFill>
                              <a:srgbClr val="C00000"/>
                            </a:solidFill>
                            <a:effectLst/>
                            <a:uLnTx/>
                            <a:uFillTx/>
                            <a:latin typeface="Cambria Math" panose="02040503050406030204" pitchFamily="18" charset="0"/>
                            <a:cs typeface="+mn-cs"/>
                          </a:rPr>
                          <m:t>𝑇</m:t>
                        </m:r>
                      </m:e>
                      <m:sub>
                        <m:r>
                          <a:rPr kumimoji="0" lang="en-US" sz="1800" b="0" i="1" u="none" strike="noStrike" kern="1200" cap="none" spc="0" normalizeH="0" baseline="0" noProof="0">
                            <a:ln>
                              <a:noFill/>
                            </a:ln>
                            <a:solidFill>
                              <a:srgbClr val="C00000"/>
                            </a:solidFill>
                            <a:effectLst/>
                            <a:uLnTx/>
                            <a:uFillTx/>
                            <a:latin typeface="Cambria Math" panose="02040503050406030204" pitchFamily="18" charset="0"/>
                            <a:cs typeface="+mn-cs"/>
                          </a:rPr>
                          <m:t>1</m:t>
                        </m:r>
                      </m:sub>
                      <m:sup>
                        <m:r>
                          <a:rPr kumimoji="0" lang="en-US" sz="1800" b="0" i="1" u="none" strike="noStrike" kern="1200" cap="none" spc="0" normalizeH="0" baseline="0" noProof="0">
                            <a:ln>
                              <a:noFill/>
                            </a:ln>
                            <a:solidFill>
                              <a:srgbClr val="C00000"/>
                            </a:solidFill>
                            <a:effectLst/>
                            <a:uLnTx/>
                            <a:uFillTx/>
                            <a:latin typeface="Cambria Math" panose="02040503050406030204" pitchFamily="18" charset="0"/>
                            <a:cs typeface="+mn-cs"/>
                          </a:rPr>
                          <m:t>4</m:t>
                        </m:r>
                      </m:sup>
                    </m:sSubSup>
                  </m:oMath>
                </a14:m>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mc:Choice>
        <mc:Fallback xmlns="">
          <p:sp>
            <p:nvSpPr>
              <p:cNvPr id="33795" name="Object 2">
                <a:extLst>
                  <a:ext uri="{FF2B5EF4-FFF2-40B4-BE49-F238E27FC236}">
                    <a16:creationId xmlns:a16="http://schemas.microsoft.com/office/drawing/2014/main" id="{FF5A7C5E-D16F-4CC2-9387-0339922174B6}"/>
                  </a:ext>
                </a:extLst>
              </p:cNvPr>
              <p:cNvSpPr txBox="1">
                <a:spLocks noRot="1" noChangeAspect="1" noMove="1" noResize="1" noEditPoints="1" noAdjustHandles="1" noChangeArrowheads="1" noChangeShapeType="1" noTextEdit="1"/>
              </p:cNvSpPr>
              <p:nvPr/>
            </p:nvSpPr>
            <p:spPr bwMode="auto">
              <a:xfrm>
                <a:off x="1066799" y="3124200"/>
                <a:ext cx="1774841" cy="350838"/>
              </a:xfrm>
              <a:prstGeom prst="rect">
                <a:avLst/>
              </a:prstGeom>
              <a:blipFill>
                <a:blip r:embed="rId5"/>
                <a:stretch>
                  <a:fillRect b="-8772"/>
                </a:stretch>
              </a:blipFill>
              <a:ln>
                <a:noFill/>
              </a:ln>
            </p:spPr>
            <p:txBody>
              <a:bodyPr/>
              <a:lstStyle/>
              <a:p>
                <a:r>
                  <a:rPr lang="en-US">
                    <a:noFill/>
                  </a:rPr>
                  <a:t> </a:t>
                </a:r>
              </a:p>
            </p:txBody>
          </p:sp>
        </mc:Fallback>
      </mc:AlternateContent>
      <p:sp>
        <p:nvSpPr>
          <p:cNvPr id="33797" name="Rectangle 5">
            <a:extLst>
              <a:ext uri="{FF2B5EF4-FFF2-40B4-BE49-F238E27FC236}">
                <a16:creationId xmlns:a16="http://schemas.microsoft.com/office/drawing/2014/main" id="{D2663A0B-3D4F-43A3-B6A3-C71AF10BE181}"/>
              </a:ext>
            </a:extLst>
          </p:cNvPr>
          <p:cNvSpPr>
            <a:spLocks noChangeArrowheads="1"/>
          </p:cNvSpPr>
          <p:nvPr/>
        </p:nvSpPr>
        <p:spPr bwMode="auto">
          <a:xfrm>
            <a:off x="2286000" y="1839804"/>
            <a:ext cx="21531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3048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30480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for the glass sheet</a:t>
            </a: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a:p>
            <a:pPr marL="0" marR="0" lvl="0" indent="30480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33798" name="Rectangle 7">
            <a:extLst>
              <a:ext uri="{FF2B5EF4-FFF2-40B4-BE49-F238E27FC236}">
                <a16:creationId xmlns:a16="http://schemas.microsoft.com/office/drawing/2014/main" id="{CC9635D0-8101-45DE-B162-9AF9FCAA8500}"/>
              </a:ext>
            </a:extLst>
          </p:cNvPr>
          <p:cNvSpPr>
            <a:spLocks noChangeArrowheads="1"/>
          </p:cNvSpPr>
          <p:nvPr/>
        </p:nvSpPr>
        <p:spPr bwMode="auto">
          <a:xfrm>
            <a:off x="914401" y="5104934"/>
            <a:ext cx="5105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285750" marR="0" lvl="0" indent="-285750" algn="l" defTabSz="914400" rtl="0" eaLnBrk="0" fontAlgn="base" latinLnBrk="0" hangingPunct="0">
              <a:lnSpc>
                <a:spcPct val="100000"/>
              </a:lnSpc>
              <a:spcBef>
                <a:spcPct val="0"/>
              </a:spcBef>
              <a:spcAft>
                <a:spcPts val="1200"/>
              </a:spcAft>
              <a:buClrTx/>
              <a:buSzTx/>
              <a:buFontTx/>
              <a:buChar char="•"/>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a:t>
            </a:r>
            <a:r>
              <a:rPr kumimoji="0" lang="en-US" altLang="zh-CN" sz="2000" b="0" i="0" u="none" strike="noStrike" kern="1200" cap="none" spc="0" normalizeH="0" baseline="-25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1</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-19</a:t>
            </a:r>
            <a:r>
              <a:rPr kumimoji="0" lang="en-US" altLang="zh-CN" sz="2000" b="0" i="0" u="none" strike="noStrike" kern="1200" cap="none" spc="0" normalizeH="0" baseline="30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o</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C = 252K, at which Earth emits IR.</a:t>
            </a:r>
          </a:p>
          <a:p>
            <a:pPr marL="285750" marR="0" lvl="0" indent="-285750" algn="l" defTabSz="914400" rtl="0" eaLnBrk="0" fontAlgn="base" latinLnBrk="0" hangingPunct="0">
              <a:lnSpc>
                <a:spcPct val="100000"/>
              </a:lnSpc>
              <a:spcBef>
                <a:spcPct val="0"/>
              </a:spcBef>
              <a:spcAft>
                <a:spcPts val="1200"/>
              </a:spcAft>
              <a:buClrTx/>
              <a:buSzTx/>
              <a:buFontTx/>
              <a:buChar char="•"/>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Ts/T</a:t>
            </a:r>
            <a:r>
              <a:rPr kumimoji="0" lang="en-US" altLang="zh-CN" sz="2000" b="0" i="0" u="none" strike="noStrike" kern="1200" cap="none" spc="0" normalizeH="0" baseline="-25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1</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=2</a:t>
            </a:r>
            <a:r>
              <a:rPr kumimoji="0" lang="en-US" altLang="zh-CN" sz="2000" b="0" i="0" u="none" strike="noStrike" kern="1200" cap="none" spc="0" normalizeH="0" baseline="30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1/4 </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1.19 </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kumimoji="0" lang="en-US" altLang="zh-CN" sz="2000" b="0"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greenhouse effect</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observed Ts~15</a:t>
            </a:r>
            <a:r>
              <a:rPr kumimoji="0" lang="en-US" altLang="zh-CN" sz="2000" b="0" i="0" u="none" strike="noStrike" kern="1200" cap="none" spc="0" normalizeH="0" baseline="30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o</a:t>
            </a: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C=288K.</a:t>
            </a:r>
          </a:p>
        </p:txBody>
      </p:sp>
      <p:sp>
        <p:nvSpPr>
          <p:cNvPr id="10" name="Rectangle 9">
            <a:extLst>
              <a:ext uri="{FF2B5EF4-FFF2-40B4-BE49-F238E27FC236}">
                <a16:creationId xmlns:a16="http://schemas.microsoft.com/office/drawing/2014/main" id="{D4C3F052-8465-4A75-BB28-59283E66E66D}"/>
              </a:ext>
            </a:extLst>
          </p:cNvPr>
          <p:cNvSpPr/>
          <p:nvPr/>
        </p:nvSpPr>
        <p:spPr>
          <a:xfrm>
            <a:off x="5562600" y="2068513"/>
            <a:ext cx="3048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sp>
        <p:nvSpPr>
          <p:cNvPr id="18" name="Rectangle 17">
            <a:extLst>
              <a:ext uri="{FF2B5EF4-FFF2-40B4-BE49-F238E27FC236}">
                <a16:creationId xmlns:a16="http://schemas.microsoft.com/office/drawing/2014/main" id="{97052044-183A-404F-9A14-DA5A4131CFE8}"/>
              </a:ext>
            </a:extLst>
          </p:cNvPr>
          <p:cNvSpPr/>
          <p:nvPr/>
        </p:nvSpPr>
        <p:spPr>
          <a:xfrm>
            <a:off x="5562600" y="3352801"/>
            <a:ext cx="3048000" cy="228600"/>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cxnSp>
        <p:nvCxnSpPr>
          <p:cNvPr id="20" name="Straight Arrow Connector 19">
            <a:extLst>
              <a:ext uri="{FF2B5EF4-FFF2-40B4-BE49-F238E27FC236}">
                <a16:creationId xmlns:a16="http://schemas.microsoft.com/office/drawing/2014/main" id="{6FD4F5D0-1620-4363-8492-E99DF79680B6}"/>
              </a:ext>
            </a:extLst>
          </p:cNvPr>
          <p:cNvCxnSpPr>
            <a:cxnSpLocks/>
          </p:cNvCxnSpPr>
          <p:nvPr/>
        </p:nvCxnSpPr>
        <p:spPr>
          <a:xfrm>
            <a:off x="5942014" y="1752600"/>
            <a:ext cx="0" cy="1600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DB326A-FA6D-4140-AA38-65999F1D9E5E}"/>
              </a:ext>
            </a:extLst>
          </p:cNvPr>
          <p:cNvCxnSpPr/>
          <p:nvPr/>
        </p:nvCxnSpPr>
        <p:spPr>
          <a:xfrm rot="5400000" flipH="1" flipV="1">
            <a:off x="7086601" y="2894013"/>
            <a:ext cx="914400" cy="3175"/>
          </a:xfrm>
          <a:prstGeom prst="straightConnector1">
            <a:avLst/>
          </a:prstGeom>
          <a:ln>
            <a:solidFill>
              <a:srgbClr val="CC66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D30C84-7350-4C49-9483-B5D4DB27568F}"/>
              </a:ext>
            </a:extLst>
          </p:cNvPr>
          <p:cNvCxnSpPr/>
          <p:nvPr/>
        </p:nvCxnSpPr>
        <p:spPr>
          <a:xfrm rot="5400000" flipH="1" flipV="1">
            <a:off x="6591301" y="1878012"/>
            <a:ext cx="381000" cy="3175"/>
          </a:xfrm>
          <a:prstGeom prst="straightConnector1">
            <a:avLst/>
          </a:prstGeom>
          <a:ln>
            <a:solidFill>
              <a:srgbClr val="0099FF"/>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BE8CA80-E342-4DB7-B023-9B62770B433C}"/>
              </a:ext>
            </a:extLst>
          </p:cNvPr>
          <p:cNvCxnSpPr/>
          <p:nvPr/>
        </p:nvCxnSpPr>
        <p:spPr>
          <a:xfrm rot="16200000" flipH="1">
            <a:off x="6592094" y="2486819"/>
            <a:ext cx="381000" cy="1588"/>
          </a:xfrm>
          <a:prstGeom prst="straightConnector1">
            <a:avLst/>
          </a:prstGeom>
          <a:ln>
            <a:solidFill>
              <a:srgbClr val="0099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3805" name="Object 16">
            <a:extLst>
              <a:ext uri="{FF2B5EF4-FFF2-40B4-BE49-F238E27FC236}">
                <a16:creationId xmlns:a16="http://schemas.microsoft.com/office/drawing/2014/main" id="{1C0A9B0F-F12B-4375-B762-1D4647A6067F}"/>
              </a:ext>
            </a:extLst>
          </p:cNvPr>
          <p:cNvGraphicFramePr>
            <a:graphicFrameLocks noChangeAspect="1"/>
          </p:cNvGraphicFramePr>
          <p:nvPr/>
        </p:nvGraphicFramePr>
        <p:xfrm>
          <a:off x="7658100" y="2971801"/>
          <a:ext cx="419100" cy="355600"/>
        </p:xfrm>
        <a:graphic>
          <a:graphicData uri="http://schemas.openxmlformats.org/presentationml/2006/ole">
            <mc:AlternateContent xmlns:mc="http://schemas.openxmlformats.org/markup-compatibility/2006">
              <mc:Choice xmlns:v="urn:schemas-microsoft-com:vml" Requires="v">
                <p:oleObj name="Equation" r:id="rId6" imgW="418918" imgH="355446" progId="Equation.3">
                  <p:embed/>
                </p:oleObj>
              </mc:Choice>
              <mc:Fallback>
                <p:oleObj name="Equation" r:id="rId6" imgW="418918" imgH="355446" progId="Equation.3">
                  <p:embed/>
                  <p:pic>
                    <p:nvPicPr>
                      <p:cNvPr id="33805" name="Object 16">
                        <a:extLst>
                          <a:ext uri="{FF2B5EF4-FFF2-40B4-BE49-F238E27FC236}">
                            <a16:creationId xmlns:a16="http://schemas.microsoft.com/office/drawing/2014/main" id="{1C0A9B0F-F12B-4375-B762-1D4647A60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100" y="2971801"/>
                        <a:ext cx="4191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6" name="Object 17">
            <a:extLst>
              <a:ext uri="{FF2B5EF4-FFF2-40B4-BE49-F238E27FC236}">
                <a16:creationId xmlns:a16="http://schemas.microsoft.com/office/drawing/2014/main" id="{26E29AC2-0186-4C37-A4BB-5669A3061579}"/>
              </a:ext>
            </a:extLst>
          </p:cNvPr>
          <p:cNvGraphicFramePr>
            <a:graphicFrameLocks noChangeAspect="1"/>
          </p:cNvGraphicFramePr>
          <p:nvPr/>
        </p:nvGraphicFramePr>
        <p:xfrm>
          <a:off x="6972300" y="1636713"/>
          <a:ext cx="419100" cy="355600"/>
        </p:xfrm>
        <a:graphic>
          <a:graphicData uri="http://schemas.openxmlformats.org/presentationml/2006/ole">
            <mc:AlternateContent xmlns:mc="http://schemas.openxmlformats.org/markup-compatibility/2006">
              <mc:Choice xmlns:v="urn:schemas-microsoft-com:vml" Requires="v">
                <p:oleObj name="Equation" r:id="rId8" imgW="418918" imgH="355446" progId="Equation.3">
                  <p:embed/>
                </p:oleObj>
              </mc:Choice>
              <mc:Fallback>
                <p:oleObj name="Equation" r:id="rId8" imgW="418918" imgH="355446" progId="Equation.3">
                  <p:embed/>
                  <p:pic>
                    <p:nvPicPr>
                      <p:cNvPr id="33806" name="Object 17">
                        <a:extLst>
                          <a:ext uri="{FF2B5EF4-FFF2-40B4-BE49-F238E27FC236}">
                            <a16:creationId xmlns:a16="http://schemas.microsoft.com/office/drawing/2014/main" id="{26E29AC2-0186-4C37-A4BB-5669A30615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2300" y="1636713"/>
                        <a:ext cx="4191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7" name="TextBox 29">
            <a:extLst>
              <a:ext uri="{FF2B5EF4-FFF2-40B4-BE49-F238E27FC236}">
                <a16:creationId xmlns:a16="http://schemas.microsoft.com/office/drawing/2014/main" id="{FCBF1CE7-A59F-4ECB-9069-9CC3313883A9}"/>
              </a:ext>
            </a:extLst>
          </p:cNvPr>
          <p:cNvSpPr txBox="1">
            <a:spLocks noChangeArrowheads="1"/>
          </p:cNvSpPr>
          <p:nvPr/>
        </p:nvSpPr>
        <p:spPr bwMode="auto">
          <a:xfrm>
            <a:off x="5638800" y="1624013"/>
            <a:ext cx="261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I</a:t>
            </a:r>
          </a:p>
        </p:txBody>
      </p:sp>
      <p:sp>
        <p:nvSpPr>
          <p:cNvPr id="33808" name="Rectangle 31">
            <a:extLst>
              <a:ext uri="{FF2B5EF4-FFF2-40B4-BE49-F238E27FC236}">
                <a16:creationId xmlns:a16="http://schemas.microsoft.com/office/drawing/2014/main" id="{7590D21C-12FB-4F63-8296-955F3F71F0DC}"/>
              </a:ext>
            </a:extLst>
          </p:cNvPr>
          <p:cNvSpPr>
            <a:spLocks noChangeArrowheads="1"/>
          </p:cNvSpPr>
          <p:nvPr/>
        </p:nvSpPr>
        <p:spPr bwMode="auto">
          <a:xfrm>
            <a:off x="2590800" y="3124201"/>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0480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30480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on the ground</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endParaRPr>
          </a:p>
        </p:txBody>
      </p:sp>
      <p:sp>
        <p:nvSpPr>
          <p:cNvPr id="33809" name="TextBox 32">
            <a:extLst>
              <a:ext uri="{FF2B5EF4-FFF2-40B4-BE49-F238E27FC236}">
                <a16:creationId xmlns:a16="http://schemas.microsoft.com/office/drawing/2014/main" id="{0A602C9A-49A0-437A-B1FD-AFB4236E98A4}"/>
              </a:ext>
            </a:extLst>
          </p:cNvPr>
          <p:cNvSpPr txBox="1">
            <a:spLocks noChangeArrowheads="1"/>
          </p:cNvSpPr>
          <p:nvPr/>
        </p:nvSpPr>
        <p:spPr bwMode="auto">
          <a:xfrm>
            <a:off x="1874838" y="533400"/>
            <a:ext cx="5470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Radiative balance &amp; greenhouse effect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A zero-dimensional model</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1A3A7C-819D-4AB7-B141-1EFC75D41091}"/>
                  </a:ext>
                </a:extLst>
              </p:cNvPr>
              <p:cNvSpPr txBox="1"/>
              <p:nvPr/>
            </p:nvSpPr>
            <p:spPr>
              <a:xfrm>
                <a:off x="1066800" y="4141446"/>
                <a:ext cx="3156313" cy="27905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𝜎</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sup>
                      </m:sSub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sup>
                      </m:sSub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2</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=2(1−</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𝑎</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mc:Choice>
        <mc:Fallback xmlns="">
          <p:sp>
            <p:nvSpPr>
              <p:cNvPr id="2" name="TextBox 1">
                <a:extLst>
                  <a:ext uri="{FF2B5EF4-FFF2-40B4-BE49-F238E27FC236}">
                    <a16:creationId xmlns:a16="http://schemas.microsoft.com/office/drawing/2014/main" id="{261A3A7C-819D-4AB7-B141-1EFC75D41091}"/>
                  </a:ext>
                </a:extLst>
              </p:cNvPr>
              <p:cNvSpPr txBox="1">
                <a:spLocks noRot="1" noChangeAspect="1" noMove="1" noResize="1" noEditPoints="1" noAdjustHandles="1" noChangeArrowheads="1" noChangeShapeType="1" noTextEdit="1"/>
              </p:cNvSpPr>
              <p:nvPr/>
            </p:nvSpPr>
            <p:spPr>
              <a:xfrm>
                <a:off x="1066800" y="4141446"/>
                <a:ext cx="3156313" cy="279051"/>
              </a:xfrm>
              <a:prstGeom prst="rect">
                <a:avLst/>
              </a:prstGeom>
              <a:blipFill>
                <a:blip r:embed="rId10"/>
                <a:stretch>
                  <a:fillRect l="-386" b="-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2481153-39CB-4E60-A937-41309C1A07DA}"/>
                  </a:ext>
                </a:extLst>
              </p:cNvPr>
              <p:cNvSpPr/>
              <p:nvPr/>
            </p:nvSpPr>
            <p:spPr>
              <a:xfrm>
                <a:off x="5480191" y="4050714"/>
                <a:ext cx="3181705"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Wingdings" panose="05000000000000000000" pitchFamily="2" charset="2"/>
                  </a:rPr>
                  <a:t>a</a:t>
                </a: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Wingdings" panose="05000000000000000000" pitchFamily="2" charset="2"/>
                  </a:rPr>
                  <a:t>~0.3, albedo</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=340 W/m</a:t>
                </a:r>
                <a:r>
                  <a:rPr kumimoji="0" lang="en-US" altLang="zh-CN" sz="1800" b="0" i="0" u="none" strike="noStrike" kern="1200" cap="none" spc="0" normalizeH="0" baseline="3000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2</a:t>
                </a: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solar constant/4 </a:t>
                </a:r>
              </a:p>
            </p:txBody>
          </p:sp>
        </mc:Choice>
        <mc:Fallback xmlns="">
          <p:sp>
            <p:nvSpPr>
              <p:cNvPr id="3" name="Rectangle 2">
                <a:extLst>
                  <a:ext uri="{FF2B5EF4-FFF2-40B4-BE49-F238E27FC236}">
                    <a16:creationId xmlns:a16="http://schemas.microsoft.com/office/drawing/2014/main" id="{C2481153-39CB-4E60-A937-41309C1A07DA}"/>
                  </a:ext>
                </a:extLst>
              </p:cNvPr>
              <p:cNvSpPr>
                <a:spLocks noRot="1" noChangeAspect="1" noMove="1" noResize="1" noEditPoints="1" noAdjustHandles="1" noChangeArrowheads="1" noChangeShapeType="1" noTextEdit="1"/>
              </p:cNvSpPr>
              <p:nvPr/>
            </p:nvSpPr>
            <p:spPr>
              <a:xfrm>
                <a:off x="5480191" y="4050714"/>
                <a:ext cx="3181705" cy="646331"/>
              </a:xfrm>
              <a:prstGeom prst="rect">
                <a:avLst/>
              </a:prstGeom>
              <a:blipFill>
                <a:blip r:embed="rId11"/>
                <a:stretch>
                  <a:fillRect l="-1724" t="-4673" r="-575" b="-1308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6C9BB48-E310-31C1-2147-EEE47A9B580F}"/>
              </a:ext>
            </a:extLst>
          </p:cNvPr>
          <p:cNvSpPr/>
          <p:nvPr/>
        </p:nvSpPr>
        <p:spPr>
          <a:xfrm>
            <a:off x="6208713" y="2771585"/>
            <a:ext cx="1143000" cy="439929"/>
          </a:xfrm>
          <a:prstGeom prst="rect">
            <a:avLst/>
          </a:prstGeom>
        </p:spPr>
        <p:txBody>
          <a:bodyPr wrap="squar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CC6600"/>
                </a:solidFill>
                <a:effectLst/>
                <a:uLnTx/>
                <a:uFillTx/>
                <a:latin typeface="Calibri" panose="020F0502020204030204" pitchFamily="34" charset="0"/>
                <a:ea typeface="SimSun" panose="02010600030101010101" pitchFamily="2" charset="-122"/>
                <a:cs typeface="Calibri" panose="020F0502020204030204" pitchFamily="34" charset="0"/>
              </a:rPr>
              <a:t>Greenhouse effect</a:t>
            </a:r>
            <a:endParaRPr kumimoji="0" lang="en-US" sz="1400" b="0" i="0" u="none" strike="noStrike" kern="1200" cap="none" spc="0" normalizeH="0" baseline="0" noProof="0" dirty="0">
              <a:ln>
                <a:noFill/>
              </a:ln>
              <a:solidFill>
                <a:srgbClr val="CC66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wipe(up)">
                                      <p:cBhvr>
                                        <p:cTn id="7" dur="500"/>
                                        <p:tgtEl>
                                          <p:spTgt spid="337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D93F68-34EE-4CE0-A78D-DF416D5B0EB1}"/>
              </a:ext>
            </a:extLst>
          </p:cNvPr>
          <p:cNvSpPr/>
          <p:nvPr/>
        </p:nvSpPr>
        <p:spPr>
          <a:xfrm>
            <a:off x="5160694" y="2645350"/>
            <a:ext cx="30480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sp>
        <p:nvSpPr>
          <p:cNvPr id="5" name="Rectangle 4">
            <a:extLst>
              <a:ext uri="{FF2B5EF4-FFF2-40B4-BE49-F238E27FC236}">
                <a16:creationId xmlns:a16="http://schemas.microsoft.com/office/drawing/2014/main" id="{8C649388-98CE-42FA-A340-FAC29535789C}"/>
              </a:ext>
            </a:extLst>
          </p:cNvPr>
          <p:cNvSpPr/>
          <p:nvPr/>
        </p:nvSpPr>
        <p:spPr>
          <a:xfrm>
            <a:off x="5160694" y="3733495"/>
            <a:ext cx="3048000" cy="228600"/>
          </a:xfrm>
          <a:prstGeom prst="rect">
            <a:avLst/>
          </a:prstGeom>
          <a:solidFill>
            <a:srgbClr val="808000"/>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cxnSp>
        <p:nvCxnSpPr>
          <p:cNvPr id="6" name="Straight Arrow Connector 5">
            <a:extLst>
              <a:ext uri="{FF2B5EF4-FFF2-40B4-BE49-F238E27FC236}">
                <a16:creationId xmlns:a16="http://schemas.microsoft.com/office/drawing/2014/main" id="{828B03A8-5F4C-4F1D-B4F4-D7AAE946E015}"/>
              </a:ext>
            </a:extLst>
          </p:cNvPr>
          <p:cNvCxnSpPr>
            <a:cxnSpLocks/>
          </p:cNvCxnSpPr>
          <p:nvPr/>
        </p:nvCxnSpPr>
        <p:spPr>
          <a:xfrm flipH="1">
            <a:off x="5840877" y="2029057"/>
            <a:ext cx="283247" cy="17171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1C7DE4D-7D3B-446F-9945-A4846027A5B4}"/>
              </a:ext>
            </a:extLst>
          </p:cNvPr>
          <p:cNvCxnSpPr>
            <a:cxnSpLocks/>
          </p:cNvCxnSpPr>
          <p:nvPr/>
        </p:nvCxnSpPr>
        <p:spPr>
          <a:xfrm flipV="1">
            <a:off x="7503410" y="2031108"/>
            <a:ext cx="3" cy="170269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2D203B-C72C-426C-B2B3-8B62400FCEE5}"/>
              </a:ext>
            </a:extLst>
          </p:cNvPr>
          <p:cNvCxnSpPr>
            <a:cxnSpLocks noChangeAspect="1"/>
          </p:cNvCxnSpPr>
          <p:nvPr/>
        </p:nvCxnSpPr>
        <p:spPr>
          <a:xfrm flipH="1">
            <a:off x="7971519" y="2873950"/>
            <a:ext cx="9615" cy="8534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BBE3265-706A-4AD3-B64F-A666E10D7474}"/>
              </a:ext>
            </a:extLst>
          </p:cNvPr>
          <p:cNvSpPr txBox="1"/>
          <p:nvPr/>
        </p:nvSpPr>
        <p:spPr>
          <a:xfrm>
            <a:off x="5937497" y="1778319"/>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100</a:t>
            </a:r>
          </a:p>
        </p:txBody>
      </p:sp>
      <p:sp>
        <p:nvSpPr>
          <p:cNvPr id="15" name="TextBox 14">
            <a:extLst>
              <a:ext uri="{FF2B5EF4-FFF2-40B4-BE49-F238E27FC236}">
                <a16:creationId xmlns:a16="http://schemas.microsoft.com/office/drawing/2014/main" id="{C903C90F-234F-4785-BEFA-102FCD743D6C}"/>
              </a:ext>
            </a:extLst>
          </p:cNvPr>
          <p:cNvSpPr txBox="1"/>
          <p:nvPr/>
        </p:nvSpPr>
        <p:spPr>
          <a:xfrm>
            <a:off x="5607732" y="3726281"/>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49</a:t>
            </a:r>
          </a:p>
        </p:txBody>
      </p:sp>
      <p:sp>
        <p:nvSpPr>
          <p:cNvPr id="16" name="TextBox 15">
            <a:extLst>
              <a:ext uri="{FF2B5EF4-FFF2-40B4-BE49-F238E27FC236}">
                <a16:creationId xmlns:a16="http://schemas.microsoft.com/office/drawing/2014/main" id="{7754F692-627A-466E-9BEF-120887AD84E4}"/>
              </a:ext>
            </a:extLst>
          </p:cNvPr>
          <p:cNvSpPr txBox="1"/>
          <p:nvPr/>
        </p:nvSpPr>
        <p:spPr>
          <a:xfrm>
            <a:off x="5600700" y="2618601"/>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20</a:t>
            </a:r>
          </a:p>
        </p:txBody>
      </p:sp>
      <p:cxnSp>
        <p:nvCxnSpPr>
          <p:cNvPr id="17" name="Straight Arrow Connector 16">
            <a:extLst>
              <a:ext uri="{FF2B5EF4-FFF2-40B4-BE49-F238E27FC236}">
                <a16:creationId xmlns:a16="http://schemas.microsoft.com/office/drawing/2014/main" id="{2CF1A365-08F5-4B55-8492-44961F6FF0D8}"/>
              </a:ext>
            </a:extLst>
          </p:cNvPr>
          <p:cNvCxnSpPr>
            <a:cxnSpLocks/>
          </p:cNvCxnSpPr>
          <p:nvPr/>
        </p:nvCxnSpPr>
        <p:spPr>
          <a:xfrm flipH="1" flipV="1">
            <a:off x="5338994" y="2046337"/>
            <a:ext cx="333069" cy="168234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8E410ED-9447-407A-8B7F-E49994C95B51}"/>
              </a:ext>
            </a:extLst>
          </p:cNvPr>
          <p:cNvSpPr txBox="1"/>
          <p:nvPr/>
        </p:nvSpPr>
        <p:spPr>
          <a:xfrm>
            <a:off x="5153975" y="1766505"/>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31</a:t>
            </a:r>
          </a:p>
        </p:txBody>
      </p:sp>
      <p:sp>
        <p:nvSpPr>
          <p:cNvPr id="19" name="TextBox 18">
            <a:extLst>
              <a:ext uri="{FF2B5EF4-FFF2-40B4-BE49-F238E27FC236}">
                <a16:creationId xmlns:a16="http://schemas.microsoft.com/office/drawing/2014/main" id="{656D6B1B-64A4-44DB-A387-224D5CE0C29E}"/>
              </a:ext>
            </a:extLst>
          </p:cNvPr>
          <p:cNvSpPr txBox="1"/>
          <p:nvPr/>
        </p:nvSpPr>
        <p:spPr>
          <a:xfrm>
            <a:off x="5416191" y="3435812"/>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9</a:t>
            </a:r>
          </a:p>
        </p:txBody>
      </p:sp>
      <p:sp>
        <p:nvSpPr>
          <p:cNvPr id="20" name="TextBox 19">
            <a:extLst>
              <a:ext uri="{FF2B5EF4-FFF2-40B4-BE49-F238E27FC236}">
                <a16:creationId xmlns:a16="http://schemas.microsoft.com/office/drawing/2014/main" id="{E5CDCF59-0720-43A6-984A-A4B4E7C0944D}"/>
              </a:ext>
            </a:extLst>
          </p:cNvPr>
          <p:cNvSpPr txBox="1"/>
          <p:nvPr/>
        </p:nvSpPr>
        <p:spPr>
          <a:xfrm>
            <a:off x="7223554" y="3719625"/>
            <a:ext cx="55756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-114</a:t>
            </a:r>
          </a:p>
        </p:txBody>
      </p:sp>
      <p:sp>
        <p:nvSpPr>
          <p:cNvPr id="23" name="TextBox 22">
            <a:extLst>
              <a:ext uri="{FF2B5EF4-FFF2-40B4-BE49-F238E27FC236}">
                <a16:creationId xmlns:a16="http://schemas.microsoft.com/office/drawing/2014/main" id="{253789D0-B685-423E-A5BD-03102FE07030}"/>
              </a:ext>
            </a:extLst>
          </p:cNvPr>
          <p:cNvSpPr txBox="1"/>
          <p:nvPr/>
        </p:nvSpPr>
        <p:spPr>
          <a:xfrm>
            <a:off x="7295503" y="1782940"/>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69</a:t>
            </a:r>
          </a:p>
        </p:txBody>
      </p:sp>
      <p:sp>
        <p:nvSpPr>
          <p:cNvPr id="25" name="TextBox 24">
            <a:extLst>
              <a:ext uri="{FF2B5EF4-FFF2-40B4-BE49-F238E27FC236}">
                <a16:creationId xmlns:a16="http://schemas.microsoft.com/office/drawing/2014/main" id="{3925C1E8-B960-40D3-92F6-E6707DA16BC3}"/>
              </a:ext>
            </a:extLst>
          </p:cNvPr>
          <p:cNvSpPr txBox="1"/>
          <p:nvPr/>
        </p:nvSpPr>
        <p:spPr>
          <a:xfrm>
            <a:off x="7810500" y="3715978"/>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95</a:t>
            </a:r>
          </a:p>
        </p:txBody>
      </p:sp>
      <p:cxnSp>
        <p:nvCxnSpPr>
          <p:cNvPr id="26" name="Straight Arrow Connector 25">
            <a:extLst>
              <a:ext uri="{FF2B5EF4-FFF2-40B4-BE49-F238E27FC236}">
                <a16:creationId xmlns:a16="http://schemas.microsoft.com/office/drawing/2014/main" id="{7A3C52F1-3E37-4E89-B461-09D7A3D84C5C}"/>
              </a:ext>
            </a:extLst>
          </p:cNvPr>
          <p:cNvCxnSpPr>
            <a:cxnSpLocks noChangeAspect="1"/>
          </p:cNvCxnSpPr>
          <p:nvPr/>
        </p:nvCxnSpPr>
        <p:spPr>
          <a:xfrm flipV="1">
            <a:off x="6525575" y="2877902"/>
            <a:ext cx="0" cy="84172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26EED30-582F-4C01-A4A9-6B9DC4D156FC}"/>
              </a:ext>
            </a:extLst>
          </p:cNvPr>
          <p:cNvSpPr txBox="1"/>
          <p:nvPr/>
        </p:nvSpPr>
        <p:spPr>
          <a:xfrm>
            <a:off x="6352269" y="3719526"/>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-7</a:t>
            </a:r>
          </a:p>
        </p:txBody>
      </p:sp>
      <p:cxnSp>
        <p:nvCxnSpPr>
          <p:cNvPr id="29" name="Straight Arrow Connector 28">
            <a:extLst>
              <a:ext uri="{FF2B5EF4-FFF2-40B4-BE49-F238E27FC236}">
                <a16:creationId xmlns:a16="http://schemas.microsoft.com/office/drawing/2014/main" id="{CE60ECC2-3504-4E87-B919-33E9BDED74E3}"/>
              </a:ext>
            </a:extLst>
          </p:cNvPr>
          <p:cNvCxnSpPr>
            <a:cxnSpLocks noChangeAspect="1"/>
          </p:cNvCxnSpPr>
          <p:nvPr/>
        </p:nvCxnSpPr>
        <p:spPr>
          <a:xfrm flipV="1">
            <a:off x="6906575" y="2886661"/>
            <a:ext cx="0" cy="84172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5E36A1A-7236-46BA-AD82-97EA23EA253C}"/>
              </a:ext>
            </a:extLst>
          </p:cNvPr>
          <p:cNvSpPr txBox="1"/>
          <p:nvPr/>
        </p:nvSpPr>
        <p:spPr>
          <a:xfrm>
            <a:off x="6755845" y="3715836"/>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SimSun" panose="02010600030101010101" pitchFamily="2" charset="-122"/>
                <a:cs typeface="Calibri" panose="020F0502020204030204" pitchFamily="34" charset="0"/>
              </a:rPr>
              <a:t>-23</a:t>
            </a:r>
          </a:p>
        </p:txBody>
      </p:sp>
      <p:sp>
        <p:nvSpPr>
          <p:cNvPr id="33" name="TextBox 32">
            <a:extLst>
              <a:ext uri="{FF2B5EF4-FFF2-40B4-BE49-F238E27FC236}">
                <a16:creationId xmlns:a16="http://schemas.microsoft.com/office/drawing/2014/main" id="{E7A1AB5C-1B31-41D1-86D5-14B3C94C01F4}"/>
              </a:ext>
            </a:extLst>
          </p:cNvPr>
          <p:cNvSpPr txBox="1"/>
          <p:nvPr/>
        </p:nvSpPr>
        <p:spPr>
          <a:xfrm>
            <a:off x="7581900" y="2618893"/>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-50</a:t>
            </a:r>
          </a:p>
        </p:txBody>
      </p:sp>
      <p:sp>
        <p:nvSpPr>
          <p:cNvPr id="34" name="TextBox 33">
            <a:extLst>
              <a:ext uri="{FF2B5EF4-FFF2-40B4-BE49-F238E27FC236}">
                <a16:creationId xmlns:a16="http://schemas.microsoft.com/office/drawing/2014/main" id="{A780C28B-21D5-4C45-B139-88DC69CD5DA1}"/>
              </a:ext>
            </a:extLst>
          </p:cNvPr>
          <p:cNvSpPr txBox="1"/>
          <p:nvPr/>
        </p:nvSpPr>
        <p:spPr>
          <a:xfrm>
            <a:off x="6383811" y="2612715"/>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7</a:t>
            </a:r>
          </a:p>
        </p:txBody>
      </p:sp>
      <p:sp>
        <p:nvSpPr>
          <p:cNvPr id="35" name="TextBox 34">
            <a:extLst>
              <a:ext uri="{FF2B5EF4-FFF2-40B4-BE49-F238E27FC236}">
                <a16:creationId xmlns:a16="http://schemas.microsoft.com/office/drawing/2014/main" id="{0BC321CA-2DA2-40F2-AB46-5A59F2D84553}"/>
              </a:ext>
            </a:extLst>
          </p:cNvPr>
          <p:cNvSpPr txBox="1"/>
          <p:nvPr/>
        </p:nvSpPr>
        <p:spPr>
          <a:xfrm>
            <a:off x="6787387" y="2609662"/>
            <a:ext cx="4191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23</a:t>
            </a:r>
          </a:p>
        </p:txBody>
      </p:sp>
      <p:sp>
        <p:nvSpPr>
          <p:cNvPr id="36" name="Rectangle 3">
            <a:extLst>
              <a:ext uri="{FF2B5EF4-FFF2-40B4-BE49-F238E27FC236}">
                <a16:creationId xmlns:a16="http://schemas.microsoft.com/office/drawing/2014/main" id="{2D197934-2D9B-4924-A997-85E3247FE5A6}"/>
              </a:ext>
            </a:extLst>
          </p:cNvPr>
          <p:cNvSpPr>
            <a:spLocks noChangeArrowheads="1"/>
          </p:cNvSpPr>
          <p:nvPr/>
        </p:nvSpPr>
        <p:spPr bwMode="auto">
          <a:xfrm>
            <a:off x="717856" y="4752989"/>
            <a:ext cx="762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a:ea typeface="SimSun"/>
                <a:cs typeface="Calibri"/>
              </a:rPr>
              <a:t>Fig. 2.3</a:t>
            </a:r>
            <a:r>
              <a:rPr kumimoji="0" lang="en-US" altLang="zh-CN" sz="1400" b="0" i="0" u="none" strike="noStrike" kern="1200" cap="none" spc="0" normalizeH="0" baseline="0" noProof="0" dirty="0">
                <a:ln>
                  <a:noFill/>
                </a:ln>
                <a:solidFill>
                  <a:srgbClr val="000000"/>
                </a:solidFill>
                <a:effectLst/>
                <a:uLnTx/>
                <a:uFillTx/>
                <a:latin typeface="Calibri"/>
                <a:ea typeface="SimSun"/>
                <a:cs typeface="Calibri"/>
              </a:rPr>
              <a:t>. (left) </a:t>
            </a:r>
            <a:r>
              <a:rPr kumimoji="0" lang="en-US" sz="1400" b="0" i="0" u="none" strike="noStrike" kern="1200" cap="none" spc="0" normalizeH="0" baseline="0" noProof="0" dirty="0">
                <a:ln>
                  <a:noFill/>
                </a:ln>
                <a:solidFill>
                  <a:srgbClr val="000000"/>
                </a:solidFill>
                <a:effectLst/>
                <a:uLnTx/>
                <a:uFillTx/>
                <a:latin typeface="AdvOTc7a5b7d4"/>
                <a:ea typeface="SimSun"/>
                <a:cs typeface="+mn-cs"/>
              </a:rPr>
              <a:t>Energy </a:t>
            </a:r>
            <a:r>
              <a:rPr kumimoji="0" lang="en-US" sz="1400" b="0" i="0" u="none" strike="noStrike" kern="1200" cap="none" spc="0" normalizeH="0" baseline="0" noProof="0" dirty="0">
                <a:ln>
                  <a:noFill/>
                </a:ln>
                <a:solidFill>
                  <a:srgbClr val="000000"/>
                </a:solidFill>
                <a:effectLst/>
                <a:uLnTx/>
                <a:uFillTx/>
                <a:latin typeface="AdvOTc7a5b7d4+fb"/>
                <a:ea typeface="SimSun"/>
                <a:cs typeface="+mn-cs"/>
              </a:rPr>
              <a:t>fl</a:t>
            </a:r>
            <a:r>
              <a:rPr kumimoji="0" lang="en-US" sz="1400" b="0" i="0" u="none" strike="noStrike" kern="1200" cap="none" spc="0" normalizeH="0" baseline="0" noProof="0" dirty="0">
                <a:ln>
                  <a:noFill/>
                </a:ln>
                <a:solidFill>
                  <a:srgbClr val="000000"/>
                </a:solidFill>
                <a:effectLst/>
                <a:uLnTx/>
                <a:uFillTx/>
                <a:latin typeface="AdvOTc7a5b7d4"/>
                <a:ea typeface="SimSun"/>
                <a:cs typeface="+mn-cs"/>
              </a:rPr>
              <a:t>ow though the global climate system (Hartmann 2016). (right) </a:t>
            </a:r>
            <a:r>
              <a:rPr kumimoji="0" lang="en-US" altLang="zh-CN" sz="1400" b="0" i="0" u="none" strike="noStrike" kern="1200" cap="none" spc="0" normalizeH="0" baseline="0" noProof="0" dirty="0">
                <a:ln>
                  <a:noFill/>
                </a:ln>
                <a:solidFill>
                  <a:srgbClr val="000000"/>
                </a:solidFill>
                <a:effectLst/>
                <a:uLnTx/>
                <a:uFillTx/>
                <a:latin typeface="Calibri"/>
                <a:ea typeface="SimSun"/>
                <a:cs typeface="Calibri"/>
              </a:rPr>
              <a:t>Energy budget at the top of the atmosphere, for the atmosphere and at the ground surface. The fluxes are normalized by the downward solar radiation at TOA. Most of solar radiation absorption takes place at the Earth surface, and the </a:t>
            </a:r>
            <a:r>
              <a:rPr kumimoji="0" lang="en-US" altLang="zh-CN" sz="1400" b="0" i="0" u="none" strike="noStrike" kern="1200" cap="none" spc="0" normalizeH="0" baseline="0" noProof="0" dirty="0">
                <a:ln>
                  <a:noFill/>
                </a:ln>
                <a:solidFill>
                  <a:srgbClr val="C00000"/>
                </a:solidFill>
                <a:effectLst/>
                <a:uLnTx/>
                <a:uFillTx/>
                <a:latin typeface="Calibri"/>
                <a:ea typeface="SimSun"/>
                <a:cs typeface="Calibri"/>
              </a:rPr>
              <a:t>atmosphere is mostly heated from beneath</a:t>
            </a:r>
            <a:r>
              <a:rPr kumimoji="0" lang="en-US" altLang="zh-CN" sz="1400" b="0" i="0" u="none" strike="noStrike" kern="1200" cap="none" spc="0" normalizeH="0" baseline="0" noProof="0" dirty="0">
                <a:ln>
                  <a:noFill/>
                </a:ln>
                <a:solidFill>
                  <a:srgbClr val="000000"/>
                </a:solidFill>
                <a:effectLst/>
                <a:uLnTx/>
                <a:uFillTx/>
                <a:latin typeface="Calibri"/>
                <a:ea typeface="SimSun"/>
                <a:cs typeface="Calibri"/>
              </a:rPr>
              <a:t>.</a:t>
            </a:r>
            <a:endParaRPr kumimoji="0" lang="en-US" altLang="en-US" sz="1400" b="0" i="0" u="none" strike="noStrike" kern="1200" cap="none" spc="0" normalizeH="0" baseline="0" noProof="0" dirty="0">
              <a:ln>
                <a:noFill/>
              </a:ln>
              <a:solidFill>
                <a:srgbClr val="000000"/>
              </a:solidFill>
              <a:effectLst/>
              <a:uLnTx/>
              <a:uFillTx/>
              <a:latin typeface="Calibri"/>
              <a:ea typeface="SimSun"/>
              <a:cs typeface="Calibri"/>
            </a:endParaRPr>
          </a:p>
        </p:txBody>
      </p:sp>
      <p:pic>
        <p:nvPicPr>
          <p:cNvPr id="3" name="Picture 8" descr="Diagram&#10;&#10;Description automatically generated">
            <a:extLst>
              <a:ext uri="{FF2B5EF4-FFF2-40B4-BE49-F238E27FC236}">
                <a16:creationId xmlns:a16="http://schemas.microsoft.com/office/drawing/2014/main" id="{E123B588-B457-4BD2-92B2-B6DEB774888E}"/>
              </a:ext>
            </a:extLst>
          </p:cNvPr>
          <p:cNvPicPr>
            <a:picLocks noChangeAspect="1"/>
          </p:cNvPicPr>
          <p:nvPr/>
        </p:nvPicPr>
        <p:blipFill>
          <a:blip r:embed="rId3"/>
          <a:stretch>
            <a:fillRect/>
          </a:stretch>
        </p:blipFill>
        <p:spPr>
          <a:xfrm>
            <a:off x="1539139" y="1616117"/>
            <a:ext cx="3167374" cy="2555740"/>
          </a:xfrm>
          <a:prstGeom prst="rect">
            <a:avLst/>
          </a:prstGeom>
        </p:spPr>
      </p:pic>
      <p:sp>
        <p:nvSpPr>
          <p:cNvPr id="27" name="Rectangle 3">
            <a:extLst>
              <a:ext uri="{FF2B5EF4-FFF2-40B4-BE49-F238E27FC236}">
                <a16:creationId xmlns:a16="http://schemas.microsoft.com/office/drawing/2014/main" id="{6C2A85F6-4B3B-486B-BAC5-B74648DD4B34}"/>
              </a:ext>
            </a:extLst>
          </p:cNvPr>
          <p:cNvSpPr>
            <a:spLocks noChangeArrowheads="1"/>
          </p:cNvSpPr>
          <p:nvPr/>
        </p:nvSpPr>
        <p:spPr bwMode="auto">
          <a:xfrm rot="19963988">
            <a:off x="5322280" y="3982774"/>
            <a:ext cx="663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9900"/>
                </a:solidFill>
                <a:effectLst/>
                <a:uLnTx/>
                <a:uFillTx/>
                <a:latin typeface="Calibri"/>
                <a:ea typeface="SimSun"/>
                <a:cs typeface="Calibri"/>
              </a:rPr>
              <a:t>Solar</a:t>
            </a:r>
            <a:endParaRPr kumimoji="0" lang="en-US" altLang="en-US" sz="1400" b="0" i="0" u="none" strike="noStrike" kern="1200" cap="none" spc="0" normalizeH="0" baseline="0" noProof="0" dirty="0">
              <a:ln>
                <a:noFill/>
              </a:ln>
              <a:solidFill>
                <a:srgbClr val="FF9900"/>
              </a:solidFill>
              <a:effectLst/>
              <a:uLnTx/>
              <a:uFillTx/>
              <a:latin typeface="Calibri"/>
              <a:ea typeface="SimSun"/>
              <a:cs typeface="Calibri"/>
            </a:endParaRPr>
          </a:p>
        </p:txBody>
      </p:sp>
      <p:sp>
        <p:nvSpPr>
          <p:cNvPr id="31" name="Rectangle 3">
            <a:extLst>
              <a:ext uri="{FF2B5EF4-FFF2-40B4-BE49-F238E27FC236}">
                <a16:creationId xmlns:a16="http://schemas.microsoft.com/office/drawing/2014/main" id="{9B1E5E45-E76C-474B-95B3-E25B9BADF90A}"/>
              </a:ext>
            </a:extLst>
          </p:cNvPr>
          <p:cNvSpPr>
            <a:spLocks noChangeArrowheads="1"/>
          </p:cNvSpPr>
          <p:nvPr/>
        </p:nvSpPr>
        <p:spPr bwMode="auto">
          <a:xfrm rot="19963988">
            <a:off x="5756531" y="4035879"/>
            <a:ext cx="801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Calibri"/>
                <a:ea typeface="SimSun"/>
                <a:cs typeface="Calibri"/>
              </a:rPr>
              <a:t>Sensible</a:t>
            </a:r>
            <a:endParaRPr kumimoji="0" lang="en-US" altLang="en-US" sz="1400" b="0" i="0" u="none" strike="noStrike" kern="1200" cap="none" spc="0" normalizeH="0" baseline="0" noProof="0" dirty="0">
              <a:ln>
                <a:noFill/>
              </a:ln>
              <a:solidFill>
                <a:srgbClr val="C00000"/>
              </a:solidFill>
              <a:effectLst/>
              <a:uLnTx/>
              <a:uFillTx/>
              <a:latin typeface="Calibri"/>
              <a:ea typeface="SimSun"/>
              <a:cs typeface="Calibri"/>
            </a:endParaRPr>
          </a:p>
        </p:txBody>
      </p:sp>
      <p:sp>
        <p:nvSpPr>
          <p:cNvPr id="32" name="Rectangle 3">
            <a:extLst>
              <a:ext uri="{FF2B5EF4-FFF2-40B4-BE49-F238E27FC236}">
                <a16:creationId xmlns:a16="http://schemas.microsoft.com/office/drawing/2014/main" id="{069D92E8-5568-4E62-BA2F-CB04883D3461}"/>
              </a:ext>
            </a:extLst>
          </p:cNvPr>
          <p:cNvSpPr>
            <a:spLocks noChangeArrowheads="1"/>
          </p:cNvSpPr>
          <p:nvPr/>
        </p:nvSpPr>
        <p:spPr bwMode="auto">
          <a:xfrm rot="19963988">
            <a:off x="7122754" y="4061048"/>
            <a:ext cx="801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Calibri"/>
                <a:ea typeface="SimSun"/>
                <a:cs typeface="Calibri"/>
              </a:rPr>
              <a:t>Infrared</a:t>
            </a:r>
            <a:endParaRPr kumimoji="0" lang="en-US" altLang="en-US" sz="1400" b="0" i="0" u="none" strike="noStrike" kern="1200" cap="none" spc="0" normalizeH="0" baseline="0" noProof="0" dirty="0">
              <a:ln>
                <a:noFill/>
              </a:ln>
              <a:solidFill>
                <a:srgbClr val="C00000"/>
              </a:solidFill>
              <a:effectLst/>
              <a:uLnTx/>
              <a:uFillTx/>
              <a:latin typeface="Calibri"/>
              <a:ea typeface="SimSun"/>
              <a:cs typeface="Calibri"/>
            </a:endParaRPr>
          </a:p>
        </p:txBody>
      </p:sp>
      <p:sp>
        <p:nvSpPr>
          <p:cNvPr id="37" name="Rectangle 3">
            <a:extLst>
              <a:ext uri="{FF2B5EF4-FFF2-40B4-BE49-F238E27FC236}">
                <a16:creationId xmlns:a16="http://schemas.microsoft.com/office/drawing/2014/main" id="{204B2E0A-19FB-445E-800F-884D9909CE1D}"/>
              </a:ext>
            </a:extLst>
          </p:cNvPr>
          <p:cNvSpPr>
            <a:spLocks noChangeArrowheads="1"/>
          </p:cNvSpPr>
          <p:nvPr/>
        </p:nvSpPr>
        <p:spPr bwMode="auto">
          <a:xfrm rot="19963988">
            <a:off x="6366316" y="4013311"/>
            <a:ext cx="801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99FF"/>
                </a:solidFill>
                <a:effectLst/>
                <a:uLnTx/>
                <a:uFillTx/>
                <a:latin typeface="Calibri"/>
                <a:ea typeface="SimSun"/>
                <a:cs typeface="Calibri"/>
              </a:rPr>
              <a:t>Latent</a:t>
            </a:r>
            <a:endParaRPr kumimoji="0" lang="en-US" altLang="en-US" sz="1400" b="0" i="0" u="none" strike="noStrike" kern="1200" cap="none" spc="0" normalizeH="0" baseline="0" noProof="0" dirty="0">
              <a:ln>
                <a:noFill/>
              </a:ln>
              <a:solidFill>
                <a:srgbClr val="0099FF"/>
              </a:solidFill>
              <a:effectLst/>
              <a:uLnTx/>
              <a:uFillTx/>
              <a:latin typeface="Calibri"/>
              <a:ea typeface="SimSun"/>
              <a:cs typeface="Calibri"/>
            </a:endParaRPr>
          </a:p>
        </p:txBody>
      </p:sp>
      <p:sp>
        <p:nvSpPr>
          <p:cNvPr id="10" name="Sun 9">
            <a:extLst>
              <a:ext uri="{FF2B5EF4-FFF2-40B4-BE49-F238E27FC236}">
                <a16:creationId xmlns:a16="http://schemas.microsoft.com/office/drawing/2014/main" id="{3397ED44-4F79-49CD-88DE-287479BD278E}"/>
              </a:ext>
            </a:extLst>
          </p:cNvPr>
          <p:cNvSpPr/>
          <p:nvPr/>
        </p:nvSpPr>
        <p:spPr>
          <a:xfrm>
            <a:off x="5998299" y="1428861"/>
            <a:ext cx="297495" cy="273520"/>
          </a:xfrm>
          <a:prstGeom prst="sun">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sp>
        <p:nvSpPr>
          <p:cNvPr id="38" name="Rectangle 4">
            <a:extLst>
              <a:ext uri="{FF2B5EF4-FFF2-40B4-BE49-F238E27FC236}">
                <a16:creationId xmlns:a16="http://schemas.microsoft.com/office/drawing/2014/main" id="{D1717911-9671-4540-8997-8EF9502493D8}"/>
              </a:ext>
            </a:extLst>
          </p:cNvPr>
          <p:cNvSpPr>
            <a:spLocks noChangeArrowheads="1"/>
          </p:cNvSpPr>
          <p:nvPr/>
        </p:nvSpPr>
        <p:spPr bwMode="auto">
          <a:xfrm>
            <a:off x="2012950" y="389859"/>
            <a:ext cx="556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2500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Energy balance, gray atmosphere, greenhouse effect</a:t>
            </a:r>
          </a:p>
        </p:txBody>
      </p:sp>
      <p:sp>
        <p:nvSpPr>
          <p:cNvPr id="39" name="Rectangle 3">
            <a:extLst>
              <a:ext uri="{FF2B5EF4-FFF2-40B4-BE49-F238E27FC236}">
                <a16:creationId xmlns:a16="http://schemas.microsoft.com/office/drawing/2014/main" id="{56D47F9C-4A3E-4368-B7D0-EFC417AB1261}"/>
              </a:ext>
            </a:extLst>
          </p:cNvPr>
          <p:cNvSpPr>
            <a:spLocks noChangeArrowheads="1"/>
          </p:cNvSpPr>
          <p:nvPr/>
        </p:nvSpPr>
        <p:spPr bwMode="auto">
          <a:xfrm>
            <a:off x="1094740" y="5829678"/>
            <a:ext cx="69545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Ocean-atmosphere interaction determines how solar energy absorbed on ground is used to heat the atmosphere.</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40" name="Rectangle 39">
            <a:extLst>
              <a:ext uri="{FF2B5EF4-FFF2-40B4-BE49-F238E27FC236}">
                <a16:creationId xmlns:a16="http://schemas.microsoft.com/office/drawing/2014/main" id="{C3467999-A484-499B-A4A2-A70756921391}"/>
              </a:ext>
            </a:extLst>
          </p:cNvPr>
          <p:cNvSpPr/>
          <p:nvPr/>
        </p:nvSpPr>
        <p:spPr>
          <a:xfrm>
            <a:off x="7429500" y="3048000"/>
            <a:ext cx="1143000" cy="439929"/>
          </a:xfrm>
          <a:prstGeom prst="rect">
            <a:avLst/>
          </a:prstGeom>
        </p:spPr>
        <p:txBody>
          <a:bodyPr wrap="squar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CC6600"/>
                </a:solidFill>
                <a:effectLst/>
                <a:uLnTx/>
                <a:uFillTx/>
                <a:latin typeface="Calibri" panose="020F0502020204030204" pitchFamily="34" charset="0"/>
                <a:ea typeface="SimSun" panose="02010600030101010101" pitchFamily="2" charset="-122"/>
                <a:cs typeface="Calibri" panose="020F0502020204030204" pitchFamily="34" charset="0"/>
              </a:rPr>
              <a:t>Greenhouse effect</a:t>
            </a:r>
            <a:endParaRPr kumimoji="0" lang="en-US" sz="1400" b="0" i="0" u="none" strike="noStrike" kern="1200" cap="none" spc="0" normalizeH="0" baseline="0" noProof="0" dirty="0">
              <a:ln>
                <a:noFill/>
              </a:ln>
              <a:solidFill>
                <a:srgbClr val="CC66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417868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8B59419-6174-4311-B414-396AC78233C5}"/>
                  </a:ext>
                </a:extLst>
              </p:cNvPr>
              <p:cNvSpPr/>
              <p:nvPr/>
            </p:nvSpPr>
            <p:spPr>
              <a:xfrm>
                <a:off x="215684" y="1127233"/>
                <a:ext cx="7950631" cy="21378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800" b="0" i="1" u="none" strike="noStrike" kern="1200" cap="none" spc="0" normalizeH="0" baseline="0" noProof="0">
                          <a:ln>
                            <a:noFill/>
                          </a:ln>
                          <a:solidFill>
                            <a:srgbClr val="0070C0"/>
                          </a:solidFill>
                          <a:effectLst/>
                          <a:uLnTx/>
                          <a:uFillTx/>
                          <a:latin typeface="Cambria Math" panose="02040503050406030204" pitchFamily="18" charset="0"/>
                          <a:cs typeface="+mn-cs"/>
                        </a:rPr>
                        <m:t>𝜃</m:t>
                      </m:r>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t>=</m:t>
                      </m:r>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t>𝑇</m:t>
                      </m:r>
                      <m:sSup>
                        <m:sSup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ctrlPr>
                        </m:sSupPr>
                        <m:e>
                          <m:d>
                            <m:d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ctrlPr>
                            </m:dPr>
                            <m:e>
                              <m:f>
                                <m:f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ctrlPr>
                                </m:fPr>
                                <m:num>
                                  <m:sSub>
                                    <m:sSub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t>𝑝</m:t>
                                      </m:r>
                                    </m:e>
                                    <m:sub>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t>0</m:t>
                                      </m:r>
                                    </m:sub>
                                  </m:sSub>
                                </m:num>
                                <m:den>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cs typeface="+mn-cs"/>
                                    </a:rPr>
                                    <m:t>𝑝</m:t>
                                  </m:r>
                                </m:den>
                              </m:f>
                            </m:e>
                          </m:d>
                        </m:e>
                        <m:sup>
                          <m:r>
                            <a:rPr kumimoji="0" lang="zh-CN" altLang="en-US" sz="1800" b="0" i="1" u="none" strike="noStrike" kern="1200" cap="none" spc="0" normalizeH="0" baseline="0" noProof="0">
                              <a:ln>
                                <a:noFill/>
                              </a:ln>
                              <a:solidFill>
                                <a:srgbClr val="0070C0"/>
                              </a:solidFill>
                              <a:effectLst/>
                              <a:uLnTx/>
                              <a:uFillTx/>
                              <a:latin typeface="Cambria Math" panose="02040503050406030204" pitchFamily="18" charset="0"/>
                              <a:cs typeface="+mn-cs"/>
                            </a:rPr>
                            <m:t>𝜅</m:t>
                          </m:r>
                        </m:sup>
                      </m:sSup>
                    </m:oMath>
                  </m:oMathPara>
                </a14:m>
                <a:endPar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457200" rtl="0" eaLnBrk="1" fontAlgn="auto" latinLnBrk="0" hangingPunct="1">
                  <a:lnSpc>
                    <a:spcPct val="100000"/>
                  </a:lnSpc>
                  <a:spcBef>
                    <a:spcPts val="1200"/>
                  </a:spcBef>
                  <a:spcAft>
                    <a:spcPts val="0"/>
                  </a:spcAft>
                  <a:buClrTx/>
                  <a:buSzTx/>
                  <a:buFontTx/>
                  <a:buNone/>
                  <a:tabLst/>
                  <a:defRPr/>
                </a:pPr>
                <a14:m>
                  <m:oMath xmlns:m="http://schemas.openxmlformats.org/officeDocument/2006/math">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𝜃</m:t>
                    </m:r>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is the </a:t>
                </a:r>
                <a:r>
                  <a:rPr kumimoji="0" lang="en-US" altLang="zh-CN" sz="18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potential temperature</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the temperature that a dry air parcel would reach if it were moved adiabatically to a standard pressure </a:t>
                </a:r>
                <a14:m>
                  <m:oMath xmlns:m="http://schemas.openxmlformats.org/officeDocument/2006/math">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𝑝</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(usually 1000 </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hPa</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Potential temperature is </a:t>
                </a:r>
                <a:r>
                  <a:rPr kumimoji="0" lang="en-US" altLang="zh-CN" sz="18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conserved</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for </a:t>
                </a:r>
                <a:r>
                  <a:rPr kumimoji="0" lang="en-US" altLang="zh-CN" sz="1800" b="0"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adiabatic</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motions, but temperature is not. The adiabatic lapse rate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m:rPr>
                            <m:sty m:val="p"/>
                          </m:r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Γ</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𝑑</m:t>
                        </m:r>
                      </m:sub>
                    </m:sSub>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=9.8 K/km (</a:t>
                </a:r>
                <a14:m>
                  <m:oMath xmlns:m="http://schemas.openxmlformats.org/officeDocument/2006/math">
                    <m:f>
                      <m:f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𝑑</m:t>
                        </m:r>
                        <m:r>
                          <a:rPr kumimoji="0"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num>
                      <m:den>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rPr>
                          <m:t>𝑑𝑧</m:t>
                        </m:r>
                      </m:den>
                    </m:f>
                  </m:oMath>
                </a14:m>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=0).</a:t>
                </a:r>
              </a:p>
            </p:txBody>
          </p:sp>
        </mc:Choice>
        <mc:Fallback xmlns="">
          <p:sp>
            <p:nvSpPr>
              <p:cNvPr id="2" name="Rectangle 1">
                <a:extLst>
                  <a:ext uri="{FF2B5EF4-FFF2-40B4-BE49-F238E27FC236}">
                    <a16:creationId xmlns:a16="http://schemas.microsoft.com/office/drawing/2014/main" id="{A8B59419-6174-4311-B414-396AC78233C5}"/>
                  </a:ext>
                </a:extLst>
              </p:cNvPr>
              <p:cNvSpPr>
                <a:spLocks noRot="1" noChangeAspect="1" noMove="1" noResize="1" noEditPoints="1" noAdjustHandles="1" noChangeArrowheads="1" noChangeShapeType="1" noTextEdit="1"/>
              </p:cNvSpPr>
              <p:nvPr/>
            </p:nvSpPr>
            <p:spPr>
              <a:xfrm>
                <a:off x="215684" y="1127233"/>
                <a:ext cx="7950631" cy="2137829"/>
              </a:xfrm>
              <a:prstGeom prst="rect">
                <a:avLst/>
              </a:prstGeom>
              <a:blipFill>
                <a:blip r:embed="rId2"/>
                <a:stretch>
                  <a:fillRect l="-613" r="-383" b="-85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F4E1029-524F-48E8-8A28-F6E59CB799E4}"/>
              </a:ext>
            </a:extLst>
          </p:cNvPr>
          <p:cNvSpPr txBox="1"/>
          <p:nvPr/>
        </p:nvSpPr>
        <p:spPr>
          <a:xfrm flipH="1">
            <a:off x="254945" y="436666"/>
            <a:ext cx="6207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Thermodynamic variables of the compressible atmosphere</a:t>
            </a:r>
          </a:p>
        </p:txBody>
      </p:sp>
      <p:grpSp>
        <p:nvGrpSpPr>
          <p:cNvPr id="6" name="Group 5">
            <a:extLst>
              <a:ext uri="{FF2B5EF4-FFF2-40B4-BE49-F238E27FC236}">
                <a16:creationId xmlns:a16="http://schemas.microsoft.com/office/drawing/2014/main" id="{D78CB7D1-E58A-4A31-8601-324FA3BBD52A}"/>
              </a:ext>
            </a:extLst>
          </p:cNvPr>
          <p:cNvGrpSpPr/>
          <p:nvPr/>
        </p:nvGrpSpPr>
        <p:grpSpPr>
          <a:xfrm>
            <a:off x="4191000" y="3750632"/>
            <a:ext cx="4802960" cy="2960133"/>
            <a:chOff x="277054" y="3124200"/>
            <a:chExt cx="4802960" cy="2960133"/>
          </a:xfrm>
        </p:grpSpPr>
        <p:pic>
          <p:nvPicPr>
            <p:cNvPr id="7" name="Picture 9" descr="0109">
              <a:extLst>
                <a:ext uri="{FF2B5EF4-FFF2-40B4-BE49-F238E27FC236}">
                  <a16:creationId xmlns:a16="http://schemas.microsoft.com/office/drawing/2014/main" id="{AEC4533E-F725-4023-B92A-8E67FAB05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 t="71479" r="7958" b="10245"/>
            <a:stretch/>
          </p:blipFill>
          <p:spPr bwMode="auto">
            <a:xfrm>
              <a:off x="495457" y="3124200"/>
              <a:ext cx="4584557"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52B71A93-2410-42E7-8238-37D84246F20E}"/>
                </a:ext>
              </a:extLst>
            </p:cNvPr>
            <p:cNvSpPr txBox="1">
              <a:spLocks noChangeArrowheads="1"/>
            </p:cNvSpPr>
            <p:nvPr/>
          </p:nvSpPr>
          <p:spPr bwMode="auto">
            <a:xfrm rot="16200000">
              <a:off x="-247769" y="4106223"/>
              <a:ext cx="1418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Altitude (km)</a:t>
              </a:r>
            </a:p>
          </p:txBody>
        </p:sp>
        <p:sp>
          <p:nvSpPr>
            <p:cNvPr id="9" name="Rectangle 8">
              <a:extLst>
                <a:ext uri="{FF2B5EF4-FFF2-40B4-BE49-F238E27FC236}">
                  <a16:creationId xmlns:a16="http://schemas.microsoft.com/office/drawing/2014/main" id="{35BFED99-4600-40AC-9A61-1AB834F7B8C9}"/>
                </a:ext>
              </a:extLst>
            </p:cNvPr>
            <p:cNvSpPr/>
            <p:nvPr/>
          </p:nvSpPr>
          <p:spPr>
            <a:xfrm>
              <a:off x="2283356" y="5715001"/>
              <a:ext cx="138858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Temperature</a:t>
              </a:r>
            </a:p>
          </p:txBody>
        </p:sp>
      </p:grpSp>
      <p:sp>
        <p:nvSpPr>
          <p:cNvPr id="10" name="Rectangle 9">
            <a:extLst>
              <a:ext uri="{FF2B5EF4-FFF2-40B4-BE49-F238E27FC236}">
                <a16:creationId xmlns:a16="http://schemas.microsoft.com/office/drawing/2014/main" id="{B08DCBFC-DD3E-4A4D-B1E6-05BF6DF7694C}"/>
              </a:ext>
            </a:extLst>
          </p:cNvPr>
          <p:cNvSpPr/>
          <p:nvPr/>
        </p:nvSpPr>
        <p:spPr>
          <a:xfrm>
            <a:off x="6007388" y="3750632"/>
            <a:ext cx="138922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B9BD5">
                    <a:lumMod val="40000"/>
                    <a:lumOff val="60000"/>
                  </a:srgbClr>
                </a:solidFill>
                <a:effectLst/>
                <a:uLnTx/>
                <a:uFillTx/>
                <a:latin typeface="Calibri" panose="020F0502020204030204" pitchFamily="34" charset="0"/>
                <a:ea typeface="SimSun" panose="02010600030101010101" pitchFamily="2" charset="-122"/>
                <a:cs typeface="Calibri" panose="020F0502020204030204" pitchFamily="34" charset="0"/>
              </a:rPr>
              <a:t>Stratosphere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34F998-ECC1-419D-9068-A0159F4CFAFF}"/>
                  </a:ext>
                </a:extLst>
              </p:cNvPr>
              <p:cNvSpPr txBox="1"/>
              <p:nvPr/>
            </p:nvSpPr>
            <p:spPr>
              <a:xfrm>
                <a:off x="409886" y="3663530"/>
                <a:ext cx="3412749" cy="1441870"/>
              </a:xfrm>
              <a:prstGeom prst="rect">
                <a:avLst/>
              </a:prstGeom>
              <a:noFill/>
            </p:spPr>
            <p:txBody>
              <a:bodyPr wrap="square" lIns="0" tIns="0" rIns="0" bIns="0"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Actual lapse rate </a:t>
                </a:r>
                <a14:m>
                  <m:oMath xmlns:m="http://schemas.openxmlformats.org/officeDocument/2006/math">
                    <m:r>
                      <m:rPr>
                        <m:sty m:val="p"/>
                      </m:r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Γ</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𝑑𝑇</m:t>
                        </m:r>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𝑑𝑧</m:t>
                        </m:r>
                      </m:den>
                    </m:f>
                  </m:oMath>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1771650" marR="0" lvl="0" indent="-177165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a:p>
                <a:pPr marL="1771650" marR="0" lvl="0" indent="-177165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Static stability</a:t>
                </a:r>
              </a:p>
              <a:p>
                <a:pPr marL="1771650" marR="0" lvl="0" indent="-177165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5A34F998-ECC1-419D-9068-A0159F4CFAFF}"/>
                  </a:ext>
                </a:extLst>
              </p:cNvPr>
              <p:cNvSpPr txBox="1">
                <a:spLocks noRot="1" noChangeAspect="1" noMove="1" noResize="1" noEditPoints="1" noAdjustHandles="1" noChangeArrowheads="1" noChangeShapeType="1" noTextEdit="1"/>
              </p:cNvSpPr>
              <p:nvPr/>
            </p:nvSpPr>
            <p:spPr>
              <a:xfrm>
                <a:off x="409886" y="3663530"/>
                <a:ext cx="3412749" cy="1441870"/>
              </a:xfrm>
              <a:prstGeom prst="rect">
                <a:avLst/>
              </a:prstGeom>
              <a:blipFill>
                <a:blip r:embed="rId4"/>
                <a:stretch>
                  <a:fillRect l="-4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B889D6D-F5FA-47C7-BF42-E4F12F5E804E}"/>
                  </a:ext>
                </a:extLst>
              </p:cNvPr>
              <p:cNvSpPr/>
              <p:nvPr/>
            </p:nvSpPr>
            <p:spPr>
              <a:xfrm>
                <a:off x="1860046" y="4384752"/>
                <a:ext cx="1799402" cy="55983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cs typeface="+mn-cs"/>
                            </a:rPr>
                            <m:t>𝜃</m:t>
                          </m:r>
                        </m:den>
                      </m:f>
                      <m:f>
                        <m:f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𝑑</m:t>
                          </m:r>
                          <m:r>
                            <a:rPr kumimoji="0" lang="zh-CN" altLang="en-US" sz="1600" b="0" i="1" u="none" strike="noStrike" kern="1200" cap="none" spc="0" normalizeH="0" baseline="0" noProof="0">
                              <a:ln>
                                <a:noFill/>
                              </a:ln>
                              <a:solidFill>
                                <a:srgbClr val="000000"/>
                              </a:solidFill>
                              <a:effectLst/>
                              <a:uLnTx/>
                              <a:uFillTx/>
                              <a:latin typeface="Cambria Math" panose="02040503050406030204" pitchFamily="18" charset="0"/>
                              <a:cs typeface="+mn-cs"/>
                            </a:rPr>
                            <m:t>𝜃</m:t>
                          </m:r>
                        </m:num>
                        <m:den>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𝑑𝑧</m:t>
                          </m:r>
                        </m:den>
                      </m:f>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en-US" altLang="zh-CN" sz="1600" b="0" i="1" u="none" strike="noStrike" kern="1200" cap="none" spc="0" normalizeH="0" baseline="0" noProof="0">
                              <a:ln>
                                <a:noFill/>
                              </a:ln>
                              <a:solidFill>
                                <a:srgbClr val="000000"/>
                              </a:solidFill>
                              <a:effectLst/>
                              <a:uLnTx/>
                              <a:uFillTx/>
                              <a:latin typeface="Cambria Math" panose="02040503050406030204" pitchFamily="18" charset="0"/>
                              <a:cs typeface="+mn-cs"/>
                            </a:rPr>
                            <m:t>𝑇</m:t>
                          </m:r>
                        </m:den>
                      </m:f>
                      <m:d>
                        <m:dPr>
                          <m:ctrlPr>
                            <a:rPr kumimoji="0" lang="en-US" altLang="zh-CN" sz="16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altLang="zh-CN"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Γ</m:t>
                              </m:r>
                            </m:e>
                            <m:sub>
                              <m:r>
                                <a:rPr kumimoji="0" lang="en-US" altLang="zh-CN"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𝑑</m:t>
                              </m:r>
                            </m:sub>
                          </m:sSub>
                          <m:r>
                            <a:rPr kumimoji="0" lang="en-US" altLang="zh-CN"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m:rPr>
                              <m:sty m:val="p"/>
                            </m:rPr>
                            <a:rPr kumimoji="0" lang="el-GR" altLang="zh-CN" sz="16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Γ</m:t>
                          </m:r>
                        </m:e>
                      </m:d>
                    </m:oMath>
                  </m:oMathPara>
                </a14:m>
                <a:endParaRPr kumimoji="0" lang="en-US" altLang="zh-CN" sz="1600" b="0" i="0" u="none" strike="noStrike" kern="120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mn-cs"/>
                </a:endParaRPr>
              </a:p>
            </p:txBody>
          </p:sp>
        </mc:Choice>
        <mc:Fallback xmlns="">
          <p:sp>
            <p:nvSpPr>
              <p:cNvPr id="12" name="Rectangle 11">
                <a:extLst>
                  <a:ext uri="{FF2B5EF4-FFF2-40B4-BE49-F238E27FC236}">
                    <a16:creationId xmlns:a16="http://schemas.microsoft.com/office/drawing/2014/main" id="{8B889D6D-F5FA-47C7-BF42-E4F12F5E804E}"/>
                  </a:ext>
                </a:extLst>
              </p:cNvPr>
              <p:cNvSpPr>
                <a:spLocks noRot="1" noChangeAspect="1" noMove="1" noResize="1" noEditPoints="1" noAdjustHandles="1" noChangeArrowheads="1" noChangeShapeType="1" noTextEdit="1"/>
              </p:cNvSpPr>
              <p:nvPr/>
            </p:nvSpPr>
            <p:spPr>
              <a:xfrm>
                <a:off x="1860046" y="4384752"/>
                <a:ext cx="1799402" cy="559833"/>
              </a:xfrm>
              <a:prstGeom prst="rect">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7996DA6-5B95-4EDA-B399-663EA96DC6C9}"/>
              </a:ext>
            </a:extLst>
          </p:cNvPr>
          <p:cNvSpPr txBox="1"/>
          <p:nvPr/>
        </p:nvSpPr>
        <p:spPr>
          <a:xfrm>
            <a:off x="8924" y="20358"/>
            <a:ext cx="1851121"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pitchFamily="34" charset="0"/>
                <a:ea typeface="SimSun" panose="02010600030101010101" pitchFamily="2" charset="-122"/>
                <a:cs typeface="Calibri" panose="020F0502020204030204" pitchFamily="34" charset="0"/>
              </a:rPr>
              <a:t>Review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(SIOC 217A)</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8A4FFB-3EE2-7824-A726-A24D53E7EC37}"/>
                  </a:ext>
                </a:extLst>
              </p:cNvPr>
              <p:cNvSpPr txBox="1"/>
              <p:nvPr/>
            </p:nvSpPr>
            <p:spPr>
              <a:xfrm>
                <a:off x="399674" y="5450110"/>
                <a:ext cx="341274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mn-cs"/>
                  </a:rPr>
                  <a:t>In troposphere, </a:t>
                </a:r>
                <a14:m>
                  <m:oMath xmlns:m="http://schemas.openxmlformats.org/officeDocument/2006/math">
                    <m:sSub>
                      <m:sSubPr>
                        <m:ctrl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Γ</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&lt;</m:t>
                        </m:r>
                        <m:r>
                          <m:rPr>
                            <m:sty m:val="p"/>
                          </m:r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 </a:t>
                </a:r>
                <a:r>
                  <a:rPr kumimoji="0" lang="en-US" sz="1800" b="0" i="0" u="none" strike="noStrike" kern="1200" cap="none" spc="0" normalizeH="0" baseline="0" noProof="0" dirty="0">
                    <a:ln>
                      <a:noFill/>
                    </a:ln>
                    <a:solidFill>
                      <a:srgbClr val="C00000"/>
                    </a:solidFill>
                    <a:effectLst/>
                    <a:uLnTx/>
                    <a:uFillTx/>
                    <a:latin typeface="Segoe Print" panose="02000600000000000000" pitchFamily="2" charset="0"/>
                    <a:ea typeface="SimSun" panose="02010600030101010101" pitchFamily="2" charset="-122"/>
                    <a:cs typeface="+mn-cs"/>
                  </a:rPr>
                  <a:t>Why? </a:t>
                </a:r>
              </a:p>
            </p:txBody>
          </p:sp>
        </mc:Choice>
        <mc:Fallback xmlns="">
          <p:sp>
            <p:nvSpPr>
              <p:cNvPr id="4" name="TextBox 3">
                <a:extLst>
                  <a:ext uri="{FF2B5EF4-FFF2-40B4-BE49-F238E27FC236}">
                    <a16:creationId xmlns:a16="http://schemas.microsoft.com/office/drawing/2014/main" id="{8C8A4FFB-3EE2-7824-A726-A24D53E7EC37}"/>
                  </a:ext>
                </a:extLst>
              </p:cNvPr>
              <p:cNvSpPr txBox="1">
                <a:spLocks noRot="1" noChangeAspect="1" noMove="1" noResize="1" noEditPoints="1" noAdjustHandles="1" noChangeArrowheads="1" noChangeShapeType="1" noTextEdit="1"/>
              </p:cNvSpPr>
              <p:nvPr/>
            </p:nvSpPr>
            <p:spPr>
              <a:xfrm>
                <a:off x="399674" y="5450110"/>
                <a:ext cx="3412749" cy="369332"/>
              </a:xfrm>
              <a:prstGeom prst="rect">
                <a:avLst/>
              </a:prstGeom>
              <a:blipFill>
                <a:blip r:embed="rId7"/>
                <a:stretch>
                  <a:fillRect l="-1610" t="-11475"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6">
                <a:extLst>
                  <a:ext uri="{FF2B5EF4-FFF2-40B4-BE49-F238E27FC236}">
                    <a16:creationId xmlns:a16="http://schemas.microsoft.com/office/drawing/2014/main" id="{33736ABD-1457-AE90-AFDA-9463CC87DED5}"/>
                  </a:ext>
                </a:extLst>
              </p:cNvPr>
              <p:cNvSpPr txBox="1">
                <a:spLocks noChangeArrowheads="1"/>
              </p:cNvSpPr>
              <p:nvPr/>
            </p:nvSpPr>
            <p:spPr bwMode="auto">
              <a:xfrm>
                <a:off x="5693842" y="5224813"/>
                <a:ext cx="407790" cy="492443"/>
              </a:xfrm>
              <a:prstGeom prst="rect">
                <a:avLst/>
              </a:prstGeom>
              <a:noFill/>
              <a:ln>
                <a:no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ub>
                      </m:sSub>
                    </m:oMath>
                  </m:oMathPara>
                </a14:m>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mc:Choice>
        <mc:Fallback xmlns="">
          <p:sp>
            <p:nvSpPr>
              <p:cNvPr id="3" name="TextBox 6">
                <a:extLst>
                  <a:ext uri="{FF2B5EF4-FFF2-40B4-BE49-F238E27FC236}">
                    <a16:creationId xmlns:a16="http://schemas.microsoft.com/office/drawing/2014/main" id="{33736ABD-1457-AE90-AFDA-9463CC87DED5}"/>
                  </a:ext>
                </a:extLst>
              </p:cNvPr>
              <p:cNvSpPr txBox="1">
                <a:spLocks noRot="1" noChangeAspect="1" noMove="1" noResize="1" noEditPoints="1" noAdjustHandles="1" noChangeArrowheads="1" noChangeShapeType="1" noTextEdit="1"/>
              </p:cNvSpPr>
              <p:nvPr/>
            </p:nvSpPr>
            <p:spPr bwMode="auto">
              <a:xfrm>
                <a:off x="5693842" y="5224813"/>
                <a:ext cx="407790" cy="492443"/>
              </a:xfrm>
              <a:prstGeom prst="rect">
                <a:avLst/>
              </a:prstGeom>
              <a:blipFill>
                <a:blip r:embed="rId8"/>
                <a:stretch>
                  <a:fillRect/>
                </a:stretch>
              </a:blipFill>
              <a:ln>
                <a:noFill/>
              </a:ln>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837BCE9-AB29-7D1E-0B54-6F83DBAD1E93}"/>
              </a:ext>
            </a:extLst>
          </p:cNvPr>
          <p:cNvCxnSpPr/>
          <p:nvPr/>
        </p:nvCxnSpPr>
        <p:spPr>
          <a:xfrm>
            <a:off x="5109608" y="4907310"/>
            <a:ext cx="2313885" cy="9485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14F515-1CD7-4B00-0F59-632115AFAF49}"/>
                  </a:ext>
                </a:extLst>
              </p:cNvPr>
              <p:cNvSpPr txBox="1"/>
              <p:nvPr/>
            </p:nvSpPr>
            <p:spPr>
              <a:xfrm>
                <a:off x="6336542" y="4907309"/>
                <a:ext cx="347769"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6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Γ</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mc:Choice>
        <mc:Fallback xmlns="">
          <p:sp>
            <p:nvSpPr>
              <p:cNvPr id="16" name="TextBox 15">
                <a:extLst>
                  <a:ext uri="{FF2B5EF4-FFF2-40B4-BE49-F238E27FC236}">
                    <a16:creationId xmlns:a16="http://schemas.microsoft.com/office/drawing/2014/main" id="{4C14F515-1CD7-4B00-0F59-632115AFAF49}"/>
                  </a:ext>
                </a:extLst>
              </p:cNvPr>
              <p:cNvSpPr txBox="1">
                <a:spLocks noRot="1" noChangeAspect="1" noMove="1" noResize="1" noEditPoints="1" noAdjustHandles="1" noChangeArrowheads="1" noChangeShapeType="1" noTextEdit="1"/>
              </p:cNvSpPr>
              <p:nvPr/>
            </p:nvSpPr>
            <p:spPr>
              <a:xfrm>
                <a:off x="6336542" y="4907309"/>
                <a:ext cx="347769" cy="338554"/>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F219777-E54A-8705-AA5F-AF826DEFE7C1}"/>
              </a:ext>
            </a:extLst>
          </p:cNvPr>
          <p:cNvSpPr txBox="1"/>
          <p:nvPr/>
        </p:nvSpPr>
        <p:spPr>
          <a:xfrm>
            <a:off x="7423493" y="3471446"/>
            <a:ext cx="170458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Vertical structure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35656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8">
            <a:extLst>
              <a:ext uri="{FF2B5EF4-FFF2-40B4-BE49-F238E27FC236}">
                <a16:creationId xmlns:a16="http://schemas.microsoft.com/office/drawing/2014/main" id="{7FF99DC9-3485-470E-B5BA-155574CE78B5}"/>
              </a:ext>
            </a:extLst>
          </p:cNvPr>
          <p:cNvSpPr>
            <a:spLocks noChangeArrowheads="1"/>
          </p:cNvSpPr>
          <p:nvPr/>
        </p:nvSpPr>
        <p:spPr bwMode="auto">
          <a:xfrm>
            <a:off x="2538412" y="371906"/>
            <a:ext cx="33856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Radiative</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equilibrium</a:t>
            </a:r>
          </a:p>
        </p:txBody>
      </p:sp>
      <p:pic>
        <p:nvPicPr>
          <p:cNvPr id="35844" name="Picture 9">
            <a:extLst>
              <a:ext uri="{FF2B5EF4-FFF2-40B4-BE49-F238E27FC236}">
                <a16:creationId xmlns:a16="http://schemas.microsoft.com/office/drawing/2014/main" id="{0D1AF80C-DDE2-4688-AAD7-CC8EA58D7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066800"/>
            <a:ext cx="4973638"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TextBox 1">
            <a:extLst>
              <a:ext uri="{FF2B5EF4-FFF2-40B4-BE49-F238E27FC236}">
                <a16:creationId xmlns:a16="http://schemas.microsoft.com/office/drawing/2014/main" id="{57E0C858-2DB3-4489-96C4-D7C73F8EEB02}"/>
              </a:ext>
            </a:extLst>
          </p:cNvPr>
          <p:cNvSpPr txBox="1">
            <a:spLocks noChangeArrowheads="1"/>
          </p:cNvSpPr>
          <p:nvPr/>
        </p:nvSpPr>
        <p:spPr bwMode="auto">
          <a:xfrm>
            <a:off x="1719900" y="4226507"/>
            <a:ext cx="2868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Temp minimum: Tropopause</a:t>
            </a:r>
          </a:p>
        </p:txBody>
      </p:sp>
      <mc:AlternateContent xmlns:mc="http://schemas.openxmlformats.org/markup-compatibility/2006" xmlns:a14="http://schemas.microsoft.com/office/drawing/2010/main">
        <mc:Choice Requires="a14">
          <p:sp>
            <p:nvSpPr>
              <p:cNvPr id="35842" name="TextBox 6">
                <a:extLst>
                  <a:ext uri="{FF2B5EF4-FFF2-40B4-BE49-F238E27FC236}">
                    <a16:creationId xmlns:a16="http://schemas.microsoft.com/office/drawing/2014/main" id="{F14305DF-1D58-4D57-AEAE-E96DECF08EA6}"/>
                  </a:ext>
                </a:extLst>
              </p:cNvPr>
              <p:cNvSpPr txBox="1">
                <a:spLocks noChangeArrowheads="1"/>
              </p:cNvSpPr>
              <p:nvPr/>
            </p:nvSpPr>
            <p:spPr bwMode="auto">
              <a:xfrm>
                <a:off x="385762" y="1173375"/>
                <a:ext cx="8534400" cy="884025"/>
              </a:xfrm>
              <a:prstGeom prst="rect">
                <a:avLst/>
              </a:prstGeom>
              <a:solidFill>
                <a:schemeClr val="bg1"/>
              </a:solidFill>
              <a:ln>
                <a:no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Radiative equilibrium </a:t>
                </a: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is gravitationally </a:t>
                </a:r>
                <a:r>
                  <a:rPr kumimoji="0" lang="en-US" altLang="en-US" sz="2200" b="0"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unstable </a:t>
                </a:r>
                <a:r>
                  <a:rPr kumimoji="0" lang="en-US" altLang="en-US" sz="2200" b="1" i="0" u="none" strike="noStrike" kern="1200" cap="none" spc="0" normalizeH="0" baseline="0" noProof="0" dirty="0">
                    <a:ln>
                      <a:noFill/>
                    </a:ln>
                    <a:solidFill>
                      <a:srgbClr val="000000"/>
                    </a:solidFill>
                    <a:effectLst/>
                    <a:uLnTx/>
                    <a:uFillTx/>
                    <a:latin typeface="Segoe Print" panose="02000600000000000000" pitchFamily="2" charset="0"/>
                    <a:ea typeface="SimSun" panose="02010600030101010101" pitchFamily="2" charset="-122"/>
                    <a:cs typeface="Calibri" panose="020F0502020204030204" pitchFamily="34" charset="0"/>
                  </a:rPr>
                  <a:t>(</a:t>
                </a:r>
                <a14:m>
                  <m:oMath xmlns:m="http://schemas.openxmlformats.org/officeDocument/2006/math">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&gt;</m:t>
                        </m:r>
                        <m:r>
                          <m:rPr>
                            <m:sty m:val="p"/>
                          </m:r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ub>
                    </m:sSub>
                  </m:oMath>
                </a14:m>
                <a:r>
                  <a:rPr kumimoji="0" lang="en-US" altLang="en-US" sz="2200" b="1" i="0" u="none" strike="noStrike" kern="1200" cap="none" spc="0" normalizeH="0" baseline="0" noProof="0" dirty="0">
                    <a:ln>
                      <a:noFill/>
                    </a:ln>
                    <a:solidFill>
                      <a:srgbClr val="000000"/>
                    </a:solidFill>
                    <a:effectLst/>
                    <a:uLnTx/>
                    <a:uFillTx/>
                    <a:latin typeface="Segoe Print" panose="02000600000000000000" pitchFamily="2" charset="0"/>
                    <a:ea typeface="SimSun" panose="02010600030101010101" pitchFamily="2" charset="-122"/>
                    <a:cs typeface="Calibri" panose="020F0502020204030204" pitchFamily="34" charset="0"/>
                  </a:rPr>
                  <a:t>)</a:t>
                </a:r>
                <a:r>
                  <a:rPr kumimoji="0" lang="en-US" altLang="en-US" sz="22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
                </a:r>
                <a:r>
                  <a:rPr kumimoji="0" lang="en-US" altLang="en-US" sz="2200" b="1" i="0" u="none" strike="noStrike" kern="1200" cap="none" spc="0" normalizeH="0" baseline="0" noProof="0" dirty="0">
                    <a:ln>
                      <a:noFill/>
                    </a:ln>
                    <a:solidFill>
                      <a:srgbClr val="FF0000"/>
                    </a:solidFill>
                    <a:effectLst/>
                    <a:uLnTx/>
                    <a:uFillTx/>
                    <a:latin typeface="Segoe Print" panose="02000600000000000000" pitchFamily="2" charset="0"/>
                    <a:ea typeface="SimSun" panose="02010600030101010101" pitchFamily="2" charset="-122"/>
                    <a:cs typeface="Calibri" panose="020F0502020204030204" pitchFamily="34" charset="0"/>
                  </a:rPr>
                  <a:t> </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Segoe Print" panose="02000600000000000000" pitchFamily="2" charset="0"/>
                    <a:ea typeface="SimSun" panose="02010600030101010101" pitchFamily="2" charset="-122"/>
                    <a:cs typeface="Calibri" panose="020F0502020204030204" pitchFamily="34" charset="0"/>
                  </a:rPr>
                  <a:t>Why?</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a:t>
                </a:r>
              </a:p>
            </p:txBody>
          </p:sp>
        </mc:Choice>
        <mc:Fallback xmlns="">
          <p:sp>
            <p:nvSpPr>
              <p:cNvPr id="35842" name="TextBox 6">
                <a:extLst>
                  <a:ext uri="{FF2B5EF4-FFF2-40B4-BE49-F238E27FC236}">
                    <a16:creationId xmlns:a16="http://schemas.microsoft.com/office/drawing/2014/main" id="{F14305DF-1D58-4D57-AEAE-E96DECF08EA6}"/>
                  </a:ext>
                </a:extLst>
              </p:cNvPr>
              <p:cNvSpPr txBox="1">
                <a:spLocks noRot="1" noChangeAspect="1" noMove="1" noResize="1" noEditPoints="1" noAdjustHandles="1" noChangeArrowheads="1" noChangeShapeType="1" noTextEdit="1"/>
              </p:cNvSpPr>
              <p:nvPr/>
            </p:nvSpPr>
            <p:spPr bwMode="auto">
              <a:xfrm>
                <a:off x="385762" y="1173375"/>
                <a:ext cx="8534400" cy="884025"/>
              </a:xfrm>
              <a:prstGeom prst="rect">
                <a:avLst/>
              </a:prstGeom>
              <a:blipFill>
                <a:blip r:embed="rId4"/>
                <a:stretch>
                  <a:fillRect l="-929" t="-3425" b="-10274"/>
                </a:stretch>
              </a:blipFill>
              <a:ln>
                <a:noFill/>
              </a:ln>
            </p:spPr>
            <p:txBody>
              <a:bodyPr/>
              <a:lstStyle/>
              <a:p>
                <a:r>
                  <a:rPr lang="en-US">
                    <a:noFill/>
                  </a:rPr>
                  <a:t> </a:t>
                </a:r>
              </a:p>
            </p:txBody>
          </p:sp>
        </mc:Fallback>
      </mc:AlternateContent>
      <p:sp>
        <p:nvSpPr>
          <p:cNvPr id="2" name="Rectangle 1">
            <a:extLst>
              <a:ext uri="{FF2B5EF4-FFF2-40B4-BE49-F238E27FC236}">
                <a16:creationId xmlns:a16="http://schemas.microsoft.com/office/drawing/2014/main" id="{3D597040-EAFA-49B6-B8BF-335CBDB7E64E}"/>
              </a:ext>
            </a:extLst>
          </p:cNvPr>
          <p:cNvSpPr/>
          <p:nvPr/>
        </p:nvSpPr>
        <p:spPr>
          <a:xfrm>
            <a:off x="183200" y="2379583"/>
            <a:ext cx="3700463" cy="135421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Atmosphere is </a:t>
            </a:r>
            <a:r>
              <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heated from below</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ß"/>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nearly transparent to visible light, </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ß"/>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infrared-absorbing water vapor trapped near surface. </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B4FC77C-C5BF-4D61-98FE-7A6174C3813E}"/>
                  </a:ext>
                </a:extLst>
              </p:cNvPr>
              <p:cNvSpPr/>
              <p:nvPr/>
            </p:nvSpPr>
            <p:spPr>
              <a:xfrm>
                <a:off x="2088242" y="4876800"/>
                <a:ext cx="1997983" cy="61831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zh-CN"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𝜃</m:t>
                          </m:r>
                        </m:den>
                      </m:f>
                      <m:f>
                        <m:f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𝑑</m:t>
                          </m:r>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𝜃</m:t>
                          </m:r>
                        </m:num>
                        <m:den>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𝑑𝑧</m:t>
                          </m:r>
                        </m:den>
                      </m:f>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𝑇</m:t>
                          </m:r>
                        </m:den>
                      </m:f>
                      <m:d>
                        <m:dPr>
                          <m:ctrlPr>
                            <a:rPr kumimoji="0" lang="en-US" altLang="zh-CN"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Γ</m:t>
                              </m:r>
                            </m:e>
                            <m:sub>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𝑑</m:t>
                              </m:r>
                            </m:sub>
                          </m:sSub>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m:rPr>
                              <m:sty m:val="p"/>
                            </m:rPr>
                            <a:rPr kumimoji="0" lang="el-GR" altLang="zh-CN" sz="18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Γ</m:t>
                          </m:r>
                        </m:e>
                      </m:d>
                    </m:oMath>
                  </m:oMathPara>
                </a14:m>
                <a:endParaRPr kumimoji="0" lang="en-US" altLang="zh-CN" sz="1800" b="0" i="0" u="none" strike="noStrike" kern="120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mn-cs"/>
                </a:endParaRPr>
              </a:p>
            </p:txBody>
          </p:sp>
        </mc:Choice>
        <mc:Fallback xmlns="">
          <p:sp>
            <p:nvSpPr>
              <p:cNvPr id="9" name="Rectangle 8">
                <a:extLst>
                  <a:ext uri="{FF2B5EF4-FFF2-40B4-BE49-F238E27FC236}">
                    <a16:creationId xmlns:a16="http://schemas.microsoft.com/office/drawing/2014/main" id="{5B4FC77C-C5BF-4D61-98FE-7A6174C3813E}"/>
                  </a:ext>
                </a:extLst>
              </p:cNvPr>
              <p:cNvSpPr>
                <a:spLocks noRot="1" noChangeAspect="1" noMove="1" noResize="1" noEditPoints="1" noAdjustHandles="1" noChangeArrowheads="1" noChangeShapeType="1" noTextEdit="1"/>
              </p:cNvSpPr>
              <p:nvPr/>
            </p:nvSpPr>
            <p:spPr>
              <a:xfrm>
                <a:off x="2088242" y="4876800"/>
                <a:ext cx="1997983" cy="618311"/>
              </a:xfrm>
              <a:prstGeom prst="rect">
                <a:avLst/>
              </a:prstGeom>
              <a:blipFill>
                <a:blip r:embed="rId5"/>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DE5C213-0C32-4B09-9EA9-F24AC2F39D74}"/>
              </a:ext>
            </a:extLst>
          </p:cNvPr>
          <p:cNvSpPr/>
          <p:nvPr/>
        </p:nvSpPr>
        <p:spPr>
          <a:xfrm>
            <a:off x="458811" y="5051009"/>
            <a:ext cx="1762188"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Static stability</a:t>
            </a:r>
          </a:p>
        </p:txBody>
      </p:sp>
      <p:sp>
        <p:nvSpPr>
          <p:cNvPr id="11" name="Rectangle: Rounded Corners 10">
            <a:extLst>
              <a:ext uri="{FF2B5EF4-FFF2-40B4-BE49-F238E27FC236}">
                <a16:creationId xmlns:a16="http://schemas.microsoft.com/office/drawing/2014/main" id="{D6631052-3793-4ABE-A07B-E2BBE8E2D95A}"/>
              </a:ext>
            </a:extLst>
          </p:cNvPr>
          <p:cNvSpPr/>
          <p:nvPr/>
        </p:nvSpPr>
        <p:spPr>
          <a:xfrm>
            <a:off x="6248400" y="3428999"/>
            <a:ext cx="2057400" cy="414901"/>
          </a:xfrm>
          <a:prstGeom prst="roundRect">
            <a:avLst/>
          </a:prstGeom>
          <a:noFill/>
          <a:ln w="63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sp>
        <p:nvSpPr>
          <p:cNvPr id="4" name="TextBox 3">
            <a:extLst>
              <a:ext uri="{FF2B5EF4-FFF2-40B4-BE49-F238E27FC236}">
                <a16:creationId xmlns:a16="http://schemas.microsoft.com/office/drawing/2014/main" id="{E648159D-44E8-F730-4BC5-7CBA706FCCC6}"/>
              </a:ext>
            </a:extLst>
          </p:cNvPr>
          <p:cNvSpPr txBox="1"/>
          <p:nvPr/>
        </p:nvSpPr>
        <p:spPr>
          <a:xfrm>
            <a:off x="8147502" y="3821477"/>
            <a:ext cx="912361"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9.8 K/km</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842" name="TextBox 6">
                <a:extLst>
                  <a:ext uri="{FF2B5EF4-FFF2-40B4-BE49-F238E27FC236}">
                    <a16:creationId xmlns:a16="http://schemas.microsoft.com/office/drawing/2014/main" id="{F14305DF-1D58-4D57-AEAE-E96DECF08EA6}"/>
                  </a:ext>
                </a:extLst>
              </p:cNvPr>
              <p:cNvSpPr txBox="1">
                <a:spLocks noChangeArrowheads="1"/>
              </p:cNvSpPr>
              <p:nvPr/>
            </p:nvSpPr>
            <p:spPr bwMode="auto">
              <a:xfrm>
                <a:off x="304800" y="979948"/>
                <a:ext cx="3781425" cy="30469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Atmosphere is </a:t>
                </a:r>
                <a:r>
                  <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heated from below</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(nearly transparent to visible light), and water vapor trapped near surface. </a:t>
                </a:r>
              </a:p>
              <a:p>
                <a:pPr marL="287338" marR="0" lvl="0" indent="-287338" algn="l" defTabSz="914400" rtl="0" eaLnBrk="1" fontAlgn="base" latinLnBrk="0" hangingPunct="1">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kumimoji="0" lang="en-US" altLang="en-US" sz="1800" b="0"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Radiative equilibrium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is gravitationally unstable (</a:t>
                </a:r>
                <a14:m>
                  <m:oMath xmlns:m="http://schemas.openxmlformats.org/officeDocument/2006/math">
                    <m:r>
                      <m:rPr>
                        <m:sty m:val="p"/>
                      </m:r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oMath>
                </a14:m>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&gt;</a:t>
                </a:r>
                <a14:m>
                  <m:oMath xmlns:m="http://schemas.openxmlformats.org/officeDocument/2006/math">
                    <m:sSub>
                      <m:sSubPr>
                        <m:ctrl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ub>
                    </m:sSub>
                  </m:oMath>
                </a14:m>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p>
              <a:p>
                <a:pPr marL="287338" marR="0" lvl="0" indent="-287338" algn="l" defTabSz="914400" rtl="0" eaLnBrk="1" fontAlgn="base" latinLnBrk="0" hangingPunct="1">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srgbClr val="0070C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kumimoji="0" lang="en-US" altLang="en-US" sz="1800" b="0" i="0" u="none" strike="noStrike" kern="1200" cap="none" spc="0" normalizeH="0" baseline="0" noProof="0" dirty="0">
                    <a:ln>
                      <a:noFill/>
                    </a:ln>
                    <a:solidFill>
                      <a:srgbClr val="0070C0"/>
                    </a:solidFill>
                    <a:effectLst/>
                    <a:uLnTx/>
                    <a:uFillTx/>
                    <a:latin typeface="Calibri" panose="020F0502020204030204" pitchFamily="34" charset="0"/>
                    <a:ea typeface="SimSun" panose="02010600030101010101" pitchFamily="2" charset="-122"/>
                    <a:cs typeface="Calibri" panose="020F0502020204030204" pitchFamily="34" charset="0"/>
                  </a:rPr>
                  <a:t>Convection</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adjusts the lapse rate, cooling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the surface.</a:t>
                </a: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a:p>
                <a:pPr marL="285750" marR="0" lvl="0" indent="-285750" algn="l" defTabSz="914400" rtl="0" eaLnBrk="1" fontAlgn="base" latinLnBrk="0" hangingPunct="1">
                  <a:lnSpc>
                    <a:spcPct val="100000"/>
                  </a:lnSpc>
                  <a:spcBef>
                    <a:spcPct val="0"/>
                  </a:spcBef>
                  <a:spcAft>
                    <a:spcPts val="120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Wingdings" panose="05000000000000000000" pitchFamily="2" charset="2"/>
                  </a:rPr>
                  <a:t>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Turbulent (latent and sensible) heat flux at the surface. </a:t>
                </a:r>
              </a:p>
            </p:txBody>
          </p:sp>
        </mc:Choice>
        <mc:Fallback xmlns="">
          <p:sp>
            <p:nvSpPr>
              <p:cNvPr id="35842" name="TextBox 6">
                <a:extLst>
                  <a:ext uri="{FF2B5EF4-FFF2-40B4-BE49-F238E27FC236}">
                    <a16:creationId xmlns:a16="http://schemas.microsoft.com/office/drawing/2014/main" id="{F14305DF-1D58-4D57-AEAE-E96DECF08EA6}"/>
                  </a:ext>
                </a:extLst>
              </p:cNvPr>
              <p:cNvSpPr txBox="1">
                <a:spLocks noRot="1" noChangeAspect="1" noMove="1" noResize="1" noEditPoints="1" noAdjustHandles="1" noChangeArrowheads="1" noChangeShapeType="1" noTextEdit="1"/>
              </p:cNvSpPr>
              <p:nvPr/>
            </p:nvSpPr>
            <p:spPr bwMode="auto">
              <a:xfrm>
                <a:off x="304800" y="979948"/>
                <a:ext cx="3781425" cy="3046988"/>
              </a:xfrm>
              <a:prstGeom prst="rect">
                <a:avLst/>
              </a:prstGeom>
              <a:blipFill>
                <a:blip r:embed="rId2"/>
                <a:stretch>
                  <a:fillRect l="-1290" t="-1200" r="-2419" b="-22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843" name="Rectangle 8">
            <a:extLst>
              <a:ext uri="{FF2B5EF4-FFF2-40B4-BE49-F238E27FC236}">
                <a16:creationId xmlns:a16="http://schemas.microsoft.com/office/drawing/2014/main" id="{7FF99DC9-3485-470E-B5BA-155574CE78B5}"/>
              </a:ext>
            </a:extLst>
          </p:cNvPr>
          <p:cNvSpPr>
            <a:spLocks noChangeArrowheads="1"/>
          </p:cNvSpPr>
          <p:nvPr/>
        </p:nvSpPr>
        <p:spPr bwMode="auto">
          <a:xfrm>
            <a:off x="1752600" y="228600"/>
            <a:ext cx="580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Radiative-convective equilibrium</a:t>
            </a:r>
          </a:p>
        </p:txBody>
      </p:sp>
      <p:pic>
        <p:nvPicPr>
          <p:cNvPr id="35844" name="Picture 9">
            <a:extLst>
              <a:ext uri="{FF2B5EF4-FFF2-40B4-BE49-F238E27FC236}">
                <a16:creationId xmlns:a16="http://schemas.microsoft.com/office/drawing/2014/main" id="{0D1AF80C-DDE2-4688-AAD7-CC8EA58D7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066800"/>
            <a:ext cx="4973638"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A5808D-4D5F-4FB5-B278-09D5B2995502}"/>
                  </a:ext>
                </a:extLst>
              </p:cNvPr>
              <p:cNvSpPr txBox="1"/>
              <p:nvPr/>
            </p:nvSpPr>
            <p:spPr>
              <a:xfrm>
                <a:off x="330410" y="5106039"/>
                <a:ext cx="3174790" cy="1107996"/>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l-GR"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m:t>
                        </m:r>
                      </m:sub>
                    </m:sSub>
                  </m:oMath>
                </a14:m>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=9.8 K/km, dry adiabatic </a:t>
                </a:r>
              </a:p>
              <a:p>
                <a:pPr marL="0" marR="0" lvl="0" indent="0" algn="l"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Γ</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sub>
                    </m:sSub>
                  </m:oMath>
                </a14:m>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~6.5 K/km, moist adiabatic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mc:Choice>
        <mc:Fallback xmlns="">
          <p:sp>
            <p:nvSpPr>
              <p:cNvPr id="8" name="TextBox 7">
                <a:extLst>
                  <a:ext uri="{FF2B5EF4-FFF2-40B4-BE49-F238E27FC236}">
                    <a16:creationId xmlns:a16="http://schemas.microsoft.com/office/drawing/2014/main" id="{1FA5808D-4D5F-4FB5-B278-09D5B2995502}"/>
                  </a:ext>
                </a:extLst>
              </p:cNvPr>
              <p:cNvSpPr txBox="1">
                <a:spLocks noRot="1" noChangeAspect="1" noMove="1" noResize="1" noEditPoints="1" noAdjustHandles="1" noChangeArrowheads="1" noChangeShapeType="1" noTextEdit="1"/>
              </p:cNvSpPr>
              <p:nvPr/>
            </p:nvSpPr>
            <p:spPr>
              <a:xfrm>
                <a:off x="330410" y="5106039"/>
                <a:ext cx="3174790" cy="1107996"/>
              </a:xfrm>
              <a:prstGeom prst="rect">
                <a:avLst/>
              </a:prstGeom>
              <a:blipFill>
                <a:blip r:embed="rId4"/>
                <a:stretch>
                  <a:fillRect l="-2495"/>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4D880F34-1E44-4ED7-A288-5F64623EACA5}"/>
              </a:ext>
            </a:extLst>
          </p:cNvPr>
          <p:cNvSpPr/>
          <p:nvPr/>
        </p:nvSpPr>
        <p:spPr>
          <a:xfrm>
            <a:off x="6248400" y="4114801"/>
            <a:ext cx="1828800" cy="304800"/>
          </a:xfrm>
          <a:prstGeom prst="round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sp>
        <p:nvSpPr>
          <p:cNvPr id="9" name="TextBox 8">
            <a:extLst>
              <a:ext uri="{FF2B5EF4-FFF2-40B4-BE49-F238E27FC236}">
                <a16:creationId xmlns:a16="http://schemas.microsoft.com/office/drawing/2014/main" id="{14780A80-94DD-4479-B73A-56DF60C7BC78}"/>
              </a:ext>
            </a:extLst>
          </p:cNvPr>
          <p:cNvSpPr txBox="1"/>
          <p:nvPr/>
        </p:nvSpPr>
        <p:spPr>
          <a:xfrm>
            <a:off x="4416324" y="6397947"/>
            <a:ext cx="4648200"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SimSun"/>
                <a:cs typeface="Arial"/>
              </a:rPr>
              <a:t>Wallace &amp; Hobbs (2006) based on Manabe &amp; Strickler (1964)</a:t>
            </a:r>
            <a:r>
              <a:rPr kumimoji="0" lang="en-US" sz="1400" b="0" i="0" u="none" strike="noStrike" kern="1200" cap="none" spc="0" normalizeH="0" baseline="0" noProof="0" dirty="0">
                <a:ln>
                  <a:noFill/>
                </a:ln>
                <a:solidFill>
                  <a:srgbClr val="000000"/>
                </a:solidFill>
                <a:effectLst/>
                <a:uLnTx/>
                <a:uFillTx/>
                <a:latin typeface="Calibri"/>
                <a:ea typeface="SimSun"/>
                <a:cs typeface="Calibri"/>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AB5F7A7-B533-5824-22C8-CDD2DF1A7F80}"/>
                  </a:ext>
                </a:extLst>
              </p:cNvPr>
              <p:cNvSpPr/>
              <p:nvPr/>
            </p:nvSpPr>
            <p:spPr>
              <a:xfrm>
                <a:off x="1904474" y="4543047"/>
                <a:ext cx="2064540" cy="61824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zh-CN" alt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𝜃</m:t>
                          </m:r>
                        </m:den>
                      </m:f>
                      <m:f>
                        <m:f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𝑑</m:t>
                          </m:r>
                          <m:r>
                            <a:rPr kumimoji="0" lang="zh-CN"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𝜃</m:t>
                          </m:r>
                        </m:num>
                        <m:den>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𝑑𝑧</m:t>
                          </m:r>
                        </m:den>
                      </m:f>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cs typeface="+mn-cs"/>
                            </a:rPr>
                            <m:t>𝑇</m:t>
                          </m:r>
                        </m:den>
                      </m:f>
                      <m:d>
                        <m:dPr>
                          <m:ctrlPr>
                            <a:rPr kumimoji="0" lang="en-US" altLang="zh-CN" sz="18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ctrlPr>
                            </m:sSubPr>
                            <m:e>
                              <m:r>
                                <m:rPr>
                                  <m:sty m:val="p"/>
                                </m:rPr>
                                <a:rPr kumimoji="0" lang="el-GR"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Γ</m:t>
                              </m:r>
                            </m:e>
                            <m:sub>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𝑑</m:t>
                              </m:r>
                            </m:sub>
                          </m:sSub>
                          <m:r>
                            <a:rPr kumimoji="0" lang="en-US"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m:rPr>
                              <m:sty m:val="p"/>
                            </m:rPr>
                            <a:rPr kumimoji="0" lang="el-GR" altLang="zh-CN"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Γ</m:t>
                          </m:r>
                        </m:e>
                      </m:d>
                    </m:oMath>
                  </m:oMathPara>
                </a14:m>
                <a:endParaRPr kumimoji="0" lang="en-US" altLang="zh-CN" sz="1800" b="0" i="0" u="none" strike="noStrike" kern="120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mn-cs"/>
                </a:endParaRPr>
              </a:p>
            </p:txBody>
          </p:sp>
        </mc:Choice>
        <mc:Fallback xmlns="">
          <p:sp>
            <p:nvSpPr>
              <p:cNvPr id="3" name="Rectangle 2">
                <a:extLst>
                  <a:ext uri="{FF2B5EF4-FFF2-40B4-BE49-F238E27FC236}">
                    <a16:creationId xmlns:a16="http://schemas.microsoft.com/office/drawing/2014/main" id="{6AB5F7A7-B533-5824-22C8-CDD2DF1A7F80}"/>
                  </a:ext>
                </a:extLst>
              </p:cNvPr>
              <p:cNvSpPr>
                <a:spLocks noRot="1" noChangeAspect="1" noMove="1" noResize="1" noEditPoints="1" noAdjustHandles="1" noChangeArrowheads="1" noChangeShapeType="1" noTextEdit="1"/>
              </p:cNvSpPr>
              <p:nvPr/>
            </p:nvSpPr>
            <p:spPr>
              <a:xfrm>
                <a:off x="1904474" y="4543047"/>
                <a:ext cx="2064540" cy="618246"/>
              </a:xfrm>
              <a:prstGeom prst="rect">
                <a:avLst/>
              </a:prstGeom>
              <a:blipFill>
                <a:blip r:embed="rId5"/>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D7C9141-3675-C31D-E57C-54F5CBA6D760}"/>
              </a:ext>
            </a:extLst>
          </p:cNvPr>
          <p:cNvSpPr/>
          <p:nvPr/>
        </p:nvSpPr>
        <p:spPr>
          <a:xfrm>
            <a:off x="275043" y="4717256"/>
            <a:ext cx="1762188"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Static stability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8550E07C-E548-4C76-B4B8-895862F2F3A6}"/>
              </a:ext>
            </a:extLst>
          </p:cNvPr>
          <p:cNvSpPr>
            <a:spLocks noChangeArrowheads="1"/>
          </p:cNvSpPr>
          <p:nvPr/>
        </p:nvSpPr>
        <p:spPr bwMode="auto">
          <a:xfrm>
            <a:off x="304800" y="214689"/>
            <a:ext cx="8458200" cy="6422271"/>
          </a:xfrm>
          <a:prstGeom prst="rect">
            <a:avLst/>
          </a:prstGeom>
          <a:noFill/>
          <a:ln w="9525">
            <a:noFill/>
            <a:miter lim="800000"/>
            <a:headEnd/>
            <a:tailEnd/>
          </a:ln>
          <a:effectLst/>
        </p:spPr>
        <p:txBody>
          <a:bodyPr anchor="ctr">
            <a:spAutoFit/>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Student presentations</a:t>
            </a:r>
            <a:endPar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a:p>
            <a:pPr marL="0" marR="0" lvl="0" indent="228600" algn="l" defTabSz="914400" rtl="0" eaLnBrk="0" fontAlgn="base" latinLnBrk="0" hangingPunct="0">
              <a:lnSpc>
                <a:spcPct val="100000"/>
              </a:lnSpc>
              <a:spcBef>
                <a:spcPct val="0"/>
              </a:spcBef>
              <a:spcAft>
                <a:spcPts val="100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Each student is to make a 12-minute presentation (&lt;10 ppt slides), followed by 3-minute questioning. A computer will be available. Please load your ppt file before the class starts. Write a summary (1-2 pages) that discusses in your own words the background, major findings, significance, and implications of the paper(s). Please include the full reference (authors, year, title, journal). The final exam will feature questions from student presentations.</a:t>
            </a:r>
          </a:p>
          <a:p>
            <a:pPr marL="0" marR="0" lvl="0" indent="228600" algn="l" defTabSz="914400" rtl="0" eaLnBrk="0" fontAlgn="base" latinLnBrk="0" hangingPunct="0">
              <a:lnSpc>
                <a:spcPct val="100000"/>
              </a:lnSpc>
              <a:spcBef>
                <a:spcPct val="0"/>
              </a:spcBef>
              <a:spcAft>
                <a:spcPts val="100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The talk should target at your fellow students so please include necessary background to motivate your audience. Key points to cover: what is the paper about? What are the major phenomena/science questions it addresses? What methods does it use and what are the major results? What are the major contributions of the research? What do you feel most excited at, and why? Do not just present the results but also provide the </a:t>
            </a:r>
            <a:r>
              <a:rPr kumimoji="0" lang="en-US" altLang="zh-TW" sz="1800" b="0"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context/story for why </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these results are </a:t>
            </a:r>
            <a:r>
              <a:rPr kumimoji="0" lang="en-US" altLang="zh-TW" sz="1800" b="0"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interesting/new/important</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
            </a:r>
          </a:p>
          <a:p>
            <a:pPr marL="0" marR="0" lvl="0" indent="228600" algn="l" defTabSz="914400" rtl="0" eaLnBrk="0" fontAlgn="base" latinLnBrk="0" hangingPunct="0">
              <a:lnSpc>
                <a:spcPct val="100000"/>
              </a:lnSpc>
              <a:spcBef>
                <a:spcPct val="0"/>
              </a:spcBef>
              <a:spcAft>
                <a:spcPts val="100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It is not feasible to present the whole paper in a 12-minute talk so you need to be selective, choosing the most important results and building a </a:t>
            </a:r>
            <a:r>
              <a:rPr kumimoji="0" lang="en-US" altLang="zh-TW" sz="1800" b="0" i="0" u="none" strike="noStrike" kern="1200" cap="none" spc="0" normalizeH="0" baseline="0" noProof="0" dirty="0">
                <a:ln>
                  <a:noFill/>
                </a:ln>
                <a:solidFill>
                  <a:srgbClr val="FF0000"/>
                </a:solidFill>
                <a:effectLst/>
                <a:uLnTx/>
                <a:uFillTx/>
                <a:latin typeface="Calibri" panose="020F0502020204030204" pitchFamily="34" charset="0"/>
                <a:ea typeface="SimSun" panose="02010600030101010101" pitchFamily="2" charset="-122"/>
                <a:cs typeface="Calibri" panose="020F0502020204030204" pitchFamily="34" charset="0"/>
              </a:rPr>
              <a:t>coherent story </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for your talk. Additional reading and synthesis with related papers help gain perspective. (One can find additional reading in the References section of the main paper or by searching on AMS/AGU journal sites. If you choose a short paper in </a:t>
            </a:r>
            <a:r>
              <a:rPr kumimoji="0" lang="en-US" altLang="zh-TW" sz="1800" b="0"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Nature,</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altLang="zh-TW" sz="1800" b="0"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Science</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or </a:t>
            </a:r>
            <a:r>
              <a:rPr kumimoji="0" lang="en-US" altLang="zh-TW" sz="1800" b="0" i="1"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Geophys</a:t>
            </a:r>
            <a:r>
              <a:rPr kumimoji="0" lang="en-US" altLang="zh-TW" sz="1800" b="0" i="1"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Res Lett</a:t>
            </a: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you might want to read one additional paper.)</a:t>
            </a:r>
          </a:p>
          <a:p>
            <a:pPr marL="0" marR="0" lvl="0" indent="228600" algn="l" defTabSz="914400" rtl="0" eaLnBrk="0" fontAlgn="base" latinLnBrk="0" hangingPunct="0">
              <a:lnSpc>
                <a:spcPct val="100000"/>
              </a:lnSpc>
              <a:spcBef>
                <a:spcPct val="0"/>
              </a:spcBef>
              <a:spcAft>
                <a:spcPts val="100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Make sure that figures and text are big/clear enough for the audience to see. Use schematics as necessary.</a:t>
            </a:r>
          </a:p>
        </p:txBody>
      </p:sp>
    </p:spTree>
    <p:extLst>
      <p:ext uri="{BB962C8B-B14F-4D97-AF65-F5344CB8AC3E}">
        <p14:creationId xmlns:p14="http://schemas.microsoft.com/office/powerpoint/2010/main" val="414600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ictures\lumix\P1000388.JPG">
            <a:extLst>
              <a:ext uri="{FF2B5EF4-FFF2-40B4-BE49-F238E27FC236}">
                <a16:creationId xmlns:a16="http://schemas.microsoft.com/office/drawing/2014/main" id="{BF9BACD7-2A40-4732-A6A3-3DE2A9A56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a:extLst>
              <a:ext uri="{FF2B5EF4-FFF2-40B4-BE49-F238E27FC236}">
                <a16:creationId xmlns:a16="http://schemas.microsoft.com/office/drawing/2014/main" id="{7CECE3C4-8B10-4FD1-8F94-2201F70ED4EF}"/>
              </a:ext>
            </a:extLst>
          </p:cNvPr>
          <p:cNvSpPr txBox="1">
            <a:spLocks noChangeArrowheads="1"/>
          </p:cNvSpPr>
          <p:nvPr/>
        </p:nvSpPr>
        <p:spPr bwMode="auto">
          <a:xfrm>
            <a:off x="304800" y="2133600"/>
            <a:ext cx="8238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spcAft>
                <a:spcPts val="1200"/>
              </a:spcAft>
            </a:pPr>
            <a:r>
              <a:rPr lang="en-US" altLang="en-US" sz="2400" dirty="0">
                <a:solidFill>
                  <a:schemeClr val="bg1"/>
                </a:solidFill>
              </a:rPr>
              <a:t>What determines recurrent patterns of climate variations?</a:t>
            </a:r>
          </a:p>
          <a:p>
            <a:pPr eaLnBrk="1" hangingPunct="1">
              <a:spcBef>
                <a:spcPct val="0"/>
              </a:spcBef>
              <a:spcAft>
                <a:spcPts val="1200"/>
              </a:spcAft>
            </a:pPr>
            <a:r>
              <a:rPr lang="en-US" altLang="en-US" sz="2400" dirty="0">
                <a:solidFill>
                  <a:schemeClr val="bg1"/>
                </a:solidFill>
              </a:rPr>
              <a:t>Why are some climate events predictable, but some not?</a:t>
            </a:r>
          </a:p>
          <a:p>
            <a:pPr eaLnBrk="1" hangingPunct="1">
              <a:spcBef>
                <a:spcPct val="0"/>
              </a:spcBef>
              <a:spcAft>
                <a:spcPts val="1200"/>
              </a:spcAft>
            </a:pPr>
            <a:r>
              <a:rPr lang="en-US" altLang="en-US" sz="2400" dirty="0">
                <a:solidFill>
                  <a:schemeClr val="bg1"/>
                </a:solidFill>
              </a:rPr>
              <a:t>How will climate change?</a:t>
            </a:r>
          </a:p>
        </p:txBody>
      </p:sp>
      <p:sp>
        <p:nvSpPr>
          <p:cNvPr id="7172" name="TextBox 1">
            <a:extLst>
              <a:ext uri="{FF2B5EF4-FFF2-40B4-BE49-F238E27FC236}">
                <a16:creationId xmlns:a16="http://schemas.microsoft.com/office/drawing/2014/main" id="{516763C7-857C-4412-854B-B53E85BE6A8C}"/>
              </a:ext>
            </a:extLst>
          </p:cNvPr>
          <p:cNvSpPr txBox="1">
            <a:spLocks noChangeArrowheads="1"/>
          </p:cNvSpPr>
          <p:nvPr/>
        </p:nvSpPr>
        <p:spPr bwMode="auto">
          <a:xfrm>
            <a:off x="304800" y="990600"/>
            <a:ext cx="84901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3600" b="1" dirty="0">
                <a:latin typeface="Calibri" panose="020F0502020204030204" pitchFamily="34" charset="0"/>
                <a:cs typeface="Calibri" panose="020F0502020204030204" pitchFamily="34" charset="0"/>
              </a:rPr>
              <a:t>Ocean-Atmosphere Interaction and Climate</a:t>
            </a:r>
          </a:p>
        </p:txBody>
      </p:sp>
      <p:pic>
        <p:nvPicPr>
          <p:cNvPr id="3" name="Picture 2" descr="A picture containing table, sitting, white, covered&#10;&#10;Description automatically generated">
            <a:extLst>
              <a:ext uri="{FF2B5EF4-FFF2-40B4-BE49-F238E27FC236}">
                <a16:creationId xmlns:a16="http://schemas.microsoft.com/office/drawing/2014/main" id="{DA00F786-CAB6-4797-BA4F-05998B35C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114799"/>
            <a:ext cx="2819400" cy="2819400"/>
          </a:xfrm>
          <a:prstGeom prst="rect">
            <a:avLst/>
          </a:prstGeom>
        </p:spPr>
      </p:pic>
      <p:sp>
        <p:nvSpPr>
          <p:cNvPr id="4" name="Rectangle 3">
            <a:extLst>
              <a:ext uri="{FF2B5EF4-FFF2-40B4-BE49-F238E27FC236}">
                <a16:creationId xmlns:a16="http://schemas.microsoft.com/office/drawing/2014/main" id="{116643E7-E2C3-4334-9050-95B1A0FD8649}"/>
              </a:ext>
            </a:extLst>
          </p:cNvPr>
          <p:cNvSpPr/>
          <p:nvPr/>
        </p:nvSpPr>
        <p:spPr>
          <a:xfrm>
            <a:off x="8517019" y="4114799"/>
            <a:ext cx="779381" cy="307777"/>
          </a:xfrm>
          <a:prstGeom prst="rect">
            <a:avLst/>
          </a:prstGeom>
        </p:spPr>
        <p:txBody>
          <a:bodyPr wrap="none">
            <a:spAutoFit/>
          </a:bodyPr>
          <a:lstStyle/>
          <a:p>
            <a:r>
              <a:rPr lang="en-US" altLang="en-US" sz="1400" dirty="0">
                <a:solidFill>
                  <a:schemeClr val="bg1"/>
                </a:solidFill>
                <a:latin typeface="Calibri" panose="020F0502020204030204" pitchFamily="34" charset="0"/>
                <a:cs typeface="Calibri" panose="020F0502020204030204" pitchFamily="34" charset="0"/>
              </a:rPr>
              <a:t>3/29/20</a:t>
            </a:r>
            <a:endParaRPr lang="en-US"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9B9DD2E-FC1F-69D5-AB14-BA34F4508FBB}"/>
              </a:ext>
            </a:extLst>
          </p:cNvPr>
          <p:cNvPicPr>
            <a:picLocks noChangeAspect="1"/>
          </p:cNvPicPr>
          <p:nvPr/>
        </p:nvPicPr>
        <p:blipFill>
          <a:blip r:embed="rId5"/>
          <a:stretch>
            <a:fillRect/>
          </a:stretch>
        </p:blipFill>
        <p:spPr>
          <a:xfrm>
            <a:off x="3561970" y="4092008"/>
            <a:ext cx="2825476" cy="2765992"/>
          </a:xfrm>
          <a:prstGeom prst="rect">
            <a:avLst/>
          </a:prstGeom>
        </p:spPr>
      </p:pic>
      <p:sp>
        <p:nvSpPr>
          <p:cNvPr id="8" name="Rectangle 7">
            <a:extLst>
              <a:ext uri="{FF2B5EF4-FFF2-40B4-BE49-F238E27FC236}">
                <a16:creationId xmlns:a16="http://schemas.microsoft.com/office/drawing/2014/main" id="{4190732A-A078-C77A-C77A-D5732A4AD386}"/>
              </a:ext>
            </a:extLst>
          </p:cNvPr>
          <p:cNvSpPr/>
          <p:nvPr/>
        </p:nvSpPr>
        <p:spPr>
          <a:xfrm>
            <a:off x="5623776" y="4114799"/>
            <a:ext cx="688009" cy="307777"/>
          </a:xfrm>
          <a:prstGeom prst="rect">
            <a:avLst/>
          </a:prstGeom>
        </p:spPr>
        <p:txBody>
          <a:bodyPr wrap="none">
            <a:spAutoFit/>
          </a:bodyPr>
          <a:lstStyle/>
          <a:p>
            <a:r>
              <a:rPr lang="en-US" altLang="en-US" sz="1400" dirty="0">
                <a:solidFill>
                  <a:schemeClr val="bg1"/>
                </a:solidFill>
                <a:latin typeface="Calibri" panose="020F0502020204030204" pitchFamily="34" charset="0"/>
                <a:cs typeface="Calibri" panose="020F0502020204030204" pitchFamily="34" charset="0"/>
              </a:rPr>
              <a:t>4/5/23</a:t>
            </a:r>
            <a:endParaRPr lang="en-US"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B8B2428-A273-225C-4D4C-E8F6287C7F13}"/>
              </a:ext>
            </a:extLst>
          </p:cNvPr>
          <p:cNvSpPr/>
          <p:nvPr/>
        </p:nvSpPr>
        <p:spPr>
          <a:xfrm>
            <a:off x="3485770" y="6550223"/>
            <a:ext cx="975111" cy="307777"/>
          </a:xfrm>
          <a:prstGeom prst="rect">
            <a:avLst/>
          </a:prstGeom>
        </p:spPr>
        <p:txBody>
          <a:bodyPr wrap="square">
            <a:spAutoFit/>
          </a:bodyPr>
          <a:lstStyle/>
          <a:p>
            <a:r>
              <a:rPr lang="en-US" altLang="en-US" sz="1400" dirty="0">
                <a:solidFill>
                  <a:schemeClr val="bg1"/>
                </a:solidFill>
                <a:latin typeface="Calibri" panose="020F0502020204030204" pitchFamily="34" charset="0"/>
                <a:cs typeface="Calibri" panose="020F0502020204030204" pitchFamily="34" charset="0"/>
              </a:rPr>
              <a:t>7-d </a:t>
            </a:r>
            <a:r>
              <a:rPr lang="en-US" altLang="en-US" sz="1400" dirty="0" err="1">
                <a:solidFill>
                  <a:schemeClr val="bg1"/>
                </a:solidFill>
                <a:latin typeface="Calibri" panose="020F0502020204030204" pitchFamily="34" charset="0"/>
                <a:cs typeface="Calibri" panose="020F0502020204030204" pitchFamily="34" charset="0"/>
              </a:rPr>
              <a:t>precip</a:t>
            </a:r>
            <a:endParaRPr lang="en-US" sz="14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D9F3F19-36A0-9CA9-BBE9-3055E50800E7}"/>
              </a:ext>
            </a:extLst>
          </p:cNvPr>
          <p:cNvSpPr/>
          <p:nvPr/>
        </p:nvSpPr>
        <p:spPr>
          <a:xfrm>
            <a:off x="8822744" y="6550223"/>
            <a:ext cx="473656" cy="307777"/>
          </a:xfrm>
          <a:prstGeom prst="rect">
            <a:avLst/>
          </a:prstGeom>
        </p:spPr>
        <p:txBody>
          <a:bodyPr wrap="square">
            <a:spAutoFit/>
          </a:bodyPr>
          <a:lstStyle/>
          <a:p>
            <a:r>
              <a:rPr lang="en-US" altLang="en-US" sz="1400" dirty="0">
                <a:solidFill>
                  <a:schemeClr val="bg1"/>
                </a:solidFill>
                <a:latin typeface="Calibri" panose="020F0502020204030204" pitchFamily="34" charset="0"/>
                <a:cs typeface="Calibri" panose="020F0502020204030204" pitchFamily="34" charset="0"/>
              </a:rPr>
              <a:t>Vis</a:t>
            </a:r>
            <a:endParaRPr lang="en-US" sz="14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C87FE9D-20CA-4073-922F-27EA7288ECE3}"/>
              </a:ext>
            </a:extLst>
          </p:cNvPr>
          <p:cNvSpPr>
            <a:spLocks noChangeArrowheads="1"/>
          </p:cNvSpPr>
          <p:nvPr/>
        </p:nvSpPr>
        <p:spPr bwMode="auto">
          <a:xfrm>
            <a:off x="304800" y="304800"/>
            <a:ext cx="853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eaLnBrk="1" hangingPunct="1">
              <a:spcBef>
                <a:spcPct val="0"/>
              </a:spcBef>
              <a:buFontTx/>
              <a:buNone/>
            </a:pPr>
            <a:r>
              <a:rPr lang="en-US" altLang="ja-JP" sz="3600" b="1">
                <a:solidFill>
                  <a:srgbClr val="9900FF"/>
                </a:solidFill>
                <a:ea typeface="MS Gothic" panose="020B0609070205080204" pitchFamily="49" charset="-128"/>
              </a:rPr>
              <a:t>Ocean’s role in climate variability </a:t>
            </a:r>
            <a:r>
              <a:rPr lang="en-US" altLang="ja-JP" sz="3600">
                <a:ea typeface="MS PGothic" panose="020B0600070205080204" pitchFamily="34" charset="-128"/>
              </a:rPr>
              <a:t> </a:t>
            </a:r>
          </a:p>
        </p:txBody>
      </p:sp>
      <p:sp>
        <p:nvSpPr>
          <p:cNvPr id="8195" name="Rectangle 3">
            <a:extLst>
              <a:ext uri="{FF2B5EF4-FFF2-40B4-BE49-F238E27FC236}">
                <a16:creationId xmlns:a16="http://schemas.microsoft.com/office/drawing/2014/main" id="{82F2BE52-C918-4E29-B287-9530321A7137}"/>
              </a:ext>
            </a:extLst>
          </p:cNvPr>
          <p:cNvSpPr>
            <a:spLocks noChangeArrowheads="1"/>
          </p:cNvSpPr>
          <p:nvPr/>
        </p:nvSpPr>
        <p:spPr bwMode="auto">
          <a:xfrm>
            <a:off x="1371600" y="1019175"/>
            <a:ext cx="7239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lnSpc>
                <a:spcPct val="140000"/>
              </a:lnSpc>
              <a:spcBef>
                <a:spcPct val="0"/>
              </a:spcBef>
              <a:buFontTx/>
              <a:buNone/>
            </a:pPr>
            <a:r>
              <a:rPr lang="en-US" altLang="ja-JP" sz="2800">
                <a:solidFill>
                  <a:srgbClr val="0066FF"/>
                </a:solidFill>
                <a:ea typeface="MS Gothic" panose="020B0609070205080204" pitchFamily="49" charset="-128"/>
              </a:rPr>
              <a:t>Atmospheric mass = 10 m deep water</a:t>
            </a:r>
          </a:p>
          <a:p>
            <a:pPr eaLnBrk="1" hangingPunct="1">
              <a:lnSpc>
                <a:spcPct val="140000"/>
              </a:lnSpc>
              <a:spcBef>
                <a:spcPct val="0"/>
              </a:spcBef>
              <a:buFontTx/>
              <a:buNone/>
            </a:pPr>
            <a:r>
              <a:rPr lang="en-US" altLang="ja-JP" sz="2800">
                <a:solidFill>
                  <a:srgbClr val="00CC00"/>
                </a:solidFill>
                <a:ea typeface="MS Gothic" panose="020B0609070205080204" pitchFamily="49" charset="-128"/>
              </a:rPr>
              <a:t>Atmospheric heat capacity = 4 m water</a:t>
            </a:r>
          </a:p>
          <a:p>
            <a:pPr eaLnBrk="1" hangingPunct="1">
              <a:lnSpc>
                <a:spcPct val="140000"/>
              </a:lnSpc>
              <a:spcBef>
                <a:spcPct val="0"/>
              </a:spcBef>
              <a:buFontTx/>
              <a:buNone/>
            </a:pPr>
            <a:r>
              <a:rPr lang="en-US" altLang="ja-JP" sz="2800">
                <a:solidFill>
                  <a:srgbClr val="FF9933"/>
                </a:solidFill>
                <a:ea typeface="MS Gothic" panose="020B0609070205080204" pitchFamily="49" charset="-128"/>
              </a:rPr>
              <a:t>Ocean depth = 4,000 m</a:t>
            </a:r>
          </a:p>
          <a:p>
            <a:pPr eaLnBrk="1" hangingPunct="1">
              <a:lnSpc>
                <a:spcPct val="140000"/>
              </a:lnSpc>
              <a:spcBef>
                <a:spcPct val="0"/>
              </a:spcBef>
              <a:buFontTx/>
              <a:buNone/>
            </a:pPr>
            <a:r>
              <a:rPr lang="en-US" altLang="ja-JP" sz="2800">
                <a:solidFill>
                  <a:srgbClr val="FF0000"/>
                </a:solidFill>
                <a:ea typeface="MS Gothic" panose="020B0609070205080204" pitchFamily="49" charset="-128"/>
              </a:rPr>
              <a:t>Ocean involved in seasonal cycle ~ 100 m</a:t>
            </a:r>
          </a:p>
        </p:txBody>
      </p:sp>
      <p:sp>
        <p:nvSpPr>
          <p:cNvPr id="21513" name="Rectangle 9">
            <a:extLst>
              <a:ext uri="{FF2B5EF4-FFF2-40B4-BE49-F238E27FC236}">
                <a16:creationId xmlns:a16="http://schemas.microsoft.com/office/drawing/2014/main" id="{9FD41568-9473-4D67-A597-326CB6DF283D}"/>
              </a:ext>
            </a:extLst>
          </p:cNvPr>
          <p:cNvSpPr>
            <a:spLocks noChangeArrowheads="1"/>
          </p:cNvSpPr>
          <p:nvPr/>
        </p:nvSpPr>
        <p:spPr bwMode="auto">
          <a:xfrm>
            <a:off x="304800" y="3581400"/>
            <a:ext cx="8534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eaLnBrk="1" hangingPunct="1">
              <a:spcBef>
                <a:spcPct val="0"/>
              </a:spcBef>
              <a:buFontTx/>
              <a:buNone/>
            </a:pPr>
            <a:r>
              <a:rPr lang="en-US" altLang="ja-JP" sz="1800" b="1">
                <a:ea typeface="MS Gothic" panose="020B0609070205080204" pitchFamily="49" charset="-128"/>
              </a:rPr>
              <a:t>In additional to large heat content,</a:t>
            </a:r>
            <a:r>
              <a:rPr lang="en-US" altLang="ja-JP" b="1">
                <a:solidFill>
                  <a:srgbClr val="9900FF"/>
                </a:solidFill>
                <a:ea typeface="MS Gothic" panose="020B0609070205080204" pitchFamily="49" charset="-128"/>
              </a:rPr>
              <a:t> </a:t>
            </a:r>
          </a:p>
          <a:p>
            <a:pPr algn="ctr" eaLnBrk="1" hangingPunct="1">
              <a:spcBef>
                <a:spcPct val="0"/>
              </a:spcBef>
              <a:buFontTx/>
              <a:buNone/>
            </a:pPr>
            <a:r>
              <a:rPr lang="en-US" altLang="ja-JP" b="1">
                <a:solidFill>
                  <a:srgbClr val="9900FF"/>
                </a:solidFill>
                <a:ea typeface="MS Gothic" panose="020B0609070205080204" pitchFamily="49" charset="-128"/>
              </a:rPr>
              <a:t>Ocean currents transport and redistribute the heat from one region to another. </a:t>
            </a:r>
            <a:r>
              <a:rPr lang="en-US" altLang="ja-JP">
                <a:ea typeface="MS PGothic" panose="020B0600070205080204" pitchFamily="34" charset="-128"/>
              </a:rPr>
              <a:t> </a:t>
            </a:r>
          </a:p>
        </p:txBody>
      </p:sp>
      <p:sp>
        <p:nvSpPr>
          <p:cNvPr id="8197" name="Rectangle 11">
            <a:extLst>
              <a:ext uri="{FF2B5EF4-FFF2-40B4-BE49-F238E27FC236}">
                <a16:creationId xmlns:a16="http://schemas.microsoft.com/office/drawing/2014/main" id="{9E745A69-A658-487C-BCB9-4640F5327428}"/>
              </a:ext>
            </a:extLst>
          </p:cNvPr>
          <p:cNvSpPr>
            <a:spLocks noChangeArrowheads="1"/>
          </p:cNvSpPr>
          <p:nvPr/>
        </p:nvSpPr>
        <p:spPr bwMode="auto">
          <a:xfrm>
            <a:off x="990600" y="1066800"/>
            <a:ext cx="7391400"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p>
        </p:txBody>
      </p:sp>
      <p:pic>
        <p:nvPicPr>
          <p:cNvPr id="9" name="Picture 4" descr="Schematic of the North Atlantic Meridional Overturning Circulation.">
            <a:extLst>
              <a:ext uri="{FF2B5EF4-FFF2-40B4-BE49-F238E27FC236}">
                <a16:creationId xmlns:a16="http://schemas.microsoft.com/office/drawing/2014/main" id="{7C0BB207-FB95-42EE-931D-6460C5298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5114925"/>
            <a:ext cx="25717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D164686A-C93C-4256-8F88-21459215B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9875"/>
            <a:ext cx="9144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a:extLst>
              <a:ext uri="{FF2B5EF4-FFF2-40B4-BE49-F238E27FC236}">
                <a16:creationId xmlns:a16="http://schemas.microsoft.com/office/drawing/2014/main" id="{FD807CC2-9AD0-4844-AA4F-A38223A7F2D2}"/>
              </a:ext>
            </a:extLst>
          </p:cNvPr>
          <p:cNvSpPr txBox="1">
            <a:spLocks noChangeArrowheads="1"/>
          </p:cNvSpPr>
          <p:nvPr/>
        </p:nvSpPr>
        <p:spPr bwMode="auto">
          <a:xfrm>
            <a:off x="2519363" y="98425"/>
            <a:ext cx="50625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a:r>
              <a:rPr lang="en-US" altLang="en-US" sz="2800" b="1"/>
              <a:t>Ocean effect on temperature</a:t>
            </a:r>
          </a:p>
          <a:p>
            <a:pPr algn="ctr"/>
            <a:r>
              <a:rPr lang="en-US" altLang="en-US"/>
              <a:t>8/5/2018, 4pm</a:t>
            </a:r>
          </a:p>
        </p:txBody>
      </p:sp>
      <p:sp>
        <p:nvSpPr>
          <p:cNvPr id="9220" name="Rectangle 3">
            <a:extLst>
              <a:ext uri="{FF2B5EF4-FFF2-40B4-BE49-F238E27FC236}">
                <a16:creationId xmlns:a16="http://schemas.microsoft.com/office/drawing/2014/main" id="{3549FBE4-EB5F-4F0E-8588-3E10C84D3055}"/>
              </a:ext>
            </a:extLst>
          </p:cNvPr>
          <p:cNvSpPr>
            <a:spLocks noChangeArrowheads="1"/>
          </p:cNvSpPr>
          <p:nvPr/>
        </p:nvSpPr>
        <p:spPr bwMode="auto">
          <a:xfrm>
            <a:off x="0" y="1125538"/>
            <a:ext cx="96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en-US">
                <a:solidFill>
                  <a:srgbClr val="FFC000"/>
                </a:solidFill>
              </a:rPr>
              <a:t>Coastal</a:t>
            </a:r>
          </a:p>
        </p:txBody>
      </p:sp>
      <p:sp>
        <p:nvSpPr>
          <p:cNvPr id="9221" name="Rectangle 4">
            <a:extLst>
              <a:ext uri="{FF2B5EF4-FFF2-40B4-BE49-F238E27FC236}">
                <a16:creationId xmlns:a16="http://schemas.microsoft.com/office/drawing/2014/main" id="{5E1D6B1E-1C3F-48FE-A69F-B4512D52E3E0}"/>
              </a:ext>
            </a:extLst>
          </p:cNvPr>
          <p:cNvSpPr>
            <a:spLocks noChangeArrowheads="1"/>
          </p:cNvSpPr>
          <p:nvPr/>
        </p:nvSpPr>
        <p:spPr bwMode="auto">
          <a:xfrm>
            <a:off x="2009775" y="1147763"/>
            <a:ext cx="101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en-US">
                <a:solidFill>
                  <a:srgbClr val="FF0000"/>
                </a:solidFill>
              </a:rPr>
              <a:t>Inland</a:t>
            </a:r>
          </a:p>
        </p:txBody>
      </p:sp>
      <p:sp>
        <p:nvSpPr>
          <p:cNvPr id="9222" name="Rectangle 5">
            <a:extLst>
              <a:ext uri="{FF2B5EF4-FFF2-40B4-BE49-F238E27FC236}">
                <a16:creationId xmlns:a16="http://schemas.microsoft.com/office/drawing/2014/main" id="{83CDCD7A-8498-4417-81AD-E9A89D640B4C}"/>
              </a:ext>
            </a:extLst>
          </p:cNvPr>
          <p:cNvSpPr>
            <a:spLocks noChangeArrowheads="1"/>
          </p:cNvSpPr>
          <p:nvPr/>
        </p:nvSpPr>
        <p:spPr bwMode="auto">
          <a:xfrm>
            <a:off x="3394075" y="1125538"/>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en-US">
                <a:solidFill>
                  <a:srgbClr val="FF0000"/>
                </a:solidFill>
              </a:rPr>
              <a:t>Mountain</a:t>
            </a:r>
          </a:p>
        </p:txBody>
      </p:sp>
      <p:sp>
        <p:nvSpPr>
          <p:cNvPr id="9223" name="Rectangle 6">
            <a:extLst>
              <a:ext uri="{FF2B5EF4-FFF2-40B4-BE49-F238E27FC236}">
                <a16:creationId xmlns:a16="http://schemas.microsoft.com/office/drawing/2014/main" id="{1A71CD91-3520-4F6E-B2E2-41D5A7DEBECF}"/>
              </a:ext>
            </a:extLst>
          </p:cNvPr>
          <p:cNvSpPr>
            <a:spLocks noChangeArrowheads="1"/>
          </p:cNvSpPr>
          <p:nvPr/>
        </p:nvSpPr>
        <p:spPr bwMode="auto">
          <a:xfrm>
            <a:off x="7839075" y="11715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en-US">
                <a:solidFill>
                  <a:srgbClr val="990033"/>
                </a:solidFill>
              </a:rPr>
              <a:t>Desert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B17EB9E-F864-454E-832D-4DA472BE0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551113"/>
            <a:ext cx="4443413"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0970EB4D-6556-4D0C-9223-CDF1F7B91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190" b="13095"/>
          <a:stretch>
            <a:fillRect/>
          </a:stretch>
        </p:blipFill>
        <p:spPr bwMode="auto">
          <a:xfrm>
            <a:off x="4648200" y="2319338"/>
            <a:ext cx="4367213"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Rectangle 4">
            <a:extLst>
              <a:ext uri="{FF2B5EF4-FFF2-40B4-BE49-F238E27FC236}">
                <a16:creationId xmlns:a16="http://schemas.microsoft.com/office/drawing/2014/main" id="{44C6ED2C-C978-41D4-A57A-5AC56024C446}"/>
              </a:ext>
            </a:extLst>
          </p:cNvPr>
          <p:cNvSpPr>
            <a:spLocks noChangeArrowheads="1"/>
          </p:cNvSpPr>
          <p:nvPr/>
        </p:nvSpPr>
        <p:spPr bwMode="auto">
          <a:xfrm>
            <a:off x="6108700" y="1949450"/>
            <a:ext cx="2338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1800"/>
              <a:t>Charleston, SC, 32</a:t>
            </a:r>
            <a:r>
              <a:rPr lang="en-US" altLang="en-US" sz="1800" baseline="30000"/>
              <a:t>o</a:t>
            </a:r>
            <a:r>
              <a:rPr lang="en-US" altLang="en-US" sz="1800"/>
              <a:t>47’ </a:t>
            </a:r>
          </a:p>
        </p:txBody>
      </p:sp>
      <p:sp>
        <p:nvSpPr>
          <p:cNvPr id="10245" name="Rectangle 8">
            <a:extLst>
              <a:ext uri="{FF2B5EF4-FFF2-40B4-BE49-F238E27FC236}">
                <a16:creationId xmlns:a16="http://schemas.microsoft.com/office/drawing/2014/main" id="{B943234F-A09F-4FDE-9124-3932198D1E78}"/>
              </a:ext>
            </a:extLst>
          </p:cNvPr>
          <p:cNvSpPr>
            <a:spLocks noChangeArrowheads="1"/>
          </p:cNvSpPr>
          <p:nvPr/>
        </p:nvSpPr>
        <p:spPr bwMode="auto">
          <a:xfrm>
            <a:off x="3048000" y="2471738"/>
            <a:ext cx="844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1800"/>
              <a:t>32</a:t>
            </a:r>
            <a:r>
              <a:rPr lang="en-US" altLang="en-US" sz="1800" baseline="30000"/>
              <a:t>o</a:t>
            </a:r>
            <a:r>
              <a:rPr lang="en-US" altLang="en-US" sz="1800"/>
              <a:t>43’ </a:t>
            </a:r>
          </a:p>
        </p:txBody>
      </p:sp>
      <p:sp>
        <p:nvSpPr>
          <p:cNvPr id="6" name="TextBox 5">
            <a:extLst>
              <a:ext uri="{FF2B5EF4-FFF2-40B4-BE49-F238E27FC236}">
                <a16:creationId xmlns:a16="http://schemas.microsoft.com/office/drawing/2014/main" id="{235BEA07-06C1-494B-9916-3BC939B9EECD}"/>
              </a:ext>
            </a:extLst>
          </p:cNvPr>
          <p:cNvSpPr txBox="1"/>
          <p:nvPr/>
        </p:nvSpPr>
        <p:spPr>
          <a:xfrm>
            <a:off x="395288" y="838200"/>
            <a:ext cx="6103017" cy="923330"/>
          </a:xfrm>
          <a:prstGeom prst="rect">
            <a:avLst/>
          </a:prstGeom>
          <a:noFill/>
        </p:spPr>
        <p:txBody>
          <a:bodyPr wrap="none">
            <a:spAutoFit/>
          </a:bodyPr>
          <a:lstStyle/>
          <a:p>
            <a:pPr eaLnBrk="1" hangingPunct="1">
              <a:defRPr/>
            </a:pPr>
            <a:r>
              <a:rPr lang="en-US" dirty="0">
                <a:latin typeface="Arial" charset="0"/>
              </a:rPr>
              <a:t>San Diego: warm winter and cool summer. </a:t>
            </a:r>
            <a:r>
              <a:rPr lang="en-US" dirty="0">
                <a:solidFill>
                  <a:srgbClr val="C00000"/>
                </a:solidFill>
                <a:latin typeface="Segoe Print" panose="02000600000000000000" pitchFamily="2" charset="0"/>
              </a:rPr>
              <a:t>Why?</a:t>
            </a:r>
          </a:p>
          <a:p>
            <a:pPr marL="285750" indent="-285750" eaLnBrk="1" hangingPunct="1">
              <a:buFont typeface="Arial" panose="020B0604020202020204" pitchFamily="34" charset="0"/>
              <a:buChar char="•"/>
              <a:defRPr/>
            </a:pPr>
            <a:r>
              <a:rPr lang="en-US" dirty="0">
                <a:latin typeface="Arial" charset="0"/>
              </a:rPr>
              <a:t>The westerlies bring warm marine air </a:t>
            </a:r>
            <a:r>
              <a:rPr lang="en-US" dirty="0">
                <a:latin typeface="Arial" charset="0"/>
                <a:sym typeface="Wingdings" panose="05000000000000000000" pitchFamily="2" charset="2"/>
              </a:rPr>
              <a:t></a:t>
            </a:r>
            <a:r>
              <a:rPr lang="en-US" dirty="0">
                <a:latin typeface="Arial" charset="0"/>
              </a:rPr>
              <a:t> mild winters.</a:t>
            </a:r>
          </a:p>
          <a:p>
            <a:pPr marL="285750" indent="-285750" eaLnBrk="1" hangingPunct="1">
              <a:buFont typeface="Arial" panose="020B0604020202020204" pitchFamily="34" charset="0"/>
              <a:buChar char="•"/>
              <a:defRPr/>
            </a:pPr>
            <a:r>
              <a:rPr lang="en-US" dirty="0">
                <a:latin typeface="Arial" charset="0"/>
              </a:rPr>
              <a:t>Ocean conditioned by coastal upwelling in summer.</a:t>
            </a:r>
          </a:p>
        </p:txBody>
      </p:sp>
      <p:sp>
        <p:nvSpPr>
          <p:cNvPr id="10247" name="TextBox 6">
            <a:extLst>
              <a:ext uri="{FF2B5EF4-FFF2-40B4-BE49-F238E27FC236}">
                <a16:creationId xmlns:a16="http://schemas.microsoft.com/office/drawing/2014/main" id="{B77CC4B4-D7BE-4367-8283-5B9A824748AA}"/>
              </a:ext>
            </a:extLst>
          </p:cNvPr>
          <p:cNvSpPr txBox="1">
            <a:spLocks noChangeArrowheads="1"/>
          </p:cNvSpPr>
          <p:nvPr/>
        </p:nvSpPr>
        <p:spPr bwMode="auto">
          <a:xfrm>
            <a:off x="411163" y="109538"/>
            <a:ext cx="847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eaLnBrk="1" hangingPunct="1">
              <a:spcBef>
                <a:spcPct val="0"/>
              </a:spcBef>
              <a:buFontTx/>
              <a:buNone/>
            </a:pPr>
            <a:r>
              <a:rPr lang="en-US" altLang="en-US" sz="2000" dirty="0"/>
              <a:t>Ocean effects: contrast b/w West and East Coasts</a:t>
            </a:r>
            <a:endParaRPr lang="en-US" alt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2709F-BA2F-4AD8-8BCB-46C2B5A5AC49}"/>
              </a:ext>
            </a:extLst>
          </p:cNvPr>
          <p:cNvPicPr>
            <a:picLocks noChangeAspect="1"/>
          </p:cNvPicPr>
          <p:nvPr/>
        </p:nvPicPr>
        <p:blipFill rotWithShape="1">
          <a:blip r:embed="rId2"/>
          <a:srcRect l="4595"/>
          <a:stretch/>
        </p:blipFill>
        <p:spPr>
          <a:xfrm>
            <a:off x="204898" y="24141"/>
            <a:ext cx="7911512" cy="2162700"/>
          </a:xfrm>
          <a:prstGeom prst="rect">
            <a:avLst/>
          </a:prstGeom>
        </p:spPr>
      </p:pic>
      <p:sp>
        <p:nvSpPr>
          <p:cNvPr id="7" name="Oval 6">
            <a:extLst>
              <a:ext uri="{FF2B5EF4-FFF2-40B4-BE49-F238E27FC236}">
                <a16:creationId xmlns:a16="http://schemas.microsoft.com/office/drawing/2014/main" id="{F7529D24-8ABA-48AD-BE82-2B6C228EAF98}"/>
              </a:ext>
            </a:extLst>
          </p:cNvPr>
          <p:cNvSpPr>
            <a:spLocks noChangeAspect="1"/>
          </p:cNvSpPr>
          <p:nvPr/>
        </p:nvSpPr>
        <p:spPr>
          <a:xfrm>
            <a:off x="4343400" y="1055961"/>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EF2B76-D8F0-48F8-AEFD-F3EE09080985}"/>
              </a:ext>
            </a:extLst>
          </p:cNvPr>
          <p:cNvPicPr>
            <a:picLocks noChangeAspect="1"/>
          </p:cNvPicPr>
          <p:nvPr/>
        </p:nvPicPr>
        <p:blipFill>
          <a:blip r:embed="rId3"/>
          <a:stretch>
            <a:fillRect/>
          </a:stretch>
        </p:blipFill>
        <p:spPr>
          <a:xfrm>
            <a:off x="4620276" y="2378985"/>
            <a:ext cx="4419870" cy="4232408"/>
          </a:xfrm>
          <a:prstGeom prst="rect">
            <a:avLst/>
          </a:prstGeom>
        </p:spPr>
      </p:pic>
      <p:sp>
        <p:nvSpPr>
          <p:cNvPr id="5" name="Freeform: Shape 4">
            <a:extLst>
              <a:ext uri="{FF2B5EF4-FFF2-40B4-BE49-F238E27FC236}">
                <a16:creationId xmlns:a16="http://schemas.microsoft.com/office/drawing/2014/main" id="{E34F70B9-BE97-483C-BF9C-DF4F08534761}"/>
              </a:ext>
            </a:extLst>
          </p:cNvPr>
          <p:cNvSpPr/>
          <p:nvPr/>
        </p:nvSpPr>
        <p:spPr>
          <a:xfrm>
            <a:off x="5365711" y="5344800"/>
            <a:ext cx="3200400" cy="815086"/>
          </a:xfrm>
          <a:custGeom>
            <a:avLst/>
            <a:gdLst>
              <a:gd name="connsiteX0" fmla="*/ 0 w 3010137"/>
              <a:gd name="connsiteY0" fmla="*/ 835911 h 835911"/>
              <a:gd name="connsiteX1" fmla="*/ 283975 w 3010137"/>
              <a:gd name="connsiteY1" fmla="*/ 375871 h 835911"/>
              <a:gd name="connsiteX2" fmla="*/ 681540 w 3010137"/>
              <a:gd name="connsiteY2" fmla="*/ 91896 h 835911"/>
              <a:gd name="connsiteX3" fmla="*/ 1147260 w 3010137"/>
              <a:gd name="connsiteY3" fmla="*/ 1024 h 835911"/>
              <a:gd name="connsiteX4" fmla="*/ 1698171 w 3010137"/>
              <a:gd name="connsiteY4" fmla="*/ 52139 h 835911"/>
              <a:gd name="connsiteX5" fmla="*/ 2226365 w 3010137"/>
              <a:gd name="connsiteY5" fmla="*/ 188447 h 835911"/>
              <a:gd name="connsiteX6" fmla="*/ 2640969 w 3010137"/>
              <a:gd name="connsiteY6" fmla="*/ 375871 h 835911"/>
              <a:gd name="connsiteX7" fmla="*/ 3010137 w 3010137"/>
              <a:gd name="connsiteY7" fmla="*/ 534897 h 835911"/>
              <a:gd name="connsiteX8" fmla="*/ 3010137 w 3010137"/>
              <a:gd name="connsiteY8" fmla="*/ 534897 h 8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137" h="835911">
                <a:moveTo>
                  <a:pt x="0" y="835911"/>
                </a:moveTo>
                <a:cubicBezTo>
                  <a:pt x="85192" y="667892"/>
                  <a:pt x="170385" y="499873"/>
                  <a:pt x="283975" y="375871"/>
                </a:cubicBezTo>
                <a:cubicBezTo>
                  <a:pt x="397565" y="251869"/>
                  <a:pt x="537659" y="154370"/>
                  <a:pt x="681540" y="91896"/>
                </a:cubicBezTo>
                <a:cubicBezTo>
                  <a:pt x="825421" y="29422"/>
                  <a:pt x="977821" y="7650"/>
                  <a:pt x="1147260" y="1024"/>
                </a:cubicBezTo>
                <a:cubicBezTo>
                  <a:pt x="1316699" y="-5602"/>
                  <a:pt x="1518320" y="20902"/>
                  <a:pt x="1698171" y="52139"/>
                </a:cubicBezTo>
                <a:cubicBezTo>
                  <a:pt x="1878022" y="83376"/>
                  <a:pt x="2069232" y="134492"/>
                  <a:pt x="2226365" y="188447"/>
                </a:cubicBezTo>
                <a:cubicBezTo>
                  <a:pt x="2383498" y="242402"/>
                  <a:pt x="2510340" y="318129"/>
                  <a:pt x="2640969" y="375871"/>
                </a:cubicBezTo>
                <a:cubicBezTo>
                  <a:pt x="2771598" y="433613"/>
                  <a:pt x="3010137" y="534897"/>
                  <a:pt x="3010137" y="534897"/>
                </a:cubicBezTo>
                <a:lnTo>
                  <a:pt x="3010137" y="534897"/>
                </a:lnTo>
              </a:path>
            </a:pathLst>
          </a:custGeom>
          <a:noFill/>
          <a:ln w="57150">
            <a:solidFill>
              <a:srgbClr val="33CC33">
                <a:alpha val="50196"/>
              </a:srgb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95EC08D-6506-4C7A-972D-5B895D0F6389}"/>
              </a:ext>
            </a:extLst>
          </p:cNvPr>
          <p:cNvSpPr>
            <a:spLocks noChangeAspect="1"/>
          </p:cNvSpPr>
          <p:nvPr/>
        </p:nvSpPr>
        <p:spPr>
          <a:xfrm>
            <a:off x="6051511" y="547408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2C42A-3705-45F6-9B4F-C8AD2681C250}"/>
              </a:ext>
            </a:extLst>
          </p:cNvPr>
          <p:cNvSpPr/>
          <p:nvPr/>
        </p:nvSpPr>
        <p:spPr>
          <a:xfrm>
            <a:off x="5284253" y="6053948"/>
            <a:ext cx="298480" cy="338554"/>
          </a:xfrm>
          <a:prstGeom prst="rect">
            <a:avLst/>
          </a:prstGeom>
        </p:spPr>
        <p:txBody>
          <a:bodyPr wrap="none">
            <a:spAutoFit/>
          </a:bodyPr>
          <a:lstStyle/>
          <a:p>
            <a:r>
              <a:rPr lang="en-US" sz="1600" dirty="0">
                <a:solidFill>
                  <a:srgbClr val="FF0000"/>
                </a:solidFill>
              </a:rPr>
              <a:t>L</a:t>
            </a:r>
          </a:p>
        </p:txBody>
      </p:sp>
      <p:sp>
        <p:nvSpPr>
          <p:cNvPr id="10" name="Rectangle 9">
            <a:extLst>
              <a:ext uri="{FF2B5EF4-FFF2-40B4-BE49-F238E27FC236}">
                <a16:creationId xmlns:a16="http://schemas.microsoft.com/office/drawing/2014/main" id="{7D6BB705-E243-42CF-8A07-9809E2947CD3}"/>
              </a:ext>
            </a:extLst>
          </p:cNvPr>
          <p:cNvSpPr/>
          <p:nvPr/>
        </p:nvSpPr>
        <p:spPr>
          <a:xfrm>
            <a:off x="6788120" y="5071646"/>
            <a:ext cx="298480" cy="338554"/>
          </a:xfrm>
          <a:prstGeom prst="rect">
            <a:avLst/>
          </a:prstGeom>
        </p:spPr>
        <p:txBody>
          <a:bodyPr wrap="square">
            <a:spAutoFit/>
          </a:bodyPr>
          <a:lstStyle/>
          <a:p>
            <a:r>
              <a:rPr lang="en-US" sz="1600" dirty="0">
                <a:solidFill>
                  <a:srgbClr val="FF0000"/>
                </a:solidFill>
              </a:rPr>
              <a:t>L</a:t>
            </a:r>
          </a:p>
        </p:txBody>
      </p:sp>
      <p:sp>
        <p:nvSpPr>
          <p:cNvPr id="12" name="Rectangle 11">
            <a:extLst>
              <a:ext uri="{FF2B5EF4-FFF2-40B4-BE49-F238E27FC236}">
                <a16:creationId xmlns:a16="http://schemas.microsoft.com/office/drawing/2014/main" id="{3BA49205-4C17-4ABA-8051-312751469EDD}"/>
              </a:ext>
            </a:extLst>
          </p:cNvPr>
          <p:cNvSpPr/>
          <p:nvPr/>
        </p:nvSpPr>
        <p:spPr>
          <a:xfrm>
            <a:off x="7787546" y="5376446"/>
            <a:ext cx="332142" cy="338554"/>
          </a:xfrm>
          <a:prstGeom prst="rect">
            <a:avLst/>
          </a:prstGeom>
        </p:spPr>
        <p:txBody>
          <a:bodyPr wrap="none">
            <a:spAutoFit/>
          </a:bodyPr>
          <a:lstStyle/>
          <a:p>
            <a:r>
              <a:rPr lang="en-US" sz="1600" dirty="0">
                <a:solidFill>
                  <a:srgbClr val="FF0000"/>
                </a:solidFill>
              </a:rPr>
              <a:t>H</a:t>
            </a:r>
          </a:p>
        </p:txBody>
      </p:sp>
      <p:cxnSp>
        <p:nvCxnSpPr>
          <p:cNvPr id="14" name="Straight Arrow Connector 13">
            <a:extLst>
              <a:ext uri="{FF2B5EF4-FFF2-40B4-BE49-F238E27FC236}">
                <a16:creationId xmlns:a16="http://schemas.microsoft.com/office/drawing/2014/main" id="{AB27C7BB-468A-4AF5-BC18-C787ED95467E}"/>
              </a:ext>
            </a:extLst>
          </p:cNvPr>
          <p:cNvCxnSpPr>
            <a:cxnSpLocks/>
          </p:cNvCxnSpPr>
          <p:nvPr/>
        </p:nvCxnSpPr>
        <p:spPr>
          <a:xfrm>
            <a:off x="4648200" y="1143000"/>
            <a:ext cx="778835" cy="0"/>
          </a:xfrm>
          <a:prstGeom prst="straightConnector1">
            <a:avLst/>
          </a:prstGeom>
          <a:ln w="38100">
            <a:solidFill>
              <a:srgbClr val="00CC00">
                <a:alpha val="60000"/>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F63524-8A71-4D14-BF4E-F1F48B9265AA}"/>
              </a:ext>
            </a:extLst>
          </p:cNvPr>
          <p:cNvSpPr txBox="1"/>
          <p:nvPr/>
        </p:nvSpPr>
        <p:spPr>
          <a:xfrm>
            <a:off x="103854" y="2378985"/>
            <a:ext cx="4795806" cy="861774"/>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Daily weather patterns propagate from west to east: regression of 300 mb v’ (daily anomaly). </a:t>
            </a:r>
            <a:r>
              <a:rPr lang="en-US" sz="1400" dirty="0">
                <a:latin typeface="Calibri" panose="020F0502020204030204" pitchFamily="34" charset="0"/>
                <a:cs typeface="Calibri" panose="020F0502020204030204" pitchFamily="34" charset="0"/>
              </a:rPr>
              <a:t>Chang et al. (1993, JAS) </a:t>
            </a:r>
          </a:p>
        </p:txBody>
      </p:sp>
      <p:sp>
        <p:nvSpPr>
          <p:cNvPr id="8" name="TextBox 7">
            <a:extLst>
              <a:ext uri="{FF2B5EF4-FFF2-40B4-BE49-F238E27FC236}">
                <a16:creationId xmlns:a16="http://schemas.microsoft.com/office/drawing/2014/main" id="{22C2E229-3B47-4A51-B07F-2580BD6ACC67}"/>
              </a:ext>
            </a:extLst>
          </p:cNvPr>
          <p:cNvSpPr txBox="1"/>
          <p:nvPr/>
        </p:nvSpPr>
        <p:spPr>
          <a:xfrm>
            <a:off x="135565" y="5488122"/>
            <a:ext cx="4969835"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Monthly climate pattern w/ energy propagation from tropics along great circle: auto-correlation for 500 mb Z’ with 45N, 165W). </a:t>
            </a:r>
            <a:r>
              <a:rPr lang="en-US" sz="1400" dirty="0">
                <a:latin typeface="Calibri" panose="020F0502020204030204" pitchFamily="34" charset="0"/>
                <a:cs typeface="Calibri" panose="020F0502020204030204" pitchFamily="34" charset="0"/>
              </a:rPr>
              <a:t>Wallace &amp; Gutzler (1981)</a:t>
            </a:r>
          </a:p>
        </p:txBody>
      </p:sp>
      <p:sp>
        <p:nvSpPr>
          <p:cNvPr id="13" name="TextBox 12">
            <a:extLst>
              <a:ext uri="{FF2B5EF4-FFF2-40B4-BE49-F238E27FC236}">
                <a16:creationId xmlns:a16="http://schemas.microsoft.com/office/drawing/2014/main" id="{659E5163-BDDB-44D0-BEEE-8C8F06156E4F}"/>
              </a:ext>
            </a:extLst>
          </p:cNvPr>
          <p:cNvSpPr txBox="1"/>
          <p:nvPr/>
        </p:nvSpPr>
        <p:spPr>
          <a:xfrm>
            <a:off x="914400" y="3787873"/>
            <a:ext cx="3020345" cy="888705"/>
          </a:xfrm>
          <a:prstGeom prst="rect">
            <a:avLst/>
          </a:prstGeom>
          <a:noFill/>
        </p:spPr>
        <p:txBody>
          <a:bodyPr wrap="square" rtlCol="0">
            <a:spAutoFit/>
          </a:bodyPr>
          <a:lstStyle/>
          <a:p>
            <a:pPr>
              <a:lnSpc>
                <a:spcPct val="150000"/>
              </a:lnSpc>
            </a:pPr>
            <a:r>
              <a:rPr lang="en-US" dirty="0">
                <a:solidFill>
                  <a:srgbClr val="C00000"/>
                </a:solidFill>
                <a:latin typeface="Segoe Print" panose="02000600000000000000" pitchFamily="2" charset="0"/>
              </a:rPr>
              <a:t>Is the tropics important for weather forecast?</a:t>
            </a:r>
          </a:p>
        </p:txBody>
      </p:sp>
    </p:spTree>
    <p:extLst>
      <p:ext uri="{BB962C8B-B14F-4D97-AF65-F5344CB8AC3E}">
        <p14:creationId xmlns:p14="http://schemas.microsoft.com/office/powerpoint/2010/main" val="42230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bldP spid="12"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468FAA1-D785-471F-B95D-93BDD5AEB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798763"/>
            <a:ext cx="5067300" cy="291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a:extLst>
              <a:ext uri="{FF2B5EF4-FFF2-40B4-BE49-F238E27FC236}">
                <a16:creationId xmlns:a16="http://schemas.microsoft.com/office/drawing/2014/main" id="{5298FFE7-DA10-4D85-B47B-67D4C93AA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5" y="3687763"/>
            <a:ext cx="3705225" cy="149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a:extLst>
              <a:ext uri="{FF2B5EF4-FFF2-40B4-BE49-F238E27FC236}">
                <a16:creationId xmlns:a16="http://schemas.microsoft.com/office/drawing/2014/main" id="{EF71577E-7636-478E-A3DA-B6E7A58D2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194"/>
          <a:stretch>
            <a:fillRect/>
          </a:stretch>
        </p:blipFill>
        <p:spPr bwMode="auto">
          <a:xfrm>
            <a:off x="1817688" y="5218113"/>
            <a:ext cx="2611437" cy="19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Rectangle 1">
            <a:extLst>
              <a:ext uri="{FF2B5EF4-FFF2-40B4-BE49-F238E27FC236}">
                <a16:creationId xmlns:a16="http://schemas.microsoft.com/office/drawing/2014/main" id="{F333C6D5-A747-4DD4-B477-66FF5FA5C0D2}"/>
              </a:ext>
            </a:extLst>
          </p:cNvPr>
          <p:cNvSpPr>
            <a:spLocks noChangeArrowheads="1"/>
          </p:cNvSpPr>
          <p:nvPr/>
        </p:nvSpPr>
        <p:spPr bwMode="auto">
          <a:xfrm>
            <a:off x="1371600" y="59436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1400" dirty="0">
                <a:latin typeface="Calibri" panose="020F0502020204030204" pitchFamily="34" charset="0"/>
                <a:cs typeface="Calibri" panose="020F0502020204030204" pitchFamily="34" charset="0"/>
              </a:rPr>
              <a:t>EOF2 of Palmer Drought Severity Index from 1900 to 2008. </a:t>
            </a:r>
            <a:r>
              <a:rPr lang="en-US" altLang="en-US" sz="1400" dirty="0">
                <a:solidFill>
                  <a:srgbClr val="C00000"/>
                </a:solidFill>
                <a:latin typeface="Calibri" panose="020F0502020204030204" pitchFamily="34" charset="0"/>
                <a:cs typeface="Calibri" panose="020F0502020204030204" pitchFamily="34" charset="0"/>
              </a:rPr>
              <a:t>Red</a:t>
            </a:r>
            <a:r>
              <a:rPr lang="en-US" altLang="en-US" sz="1400" dirty="0">
                <a:latin typeface="Calibri" panose="020F0502020204030204" pitchFamily="34" charset="0"/>
                <a:cs typeface="Calibri" panose="020F0502020204030204" pitchFamily="34" charset="0"/>
              </a:rPr>
              <a:t> (blue) areas are anomalously </a:t>
            </a:r>
            <a:r>
              <a:rPr lang="en-US" altLang="en-US" sz="1400" dirty="0">
                <a:solidFill>
                  <a:srgbClr val="C00000"/>
                </a:solidFill>
                <a:latin typeface="Calibri" panose="020F0502020204030204" pitchFamily="34" charset="0"/>
                <a:cs typeface="Calibri" panose="020F0502020204030204" pitchFamily="34" charset="0"/>
              </a:rPr>
              <a:t>wet</a:t>
            </a:r>
            <a:r>
              <a:rPr lang="en-US" altLang="en-US" sz="1400" dirty="0">
                <a:latin typeface="Calibri" panose="020F0502020204030204" pitchFamily="34" charset="0"/>
                <a:cs typeface="Calibri" panose="020F0502020204030204" pitchFamily="34" charset="0"/>
              </a:rPr>
              <a:t> (dry) for a positive value of PC. Dai (2011, </a:t>
            </a:r>
            <a:r>
              <a:rPr lang="en-US" altLang="en-US" sz="1400" i="1" dirty="0">
                <a:latin typeface="Calibri" panose="020F0502020204030204" pitchFamily="34" charset="0"/>
                <a:cs typeface="Calibri" panose="020F0502020204030204" pitchFamily="34" charset="0"/>
              </a:rPr>
              <a:t>WIREs </a:t>
            </a:r>
            <a:r>
              <a:rPr lang="en-US" altLang="en-US" sz="1400" i="1" dirty="0" err="1">
                <a:latin typeface="Calibri" panose="020F0502020204030204" pitchFamily="34" charset="0"/>
                <a:cs typeface="Calibri" panose="020F0502020204030204" pitchFamily="34" charset="0"/>
              </a:rPr>
              <a:t>Clim</a:t>
            </a:r>
            <a:r>
              <a:rPr lang="en-US" altLang="en-US" sz="1400" i="1" dirty="0">
                <a:latin typeface="Calibri" panose="020F0502020204030204" pitchFamily="34" charset="0"/>
                <a:cs typeface="Calibri" panose="020F0502020204030204" pitchFamily="34" charset="0"/>
              </a:rPr>
              <a:t> Change</a:t>
            </a:r>
            <a:r>
              <a:rPr lang="en-US" altLang="en-US" sz="1400"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C79EB41A-ADF5-40CF-A58E-DC4B2EA6F612}"/>
              </a:ext>
            </a:extLst>
          </p:cNvPr>
          <p:cNvSpPr txBox="1"/>
          <p:nvPr/>
        </p:nvSpPr>
        <p:spPr>
          <a:xfrm>
            <a:off x="1362075" y="533400"/>
            <a:ext cx="6577013" cy="1677988"/>
          </a:xfrm>
          <a:prstGeom prst="rect">
            <a:avLst/>
          </a:prstGeom>
          <a:noFill/>
        </p:spPr>
        <p:txBody>
          <a:bodyPr wrap="none">
            <a:spAutoFit/>
          </a:bodyPr>
          <a:lstStyle/>
          <a:p>
            <a:pPr eaLnBrk="1" hangingPunct="1">
              <a:spcAft>
                <a:spcPts val="600"/>
              </a:spcAft>
              <a:defRPr/>
            </a:pPr>
            <a:r>
              <a:rPr lang="en-US" sz="2400" b="1" dirty="0">
                <a:solidFill>
                  <a:srgbClr val="FF0000"/>
                </a:solidFill>
                <a:latin typeface="Arial" charset="0"/>
              </a:rPr>
              <a:t>Why tropics?</a:t>
            </a:r>
          </a:p>
          <a:p>
            <a:pPr marL="285750" indent="-285750" eaLnBrk="1" hangingPunct="1">
              <a:spcAft>
                <a:spcPts val="1200"/>
              </a:spcAft>
              <a:buFont typeface="Arial" panose="020B0604020202020204" pitchFamily="34" charset="0"/>
              <a:buChar char="•"/>
              <a:defRPr/>
            </a:pPr>
            <a:r>
              <a:rPr lang="en-US" dirty="0">
                <a:latin typeface="Arial" charset="0"/>
              </a:rPr>
              <a:t>Engine for global atmospheric circulation.</a:t>
            </a:r>
          </a:p>
          <a:p>
            <a:pPr marL="285750" indent="-285750" eaLnBrk="1" hangingPunct="1">
              <a:spcAft>
                <a:spcPts val="1200"/>
              </a:spcAft>
              <a:buFont typeface="Arial" panose="020B0604020202020204" pitchFamily="34" charset="0"/>
              <a:buChar char="•"/>
              <a:defRPr/>
            </a:pPr>
            <a:r>
              <a:rPr lang="en-US" dirty="0">
                <a:latin typeface="Arial" charset="0"/>
              </a:rPr>
              <a:t>Tropical variability affects global climate. </a:t>
            </a:r>
          </a:p>
          <a:p>
            <a:pPr marL="285750" indent="-285750" eaLnBrk="1" hangingPunct="1">
              <a:spcAft>
                <a:spcPts val="1200"/>
              </a:spcAft>
              <a:buFont typeface="Arial" panose="020B0604020202020204" pitchFamily="34" charset="0"/>
              <a:buChar char="•"/>
              <a:defRPr/>
            </a:pPr>
            <a:r>
              <a:rPr lang="en-US" dirty="0">
                <a:latin typeface="Arial" charset="0"/>
              </a:rPr>
              <a:t>Tight ocean-atmosphere coupling gives rise to predictability.</a:t>
            </a:r>
          </a:p>
        </p:txBody>
      </p:sp>
      <p:sp>
        <p:nvSpPr>
          <p:cNvPr id="13319" name="TextBox 3">
            <a:extLst>
              <a:ext uri="{FF2B5EF4-FFF2-40B4-BE49-F238E27FC236}">
                <a16:creationId xmlns:a16="http://schemas.microsoft.com/office/drawing/2014/main" id="{EEDA9392-7292-4625-92F8-F62AAA81AF05}"/>
              </a:ext>
            </a:extLst>
          </p:cNvPr>
          <p:cNvSpPr txBox="1">
            <a:spLocks noChangeArrowheads="1"/>
          </p:cNvSpPr>
          <p:nvPr/>
        </p:nvSpPr>
        <p:spPr bwMode="auto">
          <a:xfrm>
            <a:off x="76200" y="2816225"/>
            <a:ext cx="33670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1400"/>
              <a:t>       ENSO’s global influence on drought</a:t>
            </a:r>
          </a:p>
        </p:txBody>
      </p:sp>
      <p:sp>
        <p:nvSpPr>
          <p:cNvPr id="13320" name="TextBox 4">
            <a:extLst>
              <a:ext uri="{FF2B5EF4-FFF2-40B4-BE49-F238E27FC236}">
                <a16:creationId xmlns:a16="http://schemas.microsoft.com/office/drawing/2014/main" id="{BF918F94-9733-4729-A378-4E16C9C3E3DF}"/>
              </a:ext>
            </a:extLst>
          </p:cNvPr>
          <p:cNvSpPr txBox="1">
            <a:spLocks noChangeArrowheads="1"/>
          </p:cNvSpPr>
          <p:nvPr/>
        </p:nvSpPr>
        <p:spPr bwMode="auto">
          <a:xfrm>
            <a:off x="542925" y="5014913"/>
            <a:ext cx="890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en-US" sz="1600">
                <a:solidFill>
                  <a:srgbClr val="0070C0"/>
                </a:solidFill>
              </a:rPr>
              <a:t>La Nina</a:t>
            </a:r>
          </a:p>
        </p:txBody>
      </p:sp>
      <p:sp>
        <p:nvSpPr>
          <p:cNvPr id="9" name="Oval 8">
            <a:extLst>
              <a:ext uri="{FF2B5EF4-FFF2-40B4-BE49-F238E27FC236}">
                <a16:creationId xmlns:a16="http://schemas.microsoft.com/office/drawing/2014/main" id="{04B75960-EDEA-4368-8B14-60CC80893978}"/>
              </a:ext>
            </a:extLst>
          </p:cNvPr>
          <p:cNvSpPr>
            <a:spLocks noChangeAspect="1"/>
          </p:cNvSpPr>
          <p:nvPr/>
        </p:nvSpPr>
        <p:spPr>
          <a:xfrm rot="19477788">
            <a:off x="1171575" y="3556000"/>
            <a:ext cx="433388" cy="646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5979</TotalTime>
  <Words>2034</Words>
  <Application>Microsoft Office PowerPoint</Application>
  <PresentationFormat>On-screen Show (4:3)</PresentationFormat>
  <Paragraphs>252</Paragraphs>
  <Slides>24</Slides>
  <Notes>14</Notes>
  <HiddenSlides>4</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24</vt:i4>
      </vt:variant>
    </vt:vector>
  </HeadingPairs>
  <TitlesOfParts>
    <vt:vector size="43" baseType="lpstr">
      <vt:lpstr>AdvOTc7a5b7d4</vt:lpstr>
      <vt:lpstr>AdvOTc7a5b7d4+fb</vt:lpstr>
      <vt:lpstr>AdvPTimes</vt:lpstr>
      <vt:lpstr>AdvPTimesB</vt:lpstr>
      <vt:lpstr>Arial</vt:lpstr>
      <vt:lpstr>Calibri</vt:lpstr>
      <vt:lpstr>Calibri Light</vt:lpstr>
      <vt:lpstr>Cambria Math</vt:lpstr>
      <vt:lpstr>Segoe Print</vt:lpstr>
      <vt:lpstr>Times New Roman</vt:lpstr>
      <vt:lpstr>Wingdings</vt:lpstr>
      <vt:lpstr>Default Design</vt:lpstr>
      <vt:lpstr>1_Office Theme</vt:lpstr>
      <vt:lpstr>3_Office Theme</vt:lpstr>
      <vt:lpstr>5_Office Theme</vt:lpstr>
      <vt:lpstr>2_Office Theme</vt:lpstr>
      <vt:lpstr>2_Default Design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Shang-Ping　Xie</dc:creator>
  <cp:lastModifiedBy>Shang-Ping Xie</cp:lastModifiedBy>
  <cp:revision>265</cp:revision>
  <cp:lastPrinted>2016-03-29T16:57:30Z</cp:lastPrinted>
  <dcterms:created xsi:type="dcterms:W3CDTF">2007-01-07T06:33:43Z</dcterms:created>
  <dcterms:modified xsi:type="dcterms:W3CDTF">2023-07-11T03:30:25Z</dcterms:modified>
</cp:coreProperties>
</file>