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95" r:id="rId3"/>
  </p:sldMasterIdLst>
  <p:notesMasterIdLst>
    <p:notesMasterId r:id="rId21"/>
  </p:notesMasterIdLst>
  <p:handoutMasterIdLst>
    <p:handoutMasterId r:id="rId22"/>
  </p:handoutMasterIdLst>
  <p:sldIdLst>
    <p:sldId id="367" r:id="rId4"/>
    <p:sldId id="1165" r:id="rId5"/>
    <p:sldId id="1157" r:id="rId6"/>
    <p:sldId id="320" r:id="rId7"/>
    <p:sldId id="317" r:id="rId8"/>
    <p:sldId id="309" r:id="rId9"/>
    <p:sldId id="310" r:id="rId10"/>
    <p:sldId id="311" r:id="rId11"/>
    <p:sldId id="350" r:id="rId12"/>
    <p:sldId id="351" r:id="rId13"/>
    <p:sldId id="1166" r:id="rId14"/>
    <p:sldId id="1152" r:id="rId15"/>
    <p:sldId id="1167" r:id="rId16"/>
    <p:sldId id="370" r:id="rId17"/>
    <p:sldId id="328" r:id="rId18"/>
    <p:sldId id="316" r:id="rId19"/>
    <p:sldId id="315" r:id="rId20"/>
  </p:sldIdLst>
  <p:sldSz cx="9144000" cy="6858000" type="screen4x3"/>
  <p:notesSz cx="7315200" cy="96012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FFFF"/>
    <a:srgbClr val="0099FF"/>
    <a:srgbClr val="CC6600"/>
    <a:srgbClr val="0000FF"/>
    <a:srgbClr val="FF5050"/>
    <a:srgbClr val="FFFFFF"/>
    <a:srgbClr val="008000"/>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4000" autoAdjust="0"/>
  </p:normalViewPr>
  <p:slideViewPr>
    <p:cSldViewPr>
      <p:cViewPr varScale="1">
        <p:scale>
          <a:sx n="95" d="100"/>
          <a:sy n="95" d="100"/>
        </p:scale>
        <p:origin x="666" y="78"/>
      </p:cViewPr>
      <p:guideLst>
        <p:guide orient="horz" pos="2160"/>
        <p:guide pos="2880"/>
      </p:guideLst>
    </p:cSldViewPr>
  </p:slideViewPr>
  <p:notesTextViewPr>
    <p:cViewPr>
      <p:scale>
        <a:sx n="3" d="2"/>
        <a:sy n="3" d="2"/>
      </p:scale>
      <p:origin x="0" y="0"/>
    </p:cViewPr>
  </p:notesTextViewPr>
  <p:sorterViewPr>
    <p:cViewPr varScale="1">
      <p:scale>
        <a:sx n="1" d="1"/>
        <a:sy n="1" d="1"/>
      </p:scale>
      <p:origin x="0" y="-18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56451512-8A3A-477A-A2B5-0733427F780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101379" name="Rectangle 3">
            <a:extLst>
              <a:ext uri="{FF2B5EF4-FFF2-40B4-BE49-F238E27FC236}">
                <a16:creationId xmlns:a16="http://schemas.microsoft.com/office/drawing/2014/main" id="{0DFBA46B-64F4-4049-AA50-1BA072989589}"/>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101380" name="Rectangle 4">
            <a:extLst>
              <a:ext uri="{FF2B5EF4-FFF2-40B4-BE49-F238E27FC236}">
                <a16:creationId xmlns:a16="http://schemas.microsoft.com/office/drawing/2014/main" id="{E2E8C85A-71C8-4970-94BB-81057D63D033}"/>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101381" name="Rectangle 5">
            <a:extLst>
              <a:ext uri="{FF2B5EF4-FFF2-40B4-BE49-F238E27FC236}">
                <a16:creationId xmlns:a16="http://schemas.microsoft.com/office/drawing/2014/main" id="{38DD9357-055C-4089-BE04-D76F9650299A}"/>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1CBAE9BD-CC68-4C65-B9B7-5050A0BB114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990B7FA-3444-4550-94D1-B2BD12C233DC}"/>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ltLang="zh-CN"/>
          </a:p>
        </p:txBody>
      </p:sp>
      <p:sp>
        <p:nvSpPr>
          <p:cNvPr id="7171" name="Rectangle 3">
            <a:extLst>
              <a:ext uri="{FF2B5EF4-FFF2-40B4-BE49-F238E27FC236}">
                <a16:creationId xmlns:a16="http://schemas.microsoft.com/office/drawing/2014/main" id="{F5E98E77-5FCA-4DF5-95F9-00EF97FD3EFA}"/>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ltLang="zh-CN"/>
          </a:p>
        </p:txBody>
      </p:sp>
      <p:sp>
        <p:nvSpPr>
          <p:cNvPr id="3076" name="Rectangle 4">
            <a:extLst>
              <a:ext uri="{FF2B5EF4-FFF2-40B4-BE49-F238E27FC236}">
                <a16:creationId xmlns:a16="http://schemas.microsoft.com/office/drawing/2014/main" id="{891F9FBC-5656-4C69-B228-C6D2A17A89B4}"/>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23281849-B4D5-4A6C-B348-9C40C94CCD93}"/>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7174" name="Rectangle 6">
            <a:extLst>
              <a:ext uri="{FF2B5EF4-FFF2-40B4-BE49-F238E27FC236}">
                <a16:creationId xmlns:a16="http://schemas.microsoft.com/office/drawing/2014/main" id="{9497AD3B-D670-4616-B89D-BDE690ADCE45}"/>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ltLang="zh-CN"/>
          </a:p>
        </p:txBody>
      </p:sp>
      <p:sp>
        <p:nvSpPr>
          <p:cNvPr id="7175" name="Rectangle 7">
            <a:extLst>
              <a:ext uri="{FF2B5EF4-FFF2-40B4-BE49-F238E27FC236}">
                <a16:creationId xmlns:a16="http://schemas.microsoft.com/office/drawing/2014/main" id="{04DC163F-2479-40CB-B29C-D9ACE9CA6E55}"/>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smtClean="0"/>
            </a:lvl1pPr>
          </a:lstStyle>
          <a:p>
            <a:pPr>
              <a:defRPr/>
            </a:pPr>
            <a:fld id="{716F280D-B204-433B-A2BB-DCFDD8ADEC3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SimSun"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SimSun"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SimSun"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SimSun"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gu.org/pubs/crossref/2006/2006GL026672.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atmos.washington.edu/~larissa/GM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gu.org/pubs/crossref/2006/2006GL026672.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atmos.washington.edu/~larissa/GMS.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gu.org/pubs/crossref/2006/2006GL026672.s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atmos.washington.edu/~larissa/GM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09713E8-05F3-4914-8DB0-008DE47E9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4E2B7BA-D96D-4B92-9DD4-1250B81E00C4}"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41987" name="Rectangle 2">
            <a:extLst>
              <a:ext uri="{FF2B5EF4-FFF2-40B4-BE49-F238E27FC236}">
                <a16:creationId xmlns:a16="http://schemas.microsoft.com/office/drawing/2014/main" id="{5F5B5F8A-8706-4C1A-8FB4-078C4384367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60B8A4EF-B373-43B1-A362-CAAB2F4F75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2.3,2.4</a:t>
            </a:r>
          </a:p>
          <a:p>
            <a:pPr eaLnBrk="1" hangingPunct="1"/>
            <a:r>
              <a:rPr lang="en-US" altLang="en-US" dirty="0">
                <a:latin typeface="Arial" panose="020B0604020202020204" pitchFamily="34" charset="0"/>
              </a:rPr>
              <a:t>In the zonal mean, downward solar radiation exceeds OLR in the tropics but the budget reverses in high-latitudes. The tropical surplus and high-latitude deficit in net TOA radiation indicate energy transport by the motions of the atmosphere and ocean. A water/air parcel can absorb heat in one place, transport and release it in a far-away place.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FDEEE58-76AD-4882-B45B-36C4271EB1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F36417C-76CB-431A-961B-73EB6AEDA0C8}"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10</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6627" name="Rectangle 2">
            <a:extLst>
              <a:ext uri="{FF2B5EF4-FFF2-40B4-BE49-F238E27FC236}">
                <a16:creationId xmlns:a16="http://schemas.microsoft.com/office/drawing/2014/main" id="{5D4754F2-A536-4422-AC4A-B7BDF09863BE}"/>
              </a:ext>
            </a:extLst>
          </p:cNvPr>
          <p:cNvSpPr>
            <a:spLocks noGrp="1" noRot="1" noChangeAspect="1" noChangeArrowheads="1" noTextEdit="1"/>
          </p:cNvSpPr>
          <p:nvPr>
            <p:ph type="sldImg"/>
          </p:nvPr>
        </p:nvSpPr>
        <p:spPr>
          <a:xfrm>
            <a:off x="1258888" y="720725"/>
            <a:ext cx="4800600" cy="3600450"/>
          </a:xfrm>
          <a:ln/>
        </p:spPr>
      </p:sp>
      <p:sp>
        <p:nvSpPr>
          <p:cNvPr id="26628" name="Rectangle 3">
            <a:extLst>
              <a:ext uri="{FF2B5EF4-FFF2-40B4-BE49-F238E27FC236}">
                <a16:creationId xmlns:a16="http://schemas.microsoft.com/office/drawing/2014/main" id="{9135281E-8900-4562-8F39-4C9157B09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Hadley circulation is an important agent for energy transport in the tropics. Potential temperature is stably stratified, increasing upward. The Hadley circulation transports dry static energy (s=cpT+gz; cpT d(ln theta) = ds) poleward, with higher potential-temperature air flowing poleward. In the moist atmosphere, things are slightly different as humidity is trapped in the lower troposphere and decreases rapidly upward. The Hadley circulation transports the latent energy equatorward by the equatorward flow near the surface. The moist static energy is greater at the tropopause than at the surface, leading a net poleward transport of moist static energy. Because of the opposing effects in transporting temperature and humidity, the total energy transport by the Hadley circulation is much weaker than the transport in the midlatitudes, where eddies transport both temperature and moisture poleward. Because of this efficient eddy transport, the atmospheric energy transport features a pronounced peak in the midlatitudes.</a:t>
            </a:r>
          </a:p>
          <a:p>
            <a:pPr eaLnBrk="1" hangingPunct="1"/>
            <a:r>
              <a:rPr lang="en-US" altLang="en-US">
                <a:latin typeface="Arial" panose="020B0604020202020204" pitchFamily="34" charset="0"/>
                <a:hlinkClick r:id="rId3"/>
              </a:rPr>
              <a:t>Back, L. E, and C. S. Bretherton, 2006</a:t>
            </a:r>
            <a:r>
              <a:rPr lang="en-US" altLang="en-US">
                <a:latin typeface="Arial" panose="020B0604020202020204" pitchFamily="34" charset="0"/>
              </a:rPr>
              <a:t>: Geographic variability in the export of moist static energy and vertical motion profiles in the Tropical Pacific.</a:t>
            </a:r>
            <a:r>
              <a:rPr lang="en-US" altLang="en-US">
                <a:latin typeface="Arial" panose="020B0604020202020204" pitchFamily="34" charset="0"/>
                <a:hlinkClick r:id="rId4"/>
              </a:rPr>
              <a:t> </a:t>
            </a:r>
            <a:r>
              <a:rPr lang="en-US" altLang="en-US" i="1">
                <a:latin typeface="Arial" panose="020B0604020202020204" pitchFamily="34" charset="0"/>
              </a:rPr>
              <a:t>Geophys. Res. Lett.</a:t>
            </a:r>
            <a:r>
              <a:rPr lang="en-US" altLang="en-US">
                <a:latin typeface="Arial" panose="020B0604020202020204" pitchFamily="34" charset="0"/>
              </a:rPr>
              <a:t>, </a:t>
            </a:r>
            <a:r>
              <a:rPr lang="en-US" altLang="en-US" b="1">
                <a:latin typeface="Arial" panose="020B0604020202020204" pitchFamily="34" charset="0"/>
              </a:rPr>
              <a:t>33</a:t>
            </a:r>
            <a:r>
              <a:rPr lang="en-US" altLang="en-US">
                <a:latin typeface="Arial" panose="020B0604020202020204" pitchFamily="34" charset="0"/>
              </a:rPr>
              <a:t>, L17810, doi:10.1029/2006GL026672.  </a:t>
            </a:r>
          </a:p>
        </p:txBody>
      </p:sp>
    </p:spTree>
    <p:extLst>
      <p:ext uri="{BB962C8B-B14F-4D97-AF65-F5344CB8AC3E}">
        <p14:creationId xmlns:p14="http://schemas.microsoft.com/office/powerpoint/2010/main" val="225015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CA1B7B1-46A8-41A1-8F6B-2F71FFAB25BA}"/>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6E43B0F4-6E3A-4AF9-B0E5-3E08D345AB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DEB93D88-BE0F-47A4-B581-AF417B0338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070A71D2-0635-43A5-B268-C6992C43A289}"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11</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3/28/22 afternoon, AR event, 0.5 in rains in SD</a:t>
            </a:r>
          </a:p>
        </p:txBody>
      </p:sp>
      <p:sp>
        <p:nvSpPr>
          <p:cNvPr id="4" name="Slide Number Placeholder 3"/>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716F280D-B204-433B-A2BB-DCFDD8ADEC3C}"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12</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408079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FDEEE58-76AD-4882-B45B-36C4271EB1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F36417C-76CB-431A-961B-73EB6AEDA0C8}"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13</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6627" name="Rectangle 2">
            <a:extLst>
              <a:ext uri="{FF2B5EF4-FFF2-40B4-BE49-F238E27FC236}">
                <a16:creationId xmlns:a16="http://schemas.microsoft.com/office/drawing/2014/main" id="{5D4754F2-A536-4422-AC4A-B7BDF09863BE}"/>
              </a:ext>
            </a:extLst>
          </p:cNvPr>
          <p:cNvSpPr>
            <a:spLocks noGrp="1" noRot="1" noChangeAspect="1" noChangeArrowheads="1" noTextEdit="1"/>
          </p:cNvSpPr>
          <p:nvPr>
            <p:ph type="sldImg"/>
          </p:nvPr>
        </p:nvSpPr>
        <p:spPr>
          <a:xfrm>
            <a:off x="1258888" y="720725"/>
            <a:ext cx="4800600" cy="3600450"/>
          </a:xfrm>
          <a:ln/>
        </p:spPr>
      </p:sp>
      <p:sp>
        <p:nvSpPr>
          <p:cNvPr id="26628" name="Rectangle 3">
            <a:extLst>
              <a:ext uri="{FF2B5EF4-FFF2-40B4-BE49-F238E27FC236}">
                <a16:creationId xmlns:a16="http://schemas.microsoft.com/office/drawing/2014/main" id="{9135281E-8900-4562-8F39-4C9157B09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Hadley circulation is an important agent for energy transport in the tropics. Potential temperature is stably stratified, increasing upward. The Hadley circulation transports dry static energy (s=cpT+gz; cpT d(ln theta) = ds) poleward, with higher potential-temperature air flowing poleward. In the moist atmosphere, things are slightly different as humidity is trapped in the lower troposphere and decreases rapidly upward. The Hadley circulation transports the latent energy equatorward by the equatorward flow near the surface. The moist static energy is greater at the tropopause than at the surface, leading a net poleward transport of moist static energy. Because of the opposing effects in transporting temperature and humidity, the total energy transport by the Hadley circulation is much weaker than the transport in the midlatitudes, where eddies transport both temperature and moisture poleward. Because of this efficient eddy transport, the atmospheric energy transport features a pronounced peak in the midlatitudes.</a:t>
            </a:r>
          </a:p>
          <a:p>
            <a:pPr eaLnBrk="1" hangingPunct="1"/>
            <a:r>
              <a:rPr lang="en-US" altLang="en-US">
                <a:latin typeface="Arial" panose="020B0604020202020204" pitchFamily="34" charset="0"/>
                <a:hlinkClick r:id="rId3"/>
              </a:rPr>
              <a:t>Back, L. E, and C. S. Bretherton, 2006</a:t>
            </a:r>
            <a:r>
              <a:rPr lang="en-US" altLang="en-US">
                <a:latin typeface="Arial" panose="020B0604020202020204" pitchFamily="34" charset="0"/>
              </a:rPr>
              <a:t>: Geographic variability in the export of moist static energy and vertical motion profiles in the Tropical Pacific.</a:t>
            </a:r>
            <a:r>
              <a:rPr lang="en-US" altLang="en-US">
                <a:latin typeface="Arial" panose="020B0604020202020204" pitchFamily="34" charset="0"/>
                <a:hlinkClick r:id="rId4"/>
              </a:rPr>
              <a:t> </a:t>
            </a:r>
            <a:r>
              <a:rPr lang="en-US" altLang="en-US" i="1">
                <a:latin typeface="Arial" panose="020B0604020202020204" pitchFamily="34" charset="0"/>
              </a:rPr>
              <a:t>Geophys. Res. Lett.</a:t>
            </a:r>
            <a:r>
              <a:rPr lang="en-US" altLang="en-US">
                <a:latin typeface="Arial" panose="020B0604020202020204" pitchFamily="34" charset="0"/>
              </a:rPr>
              <a:t>, </a:t>
            </a:r>
            <a:r>
              <a:rPr lang="en-US" altLang="en-US" b="1">
                <a:latin typeface="Arial" panose="020B0604020202020204" pitchFamily="34" charset="0"/>
              </a:rPr>
              <a:t>33</a:t>
            </a:r>
            <a:r>
              <a:rPr lang="en-US" altLang="en-US">
                <a:latin typeface="Arial" panose="020B0604020202020204" pitchFamily="34" charset="0"/>
              </a:rPr>
              <a:t>, L17810, doi:10.1029/2006GL026672.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08D5203-A298-48C2-82EE-0F6FC1EF6D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A46CCDAD-56BB-4151-A99A-EE49EB043982}"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15</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8675" name="Rectangle 2">
            <a:extLst>
              <a:ext uri="{FF2B5EF4-FFF2-40B4-BE49-F238E27FC236}">
                <a16:creationId xmlns:a16="http://schemas.microsoft.com/office/drawing/2014/main" id="{7292114F-1BA3-40FD-9B8B-33EF869855E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EBE2D6B-55B1-4300-AD64-56EAC51A28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At the surface, as the air moves equator, the Coriolis force induces an easterly component, which we call the easterly trade winds. In Hawaii, the northeast trades prevail and are especially steady during summer when the storm track to the north is weak and in higher latitudes.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The Hadley circulation would extend all the way to the poles if the earth were not rotating. The earth rotation changes the dynamics of the atmosphere and limits the meridional extent of the Hadley cell to roughly 30 deg. This happens because of transient eddies (traveling lows and </a:t>
            </a:r>
            <a:r>
              <a:rPr lang="en-US" altLang="en-US" dirty="0" err="1">
                <a:latin typeface="Arial" panose="020B0604020202020204" pitchFamily="34" charset="0"/>
              </a:rPr>
              <a:t>highes</a:t>
            </a:r>
            <a:r>
              <a:rPr lang="en-US" altLang="en-US" dirty="0">
                <a:latin typeface="Arial" panose="020B0604020202020204" pitchFamily="34" charset="0"/>
              </a:rPr>
              <a:t> in the midlatitudes) and of a dynamical mechanism proposed by Held and Hou (1980).</a:t>
            </a:r>
          </a:p>
        </p:txBody>
      </p:sp>
    </p:spTree>
    <p:extLst>
      <p:ext uri="{BB962C8B-B14F-4D97-AF65-F5344CB8AC3E}">
        <p14:creationId xmlns:p14="http://schemas.microsoft.com/office/powerpoint/2010/main" val="168612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704312A-228F-479E-BA82-1DDA5976AE68}"/>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561FE51E-B88C-413C-B1CD-C24C899585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726ABF95-536C-406E-B6C3-B5E13C630E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7D8A42A6-E420-4132-89AD-1B35C052EBA2}"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9A9EDCB-F269-4C45-9D4A-61F825C053C7}"/>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CDC10C85-0053-42A8-AD7C-B6C9630A99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https://www2.acd.ucar.edu/news/cloud-tops-and-tropopause</a:t>
            </a:r>
          </a:p>
        </p:txBody>
      </p:sp>
      <p:sp>
        <p:nvSpPr>
          <p:cNvPr id="39940" name="Slide Number Placeholder 3">
            <a:extLst>
              <a:ext uri="{FF2B5EF4-FFF2-40B4-BE49-F238E27FC236}">
                <a16:creationId xmlns:a16="http://schemas.microsoft.com/office/drawing/2014/main" id="{6E0A4835-C916-4AAD-A4AB-7302D8C3FE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658A1FB8-7868-4847-AE4B-99E081AC08FA}" type="slidenum">
              <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716F280D-B204-433B-A2BB-DCFDD8ADEC3C}"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2</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73682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764B85-E8AB-4491-B5D1-1BB64BC028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26491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64EF9-7DEA-4AE9-9579-49858DCBF86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70491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EE2549A-9118-45F3-924C-919917E62E62}"/>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ECB83808-1DAE-4F29-801C-C13F0588C6D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F2B33285-9FE3-4EB8-BCD9-AA364AA21E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8E32C43A-60EC-4660-8983-CED00ECE21B4}" type="slidenum">
              <a:rPr lang="en-US" altLang="zh-CN" sz="1300"/>
              <a:pPr>
                <a:spcBef>
                  <a:spcPct val="0"/>
                </a:spcBef>
              </a:pPr>
              <a:t>5</a:t>
            </a:fld>
            <a:endParaRPr lang="en-US" altLang="zh-CN"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0B1A668-BC31-41A6-8C15-7E0C4E71DE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E1959ECA-5B1B-4E5F-B2F0-707412A27C6B}" type="slidenum">
              <a:rPr lang="en-US" altLang="zh-CN" sz="1300"/>
              <a:pPr>
                <a:spcBef>
                  <a:spcPct val="0"/>
                </a:spcBef>
              </a:pPr>
              <a:t>6</a:t>
            </a:fld>
            <a:endParaRPr lang="en-US" altLang="zh-CN" sz="1300"/>
          </a:p>
        </p:txBody>
      </p:sp>
      <p:sp>
        <p:nvSpPr>
          <p:cNvPr id="16387" name="Rectangle 2">
            <a:extLst>
              <a:ext uri="{FF2B5EF4-FFF2-40B4-BE49-F238E27FC236}">
                <a16:creationId xmlns:a16="http://schemas.microsoft.com/office/drawing/2014/main" id="{324BB0CB-5D4C-4664-BD32-78787B11D394}"/>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C5273D83-5CEA-4EEC-BE01-82967DEE3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ocean is strongly stratified in temperature, with thin warm water floating atop thick cold water, separated by a layer of sharp gradients called the thermocline. Because of the vertical temperature stratification, meridional overturning circulations (MOCs) transport heat. In the Pacific, MOC is shallow and transports heat poleward, with warm surface water flowing poleward and cold thermocline water toward the equator. In the Atlantic, deep water forms in subpolar northern latitudes and spread southward and then into much of the world ocean. The deep southward flow is compensated by a northward surface flow, of which the Gulf Stream is part. As a result, there is a net northward heat transport across the equator. The shallow and deep MOCs in the Pacific and Atlantic leave clear signatures in salinity distribution.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CE7828C-6DA7-4113-A7AC-B573F2699E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a:spcBef>
                <a:spcPct val="0"/>
              </a:spcBef>
            </a:pPr>
            <a:fld id="{BB533F72-252C-4070-B65D-12A42D803AEA}" type="slidenum">
              <a:rPr lang="en-US" altLang="zh-CN" sz="1300"/>
              <a:pPr>
                <a:spcBef>
                  <a:spcPct val="0"/>
                </a:spcBef>
              </a:pPr>
              <a:t>7</a:t>
            </a:fld>
            <a:endParaRPr lang="en-US" altLang="zh-CN" sz="1300"/>
          </a:p>
        </p:txBody>
      </p:sp>
      <p:sp>
        <p:nvSpPr>
          <p:cNvPr id="18435" name="Rectangle 2">
            <a:extLst>
              <a:ext uri="{FF2B5EF4-FFF2-40B4-BE49-F238E27FC236}">
                <a16:creationId xmlns:a16="http://schemas.microsoft.com/office/drawing/2014/main" id="{5447806A-EBEC-4E93-A381-144C97405CE7}"/>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4C2065F-AC52-4A3A-818F-28C9268A0C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Ocean heat transport is inferred from surface heat flux observations, with the constrain that net flux integrated over the global ocean vanishes (if global-mean water temperature is a constant, an assumption that is becoming invalid with the ongoing global warming). In the Pacific, the flux is nearly symmetrical about the equator but in the Atlantic, the northern ocean mostly releases heat while the southern one absorbs heat. Huge amounts of heat are released to the atmosphere in the mid-latitude oceans near the western boundaries while heat absorption takes place in narrow upwelling zones on the equator and eastern coasts.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442B6E4-1ABA-480B-AD96-DB46DB753109}"/>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13C95B8C-0093-4118-953A-A63C239F94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a:extLst>
              <a:ext uri="{FF2B5EF4-FFF2-40B4-BE49-F238E27FC236}">
                <a16:creationId xmlns:a16="http://schemas.microsoft.com/office/drawing/2014/main" id="{FE8E3CA0-4757-445A-846D-19DE28B2F7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425C4D61-34E4-4C90-B8E1-E9A5DDB7BCCA}"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8</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1FDEEE58-76AD-4882-B45B-36C4271EB1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defTabSz="966788">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defTabSz="966788">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defTabSz="966788">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defTabSz="966788">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66788" rtl="0" eaLnBrk="1" fontAlgn="base" latinLnBrk="0" hangingPunct="1">
              <a:lnSpc>
                <a:spcPct val="100000"/>
              </a:lnSpc>
              <a:spcBef>
                <a:spcPct val="0"/>
              </a:spcBef>
              <a:spcAft>
                <a:spcPct val="0"/>
              </a:spcAft>
              <a:buClrTx/>
              <a:buSzTx/>
              <a:buFontTx/>
              <a:buNone/>
              <a:tabLst/>
              <a:defRPr/>
            </a:pPr>
            <a:fld id="{2F36417C-76CB-431A-961B-73EB6AEDA0C8}" type="slidenum">
              <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66788" rtl="0" eaLnBrk="1" fontAlgn="base" latinLnBrk="0" hangingPunct="1">
                <a:lnSpc>
                  <a:spcPct val="100000"/>
                </a:lnSpc>
                <a:spcBef>
                  <a:spcPct val="0"/>
                </a:spcBef>
                <a:spcAft>
                  <a:spcPct val="0"/>
                </a:spcAft>
                <a:buClrTx/>
                <a:buSzTx/>
                <a:buFontTx/>
                <a:buNone/>
                <a:tabLst/>
                <a:defRPr/>
              </a:pPr>
              <a:t>9</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6627" name="Rectangle 2">
            <a:extLst>
              <a:ext uri="{FF2B5EF4-FFF2-40B4-BE49-F238E27FC236}">
                <a16:creationId xmlns:a16="http://schemas.microsoft.com/office/drawing/2014/main" id="{5D4754F2-A536-4422-AC4A-B7BDF09863BE}"/>
              </a:ext>
            </a:extLst>
          </p:cNvPr>
          <p:cNvSpPr>
            <a:spLocks noGrp="1" noRot="1" noChangeAspect="1" noChangeArrowheads="1" noTextEdit="1"/>
          </p:cNvSpPr>
          <p:nvPr>
            <p:ph type="sldImg"/>
          </p:nvPr>
        </p:nvSpPr>
        <p:spPr>
          <a:xfrm>
            <a:off x="1258888" y="720725"/>
            <a:ext cx="4800600" cy="3600450"/>
          </a:xfrm>
          <a:ln/>
        </p:spPr>
      </p:sp>
      <p:sp>
        <p:nvSpPr>
          <p:cNvPr id="26628" name="Rectangle 3">
            <a:extLst>
              <a:ext uri="{FF2B5EF4-FFF2-40B4-BE49-F238E27FC236}">
                <a16:creationId xmlns:a16="http://schemas.microsoft.com/office/drawing/2014/main" id="{9135281E-8900-4562-8F39-4C9157B094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Hadley circulation is an important agent for energy transport in the tropics. Potential temperature is stably stratified, increasing upward. The Hadley circulation transports dry static energy (s=</a:t>
            </a:r>
            <a:r>
              <a:rPr lang="en-US" altLang="en-US" dirty="0" err="1">
                <a:latin typeface="Arial" panose="020B0604020202020204" pitchFamily="34" charset="0"/>
              </a:rPr>
              <a:t>cpT+gz</a:t>
            </a:r>
            <a:r>
              <a:rPr lang="en-US" altLang="en-US" dirty="0">
                <a:latin typeface="Arial" panose="020B0604020202020204" pitchFamily="34" charset="0"/>
              </a:rPr>
              <a:t>; </a:t>
            </a:r>
            <a:r>
              <a:rPr lang="en-US" altLang="en-US" dirty="0" err="1">
                <a:latin typeface="Arial" panose="020B0604020202020204" pitchFamily="34" charset="0"/>
              </a:rPr>
              <a:t>cpT</a:t>
            </a:r>
            <a:r>
              <a:rPr lang="en-US" altLang="en-US" dirty="0">
                <a:latin typeface="Arial" panose="020B0604020202020204" pitchFamily="34" charset="0"/>
              </a:rPr>
              <a:t> d(ln theta) = ds) poleward, with higher potential-temperature air flowing poleward. In the moist atmosphere, things are slightly different as humidity is trapped in the lower troposphere and decreases rapidly upward. The Hadley circulation transports the latent energy equatorward by the equatorward flow near the surface. The moist static energy is greater at the tropopause than at the surface, leading a net poleward transport of moist static energy. Because of the opposing effects in transporting temperature and humidity, the total energy transport by the Hadley circulation is much weaker than the transport in the midlatitudes, where eddies transport both temperature and moisture poleward. Because of this efficient eddy transport, the atmospheric energy transport features a pronounced peak in the midlatitudes.</a:t>
            </a:r>
          </a:p>
          <a:p>
            <a:pPr eaLnBrk="1" hangingPunct="1"/>
            <a:r>
              <a:rPr lang="en-US" altLang="en-US" dirty="0">
                <a:latin typeface="Arial" panose="020B0604020202020204" pitchFamily="34" charset="0"/>
                <a:hlinkClick r:id="rId3"/>
              </a:rPr>
              <a:t>Back, L. E, and C. S. Bretherton, 2006</a:t>
            </a:r>
            <a:r>
              <a:rPr lang="en-US" altLang="en-US" dirty="0">
                <a:latin typeface="Arial" panose="020B0604020202020204" pitchFamily="34" charset="0"/>
              </a:rPr>
              <a:t>: Geographic variability in the export of moist static energy and vertical motion profiles in the Tropical Pacific.</a:t>
            </a:r>
            <a:r>
              <a:rPr lang="en-US" altLang="en-US" dirty="0">
                <a:latin typeface="Arial" panose="020B0604020202020204" pitchFamily="34" charset="0"/>
                <a:hlinkClick r:id="rId4"/>
              </a:rPr>
              <a:t> </a:t>
            </a:r>
            <a:r>
              <a:rPr lang="en-US" altLang="en-US" i="1" dirty="0" err="1">
                <a:latin typeface="Arial" panose="020B0604020202020204" pitchFamily="34" charset="0"/>
              </a:rPr>
              <a:t>Geophys</a:t>
            </a:r>
            <a:r>
              <a:rPr lang="en-US" altLang="en-US" i="1" dirty="0">
                <a:latin typeface="Arial" panose="020B0604020202020204" pitchFamily="34" charset="0"/>
              </a:rPr>
              <a:t>. Res. Lett.</a:t>
            </a:r>
            <a:r>
              <a:rPr lang="en-US" altLang="en-US" dirty="0">
                <a:latin typeface="Arial" panose="020B0604020202020204" pitchFamily="34" charset="0"/>
              </a:rPr>
              <a:t>, </a:t>
            </a:r>
            <a:r>
              <a:rPr lang="en-US" altLang="en-US" b="1" dirty="0">
                <a:latin typeface="Arial" panose="020B0604020202020204" pitchFamily="34" charset="0"/>
              </a:rPr>
              <a:t>33</a:t>
            </a:r>
            <a:r>
              <a:rPr lang="en-US" altLang="en-US" dirty="0">
                <a:latin typeface="Arial" panose="020B0604020202020204" pitchFamily="34" charset="0"/>
              </a:rPr>
              <a:t>, L17810, doi:10.1029/2006GL026672.  </a:t>
            </a:r>
          </a:p>
        </p:txBody>
      </p:sp>
    </p:spTree>
    <p:extLst>
      <p:ext uri="{BB962C8B-B14F-4D97-AF65-F5344CB8AC3E}">
        <p14:creationId xmlns:p14="http://schemas.microsoft.com/office/powerpoint/2010/main" val="151684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937F71B-C8CB-4191-A550-E64E19332C1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178D724-4A9E-4DA7-A32A-D34FD54B50C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CC59222-B60F-4235-BF51-4B7ECD771E14}"/>
              </a:ext>
            </a:extLst>
          </p:cNvPr>
          <p:cNvSpPr>
            <a:spLocks noGrp="1" noChangeArrowheads="1"/>
          </p:cNvSpPr>
          <p:nvPr>
            <p:ph type="sldNum" sz="quarter" idx="12"/>
          </p:nvPr>
        </p:nvSpPr>
        <p:spPr>
          <a:ln/>
        </p:spPr>
        <p:txBody>
          <a:bodyPr/>
          <a:lstStyle>
            <a:lvl1pPr>
              <a:defRPr/>
            </a:lvl1pPr>
          </a:lstStyle>
          <a:p>
            <a:pPr>
              <a:defRPr/>
            </a:pPr>
            <a:fld id="{3D16C120-1FD5-43B8-A80C-268839F7771A}" type="slidenum">
              <a:rPr lang="en-US" altLang="zh-CN"/>
              <a:pPr>
                <a:defRPr/>
              </a:pPr>
              <a:t>‹#›</a:t>
            </a:fld>
            <a:endParaRPr lang="en-US" altLang="zh-CN"/>
          </a:p>
        </p:txBody>
      </p:sp>
    </p:spTree>
    <p:extLst>
      <p:ext uri="{BB962C8B-B14F-4D97-AF65-F5344CB8AC3E}">
        <p14:creationId xmlns:p14="http://schemas.microsoft.com/office/powerpoint/2010/main" val="200012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89C23EA-C93E-4978-B339-3067F762975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8F2BC2A-D62D-4003-AD3E-E749F0B8EA7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AF065CB-5ED2-47CD-87BA-AE8134EDF024}"/>
              </a:ext>
            </a:extLst>
          </p:cNvPr>
          <p:cNvSpPr>
            <a:spLocks noGrp="1" noChangeArrowheads="1"/>
          </p:cNvSpPr>
          <p:nvPr>
            <p:ph type="sldNum" sz="quarter" idx="12"/>
          </p:nvPr>
        </p:nvSpPr>
        <p:spPr>
          <a:ln/>
        </p:spPr>
        <p:txBody>
          <a:bodyPr/>
          <a:lstStyle>
            <a:lvl1pPr>
              <a:defRPr/>
            </a:lvl1pPr>
          </a:lstStyle>
          <a:p>
            <a:pPr>
              <a:defRPr/>
            </a:pPr>
            <a:fld id="{E14582DA-98D6-4130-9DD8-18D83DAD6C6E}" type="slidenum">
              <a:rPr lang="en-US" altLang="zh-CN"/>
              <a:pPr>
                <a:defRPr/>
              </a:pPr>
              <a:t>‹#›</a:t>
            </a:fld>
            <a:endParaRPr lang="en-US" altLang="zh-CN"/>
          </a:p>
        </p:txBody>
      </p:sp>
    </p:spTree>
    <p:extLst>
      <p:ext uri="{BB962C8B-B14F-4D97-AF65-F5344CB8AC3E}">
        <p14:creationId xmlns:p14="http://schemas.microsoft.com/office/powerpoint/2010/main" val="90119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B8E069-F7DE-47E2-AC0F-EE6E3EF74DD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4F19BE7-E052-496B-99BD-D9B918C830C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E92AF45-4C8B-4E06-857A-01D462F92EA9}"/>
              </a:ext>
            </a:extLst>
          </p:cNvPr>
          <p:cNvSpPr>
            <a:spLocks noGrp="1" noChangeArrowheads="1"/>
          </p:cNvSpPr>
          <p:nvPr>
            <p:ph type="sldNum" sz="quarter" idx="12"/>
          </p:nvPr>
        </p:nvSpPr>
        <p:spPr>
          <a:ln/>
        </p:spPr>
        <p:txBody>
          <a:bodyPr/>
          <a:lstStyle>
            <a:lvl1pPr>
              <a:defRPr/>
            </a:lvl1pPr>
          </a:lstStyle>
          <a:p>
            <a:pPr>
              <a:defRPr/>
            </a:pPr>
            <a:fld id="{C96E96B4-05E4-4414-B0C7-699527A82E53}" type="slidenum">
              <a:rPr lang="en-US" altLang="zh-CN"/>
              <a:pPr>
                <a:defRPr/>
              </a:pPr>
              <a:t>‹#›</a:t>
            </a:fld>
            <a:endParaRPr lang="en-US" altLang="zh-CN"/>
          </a:p>
        </p:txBody>
      </p:sp>
    </p:spTree>
    <p:extLst>
      <p:ext uri="{BB962C8B-B14F-4D97-AF65-F5344CB8AC3E}">
        <p14:creationId xmlns:p14="http://schemas.microsoft.com/office/powerpoint/2010/main" val="58003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98BBBAD-85DE-4762-98FA-7AA8B7769D3C}"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2561829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98BBBAD-85DE-4762-98FA-7AA8B7769D3C}"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276621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98BBBAD-85DE-4762-98FA-7AA8B7769D3C}"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317578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98BBBAD-85DE-4762-98FA-7AA8B7769D3C}"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314751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98BBBAD-85DE-4762-98FA-7AA8B7769D3C}" type="datetimeFigureOut">
              <a:rPr lang="en-US" smtClean="0"/>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3008165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98BBBAD-85DE-4762-98FA-7AA8B7769D3C}" type="datetimeFigureOut">
              <a:rPr lang="en-US" smtClean="0"/>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164631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BBAD-85DE-4762-98FA-7AA8B7769D3C}" type="datetimeFigureOut">
              <a:rPr lang="en-US" smtClean="0"/>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2254893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98BBBAD-85DE-4762-98FA-7AA8B7769D3C}"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279887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2117B0-9AA9-459F-BD64-81730E5ED61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83C5760-8F71-4106-B9AE-5A5A1054650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E4EEE989-8872-4655-B7D5-18A47995589B}"/>
              </a:ext>
            </a:extLst>
          </p:cNvPr>
          <p:cNvSpPr>
            <a:spLocks noGrp="1" noChangeArrowheads="1"/>
          </p:cNvSpPr>
          <p:nvPr>
            <p:ph type="sldNum" sz="quarter" idx="12"/>
          </p:nvPr>
        </p:nvSpPr>
        <p:spPr>
          <a:ln/>
        </p:spPr>
        <p:txBody>
          <a:bodyPr/>
          <a:lstStyle>
            <a:lvl1pPr>
              <a:defRPr/>
            </a:lvl1pPr>
          </a:lstStyle>
          <a:p>
            <a:pPr>
              <a:defRPr/>
            </a:pPr>
            <a:fld id="{05F736F4-0DE2-43B8-BA73-9153F909EFED}" type="slidenum">
              <a:rPr lang="en-US" altLang="zh-CN"/>
              <a:pPr>
                <a:defRPr/>
              </a:pPr>
              <a:t>‹#›</a:t>
            </a:fld>
            <a:endParaRPr lang="en-US" altLang="zh-CN"/>
          </a:p>
        </p:txBody>
      </p:sp>
    </p:spTree>
    <p:extLst>
      <p:ext uri="{BB962C8B-B14F-4D97-AF65-F5344CB8AC3E}">
        <p14:creationId xmlns:p14="http://schemas.microsoft.com/office/powerpoint/2010/main" val="1974262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98BBBAD-85DE-4762-98FA-7AA8B7769D3C}" type="datetimeFigureOut">
              <a:rPr lang="en-US" smtClean="0"/>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303953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98BBBAD-85DE-4762-98FA-7AA8B7769D3C}"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360029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98BBBAD-85DE-4762-98FA-7AA8B7769D3C}" type="datetimeFigureOut">
              <a:rPr lang="en-US" smtClean="0"/>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A8515-8401-4FD9-ACB5-5631A38025B0}" type="slidenum">
              <a:rPr lang="en-US" smtClean="0"/>
              <a:t>‹#›</a:t>
            </a:fld>
            <a:endParaRPr lang="en-US"/>
          </a:p>
        </p:txBody>
      </p:sp>
    </p:spTree>
    <p:extLst>
      <p:ext uri="{BB962C8B-B14F-4D97-AF65-F5344CB8AC3E}">
        <p14:creationId xmlns:p14="http://schemas.microsoft.com/office/powerpoint/2010/main" val="158738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97F70B-47BC-4D61-8049-C2D67714CF1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1A59843-A7B1-4E3C-A34D-2A66A32B764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8B5325D-F3D0-42E0-893C-CE48FDF9F106}"/>
              </a:ext>
            </a:extLst>
          </p:cNvPr>
          <p:cNvSpPr>
            <a:spLocks noGrp="1" noChangeArrowheads="1"/>
          </p:cNvSpPr>
          <p:nvPr>
            <p:ph type="sldNum" sz="quarter" idx="12"/>
          </p:nvPr>
        </p:nvSpPr>
        <p:spPr>
          <a:ln/>
        </p:spPr>
        <p:txBody>
          <a:bodyPr/>
          <a:lstStyle>
            <a:lvl1pPr>
              <a:defRPr/>
            </a:lvl1pPr>
          </a:lstStyle>
          <a:p>
            <a:pPr>
              <a:defRPr/>
            </a:pPr>
            <a:fld id="{D92A33D6-7D2A-4DFB-850B-49AA6CE9281C}" type="slidenum">
              <a:rPr lang="en-US" altLang="zh-CN"/>
              <a:pPr>
                <a:defRPr/>
              </a:pPr>
              <a:t>‹#›</a:t>
            </a:fld>
            <a:endParaRPr lang="en-US" altLang="zh-CN"/>
          </a:p>
        </p:txBody>
      </p:sp>
    </p:spTree>
    <p:extLst>
      <p:ext uri="{BB962C8B-B14F-4D97-AF65-F5344CB8AC3E}">
        <p14:creationId xmlns:p14="http://schemas.microsoft.com/office/powerpoint/2010/main" val="3663418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5D642E-5718-4169-8BA9-5AAF6848D6A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F7498B7-5AC2-451D-BAEC-9094B65D483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531684D-5C47-4F9B-8A6F-B34049AE8C78}"/>
              </a:ext>
            </a:extLst>
          </p:cNvPr>
          <p:cNvSpPr>
            <a:spLocks noGrp="1" noChangeArrowheads="1"/>
          </p:cNvSpPr>
          <p:nvPr>
            <p:ph type="sldNum" sz="quarter" idx="12"/>
          </p:nvPr>
        </p:nvSpPr>
        <p:spPr>
          <a:ln/>
        </p:spPr>
        <p:txBody>
          <a:bodyPr/>
          <a:lstStyle>
            <a:lvl1pPr>
              <a:defRPr/>
            </a:lvl1pPr>
          </a:lstStyle>
          <a:p>
            <a:pPr>
              <a:defRPr/>
            </a:pPr>
            <a:fld id="{E0D5075A-8974-4881-BD11-B2E8F3665A3D}" type="slidenum">
              <a:rPr lang="en-US" altLang="zh-CN"/>
              <a:pPr>
                <a:defRPr/>
              </a:pPr>
              <a:t>‹#›</a:t>
            </a:fld>
            <a:endParaRPr lang="en-US" altLang="zh-CN"/>
          </a:p>
        </p:txBody>
      </p:sp>
    </p:spTree>
    <p:extLst>
      <p:ext uri="{BB962C8B-B14F-4D97-AF65-F5344CB8AC3E}">
        <p14:creationId xmlns:p14="http://schemas.microsoft.com/office/powerpoint/2010/main" val="3814837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DBF6C2-A163-4810-BB19-A459E1F9169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24DF0A9-B783-499D-9DA2-D193B9965D7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30DEBFE-7140-4CA6-B634-3E86D0F50C24}"/>
              </a:ext>
            </a:extLst>
          </p:cNvPr>
          <p:cNvSpPr>
            <a:spLocks noGrp="1" noChangeArrowheads="1"/>
          </p:cNvSpPr>
          <p:nvPr>
            <p:ph type="sldNum" sz="quarter" idx="12"/>
          </p:nvPr>
        </p:nvSpPr>
        <p:spPr>
          <a:ln/>
        </p:spPr>
        <p:txBody>
          <a:bodyPr/>
          <a:lstStyle>
            <a:lvl1pPr>
              <a:defRPr/>
            </a:lvl1pPr>
          </a:lstStyle>
          <a:p>
            <a:pPr>
              <a:defRPr/>
            </a:pPr>
            <a:fld id="{370BEB54-873F-4D5E-A244-CBE82BD84C23}" type="slidenum">
              <a:rPr lang="en-US" altLang="zh-CN"/>
              <a:pPr>
                <a:defRPr/>
              </a:pPr>
              <a:t>‹#›</a:t>
            </a:fld>
            <a:endParaRPr lang="en-US" altLang="zh-CN"/>
          </a:p>
        </p:txBody>
      </p:sp>
    </p:spTree>
    <p:extLst>
      <p:ext uri="{BB962C8B-B14F-4D97-AF65-F5344CB8AC3E}">
        <p14:creationId xmlns:p14="http://schemas.microsoft.com/office/powerpoint/2010/main" val="3808529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4A83E9-51E7-497A-8913-C4CA92145C2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B6EDE47-543F-4A3E-84FC-F7AED35C476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604B7686-BF51-48B8-9B84-AB48336134D3}"/>
              </a:ext>
            </a:extLst>
          </p:cNvPr>
          <p:cNvSpPr>
            <a:spLocks noGrp="1" noChangeArrowheads="1"/>
          </p:cNvSpPr>
          <p:nvPr>
            <p:ph type="sldNum" sz="quarter" idx="12"/>
          </p:nvPr>
        </p:nvSpPr>
        <p:spPr>
          <a:ln/>
        </p:spPr>
        <p:txBody>
          <a:bodyPr/>
          <a:lstStyle>
            <a:lvl1pPr>
              <a:defRPr/>
            </a:lvl1pPr>
          </a:lstStyle>
          <a:p>
            <a:pPr>
              <a:defRPr/>
            </a:pPr>
            <a:fld id="{884D9F6B-2574-4575-94D8-55982F3A7290}" type="slidenum">
              <a:rPr lang="en-US" altLang="zh-CN"/>
              <a:pPr>
                <a:defRPr/>
              </a:pPr>
              <a:t>‹#›</a:t>
            </a:fld>
            <a:endParaRPr lang="en-US" altLang="zh-CN"/>
          </a:p>
        </p:txBody>
      </p:sp>
    </p:spTree>
    <p:extLst>
      <p:ext uri="{BB962C8B-B14F-4D97-AF65-F5344CB8AC3E}">
        <p14:creationId xmlns:p14="http://schemas.microsoft.com/office/powerpoint/2010/main" val="28886214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A9F5A2-B0D9-4FCB-BC30-52FEBB14140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8804F888-0B3F-4C1E-8D8E-B8C55D6E01A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601D1C3E-10BC-48C4-BE1A-F4E2ABABC014}"/>
              </a:ext>
            </a:extLst>
          </p:cNvPr>
          <p:cNvSpPr>
            <a:spLocks noGrp="1" noChangeArrowheads="1"/>
          </p:cNvSpPr>
          <p:nvPr>
            <p:ph type="sldNum" sz="quarter" idx="12"/>
          </p:nvPr>
        </p:nvSpPr>
        <p:spPr>
          <a:ln/>
        </p:spPr>
        <p:txBody>
          <a:bodyPr/>
          <a:lstStyle>
            <a:lvl1pPr>
              <a:defRPr/>
            </a:lvl1pPr>
          </a:lstStyle>
          <a:p>
            <a:pPr>
              <a:defRPr/>
            </a:pPr>
            <a:fld id="{7600A915-5493-46D3-95F7-27CB1ABBD5DF}" type="slidenum">
              <a:rPr lang="en-US" altLang="zh-CN"/>
              <a:pPr>
                <a:defRPr/>
              </a:pPr>
              <a:t>‹#›</a:t>
            </a:fld>
            <a:endParaRPr lang="en-US" altLang="zh-CN"/>
          </a:p>
        </p:txBody>
      </p:sp>
    </p:spTree>
    <p:extLst>
      <p:ext uri="{BB962C8B-B14F-4D97-AF65-F5344CB8AC3E}">
        <p14:creationId xmlns:p14="http://schemas.microsoft.com/office/powerpoint/2010/main" val="2609946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706676-636C-4458-945C-29C8D76CF6E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0C9D120E-5DC8-4BD0-92BD-A02D34B328F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1BC5A0C7-3B35-4D39-9C45-A15402604A60}"/>
              </a:ext>
            </a:extLst>
          </p:cNvPr>
          <p:cNvSpPr>
            <a:spLocks noGrp="1" noChangeArrowheads="1"/>
          </p:cNvSpPr>
          <p:nvPr>
            <p:ph type="sldNum" sz="quarter" idx="12"/>
          </p:nvPr>
        </p:nvSpPr>
        <p:spPr>
          <a:ln/>
        </p:spPr>
        <p:txBody>
          <a:bodyPr/>
          <a:lstStyle>
            <a:lvl1pPr>
              <a:defRPr/>
            </a:lvl1pPr>
          </a:lstStyle>
          <a:p>
            <a:pPr>
              <a:defRPr/>
            </a:pPr>
            <a:fld id="{D05DC287-7463-4F6A-9548-A5869E37A47F}" type="slidenum">
              <a:rPr lang="en-US" altLang="zh-CN"/>
              <a:pPr>
                <a:defRPr/>
              </a:pPr>
              <a:t>‹#›</a:t>
            </a:fld>
            <a:endParaRPr lang="en-US" altLang="zh-CN"/>
          </a:p>
        </p:txBody>
      </p:sp>
    </p:spTree>
    <p:extLst>
      <p:ext uri="{BB962C8B-B14F-4D97-AF65-F5344CB8AC3E}">
        <p14:creationId xmlns:p14="http://schemas.microsoft.com/office/powerpoint/2010/main" val="449359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7A5C32-20C4-4322-A444-554B057985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9DFB6BC4-10F8-4F24-9ED0-559478B9A7D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9E9C0C3C-3CC3-40EC-99A8-C081ECA749D3}"/>
              </a:ext>
            </a:extLst>
          </p:cNvPr>
          <p:cNvSpPr>
            <a:spLocks noGrp="1" noChangeArrowheads="1"/>
          </p:cNvSpPr>
          <p:nvPr>
            <p:ph type="sldNum" sz="quarter" idx="12"/>
          </p:nvPr>
        </p:nvSpPr>
        <p:spPr>
          <a:ln/>
        </p:spPr>
        <p:txBody>
          <a:bodyPr/>
          <a:lstStyle>
            <a:lvl1pPr>
              <a:defRPr/>
            </a:lvl1pPr>
          </a:lstStyle>
          <a:p>
            <a:pPr>
              <a:defRPr/>
            </a:pPr>
            <a:fld id="{9905467C-2F64-4820-81CA-966FF4176812}" type="slidenum">
              <a:rPr lang="en-US" altLang="zh-CN"/>
              <a:pPr>
                <a:defRPr/>
              </a:pPr>
              <a:t>‹#›</a:t>
            </a:fld>
            <a:endParaRPr lang="en-US" altLang="zh-CN"/>
          </a:p>
        </p:txBody>
      </p:sp>
    </p:spTree>
    <p:extLst>
      <p:ext uri="{BB962C8B-B14F-4D97-AF65-F5344CB8AC3E}">
        <p14:creationId xmlns:p14="http://schemas.microsoft.com/office/powerpoint/2010/main" val="282507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9EFEA1F-6B0F-4C6C-AF13-B9FBF2F218B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1B3B541E-A73E-4072-90A3-136541A5A6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6431320-CF7D-427D-83BF-DDB1ECECA1C4}"/>
              </a:ext>
            </a:extLst>
          </p:cNvPr>
          <p:cNvSpPr>
            <a:spLocks noGrp="1" noChangeArrowheads="1"/>
          </p:cNvSpPr>
          <p:nvPr>
            <p:ph type="sldNum" sz="quarter" idx="12"/>
          </p:nvPr>
        </p:nvSpPr>
        <p:spPr>
          <a:ln/>
        </p:spPr>
        <p:txBody>
          <a:bodyPr/>
          <a:lstStyle>
            <a:lvl1pPr>
              <a:defRPr/>
            </a:lvl1pPr>
          </a:lstStyle>
          <a:p>
            <a:pPr>
              <a:defRPr/>
            </a:pPr>
            <a:fld id="{1FDAF2A1-72CD-48CC-9062-3B78326B8752}" type="slidenum">
              <a:rPr lang="en-US" altLang="zh-CN"/>
              <a:pPr>
                <a:defRPr/>
              </a:pPr>
              <a:t>‹#›</a:t>
            </a:fld>
            <a:endParaRPr lang="en-US" altLang="zh-CN"/>
          </a:p>
        </p:txBody>
      </p:sp>
    </p:spTree>
    <p:extLst>
      <p:ext uri="{BB962C8B-B14F-4D97-AF65-F5344CB8AC3E}">
        <p14:creationId xmlns:p14="http://schemas.microsoft.com/office/powerpoint/2010/main" val="418138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D920B5-C557-4BAF-A338-EDBAA29ED02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A32503A-7EDA-4B28-BE53-13BBA28357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7EE231BF-8CAA-463A-AAE0-2A5954B8D5E0}"/>
              </a:ext>
            </a:extLst>
          </p:cNvPr>
          <p:cNvSpPr>
            <a:spLocks noGrp="1" noChangeArrowheads="1"/>
          </p:cNvSpPr>
          <p:nvPr>
            <p:ph type="sldNum" sz="quarter" idx="12"/>
          </p:nvPr>
        </p:nvSpPr>
        <p:spPr>
          <a:ln/>
        </p:spPr>
        <p:txBody>
          <a:bodyPr/>
          <a:lstStyle>
            <a:lvl1pPr>
              <a:defRPr/>
            </a:lvl1pPr>
          </a:lstStyle>
          <a:p>
            <a:pPr>
              <a:defRPr/>
            </a:pPr>
            <a:fld id="{F02B5576-D5A7-4323-BDF6-DFBD34EB4E1E}" type="slidenum">
              <a:rPr lang="en-US" altLang="zh-CN"/>
              <a:pPr>
                <a:defRPr/>
              </a:pPr>
              <a:t>‹#›</a:t>
            </a:fld>
            <a:endParaRPr lang="en-US" altLang="zh-CN"/>
          </a:p>
        </p:txBody>
      </p:sp>
    </p:spTree>
    <p:extLst>
      <p:ext uri="{BB962C8B-B14F-4D97-AF65-F5344CB8AC3E}">
        <p14:creationId xmlns:p14="http://schemas.microsoft.com/office/powerpoint/2010/main" val="30337444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0822EA-35A5-4901-8EE5-CD8F0BC7394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915E2A1B-4705-4892-85BD-F6832E814EE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8A58B77-77FC-4164-BF22-B182F9141938}"/>
              </a:ext>
            </a:extLst>
          </p:cNvPr>
          <p:cNvSpPr>
            <a:spLocks noGrp="1" noChangeArrowheads="1"/>
          </p:cNvSpPr>
          <p:nvPr>
            <p:ph type="sldNum" sz="quarter" idx="12"/>
          </p:nvPr>
        </p:nvSpPr>
        <p:spPr>
          <a:ln/>
        </p:spPr>
        <p:txBody>
          <a:bodyPr/>
          <a:lstStyle>
            <a:lvl1pPr>
              <a:defRPr/>
            </a:lvl1pPr>
          </a:lstStyle>
          <a:p>
            <a:pPr>
              <a:defRPr/>
            </a:pPr>
            <a:fld id="{63481323-F0F3-425F-9FD2-08BE92B0F3CA}" type="slidenum">
              <a:rPr lang="en-US" altLang="zh-CN"/>
              <a:pPr>
                <a:defRPr/>
              </a:pPr>
              <a:t>‹#›</a:t>
            </a:fld>
            <a:endParaRPr lang="en-US" altLang="zh-CN"/>
          </a:p>
        </p:txBody>
      </p:sp>
    </p:spTree>
    <p:extLst>
      <p:ext uri="{BB962C8B-B14F-4D97-AF65-F5344CB8AC3E}">
        <p14:creationId xmlns:p14="http://schemas.microsoft.com/office/powerpoint/2010/main" val="2496565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68A3DF-FB41-4B33-B876-9622307EDAE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25AF223-C1C7-4ED4-90D7-5A933995263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EE33E82-209A-43EC-B1F2-E851C51A3DCC}"/>
              </a:ext>
            </a:extLst>
          </p:cNvPr>
          <p:cNvSpPr>
            <a:spLocks noGrp="1" noChangeArrowheads="1"/>
          </p:cNvSpPr>
          <p:nvPr>
            <p:ph type="sldNum" sz="quarter" idx="12"/>
          </p:nvPr>
        </p:nvSpPr>
        <p:spPr>
          <a:ln/>
        </p:spPr>
        <p:txBody>
          <a:bodyPr/>
          <a:lstStyle>
            <a:lvl1pPr>
              <a:defRPr/>
            </a:lvl1pPr>
          </a:lstStyle>
          <a:p>
            <a:pPr>
              <a:defRPr/>
            </a:pPr>
            <a:fld id="{268B1DF2-F020-4293-80E0-5626A250C4BA}" type="slidenum">
              <a:rPr lang="en-US" altLang="zh-CN"/>
              <a:pPr>
                <a:defRPr/>
              </a:pPr>
              <a:t>‹#›</a:t>
            </a:fld>
            <a:endParaRPr lang="en-US" altLang="zh-CN"/>
          </a:p>
        </p:txBody>
      </p:sp>
    </p:spTree>
    <p:extLst>
      <p:ext uri="{BB962C8B-B14F-4D97-AF65-F5344CB8AC3E}">
        <p14:creationId xmlns:p14="http://schemas.microsoft.com/office/powerpoint/2010/main" val="3416649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F4387-BCAF-4975-B06F-591A4893BF4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485F701-2702-43B3-B6F8-1D9397C96D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789C579-0CF2-4B8A-81ED-BC130718532F}"/>
              </a:ext>
            </a:extLst>
          </p:cNvPr>
          <p:cNvSpPr>
            <a:spLocks noGrp="1" noChangeArrowheads="1"/>
          </p:cNvSpPr>
          <p:nvPr>
            <p:ph type="sldNum" sz="quarter" idx="12"/>
          </p:nvPr>
        </p:nvSpPr>
        <p:spPr>
          <a:ln/>
        </p:spPr>
        <p:txBody>
          <a:bodyPr/>
          <a:lstStyle>
            <a:lvl1pPr>
              <a:defRPr/>
            </a:lvl1pPr>
          </a:lstStyle>
          <a:p>
            <a:pPr>
              <a:defRPr/>
            </a:pPr>
            <a:fld id="{629FED45-07ED-4B01-9772-16AC06E4099E}" type="slidenum">
              <a:rPr lang="en-US" altLang="zh-CN"/>
              <a:pPr>
                <a:defRPr/>
              </a:pPr>
              <a:t>‹#›</a:t>
            </a:fld>
            <a:endParaRPr lang="en-US" altLang="zh-CN"/>
          </a:p>
        </p:txBody>
      </p:sp>
    </p:spTree>
    <p:extLst>
      <p:ext uri="{BB962C8B-B14F-4D97-AF65-F5344CB8AC3E}">
        <p14:creationId xmlns:p14="http://schemas.microsoft.com/office/powerpoint/2010/main" val="415479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E1146CC-0041-4C32-8C25-EA3E4D670FE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2A2A7E2-75D9-4AF3-84E2-EB9794A08B3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376BA470-7DF4-490E-A785-EDEB98739CD0}"/>
              </a:ext>
            </a:extLst>
          </p:cNvPr>
          <p:cNvSpPr>
            <a:spLocks noGrp="1" noChangeArrowheads="1"/>
          </p:cNvSpPr>
          <p:nvPr>
            <p:ph type="sldNum" sz="quarter" idx="12"/>
          </p:nvPr>
        </p:nvSpPr>
        <p:spPr>
          <a:ln/>
        </p:spPr>
        <p:txBody>
          <a:bodyPr/>
          <a:lstStyle>
            <a:lvl1pPr>
              <a:defRPr/>
            </a:lvl1pPr>
          </a:lstStyle>
          <a:p>
            <a:pPr>
              <a:defRPr/>
            </a:pPr>
            <a:fld id="{F5AD4D3C-101A-4FE1-9608-B54F0FC90614}" type="slidenum">
              <a:rPr lang="en-US" altLang="zh-CN"/>
              <a:pPr>
                <a:defRPr/>
              </a:pPr>
              <a:t>‹#›</a:t>
            </a:fld>
            <a:endParaRPr lang="en-US" altLang="zh-CN"/>
          </a:p>
        </p:txBody>
      </p:sp>
    </p:spTree>
    <p:extLst>
      <p:ext uri="{BB962C8B-B14F-4D97-AF65-F5344CB8AC3E}">
        <p14:creationId xmlns:p14="http://schemas.microsoft.com/office/powerpoint/2010/main" val="13385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67CE6DE-47C1-40D4-A153-A48AA84486A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6754ED51-E55A-4E61-8A8D-E44B2A6392E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53EF9D0F-D517-42B4-98F4-48AB419B6CAA}"/>
              </a:ext>
            </a:extLst>
          </p:cNvPr>
          <p:cNvSpPr>
            <a:spLocks noGrp="1" noChangeArrowheads="1"/>
          </p:cNvSpPr>
          <p:nvPr>
            <p:ph type="sldNum" sz="quarter" idx="12"/>
          </p:nvPr>
        </p:nvSpPr>
        <p:spPr>
          <a:ln/>
        </p:spPr>
        <p:txBody>
          <a:bodyPr/>
          <a:lstStyle>
            <a:lvl1pPr>
              <a:defRPr/>
            </a:lvl1pPr>
          </a:lstStyle>
          <a:p>
            <a:pPr>
              <a:defRPr/>
            </a:pPr>
            <a:fld id="{02F1BF3F-D14C-4F14-B161-C9000C812A28}" type="slidenum">
              <a:rPr lang="en-US" altLang="zh-CN"/>
              <a:pPr>
                <a:defRPr/>
              </a:pPr>
              <a:t>‹#›</a:t>
            </a:fld>
            <a:endParaRPr lang="en-US" altLang="zh-CN"/>
          </a:p>
        </p:txBody>
      </p:sp>
    </p:spTree>
    <p:extLst>
      <p:ext uri="{BB962C8B-B14F-4D97-AF65-F5344CB8AC3E}">
        <p14:creationId xmlns:p14="http://schemas.microsoft.com/office/powerpoint/2010/main" val="74893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6D2926-186F-41C3-99D7-4767032881B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DE316E1A-5B52-43E9-A088-BDEA98F5C0C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D04C65D5-D95E-45F5-8A26-D8DC549554ED}"/>
              </a:ext>
            </a:extLst>
          </p:cNvPr>
          <p:cNvSpPr>
            <a:spLocks noGrp="1" noChangeArrowheads="1"/>
          </p:cNvSpPr>
          <p:nvPr>
            <p:ph type="sldNum" sz="quarter" idx="12"/>
          </p:nvPr>
        </p:nvSpPr>
        <p:spPr>
          <a:ln/>
        </p:spPr>
        <p:txBody>
          <a:bodyPr/>
          <a:lstStyle>
            <a:lvl1pPr>
              <a:defRPr/>
            </a:lvl1pPr>
          </a:lstStyle>
          <a:p>
            <a:pPr>
              <a:defRPr/>
            </a:pPr>
            <a:fld id="{19DD6298-ECCC-4468-B426-1528C5896799}" type="slidenum">
              <a:rPr lang="en-US" altLang="zh-CN"/>
              <a:pPr>
                <a:defRPr/>
              </a:pPr>
              <a:t>‹#›</a:t>
            </a:fld>
            <a:endParaRPr lang="en-US" altLang="zh-CN"/>
          </a:p>
        </p:txBody>
      </p:sp>
    </p:spTree>
    <p:extLst>
      <p:ext uri="{BB962C8B-B14F-4D97-AF65-F5344CB8AC3E}">
        <p14:creationId xmlns:p14="http://schemas.microsoft.com/office/powerpoint/2010/main" val="936628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28E295-BDD5-434D-AD5D-50B6269257F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DBE4D353-B47F-4085-BDBD-6BDDE9F8F4D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226E1262-047E-4E61-AFFC-8D3A149141AB}"/>
              </a:ext>
            </a:extLst>
          </p:cNvPr>
          <p:cNvSpPr>
            <a:spLocks noGrp="1" noChangeArrowheads="1"/>
          </p:cNvSpPr>
          <p:nvPr>
            <p:ph type="sldNum" sz="quarter" idx="12"/>
          </p:nvPr>
        </p:nvSpPr>
        <p:spPr>
          <a:ln/>
        </p:spPr>
        <p:txBody>
          <a:bodyPr/>
          <a:lstStyle>
            <a:lvl1pPr>
              <a:defRPr/>
            </a:lvl1pPr>
          </a:lstStyle>
          <a:p>
            <a:pPr>
              <a:defRPr/>
            </a:pPr>
            <a:fld id="{C8CE6C4E-22B7-4CBB-B328-8E5147F65C17}" type="slidenum">
              <a:rPr lang="en-US" altLang="zh-CN"/>
              <a:pPr>
                <a:defRPr/>
              </a:pPr>
              <a:t>‹#›</a:t>
            </a:fld>
            <a:endParaRPr lang="en-US" altLang="zh-CN"/>
          </a:p>
        </p:txBody>
      </p:sp>
    </p:spTree>
    <p:extLst>
      <p:ext uri="{BB962C8B-B14F-4D97-AF65-F5344CB8AC3E}">
        <p14:creationId xmlns:p14="http://schemas.microsoft.com/office/powerpoint/2010/main" val="132737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A3A1CF-AF2B-4414-9F9C-F6C505685B0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EF081C4-D475-4EED-B85A-0387B667718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0A9CF6D7-408B-4CA3-B69E-9C58B9C3A005}"/>
              </a:ext>
            </a:extLst>
          </p:cNvPr>
          <p:cNvSpPr>
            <a:spLocks noGrp="1" noChangeArrowheads="1"/>
          </p:cNvSpPr>
          <p:nvPr>
            <p:ph type="sldNum" sz="quarter" idx="12"/>
          </p:nvPr>
        </p:nvSpPr>
        <p:spPr>
          <a:ln/>
        </p:spPr>
        <p:txBody>
          <a:bodyPr/>
          <a:lstStyle>
            <a:lvl1pPr>
              <a:defRPr/>
            </a:lvl1pPr>
          </a:lstStyle>
          <a:p>
            <a:pPr>
              <a:defRPr/>
            </a:pPr>
            <a:fld id="{CC241B25-5F49-4282-A051-D8466DB2C150}" type="slidenum">
              <a:rPr lang="en-US" altLang="zh-CN"/>
              <a:pPr>
                <a:defRPr/>
              </a:pPr>
              <a:t>‹#›</a:t>
            </a:fld>
            <a:endParaRPr lang="en-US" altLang="zh-CN"/>
          </a:p>
        </p:txBody>
      </p:sp>
    </p:spTree>
    <p:extLst>
      <p:ext uri="{BB962C8B-B14F-4D97-AF65-F5344CB8AC3E}">
        <p14:creationId xmlns:p14="http://schemas.microsoft.com/office/powerpoint/2010/main" val="194164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5DF6D43-A9B9-4C22-B7F1-5F1487FF7C7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A07D9D4E-4277-48B0-B606-EA306188D8F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17E9714-5853-4BE2-973E-5ABDEDF74FDA}"/>
              </a:ext>
            </a:extLst>
          </p:cNvPr>
          <p:cNvSpPr>
            <a:spLocks noGrp="1" noChangeArrowheads="1"/>
          </p:cNvSpPr>
          <p:nvPr>
            <p:ph type="sldNum" sz="quarter" idx="12"/>
          </p:nvPr>
        </p:nvSpPr>
        <p:spPr>
          <a:ln/>
        </p:spPr>
        <p:txBody>
          <a:bodyPr/>
          <a:lstStyle>
            <a:lvl1pPr>
              <a:defRPr/>
            </a:lvl1pPr>
          </a:lstStyle>
          <a:p>
            <a:pPr>
              <a:defRPr/>
            </a:pPr>
            <a:fld id="{BA909A2E-20F8-489F-A950-02083CD54921}" type="slidenum">
              <a:rPr lang="en-US" altLang="zh-CN"/>
              <a:pPr>
                <a:defRPr/>
              </a:pPr>
              <a:t>‹#›</a:t>
            </a:fld>
            <a:endParaRPr lang="en-US" altLang="zh-CN"/>
          </a:p>
        </p:txBody>
      </p:sp>
    </p:spTree>
    <p:extLst>
      <p:ext uri="{BB962C8B-B14F-4D97-AF65-F5344CB8AC3E}">
        <p14:creationId xmlns:p14="http://schemas.microsoft.com/office/powerpoint/2010/main" val="1623381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E534C7D-0C67-48DF-8DF6-2275E262A9D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18077993-FA8C-4BDE-96A1-38726B6D841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5D053EFA-7E58-48A6-8552-13AE83B39F2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1029" name="Rectangle 5">
            <a:extLst>
              <a:ext uri="{FF2B5EF4-FFF2-40B4-BE49-F238E27FC236}">
                <a16:creationId xmlns:a16="http://schemas.microsoft.com/office/drawing/2014/main" id="{9BE76716-1371-44EE-AB61-F5F767588C2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1030" name="Rectangle 6">
            <a:extLst>
              <a:ext uri="{FF2B5EF4-FFF2-40B4-BE49-F238E27FC236}">
                <a16:creationId xmlns:a16="http://schemas.microsoft.com/office/drawing/2014/main" id="{51C19A64-C890-478E-85E2-73FD1C481F9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60FB6099-49F0-4E3E-A955-396453CB9E8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BBBAD-85DE-4762-98FA-7AA8B7769D3C}" type="datetimeFigureOut">
              <a:rPr lang="en-US" smtClean="0"/>
              <a:t>7/10/2023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A8515-8401-4FD9-ACB5-5631A38025B0}" type="slidenum">
              <a:rPr lang="en-US" smtClean="0"/>
              <a:t>‹#›</a:t>
            </a:fld>
            <a:endParaRPr lang="en-US"/>
          </a:p>
        </p:txBody>
      </p:sp>
    </p:spTree>
    <p:extLst>
      <p:ext uri="{BB962C8B-B14F-4D97-AF65-F5344CB8AC3E}">
        <p14:creationId xmlns:p14="http://schemas.microsoft.com/office/powerpoint/2010/main" val="9287085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FF539F-1D27-49B8-A29D-A359605FCDE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3F971B86-7119-4807-8CD4-26E46ED83F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48F571B7-1B5A-4B31-A92E-72416AA865C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1029" name="Rectangle 5">
            <a:extLst>
              <a:ext uri="{FF2B5EF4-FFF2-40B4-BE49-F238E27FC236}">
                <a16:creationId xmlns:a16="http://schemas.microsoft.com/office/drawing/2014/main" id="{8258922D-BFFF-4C70-8D2E-6AE1A28F24C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1030" name="Rectangle 6">
            <a:extLst>
              <a:ext uri="{FF2B5EF4-FFF2-40B4-BE49-F238E27FC236}">
                <a16:creationId xmlns:a16="http://schemas.microsoft.com/office/drawing/2014/main" id="{7D87ACB4-D8EC-4EB4-88DB-C4B0FB666B1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0F2654C-E968-4960-948E-6F4CCFCF66FE}" type="slidenum">
              <a:rPr lang="en-US" altLang="zh-CN"/>
              <a:pPr>
                <a:defRPr/>
              </a:pPr>
              <a:t>‹#›</a:t>
            </a:fld>
            <a:endParaRPr lang="en-US" altLang="zh-CN"/>
          </a:p>
        </p:txBody>
      </p:sp>
    </p:spTree>
    <p:extLst>
      <p:ext uri="{BB962C8B-B14F-4D97-AF65-F5344CB8AC3E}">
        <p14:creationId xmlns:p14="http://schemas.microsoft.com/office/powerpoint/2010/main" val="12162011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20.png"/><Relationship Id="rId3" Type="http://schemas.openxmlformats.org/officeDocument/2006/relationships/image" Target="../media/image1.png"/><Relationship Id="rId7" Type="http://schemas.openxmlformats.org/officeDocument/2006/relationships/image" Target="../media/image610.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80.png"/></Relationships>
</file>

<file path=ppt/slides/_rels/slide10.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14.jpe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301.png"/><Relationship Id="rId5" Type="http://schemas.openxmlformats.org/officeDocument/2006/relationships/image" Target="../media/image12.emf"/><Relationship Id="rId10" Type="http://schemas.openxmlformats.org/officeDocument/2006/relationships/image" Target="../media/image271.png"/><Relationship Id="rId4" Type="http://schemas.openxmlformats.org/officeDocument/2006/relationships/image" Target="../media/image400.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312.png"/><Relationship Id="rId3" Type="http://schemas.openxmlformats.org/officeDocument/2006/relationships/notesSlide" Target="../notesSlides/notesSlide11.xml"/><Relationship Id="rId7" Type="http://schemas.openxmlformats.org/officeDocument/2006/relationships/image" Target="../media/image28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 Id="rId11" Type="http://schemas.openxmlformats.org/officeDocument/2006/relationships/image" Target="../media/image46.png"/><Relationship Id="rId5" Type="http://schemas.openxmlformats.org/officeDocument/2006/relationships/image" Target="../media/image411.png"/><Relationship Id="rId10" Type="http://schemas.openxmlformats.org/officeDocument/2006/relationships/image" Target="../media/image14.jpeg"/><Relationship Id="rId4" Type="http://schemas.openxmlformats.org/officeDocument/2006/relationships/image" Target="../media/image26.png"/><Relationship Id="rId9" Type="http://schemas.openxmlformats.org/officeDocument/2006/relationships/image" Target="../media/image261.png"/></Relationships>
</file>

<file path=ppt/slides/_rels/slide14.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31.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image" Target="../media/image21.png"/><Relationship Id="rId3" Type="http://schemas.openxmlformats.org/officeDocument/2006/relationships/image" Target="../media/image3.gif"/><Relationship Id="rId7" Type="http://schemas.openxmlformats.org/officeDocument/2006/relationships/image" Target="../media/image800.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91.png"/><Relationship Id="rId11" Type="http://schemas.openxmlformats.org/officeDocument/2006/relationships/image" Target="../media/image19.png"/><Relationship Id="rId5" Type="http://schemas.openxmlformats.org/officeDocument/2006/relationships/image" Target="../media/image780.png"/><Relationship Id="rId10" Type="http://schemas.openxmlformats.org/officeDocument/2006/relationships/image" Target="../media/image18.png"/><Relationship Id="rId4" Type="http://schemas.openxmlformats.org/officeDocument/2006/relationships/image" Target="../media/image77.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2.png"/><Relationship Id="rId5" Type="http://schemas.openxmlformats.org/officeDocument/2006/relationships/image" Target="../media/image13.jpe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3FA87271-785B-4E11-8F4E-984E6D275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228"/>
          <a:stretch>
            <a:fillRect/>
          </a:stretch>
        </p:blipFill>
        <p:spPr bwMode="auto">
          <a:xfrm>
            <a:off x="0" y="1371601"/>
            <a:ext cx="5296871" cy="345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95705608-D3AA-4D8A-A42A-FC786DE20250}"/>
              </a:ext>
            </a:extLst>
          </p:cNvPr>
          <p:cNvSpPr txBox="1">
            <a:spLocks noChangeArrowheads="1"/>
          </p:cNvSpPr>
          <p:nvPr/>
        </p:nvSpPr>
        <p:spPr bwMode="auto">
          <a:xfrm>
            <a:off x="856104" y="4827265"/>
            <a:ext cx="41971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Annual-mean TOA radiation budget. WH05</a:t>
            </a:r>
          </a:p>
        </p:txBody>
      </p:sp>
      <p:sp>
        <p:nvSpPr>
          <p:cNvPr id="40964" name="TextBox 1">
            <a:extLst>
              <a:ext uri="{FF2B5EF4-FFF2-40B4-BE49-F238E27FC236}">
                <a16:creationId xmlns:a16="http://schemas.microsoft.com/office/drawing/2014/main" id="{34329A15-1076-49CA-992E-B44B0FA61057}"/>
              </a:ext>
            </a:extLst>
          </p:cNvPr>
          <p:cNvSpPr txBox="1">
            <a:spLocks noChangeArrowheads="1"/>
          </p:cNvSpPr>
          <p:nvPr/>
        </p:nvSpPr>
        <p:spPr bwMode="auto">
          <a:xfrm>
            <a:off x="837124" y="269806"/>
            <a:ext cx="7168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Lecture 2. Zonal mean circulation and energy transport</a:t>
            </a:r>
          </a:p>
        </p:txBody>
      </p:sp>
      <p:sp>
        <p:nvSpPr>
          <p:cNvPr id="2" name="Rectangle 1">
            <a:extLst>
              <a:ext uri="{FF2B5EF4-FFF2-40B4-BE49-F238E27FC236}">
                <a16:creationId xmlns:a16="http://schemas.microsoft.com/office/drawing/2014/main" id="{591E9439-4514-4C3A-A56D-29BE97ABE0D4}"/>
              </a:ext>
            </a:extLst>
          </p:cNvPr>
          <p:cNvSpPr/>
          <p:nvPr/>
        </p:nvSpPr>
        <p:spPr>
          <a:xfrm>
            <a:off x="6248400" y="1524000"/>
            <a:ext cx="990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SimSun"/>
                <a:cs typeface="+mn-cs"/>
              </a:rPr>
              <a:t>T</a:t>
            </a:r>
            <a:r>
              <a:rPr kumimoji="0" lang="en-US" sz="1800" b="0" i="0" u="none" strike="noStrike" kern="1200" cap="none" spc="0" normalizeH="0" baseline="-25000" noProof="0" dirty="0">
                <a:ln>
                  <a:noFill/>
                </a:ln>
                <a:solidFill>
                  <a:srgbClr val="FFFFFF"/>
                </a:solidFill>
                <a:effectLst/>
                <a:uLnTx/>
                <a:uFillTx/>
                <a:latin typeface="Arial"/>
                <a:ea typeface="SimSun"/>
                <a:cs typeface="+mn-cs"/>
              </a:rPr>
              <a:t>1</a:t>
            </a:r>
          </a:p>
        </p:txBody>
      </p:sp>
      <p:sp>
        <p:nvSpPr>
          <p:cNvPr id="6" name="Rectangle 5">
            <a:extLst>
              <a:ext uri="{FF2B5EF4-FFF2-40B4-BE49-F238E27FC236}">
                <a16:creationId xmlns:a16="http://schemas.microsoft.com/office/drawing/2014/main" id="{CB46CCD3-2FA1-47A7-869C-4CFAE394CB5E}"/>
              </a:ext>
            </a:extLst>
          </p:cNvPr>
          <p:cNvSpPr/>
          <p:nvPr/>
        </p:nvSpPr>
        <p:spPr>
          <a:xfrm>
            <a:off x="7239000" y="15240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SimSun"/>
                <a:cs typeface="+mn-cs"/>
              </a:rPr>
              <a:t>T</a:t>
            </a:r>
            <a:r>
              <a:rPr kumimoji="0" lang="en-US" sz="1800" b="0" i="0" u="none" strike="noStrike" kern="1200" cap="none" spc="0" normalizeH="0" baseline="-25000" noProof="0" dirty="0">
                <a:ln>
                  <a:noFill/>
                </a:ln>
                <a:solidFill>
                  <a:srgbClr val="000000"/>
                </a:solidFill>
                <a:effectLst/>
                <a:uLnTx/>
                <a:uFillTx/>
                <a:latin typeface="Arial"/>
                <a:ea typeface="SimSun"/>
                <a:cs typeface="+mn-cs"/>
              </a:rPr>
              <a:t>2</a:t>
            </a:r>
          </a:p>
        </p:txBody>
      </p:sp>
      <p:sp>
        <p:nvSpPr>
          <p:cNvPr id="40967" name="TextBox 3">
            <a:extLst>
              <a:ext uri="{FF2B5EF4-FFF2-40B4-BE49-F238E27FC236}">
                <a16:creationId xmlns:a16="http://schemas.microsoft.com/office/drawing/2014/main" id="{DE09A756-D551-445D-B20C-BA6263A7DFDE}"/>
              </a:ext>
            </a:extLst>
          </p:cNvPr>
          <p:cNvSpPr txBox="1">
            <a:spLocks noChangeArrowheads="1"/>
          </p:cNvSpPr>
          <p:nvPr/>
        </p:nvSpPr>
        <p:spPr bwMode="auto">
          <a:xfrm>
            <a:off x="5992813" y="1216025"/>
            <a:ext cx="45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t>Eq.</a:t>
            </a:r>
          </a:p>
        </p:txBody>
      </p:sp>
      <p:sp>
        <p:nvSpPr>
          <p:cNvPr id="40968" name="TextBox 8">
            <a:extLst>
              <a:ext uri="{FF2B5EF4-FFF2-40B4-BE49-F238E27FC236}">
                <a16:creationId xmlns:a16="http://schemas.microsoft.com/office/drawing/2014/main" id="{7C8824C0-A017-476A-9941-E6ED96C420EE}"/>
              </a:ext>
            </a:extLst>
          </p:cNvPr>
          <p:cNvSpPr txBox="1">
            <a:spLocks noChangeArrowheads="1"/>
          </p:cNvSpPr>
          <p:nvPr/>
        </p:nvSpPr>
        <p:spPr bwMode="auto">
          <a:xfrm>
            <a:off x="7927975" y="1219200"/>
            <a:ext cx="544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t>Pole</a:t>
            </a:r>
          </a:p>
        </p:txBody>
      </p:sp>
      <p:sp>
        <p:nvSpPr>
          <p:cNvPr id="40969" name="Rectangle 6">
            <a:extLst>
              <a:ext uri="{FF2B5EF4-FFF2-40B4-BE49-F238E27FC236}">
                <a16:creationId xmlns:a16="http://schemas.microsoft.com/office/drawing/2014/main" id="{5C8AC35C-F5D4-4BCE-8BF7-5805AC2CFF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40971" name="Rectangle 8">
            <a:extLst>
              <a:ext uri="{FF2B5EF4-FFF2-40B4-BE49-F238E27FC236}">
                <a16:creationId xmlns:a16="http://schemas.microsoft.com/office/drawing/2014/main" id="{D8A41C40-0697-4C8E-A252-E92D12FD0E1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2063" name="TextBox 12">
                <a:extLst>
                  <a:ext uri="{FF2B5EF4-FFF2-40B4-BE49-F238E27FC236}">
                    <a16:creationId xmlns:a16="http://schemas.microsoft.com/office/drawing/2014/main" id="{42CD3E6B-CE12-4089-876D-1F3E46D70E7F}"/>
                  </a:ext>
                </a:extLst>
              </p:cNvPr>
              <p:cNvSpPr txBox="1">
                <a:spLocks noChangeArrowheads="1"/>
              </p:cNvSpPr>
              <p:nvPr/>
            </p:nvSpPr>
            <p:spPr bwMode="auto">
              <a:xfrm>
                <a:off x="5539758" y="5334000"/>
                <a:ext cx="3566141" cy="12847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Heat transport flattens temperature gradient, causing radiative imbalance at TOA in each box, </a:t>
                </a:r>
              </a:p>
              <a:p>
                <a:pPr marL="0" marR="0" lvl="0" indent="0" algn="l" defTabSz="630238" rtl="0" eaLnBrk="1" fontAlgn="base" latinLnBrk="0" hangingPunct="1">
                  <a:lnSpc>
                    <a:spcPct val="100000"/>
                  </a:lnSpc>
                  <a:spcBef>
                    <a:spcPts val="600"/>
                  </a:spcBef>
                  <a:spcAft>
                    <a:spcPct val="0"/>
                  </a:spcAft>
                  <a:buClrTx/>
                  <a:buSzTx/>
                  <a:buFontTx/>
                  <a:buNone/>
                  <a:tabLst/>
                  <a:defRPr/>
                </a:pPr>
                <a:r>
                  <a:rPr kumimoji="0" lang="en-US" sz="1800" b="0" u="none" strike="noStrike" kern="1200" cap="none" spc="0" normalizeH="0" baseline="0" noProof="0" dirty="0">
                    <a:ln>
                      <a:noFill/>
                    </a:ln>
                    <a:solidFill>
                      <a:srgbClr val="000000"/>
                    </a:solidFill>
                    <a:effectLst/>
                    <a:uLnTx/>
                    <a:uFillTx/>
                    <a:cs typeface="+mn-cs"/>
                  </a:rPr>
                  <a:t>	</a:t>
                </a:r>
                <a14:m>
                  <m:oMath xmlns:m="http://schemas.openxmlformats.org/officeDocument/2006/math">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𝑟</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sub>
                        </m:sSub>
                      </m:e>
                    </m:d>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C00000"/>
                        </a:solidFill>
                        <a:effectLst/>
                        <a:uLnTx/>
                        <a:uFillTx/>
                        <a:latin typeface="Cambria Math" panose="02040503050406030204" pitchFamily="18" charset="0"/>
                        <a:cs typeface="+mn-cs"/>
                      </a:rPr>
                      <m:t>𝑑</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acc>
                  </m:oMath>
                </a14:m>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p:txBody>
          </p:sp>
        </mc:Choice>
        <mc:Fallback xmlns="">
          <p:sp>
            <p:nvSpPr>
              <p:cNvPr id="2063" name="TextBox 12">
                <a:extLst>
                  <a:ext uri="{FF2B5EF4-FFF2-40B4-BE49-F238E27FC236}">
                    <a16:creationId xmlns:a16="http://schemas.microsoft.com/office/drawing/2014/main" id="{42CD3E6B-CE12-4089-876D-1F3E46D70E7F}"/>
                  </a:ext>
                </a:extLst>
              </p:cNvPr>
              <p:cNvSpPr txBox="1">
                <a:spLocks noRot="1" noChangeAspect="1" noMove="1" noResize="1" noEditPoints="1" noAdjustHandles="1" noChangeArrowheads="1" noChangeShapeType="1" noTextEdit="1"/>
              </p:cNvSpPr>
              <p:nvPr/>
            </p:nvSpPr>
            <p:spPr bwMode="auto">
              <a:xfrm>
                <a:off x="5539758" y="5334000"/>
                <a:ext cx="3566141" cy="1284711"/>
              </a:xfrm>
              <a:prstGeom prst="rect">
                <a:avLst/>
              </a:prstGeom>
              <a:blipFill>
                <a:blip r:embed="rId4"/>
                <a:stretch>
                  <a:fillRect l="-1538" t="-2370" r="-1709" b="-66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96A012EA-111F-4269-A89A-1FFFD2E7F083}"/>
              </a:ext>
            </a:extLst>
          </p:cNvPr>
          <p:cNvCxnSpPr/>
          <p:nvPr/>
        </p:nvCxnSpPr>
        <p:spPr>
          <a:xfrm>
            <a:off x="7086600" y="1752600"/>
            <a:ext cx="304800" cy="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977" name="TextBox 4">
            <a:extLst>
              <a:ext uri="{FF2B5EF4-FFF2-40B4-BE49-F238E27FC236}">
                <a16:creationId xmlns:a16="http://schemas.microsoft.com/office/drawing/2014/main" id="{43F8BCF7-07DE-43C5-9A47-0AB97176EDAC}"/>
              </a:ext>
            </a:extLst>
          </p:cNvPr>
          <p:cNvSpPr txBox="1">
            <a:spLocks noChangeArrowheads="1"/>
          </p:cNvSpPr>
          <p:nvPr/>
        </p:nvSpPr>
        <p:spPr bwMode="auto">
          <a:xfrm>
            <a:off x="7086600" y="12192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Arial" panose="020B0604020202020204" pitchFamily="34" charset="0"/>
                <a:ea typeface="SimSun" panose="02010600030101010101" pitchFamily="2" charset="-122"/>
                <a:cs typeface="+mn-cs"/>
              </a:rPr>
              <a:t>d</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5F4CD5-63CD-4759-AEEB-54A9643FD24E}"/>
                  </a:ext>
                </a:extLst>
              </p:cNvPr>
              <p:cNvSpPr txBox="1"/>
              <p:nvPr/>
            </p:nvSpPr>
            <p:spPr>
              <a:xfrm>
                <a:off x="5516917" y="2370504"/>
                <a:ext cx="3124125" cy="468205"/>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𝐶</m:t>
                      </m:r>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𝑡</m:t>
                          </m:r>
                        </m:den>
                      </m:f>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0" 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1</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sub>
                          </m:sSub>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cs typeface="+mn-cs"/>
                        </a:rPr>
                        <m:t>𝑑</m:t>
                      </m:r>
                      <m:d>
                        <m:d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e>
                      </m:d>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5" name="TextBox 4">
                <a:extLst>
                  <a:ext uri="{FF2B5EF4-FFF2-40B4-BE49-F238E27FC236}">
                    <a16:creationId xmlns:a16="http://schemas.microsoft.com/office/drawing/2014/main" id="{7A5F4CD5-63CD-4759-AEEB-54A9643FD24E}"/>
                  </a:ext>
                </a:extLst>
              </p:cNvPr>
              <p:cNvSpPr txBox="1">
                <a:spLocks noRot="1" noChangeAspect="1" noMove="1" noResize="1" noEditPoints="1" noAdjustHandles="1" noChangeArrowheads="1" noChangeShapeType="1" noTextEdit="1"/>
              </p:cNvSpPr>
              <p:nvPr/>
            </p:nvSpPr>
            <p:spPr>
              <a:xfrm>
                <a:off x="5516917" y="2370504"/>
                <a:ext cx="3124125" cy="4682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6CA36B2-B49C-4ACD-8E38-67162B5CFBB9}"/>
                  </a:ext>
                </a:extLst>
              </p:cNvPr>
              <p:cNvSpPr txBox="1"/>
              <p:nvPr/>
            </p:nvSpPr>
            <p:spPr>
              <a:xfrm>
                <a:off x="5539759" y="3124200"/>
                <a:ext cx="3138360" cy="468205"/>
              </a:xfrm>
              <a:prstGeom prst="rect">
                <a:avLst/>
              </a:prstGeom>
              <a:noFill/>
            </p:spPr>
            <p:txBody>
              <a:bodyPr wrap="non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𝐶</m:t>
                      </m:r>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𝑡</m:t>
                          </m:r>
                        </m:den>
                      </m:f>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𝑟</m:t>
                      </m:r>
                      <m:d>
                        <m:d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0" lang="en-US" sz="1600" b="0" i="0"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𝐸</m:t>
                              </m:r>
                            </m:sub>
                          </m:sSub>
                        </m:e>
                      </m:d>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cs typeface="+mn-cs"/>
                        </a:rPr>
                        <m:t>𝑑</m:t>
                      </m:r>
                      <m:d>
                        <m:d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m:t>
                              </m:r>
                            </m:sub>
                          </m:sSub>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e>
                      </m:d>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2" name="TextBox 21">
                <a:extLst>
                  <a:ext uri="{FF2B5EF4-FFF2-40B4-BE49-F238E27FC236}">
                    <a16:creationId xmlns:a16="http://schemas.microsoft.com/office/drawing/2014/main" id="{46CA36B2-B49C-4ACD-8E38-67162B5CFBB9}"/>
                  </a:ext>
                </a:extLst>
              </p:cNvPr>
              <p:cNvSpPr txBox="1">
                <a:spLocks noRot="1" noChangeAspect="1" noMove="1" noResize="1" noEditPoints="1" noAdjustHandles="1" noChangeArrowheads="1" noChangeShapeType="1" noTextEdit="1"/>
              </p:cNvSpPr>
              <p:nvPr/>
            </p:nvSpPr>
            <p:spPr>
              <a:xfrm>
                <a:off x="5539759" y="3124200"/>
                <a:ext cx="3138360" cy="46820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73B7B606-2C6F-4D53-BDE8-CB841FB3AD18}"/>
                  </a:ext>
                </a:extLst>
              </p:cNvPr>
              <p:cNvSpPr/>
              <p:nvPr/>
            </p:nvSpPr>
            <p:spPr>
              <a:xfrm>
                <a:off x="5670924" y="3894503"/>
                <a:ext cx="2898870"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𝑖</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𝐸</m:t>
                        </m:r>
                      </m:sub>
                    </m:sSub>
                  </m:oMath>
                </a14:m>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radiative equilibrium temp</a:t>
                </a:r>
              </a:p>
            </p:txBody>
          </p:sp>
        </mc:Choice>
        <mc:Fallback xmlns="">
          <p:sp>
            <p:nvSpPr>
              <p:cNvPr id="7" name="Rectangle 6">
                <a:extLst>
                  <a:ext uri="{FF2B5EF4-FFF2-40B4-BE49-F238E27FC236}">
                    <a16:creationId xmlns:a16="http://schemas.microsoft.com/office/drawing/2014/main" id="{73B7B606-2C6F-4D53-BDE8-CB841FB3AD18}"/>
                  </a:ext>
                </a:extLst>
              </p:cNvPr>
              <p:cNvSpPr>
                <a:spLocks noRot="1" noChangeAspect="1" noMove="1" noResize="1" noEditPoints="1" noAdjustHandles="1" noChangeArrowheads="1" noChangeShapeType="1" noTextEdit="1"/>
              </p:cNvSpPr>
              <p:nvPr/>
            </p:nvSpPr>
            <p:spPr>
              <a:xfrm>
                <a:off x="5670924" y="3894503"/>
                <a:ext cx="2898870" cy="338554"/>
              </a:xfrm>
              <a:prstGeom prst="rect">
                <a:avLst/>
              </a:prstGeom>
              <a:blipFill>
                <a:blip r:embed="rId7"/>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C8E07C0-F466-497F-9EFB-71A7C6447204}"/>
                  </a:ext>
                </a:extLst>
              </p:cNvPr>
              <p:cNvSpPr/>
              <p:nvPr/>
            </p:nvSpPr>
            <p:spPr>
              <a:xfrm>
                <a:off x="6062224" y="4443165"/>
                <a:ext cx="2251514" cy="51815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acc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𝑇</m:t>
                          </m:r>
                        </m:e>
                      </m:acc>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𝑇</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2</m:t>
                          </m:r>
                        </m:sub>
                      </m:s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𝑟</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𝑑</m:t>
                          </m:r>
                        </m:den>
                      </m:f>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acc>
                            <m:accPr>
                              <m:chr m:val="̂"/>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𝑇</m:t>
                              </m:r>
                            </m:e>
                          </m:acc>
                        </m:e>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𝐸</m:t>
                          </m:r>
                        </m:sub>
                      </m:sSub>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8" name="Rectangle 7">
                <a:extLst>
                  <a:ext uri="{FF2B5EF4-FFF2-40B4-BE49-F238E27FC236}">
                    <a16:creationId xmlns:a16="http://schemas.microsoft.com/office/drawing/2014/main" id="{9C8E07C0-F466-497F-9EFB-71A7C6447204}"/>
                  </a:ext>
                </a:extLst>
              </p:cNvPr>
              <p:cNvSpPr>
                <a:spLocks noRot="1" noChangeAspect="1" noMove="1" noResize="1" noEditPoints="1" noAdjustHandles="1" noChangeArrowheads="1" noChangeShapeType="1" noTextEdit="1"/>
              </p:cNvSpPr>
              <p:nvPr/>
            </p:nvSpPr>
            <p:spPr>
              <a:xfrm>
                <a:off x="6062224" y="4443165"/>
                <a:ext cx="2251514" cy="518155"/>
              </a:xfrm>
              <a:prstGeom prst="rect">
                <a:avLst/>
              </a:prstGeom>
              <a:blipFill>
                <a:blip r:embed="rId8"/>
                <a:stretch>
                  <a:fillRect r="-4324" b="-2353"/>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F8B4181E-B2AD-41B7-BDF9-E0095A7E0409}"/>
              </a:ext>
            </a:extLst>
          </p:cNvPr>
          <p:cNvSpPr txBox="1"/>
          <p:nvPr/>
        </p:nvSpPr>
        <p:spPr>
          <a:xfrm>
            <a:off x="2057400" y="950338"/>
            <a:ext cx="1533204"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Meridional 1D</a:t>
            </a:r>
          </a:p>
        </p:txBody>
      </p:sp>
      <p:sp>
        <p:nvSpPr>
          <p:cNvPr id="19" name="TextBox 18">
            <a:extLst>
              <a:ext uri="{FF2B5EF4-FFF2-40B4-BE49-F238E27FC236}">
                <a16:creationId xmlns:a16="http://schemas.microsoft.com/office/drawing/2014/main" id="{611C82D7-D275-4E07-A1C5-A870B58F9668}"/>
              </a:ext>
            </a:extLst>
          </p:cNvPr>
          <p:cNvSpPr txBox="1"/>
          <p:nvPr/>
        </p:nvSpPr>
        <p:spPr>
          <a:xfrm>
            <a:off x="254945" y="6481709"/>
            <a:ext cx="1143000" cy="307777"/>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Fig. 2.5</a:t>
            </a:r>
            <a:r>
              <a:rPr lang="en-US" sz="1400" dirty="0">
                <a:latin typeface="Calibri" panose="020F0502020204030204" pitchFamily="34" charset="0"/>
                <a:cs typeface="Calibri" panose="020F0502020204030204" pitchFamily="34" charset="0"/>
              </a:rPr>
              <a:t>. </a:t>
            </a:r>
            <a:endParaRPr lang="en-US" sz="1400" dirty="0"/>
          </a:p>
        </p:txBody>
      </p:sp>
      <p:sp>
        <p:nvSpPr>
          <p:cNvPr id="20" name="TextBox 19">
            <a:extLst>
              <a:ext uri="{FF2B5EF4-FFF2-40B4-BE49-F238E27FC236}">
                <a16:creationId xmlns:a16="http://schemas.microsoft.com/office/drawing/2014/main" id="{9624A072-B388-45D9-BA7C-485CBF5BD026}"/>
              </a:ext>
            </a:extLst>
          </p:cNvPr>
          <p:cNvSpPr txBox="1"/>
          <p:nvPr/>
        </p:nvSpPr>
        <p:spPr>
          <a:xfrm>
            <a:off x="4572856" y="6458178"/>
            <a:ext cx="1143000" cy="307777"/>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Fig. 2.6</a:t>
            </a:r>
            <a:r>
              <a:rPr lang="en-US" sz="1400" dirty="0">
                <a:latin typeface="Calibri" panose="020F0502020204030204" pitchFamily="34" charset="0"/>
                <a:cs typeface="Calibri" panose="020F0502020204030204" pitchFamily="34" charset="0"/>
              </a:rPr>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0967" grpId="0"/>
      <p:bldP spid="40968" grpId="0"/>
      <p:bldP spid="2063" grpId="0"/>
      <p:bldP spid="40977" grpId="0"/>
      <p:bldP spid="5" grpId="0"/>
      <p:bldP spid="22" grpId="0"/>
      <p:bldP spid="7" grpId="0"/>
      <p:bldP spid="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E27FB3FE-57E0-4488-A042-B8540DEF1426}"/>
              </a:ext>
            </a:extLst>
          </p:cNvPr>
          <p:cNvSpPr txBox="1">
            <a:spLocks noChangeArrowheads="1"/>
          </p:cNvSpPr>
          <p:nvPr/>
        </p:nvSpPr>
        <p:spPr bwMode="auto">
          <a:xfrm>
            <a:off x="762000" y="6132742"/>
            <a:ext cx="60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H94</a:t>
            </a:r>
          </a:p>
        </p:txBody>
      </p:sp>
      <p:pic>
        <p:nvPicPr>
          <p:cNvPr id="25603" name="Picture 3" descr="h-6-11">
            <a:extLst>
              <a:ext uri="{FF2B5EF4-FFF2-40B4-BE49-F238E27FC236}">
                <a16:creationId xmlns:a16="http://schemas.microsoft.com/office/drawing/2014/main" id="{3F403E49-3A1E-42DB-8C46-5F3DC9F605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00" r="13813" b="19505"/>
          <a:stretch/>
        </p:blipFill>
        <p:spPr bwMode="auto">
          <a:xfrm>
            <a:off x="371818" y="3276601"/>
            <a:ext cx="420018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3">
            <a:extLst>
              <a:ext uri="{FF2B5EF4-FFF2-40B4-BE49-F238E27FC236}">
                <a16:creationId xmlns:a16="http://schemas.microsoft.com/office/drawing/2014/main" id="{D7BC7FFC-BE1B-4CDE-8A77-323B93385CF3}"/>
              </a:ext>
            </a:extLst>
          </p:cNvPr>
          <p:cNvSpPr>
            <a:spLocks noChangeArrowheads="1"/>
          </p:cNvSpPr>
          <p:nvPr/>
        </p:nvSpPr>
        <p:spPr bwMode="auto">
          <a:xfrm>
            <a:off x="5257799" y="5827693"/>
            <a:ext cx="38862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MSE in tropics is large in both lower and upper troposphere, making </a:t>
            </a:r>
            <a:r>
              <a:rPr kumimoji="0" lang="en-US" altLang="en-US" sz="1400" b="0" i="0" u="none" strike="noStrike" kern="1200" cap="none" spc="0" normalizeH="0" baseline="0" noProof="0" dirty="0">
                <a:ln>
                  <a:noFill/>
                </a:ln>
                <a:solidFill>
                  <a:srgbClr val="0066FF"/>
                </a:solidFill>
                <a:effectLst/>
                <a:uLnTx/>
                <a:uFillTx/>
                <a:latin typeface="Calibri" panose="020F0502020204030204" pitchFamily="34" charset="0"/>
                <a:ea typeface="SimSun" panose="02010600030101010101" pitchFamily="2" charset="-122"/>
                <a:cs typeface="Calibri" panose="020F0502020204030204" pitchFamily="34" charset="0"/>
              </a:rPr>
              <a:t>energy transport by Hadley cell inefficient</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p>
        </p:txBody>
      </p:sp>
      <p:sp>
        <p:nvSpPr>
          <p:cNvPr id="12" name="Text Box 6">
            <a:extLst>
              <a:ext uri="{FF2B5EF4-FFF2-40B4-BE49-F238E27FC236}">
                <a16:creationId xmlns:a16="http://schemas.microsoft.com/office/drawing/2014/main" id="{ECCC7711-212C-41F8-B3FD-AB91FC5CD751}"/>
              </a:ext>
            </a:extLst>
          </p:cNvPr>
          <p:cNvSpPr txBox="1">
            <a:spLocks noChangeArrowheads="1"/>
          </p:cNvSpPr>
          <p:nvPr/>
        </p:nvSpPr>
        <p:spPr bwMode="auto">
          <a:xfrm>
            <a:off x="371818" y="411230"/>
            <a:ext cx="4013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Atmospheric energy transport</a:t>
            </a:r>
          </a:p>
        </p:txBody>
      </p:sp>
      <mc:AlternateContent xmlns:mc="http://schemas.openxmlformats.org/markup-compatibility/2006" xmlns:a14="http://schemas.microsoft.com/office/drawing/2010/main">
        <mc:Choice Requires="a14">
          <p:sp>
            <p:nvSpPr>
              <p:cNvPr id="21" name="Object 3">
                <a:extLst>
                  <a:ext uri="{FF2B5EF4-FFF2-40B4-BE49-F238E27FC236}">
                    <a16:creationId xmlns:a16="http://schemas.microsoft.com/office/drawing/2014/main" id="{BB5D9E1F-B51E-45D8-9D0A-D1D932B64DD6}"/>
                  </a:ext>
                </a:extLst>
              </p:cNvPr>
              <p:cNvSpPr txBox="1"/>
              <p:nvPr/>
            </p:nvSpPr>
            <p:spPr bwMode="auto">
              <a:xfrm>
                <a:off x="4495800" y="264197"/>
                <a:ext cx="4495800" cy="830263"/>
              </a:xfrm>
              <a:prstGeom prst="rect">
                <a:avLst/>
              </a:prstGeom>
              <a:noFill/>
              <a:ln>
                <a:noFill/>
              </a:ln>
            </p:spPr>
            <p:txBody>
              <a:bodyPr>
                <a:no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14:m>
                  <m:oMath xmlns:m="http://schemas.openxmlformats.org/officeDocument/2006/math">
                    <m:nary>
                      <m:nary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𝜑</m:t>
                            </m:r>
                          </m:e>
                        </m:func>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nary>
                          <m:nary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𝑝𝑠</m:t>
                            </m:r>
                          </m:sup>
                          <m:e>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0" lang="en-US"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𝑚</m:t>
                                </m:r>
                              </m:e>
                            </m:d>
                          </m:e>
                        </m:nary>
                      </m:e>
                    </m:nary>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𝑑𝑝</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𝑉</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𝑢</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oMath>
                </a14:m>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t>
                </a:r>
                <a14:m>
                  <m:oMath xmlns:m="http://schemas.openxmlformats.org/officeDocument/2006/math">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𝑙</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oMath>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1" name="Object 3">
                <a:extLst>
                  <a:ext uri="{FF2B5EF4-FFF2-40B4-BE49-F238E27FC236}">
                    <a16:creationId xmlns:a16="http://schemas.microsoft.com/office/drawing/2014/main" id="{BB5D9E1F-B51E-45D8-9D0A-D1D932B64DD6}"/>
                  </a:ext>
                </a:extLst>
              </p:cNvPr>
              <p:cNvSpPr txBox="1">
                <a:spLocks noRot="1" noChangeAspect="1" noMove="1" noResize="1" noEditPoints="1" noAdjustHandles="1" noChangeArrowheads="1" noChangeShapeType="1" noTextEdit="1"/>
              </p:cNvSpPr>
              <p:nvPr/>
            </p:nvSpPr>
            <p:spPr bwMode="auto">
              <a:xfrm>
                <a:off x="4495800" y="264197"/>
                <a:ext cx="4495800" cy="830263"/>
              </a:xfrm>
              <a:prstGeom prst="rect">
                <a:avLst/>
              </a:prstGeom>
              <a:blipFill>
                <a:blip r:embed="rId4"/>
                <a:stretch>
                  <a:fillRect l="-9227" t="-42336" b="-67883"/>
                </a:stretch>
              </a:blipFill>
              <a:ln>
                <a:noFill/>
              </a:ln>
              <a:extLst/>
            </p:spPr>
            <p:txBody>
              <a:bodyPr/>
              <a:lstStyle/>
              <a:p>
                <a:r>
                  <a:rPr lang="en-US">
                    <a:noFill/>
                  </a:rPr>
                  <a:t> </a:t>
                </a:r>
              </a:p>
            </p:txBody>
          </p:sp>
        </mc:Fallback>
      </mc:AlternateContent>
      <p:pic>
        <p:nvPicPr>
          <p:cNvPr id="19" name="Picture 18">
            <a:extLst>
              <a:ext uri="{FF2B5EF4-FFF2-40B4-BE49-F238E27FC236}">
                <a16:creationId xmlns:a16="http://schemas.microsoft.com/office/drawing/2014/main" id="{BF256498-A2D7-4C34-87E4-155CFDE1B686}"/>
              </a:ext>
            </a:extLst>
          </p:cNvPr>
          <p:cNvPicPr>
            <a:picLocks noChangeAspect="1"/>
          </p:cNvPicPr>
          <p:nvPr/>
        </p:nvPicPr>
        <p:blipFill>
          <a:blip r:embed="rId5"/>
          <a:stretch>
            <a:fillRect/>
          </a:stretch>
        </p:blipFill>
        <p:spPr>
          <a:xfrm>
            <a:off x="5022300" y="3371779"/>
            <a:ext cx="4045500" cy="2240250"/>
          </a:xfrm>
          <a:prstGeom prst="rect">
            <a:avLst/>
          </a:prstGeom>
        </p:spPr>
      </p:pic>
      <p:sp>
        <p:nvSpPr>
          <p:cNvPr id="22" name="Rectangle 21">
            <a:extLst>
              <a:ext uri="{FF2B5EF4-FFF2-40B4-BE49-F238E27FC236}">
                <a16:creationId xmlns:a16="http://schemas.microsoft.com/office/drawing/2014/main" id="{40AFAA8F-25D7-4991-8B79-EEC64BC903AF}"/>
              </a:ext>
            </a:extLst>
          </p:cNvPr>
          <p:cNvSpPr/>
          <p:nvPr/>
        </p:nvSpPr>
        <p:spPr>
          <a:xfrm>
            <a:off x="2209800" y="3525415"/>
            <a:ext cx="2209800" cy="2057400"/>
          </a:xfrm>
          <a:prstGeom prst="rect">
            <a:avLst/>
          </a:prstGeom>
          <a:solidFill>
            <a:schemeClr val="tx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FF0653C-98A5-42BA-83FF-45FE6E9C3623}"/>
                  </a:ext>
                </a:extLst>
              </p:cNvPr>
              <p:cNvSpPr/>
              <p:nvPr/>
            </p:nvSpPr>
            <p:spPr>
              <a:xfrm>
                <a:off x="310086" y="1981200"/>
                <a:ext cx="5867400" cy="92333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 tropics, </a:t>
                </a:r>
                <a:r>
                  <a:rPr kumimoji="0" lang="en-US" sz="1800" b="0" i="0" u="none" strike="noStrike" kern="1200" cap="none" spc="0" normalizeH="0" baseline="0" noProof="0" dirty="0">
                    <a:ln>
                      <a:noFill/>
                    </a:ln>
                    <a:solidFill>
                      <a:srgbClr val="CC6600"/>
                    </a:solidFill>
                    <a:effectLst/>
                    <a:uLnTx/>
                    <a:uFillTx/>
                    <a:latin typeface="Calibri" panose="020F0502020204030204" pitchFamily="34" charset="0"/>
                    <a:ea typeface="SimSun" panose="02010600030101010101" pitchFamily="2" charset="-122"/>
                    <a:cs typeface="Calibri" panose="020F0502020204030204" pitchFamily="34" charset="0"/>
                  </a:rPr>
                  <a:t>atmospheric energy transport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14:m>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𝐹</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𝑎</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𝑉</m:t>
                    </m:r>
                    <m:r>
                      <a:rPr kumimoji="0" lang="en-US" sz="18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𝑚</m:t>
                    </m:r>
                  </m:oMath>
                </a14:m>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is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due to meridional mean circulation (MMC, Hadley),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 the </a:t>
                </a:r>
                <a:r>
                  <a:rPr kumimoji="0" lang="en-US" sz="1800" b="0" i="0" u="none" strike="noStrike" kern="1200" cap="none" spc="0" normalizeH="0" baseline="0" noProof="0" dirty="0">
                    <a:ln>
                      <a:noFill/>
                    </a:ln>
                    <a:solidFill>
                      <a:srgbClr val="CC6600"/>
                    </a:solidFill>
                    <a:effectLst/>
                    <a:uLnTx/>
                    <a:uFillTx/>
                    <a:latin typeface="Calibri" panose="020F0502020204030204" pitchFamily="34" charset="0"/>
                    <a:ea typeface="SimSun" panose="02010600030101010101" pitchFamily="2" charset="-122"/>
                    <a:cs typeface="Calibri" panose="020F0502020204030204" pitchFamily="34" charset="0"/>
                  </a:rPr>
                  <a:t>direction of the upper limb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(poleward). </a:t>
                </a:r>
              </a:p>
            </p:txBody>
          </p:sp>
        </mc:Choice>
        <mc:Fallback xmlns="">
          <p:sp>
            <p:nvSpPr>
              <p:cNvPr id="7" name="Rectangle 6">
                <a:extLst>
                  <a:ext uri="{FF2B5EF4-FFF2-40B4-BE49-F238E27FC236}">
                    <a16:creationId xmlns:a16="http://schemas.microsoft.com/office/drawing/2014/main" id="{4FF0653C-98A5-42BA-83FF-45FE6E9C3623}"/>
                  </a:ext>
                </a:extLst>
              </p:cNvPr>
              <p:cNvSpPr>
                <a:spLocks noRot="1" noChangeAspect="1" noMove="1" noResize="1" noEditPoints="1" noAdjustHandles="1" noChangeArrowheads="1" noChangeShapeType="1" noTextEdit="1"/>
              </p:cNvSpPr>
              <p:nvPr/>
            </p:nvSpPr>
            <p:spPr>
              <a:xfrm>
                <a:off x="310086" y="1981200"/>
                <a:ext cx="5867400" cy="923330"/>
              </a:xfrm>
              <a:prstGeom prst="rect">
                <a:avLst/>
              </a:prstGeom>
              <a:blipFill>
                <a:blip r:embed="rId6"/>
                <a:stretch>
                  <a:fillRect l="-936" t="-331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E689C2C-6648-452C-83A0-0EE3F210D66A}"/>
                  </a:ext>
                </a:extLst>
              </p:cNvPr>
              <p:cNvSpPr/>
              <p:nvPr/>
            </p:nvSpPr>
            <p:spPr>
              <a:xfrm>
                <a:off x="6858000" y="1003104"/>
                <a:ext cx="1952266" cy="69339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Sup>
                        <m:sSub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𝑣</m:t>
                              </m:r>
                              <m:r>
                                <a:rPr kumimoji="0" 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𝑚</m:t>
                              </m:r>
                            </m:e>
                          </m:d>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𝑝𝑚</m:t>
                          </m:r>
                        </m:sup>
                      </m:sSub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𝑉</m:t>
                      </m:r>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8" name="Rectangle 7">
                <a:extLst>
                  <a:ext uri="{FF2B5EF4-FFF2-40B4-BE49-F238E27FC236}">
                    <a16:creationId xmlns:a16="http://schemas.microsoft.com/office/drawing/2014/main" id="{8E689C2C-6648-452C-83A0-0EE3F210D66A}"/>
                  </a:ext>
                </a:extLst>
              </p:cNvPr>
              <p:cNvSpPr>
                <a:spLocks noRot="1" noChangeAspect="1" noMove="1" noResize="1" noEditPoints="1" noAdjustHandles="1" noChangeArrowheads="1" noChangeShapeType="1" noTextEdit="1"/>
              </p:cNvSpPr>
              <p:nvPr/>
            </p:nvSpPr>
            <p:spPr>
              <a:xfrm>
                <a:off x="6858000" y="1003104"/>
                <a:ext cx="1952266" cy="69339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B7E7768-2770-4D24-9BF0-AE5984B34491}"/>
                  </a:ext>
                </a:extLst>
              </p:cNvPr>
              <p:cNvSpPr/>
              <p:nvPr/>
            </p:nvSpPr>
            <p:spPr>
              <a:xfrm>
                <a:off x="6912118" y="1470281"/>
                <a:ext cx="1844031" cy="4163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𝑚</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𝑙</m:t>
                          </m:r>
                        </m:sub>
                      </m:s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Sup>
                        <m:sSub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SupPr>
                        <m:e>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𝑣</m:t>
                              </m:r>
                              <m:r>
                                <a:rPr kumimoji="0" 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𝑚</m:t>
                              </m:r>
                            </m:e>
                          </m:d>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𝑝𝑚</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𝑝𝑠</m:t>
                          </m:r>
                        </m:sup>
                      </m:sSub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𝑉</m:t>
                      </m:r>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5" name="Rectangle 24">
                <a:extLst>
                  <a:ext uri="{FF2B5EF4-FFF2-40B4-BE49-F238E27FC236}">
                    <a16:creationId xmlns:a16="http://schemas.microsoft.com/office/drawing/2014/main" id="{2B7E7768-2770-4D24-9BF0-AE5984B34491}"/>
                  </a:ext>
                </a:extLst>
              </p:cNvPr>
              <p:cNvSpPr>
                <a:spLocks noRot="1" noChangeAspect="1" noMove="1" noResize="1" noEditPoints="1" noAdjustHandles="1" noChangeArrowheads="1" noChangeShapeType="1" noTextEdit="1"/>
              </p:cNvSpPr>
              <p:nvPr/>
            </p:nvSpPr>
            <p:spPr>
              <a:xfrm>
                <a:off x="6912118" y="1470281"/>
                <a:ext cx="1844031" cy="416396"/>
              </a:xfrm>
              <a:prstGeom prst="rect">
                <a:avLst/>
              </a:prstGeom>
              <a:blipFill>
                <a:blip r:embed="rId8"/>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9706A4B-E17F-4B68-87DF-1B50A3607A53}"/>
                  </a:ext>
                </a:extLst>
              </p:cNvPr>
              <p:cNvSpPr/>
              <p:nvPr/>
            </p:nvSpPr>
            <p:spPr>
              <a:xfrm>
                <a:off x="3828019" y="1071340"/>
                <a:ext cx="2496581" cy="69083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𝑉</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SupPr>
                        <m:e>
                          <m:d>
                            <m:dPr>
                              <m:begChr m:val="["/>
                              <m:end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𝑣</m:t>
                              </m:r>
                            </m:e>
                          </m:d>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𝑝𝑚</m:t>
                          </m:r>
                        </m:sup>
                      </m:sSub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3"/>
                            </m:r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𝑝𝑚</m:t>
                          </m:r>
                        </m:sup>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𝑣</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𝑑𝑝</m:t>
                              </m:r>
                            </m:num>
                            <m:den>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𝑔</m:t>
                              </m:r>
                            </m:den>
                          </m:f>
                        </m:e>
                      </m:nary>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9" name="Rectangle 8">
                <a:extLst>
                  <a:ext uri="{FF2B5EF4-FFF2-40B4-BE49-F238E27FC236}">
                    <a16:creationId xmlns:a16="http://schemas.microsoft.com/office/drawing/2014/main" id="{99706A4B-E17F-4B68-87DF-1B50A3607A53}"/>
                  </a:ext>
                </a:extLst>
              </p:cNvPr>
              <p:cNvSpPr>
                <a:spLocks noRot="1" noChangeAspect="1" noMove="1" noResize="1" noEditPoints="1" noAdjustHandles="1" noChangeArrowheads="1" noChangeShapeType="1" noTextEdit="1"/>
              </p:cNvSpPr>
              <p:nvPr/>
            </p:nvSpPr>
            <p:spPr>
              <a:xfrm>
                <a:off x="3828019" y="1071340"/>
                <a:ext cx="2496581" cy="690830"/>
              </a:xfrm>
              <a:prstGeom prst="rect">
                <a:avLst/>
              </a:prstGeom>
              <a:blipFill>
                <a:blip r:embed="rId9"/>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339EAD0-2410-481D-991E-871E131FCB10}"/>
              </a:ext>
            </a:extLst>
          </p:cNvPr>
          <p:cNvSpPr txBox="1"/>
          <p:nvPr/>
        </p:nvSpPr>
        <p:spPr>
          <a:xfrm>
            <a:off x="2100062" y="1200123"/>
            <a:ext cx="160018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Mass transport</a:t>
            </a:r>
          </a:p>
        </p:txBody>
      </p:sp>
      <p:sp>
        <p:nvSpPr>
          <p:cNvPr id="2" name="Arrow: Right 1">
            <a:extLst>
              <a:ext uri="{FF2B5EF4-FFF2-40B4-BE49-F238E27FC236}">
                <a16:creationId xmlns:a16="http://schemas.microsoft.com/office/drawing/2014/main" id="{9F8D91E9-962E-43FB-A15D-7CDF12348277}"/>
              </a:ext>
            </a:extLst>
          </p:cNvPr>
          <p:cNvSpPr>
            <a:spLocks noChangeAspect="1"/>
          </p:cNvSpPr>
          <p:nvPr/>
        </p:nvSpPr>
        <p:spPr>
          <a:xfrm>
            <a:off x="8534400" y="3639312"/>
            <a:ext cx="320040" cy="221914"/>
          </a:xfrm>
          <a:prstGeom prst="rightArrow">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D95A3EA-44A3-4279-9A22-13DAFA873D62}"/>
                  </a:ext>
                </a:extLst>
              </p:cNvPr>
              <p:cNvSpPr txBox="1"/>
              <p:nvPr/>
            </p:nvSpPr>
            <p:spPr>
              <a:xfrm>
                <a:off x="8161616" y="3136831"/>
                <a:ext cx="101143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𝑉</m:t>
                      </m:r>
                      <m: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mn-cs"/>
                        </a:rPr>
                        <m:t>∆</m:t>
                      </m:r>
                      <m:r>
                        <a:rPr kumimoji="0" lang="en-US" sz="1600" b="0" i="1" u="none" strike="noStrike" kern="1200" cap="none" spc="0" normalizeH="0" baseline="0" noProof="0" smtClean="0">
                          <a:ln>
                            <a:noFill/>
                          </a:ln>
                          <a:solidFill>
                            <a:srgbClr val="0000FF"/>
                          </a:solidFill>
                          <a:effectLst/>
                          <a:uLnTx/>
                          <a:uFillTx/>
                          <a:latin typeface="Cambria Math" panose="02040503050406030204" pitchFamily="18" charset="0"/>
                          <a:ea typeface="Cambria Math" panose="02040503050406030204" pitchFamily="18" charset="0"/>
                          <a:cs typeface="+mn-cs"/>
                        </a:rPr>
                        <m:t>𝑚</m:t>
                      </m:r>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6" name="TextBox 15">
                <a:extLst>
                  <a:ext uri="{FF2B5EF4-FFF2-40B4-BE49-F238E27FC236}">
                    <a16:creationId xmlns:a16="http://schemas.microsoft.com/office/drawing/2014/main" id="{CD95A3EA-44A3-4279-9A22-13DAFA873D62}"/>
                  </a:ext>
                </a:extLst>
              </p:cNvPr>
              <p:cNvSpPr txBox="1">
                <a:spLocks noRot="1" noChangeAspect="1" noMove="1" noResize="1" noEditPoints="1" noAdjustHandles="1" noChangeArrowheads="1" noChangeShapeType="1" noTextEdit="1"/>
              </p:cNvSpPr>
              <p:nvPr/>
            </p:nvSpPr>
            <p:spPr>
              <a:xfrm>
                <a:off x="8161616" y="3136831"/>
                <a:ext cx="1011435"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BEE2AF1-E074-4405-A1B3-337B08B32020}"/>
                  </a:ext>
                </a:extLst>
              </p:cNvPr>
              <p:cNvSpPr txBox="1"/>
              <p:nvPr/>
            </p:nvSpPr>
            <p:spPr>
              <a:xfrm>
                <a:off x="7429500" y="5300246"/>
                <a:ext cx="838200" cy="338554"/>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mn-cs"/>
                  </a:rPr>
                  <a:t>    </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l-GR"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𝜔</m:t>
                    </m:r>
                  </m:oMath>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7" name="TextBox 16">
                <a:extLst>
                  <a:ext uri="{FF2B5EF4-FFF2-40B4-BE49-F238E27FC236}">
                    <a16:creationId xmlns:a16="http://schemas.microsoft.com/office/drawing/2014/main" id="{7BEE2AF1-E074-4405-A1B3-337B08B32020}"/>
                  </a:ext>
                </a:extLst>
              </p:cNvPr>
              <p:cNvSpPr txBox="1">
                <a:spLocks noRot="1" noChangeAspect="1" noMove="1" noResize="1" noEditPoints="1" noAdjustHandles="1" noChangeArrowheads="1" noChangeShapeType="1" noTextEdit="1"/>
              </p:cNvSpPr>
              <p:nvPr/>
            </p:nvSpPr>
            <p:spPr>
              <a:xfrm>
                <a:off x="7429500" y="5300246"/>
                <a:ext cx="838200" cy="338554"/>
              </a:xfrm>
              <a:prstGeom prst="rect">
                <a:avLst/>
              </a:prstGeom>
              <a:blipFill>
                <a:blip r:embed="rId11"/>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0306E4C-098D-42AE-A6FA-76A412ADD2AA}"/>
              </a:ext>
            </a:extLst>
          </p:cNvPr>
          <p:cNvSpPr txBox="1"/>
          <p:nvPr/>
        </p:nvSpPr>
        <p:spPr>
          <a:xfrm>
            <a:off x="3581400" y="6201521"/>
            <a:ext cx="114300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2.11</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81380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58C0AF5-4CCD-461C-B6A7-B2445F08EE9E}"/>
              </a:ext>
            </a:extLst>
          </p:cNvPr>
          <p:cNvSpPr>
            <a:spLocks noChangeArrowheads="1"/>
          </p:cNvSpPr>
          <p:nvPr/>
        </p:nvSpPr>
        <p:spPr bwMode="auto">
          <a:xfrm>
            <a:off x="-1524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9700" name="Rectangle 4">
            <a:extLst>
              <a:ext uri="{FF2B5EF4-FFF2-40B4-BE49-F238E27FC236}">
                <a16:creationId xmlns:a16="http://schemas.microsoft.com/office/drawing/2014/main" id="{85ACB57E-C5DD-4D2B-9410-A06E5254753A}"/>
              </a:ext>
            </a:extLst>
          </p:cNvPr>
          <p:cNvSpPr>
            <a:spLocks noChangeArrowheads="1"/>
          </p:cNvSpPr>
          <p:nvPr/>
        </p:nvSpPr>
        <p:spPr bwMode="auto">
          <a:xfrm>
            <a:off x="-1524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9701" name="Rectangle 6">
            <a:extLst>
              <a:ext uri="{FF2B5EF4-FFF2-40B4-BE49-F238E27FC236}">
                <a16:creationId xmlns:a16="http://schemas.microsoft.com/office/drawing/2014/main" id="{C1E027D9-F432-479C-91E8-3FB8AD06A45E}"/>
              </a:ext>
            </a:extLst>
          </p:cNvPr>
          <p:cNvSpPr>
            <a:spLocks noChangeArrowheads="1"/>
          </p:cNvSpPr>
          <p:nvPr/>
        </p:nvSpPr>
        <p:spPr bwMode="auto">
          <a:xfrm>
            <a:off x="-1524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9702" name="Rectangle 8">
            <a:extLst>
              <a:ext uri="{FF2B5EF4-FFF2-40B4-BE49-F238E27FC236}">
                <a16:creationId xmlns:a16="http://schemas.microsoft.com/office/drawing/2014/main" id="{00D0A3FE-8839-422F-8A60-E5793DEF33A5}"/>
              </a:ext>
            </a:extLst>
          </p:cNvPr>
          <p:cNvSpPr>
            <a:spLocks noChangeArrowheads="1"/>
          </p:cNvSpPr>
          <p:nvPr/>
        </p:nvSpPr>
        <p:spPr bwMode="auto">
          <a:xfrm>
            <a:off x="-1524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9703" name="Rectangle 9">
            <a:extLst>
              <a:ext uri="{FF2B5EF4-FFF2-40B4-BE49-F238E27FC236}">
                <a16:creationId xmlns:a16="http://schemas.microsoft.com/office/drawing/2014/main" id="{5B707BDE-6D6D-48C9-88AA-AA1600209685}"/>
              </a:ext>
            </a:extLst>
          </p:cNvPr>
          <p:cNvSpPr>
            <a:spLocks noChangeArrowheads="1"/>
          </p:cNvSpPr>
          <p:nvPr/>
        </p:nvSpPr>
        <p:spPr bwMode="auto">
          <a:xfrm>
            <a:off x="1905000" y="315913"/>
            <a:ext cx="35782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sym typeface="Wingdings" panose="05000000000000000000" pitchFamily="2" charset="2"/>
              </a:rPr>
              <a:t>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u=</a:t>
            </a: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SimSun" panose="02010600030101010101" pitchFamily="2" charset="-122"/>
                <a:cs typeface="+mn-cs"/>
              </a:rPr>
              <a:t>b</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y</a:t>
            </a:r>
            <a:r>
              <a:rPr kumimoji="0" lang="en-US" altLang="en-US" sz="1800" b="0" i="0" u="none" strike="noStrike" kern="1200" cap="none" spc="0" normalizeH="0" baseline="30000" noProof="0" dirty="0">
                <a:ln>
                  <a:noFill/>
                </a:ln>
                <a:solidFill>
                  <a:srgbClr val="000000"/>
                </a:solidFill>
                <a:effectLst/>
                <a:uLnTx/>
                <a:uFillTx/>
                <a:latin typeface="Arial" panose="020B0604020202020204" pitchFamily="34" charset="0"/>
                <a:ea typeface="SimSun" panose="02010600030101010101" pitchFamily="2" charset="-122"/>
                <a:cs typeface="+mn-cs"/>
              </a:rPr>
              <a:t>2</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/2</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(winter subtropical jet)</a:t>
            </a:r>
          </a:p>
        </p:txBody>
      </p:sp>
      <p:sp>
        <p:nvSpPr>
          <p:cNvPr id="29704" name="Rectangle 11">
            <a:extLst>
              <a:ext uri="{FF2B5EF4-FFF2-40B4-BE49-F238E27FC236}">
                <a16:creationId xmlns:a16="http://schemas.microsoft.com/office/drawing/2014/main" id="{415DB034-D90D-4218-A2C4-8483CA26482B}"/>
              </a:ext>
            </a:extLst>
          </p:cNvPr>
          <p:cNvSpPr>
            <a:spLocks noChangeArrowheads="1"/>
          </p:cNvSpPr>
          <p:nvPr/>
        </p:nvSpPr>
        <p:spPr bwMode="auto">
          <a:xfrm>
            <a:off x="-15240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29705" name="Picture 2" descr="0715">
            <a:extLst>
              <a:ext uri="{FF2B5EF4-FFF2-40B4-BE49-F238E27FC236}">
                <a16:creationId xmlns:a16="http://schemas.microsoft.com/office/drawing/2014/main" id="{5B08BCB3-67F0-4724-BADF-7D4EA7EB99F0}"/>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9151" r="42599" b="5348"/>
          <a:stretch>
            <a:fillRect/>
          </a:stretch>
        </p:blipFill>
        <p:spPr bwMode="auto">
          <a:xfrm>
            <a:off x="140454" y="2480421"/>
            <a:ext cx="4202946" cy="430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1942A76F-56D7-4DC0-9AEC-82F4205C8B1A}"/>
              </a:ext>
            </a:extLst>
          </p:cNvPr>
          <p:cNvSpPr/>
          <p:nvPr/>
        </p:nvSpPr>
        <p:spPr>
          <a:xfrm>
            <a:off x="131700" y="4191000"/>
            <a:ext cx="3276600" cy="685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grpSp>
        <p:nvGrpSpPr>
          <p:cNvPr id="2" name="Group 22">
            <a:extLst>
              <a:ext uri="{FF2B5EF4-FFF2-40B4-BE49-F238E27FC236}">
                <a16:creationId xmlns:a16="http://schemas.microsoft.com/office/drawing/2014/main" id="{B53802C5-5F78-4A8A-9899-8C6D15D73F76}"/>
              </a:ext>
            </a:extLst>
          </p:cNvPr>
          <p:cNvGrpSpPr>
            <a:grpSpLocks/>
          </p:cNvGrpSpPr>
          <p:nvPr/>
        </p:nvGrpSpPr>
        <p:grpSpPr bwMode="auto">
          <a:xfrm>
            <a:off x="381000" y="3413921"/>
            <a:ext cx="2743200" cy="685800"/>
            <a:chOff x="533400" y="2667000"/>
            <a:chExt cx="2743200" cy="685800"/>
          </a:xfrm>
        </p:grpSpPr>
        <p:sp>
          <p:nvSpPr>
            <p:cNvPr id="17" name="Oval 16">
              <a:extLst>
                <a:ext uri="{FF2B5EF4-FFF2-40B4-BE49-F238E27FC236}">
                  <a16:creationId xmlns:a16="http://schemas.microsoft.com/office/drawing/2014/main" id="{74DE22AC-C15F-4D60-817E-943078673600}"/>
                </a:ext>
              </a:extLst>
            </p:cNvPr>
            <p:cNvSpPr/>
            <p:nvPr/>
          </p:nvSpPr>
          <p:spPr>
            <a:xfrm>
              <a:off x="533400" y="2667000"/>
              <a:ext cx="2743200" cy="685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cxnSp>
          <p:nvCxnSpPr>
            <p:cNvPr id="19" name="Straight Arrow Connector 18">
              <a:extLst>
                <a:ext uri="{FF2B5EF4-FFF2-40B4-BE49-F238E27FC236}">
                  <a16:creationId xmlns:a16="http://schemas.microsoft.com/office/drawing/2014/main" id="{C79E9820-8EA2-4D46-A2F5-7145C5FF3419}"/>
                </a:ext>
              </a:extLst>
            </p:cNvPr>
            <p:cNvCxnSpPr/>
            <p:nvPr/>
          </p:nvCxnSpPr>
          <p:spPr>
            <a:xfrm>
              <a:off x="1905000" y="3351213"/>
              <a:ext cx="152400" cy="1587"/>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ECEEDA6-62CC-4106-A90C-828A6347AE4A}"/>
                </a:ext>
              </a:extLst>
            </p:cNvPr>
            <p:cNvCxnSpPr/>
            <p:nvPr/>
          </p:nvCxnSpPr>
          <p:spPr>
            <a:xfrm flipH="1">
              <a:off x="2057400" y="2667000"/>
              <a:ext cx="152400" cy="1588"/>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pic>
        <p:nvPicPr>
          <p:cNvPr id="24" name="Picture 2" descr="05-10">
            <a:extLst>
              <a:ext uri="{FF2B5EF4-FFF2-40B4-BE49-F238E27FC236}">
                <a16:creationId xmlns:a16="http://schemas.microsoft.com/office/drawing/2014/main" id="{08BB48B5-BA3C-489B-8B03-DA3A18908B8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00" t="13357" r="14999" b="4665"/>
          <a:stretch/>
        </p:blipFill>
        <p:spPr bwMode="auto">
          <a:xfrm>
            <a:off x="5638800" y="2110541"/>
            <a:ext cx="28956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Rectangle 24">
            <a:extLst>
              <a:ext uri="{FF2B5EF4-FFF2-40B4-BE49-F238E27FC236}">
                <a16:creationId xmlns:a16="http://schemas.microsoft.com/office/drawing/2014/main" id="{E54F42AB-D942-4959-B099-B52F630BE6E4}"/>
              </a:ext>
            </a:extLst>
          </p:cNvPr>
          <p:cNvSpPr>
            <a:spLocks noChangeArrowheads="1"/>
          </p:cNvSpPr>
          <p:nvPr/>
        </p:nvSpPr>
        <p:spPr bwMode="auto">
          <a:xfrm>
            <a:off x="1949097" y="712061"/>
            <a:ext cx="65445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On sphere, </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u(</a:t>
            </a: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SimSun" panose="02010600030101010101" pitchFamily="2" charset="-122"/>
                <a:cs typeface="+mn-cs"/>
              </a:rPr>
              <a:t>f</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a:t>
            </a:r>
            <a:r>
              <a:rPr kumimoji="0" lang="en-US" altLang="en-US" sz="1800" b="0" i="0" u="none" strike="noStrike" kern="1200" cap="none" spc="0" normalizeH="0" baseline="0" noProof="0" dirty="0" err="1">
                <a:ln>
                  <a:noFill/>
                </a:ln>
                <a:solidFill>
                  <a:srgbClr val="000000"/>
                </a:solidFill>
                <a:effectLst/>
                <a:uLnTx/>
                <a:uFillTx/>
                <a:latin typeface="Symbol" panose="05050102010706020507" pitchFamily="18" charset="2"/>
                <a:ea typeface="SimSun" panose="02010600030101010101" pitchFamily="2" charset="-122"/>
                <a:cs typeface="+mn-cs"/>
              </a:rPr>
              <a:t>W</a:t>
            </a:r>
            <a:r>
              <a:rPr kumimoji="0" lang="en-US" altLang="en-US" sz="1800" b="0" i="1"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sin</a:t>
            </a:r>
            <a:r>
              <a:rPr kumimoji="0" lang="en-US" altLang="en-US" sz="1800" b="0" i="0" u="none" strike="noStrike" kern="1200" cap="none" spc="0" normalizeH="0" baseline="30000" noProof="0" dirty="0">
                <a:ln>
                  <a:noFill/>
                </a:ln>
                <a:solidFill>
                  <a:srgbClr val="000000"/>
                </a:solidFill>
                <a:effectLst/>
                <a:uLnTx/>
                <a:uFillTx/>
                <a:latin typeface="Arial" panose="020B0604020202020204" pitchFamily="34" charset="0"/>
                <a:ea typeface="SimSun" panose="02010600030101010101" pitchFamily="2" charset="-122"/>
                <a:cs typeface="+mn-cs"/>
              </a:rPr>
              <a:t>2</a:t>
            </a: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SimSun" panose="02010600030101010101" pitchFamily="2" charset="-122"/>
                <a:cs typeface="+mn-cs"/>
              </a:rPr>
              <a:t>f</a:t>
            </a: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a:t>
            </a:r>
            <a:r>
              <a:rPr kumimoji="0" lang="en-US" altLang="en-US" sz="1800" b="0" i="0" u="none" strike="noStrike" kern="1200" cap="none" spc="0" normalizeH="0" baseline="0" noProof="0" dirty="0" err="1">
                <a:ln>
                  <a:noFill/>
                </a:ln>
                <a:solidFill>
                  <a:srgbClr val="000000"/>
                </a:solidFill>
                <a:effectLst/>
                <a:uLnTx/>
                <a:uFillTx/>
                <a:latin typeface="Arial" panose="020B0604020202020204" pitchFamily="34" charset="0"/>
                <a:ea typeface="SimSun" panose="02010600030101010101" pitchFamily="2" charset="-122"/>
                <a:cs typeface="+mn-cs"/>
              </a:rPr>
              <a:t>cos</a:t>
            </a:r>
            <a:r>
              <a:rPr kumimoji="0" lang="en-US" altLang="en-US" sz="1800" b="0" i="0" u="none" strike="noStrike" kern="1200" cap="none" spc="0" normalizeH="0" baseline="0" noProof="0" dirty="0" err="1">
                <a:ln>
                  <a:noFill/>
                </a:ln>
                <a:solidFill>
                  <a:srgbClr val="000000"/>
                </a:solidFill>
                <a:effectLst/>
                <a:uLnTx/>
                <a:uFillTx/>
                <a:latin typeface="Symbol" panose="05050102010706020507" pitchFamily="18" charset="2"/>
                <a:ea typeface="SimSun" panose="02010600030101010101" pitchFamily="2" charset="-122"/>
                <a:cs typeface="+mn-cs"/>
              </a:rPr>
              <a:t>f</a:t>
            </a:r>
            <a:r>
              <a:rPr kumimoji="0" lang="en-US" altLang="en-US" sz="1800" b="0" i="0" u="none" strike="noStrike" kern="1200" cap="none" spc="0" normalizeH="0" baseline="0" noProof="0" dirty="0">
                <a:ln>
                  <a:noFill/>
                </a:ln>
                <a:solidFill>
                  <a:srgbClr val="000000"/>
                </a:solidFill>
                <a:effectLst/>
                <a:uLnTx/>
                <a:uFillTx/>
                <a:latin typeface="Symbol" panose="05050102010706020507" pitchFamily="18" charset="2"/>
                <a:ea typeface="SimSun" panose="02010600030101010101" pitchFamily="2" charset="-122"/>
                <a:cs typeface="+mn-cs"/>
              </a:rPr>
              <a:t>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(angular momentum conservation)</a:t>
            </a:r>
          </a:p>
        </p:txBody>
      </p:sp>
      <p:sp>
        <p:nvSpPr>
          <p:cNvPr id="29710" name="TextBox 2">
            <a:extLst>
              <a:ext uri="{FF2B5EF4-FFF2-40B4-BE49-F238E27FC236}">
                <a16:creationId xmlns:a16="http://schemas.microsoft.com/office/drawing/2014/main" id="{99A5D102-B887-40C3-944D-F5DE93ABE8FA}"/>
              </a:ext>
            </a:extLst>
          </p:cNvPr>
          <p:cNvSpPr txBox="1">
            <a:spLocks noChangeArrowheads="1"/>
          </p:cNvSpPr>
          <p:nvPr/>
        </p:nvSpPr>
        <p:spPr bwMode="auto">
          <a:xfrm>
            <a:off x="1949097" y="1167457"/>
            <a:ext cx="38420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u(30</a:t>
            </a:r>
            <a:r>
              <a:rPr kumimoji="0" lang="en-US" altLang="en-US" sz="1800" b="0" i="0" u="none" strike="noStrike" kern="1200" cap="none" spc="0" normalizeH="0" baseline="30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)=133 m/s </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baroclinic instability</a:t>
            </a:r>
            <a:endParaRPr kumimoji="0" lang="en-US" altLang="en-US" sz="1800" b="0" i="0" u="none" strike="noStrike" kern="1200" cap="none" spc="0" normalizeH="0" baseline="30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pic>
        <p:nvPicPr>
          <p:cNvPr id="32" name="Picture 2">
            <a:extLst>
              <a:ext uri="{FF2B5EF4-FFF2-40B4-BE49-F238E27FC236}">
                <a16:creationId xmlns:a16="http://schemas.microsoft.com/office/drawing/2014/main" id="{1EC2AE51-0FF0-4660-B2BE-FBAE8A5C0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6840" y="4517191"/>
            <a:ext cx="4324564" cy="198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up 2">
            <a:extLst>
              <a:ext uri="{FF2B5EF4-FFF2-40B4-BE49-F238E27FC236}">
                <a16:creationId xmlns:a16="http://schemas.microsoft.com/office/drawing/2014/main" id="{560485F3-83EF-4B77-B61C-37200FFE45F6}"/>
              </a:ext>
            </a:extLst>
          </p:cNvPr>
          <p:cNvGrpSpPr>
            <a:grpSpLocks/>
          </p:cNvGrpSpPr>
          <p:nvPr/>
        </p:nvGrpSpPr>
        <p:grpSpPr bwMode="auto">
          <a:xfrm>
            <a:off x="6781800" y="5138089"/>
            <a:ext cx="1097225" cy="1163754"/>
            <a:chOff x="2133600" y="609520"/>
            <a:chExt cx="934045" cy="990680"/>
          </a:xfrm>
        </p:grpSpPr>
        <p:sp>
          <p:nvSpPr>
            <p:cNvPr id="36" name="Rounded Rectangle 1">
              <a:extLst>
                <a:ext uri="{FF2B5EF4-FFF2-40B4-BE49-F238E27FC236}">
                  <a16:creationId xmlns:a16="http://schemas.microsoft.com/office/drawing/2014/main" id="{B60C7BC6-7001-494C-AB34-D8E53CFEB00C}"/>
                </a:ext>
              </a:extLst>
            </p:cNvPr>
            <p:cNvSpPr/>
            <p:nvPr/>
          </p:nvSpPr>
          <p:spPr>
            <a:xfrm>
              <a:off x="2133600" y="771525"/>
              <a:ext cx="762000" cy="82867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37" name="Rounded Rectangle 19">
              <a:extLst>
                <a:ext uri="{FF2B5EF4-FFF2-40B4-BE49-F238E27FC236}">
                  <a16:creationId xmlns:a16="http://schemas.microsoft.com/office/drawing/2014/main" id="{D68BC159-543D-42C1-903E-7611E4807AB3}"/>
                </a:ext>
              </a:extLst>
            </p:cNvPr>
            <p:cNvSpPr/>
            <p:nvPr/>
          </p:nvSpPr>
          <p:spPr>
            <a:xfrm>
              <a:off x="2286000" y="923925"/>
              <a:ext cx="454025" cy="52387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38" name="Rectangle 2">
              <a:extLst>
                <a:ext uri="{FF2B5EF4-FFF2-40B4-BE49-F238E27FC236}">
                  <a16:creationId xmlns:a16="http://schemas.microsoft.com/office/drawing/2014/main" id="{0A8754BC-E278-4103-A548-631DE5EA79BA}"/>
                </a:ext>
              </a:extLst>
            </p:cNvPr>
            <p:cNvSpPr>
              <a:spLocks noChangeArrowheads="1"/>
            </p:cNvSpPr>
            <p:nvPr/>
          </p:nvSpPr>
          <p:spPr bwMode="auto">
            <a:xfrm>
              <a:off x="2465903" y="609520"/>
              <a:ext cx="287337" cy="3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&gt;</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endParaRPr>
            </a:p>
          </p:txBody>
        </p:sp>
        <p:sp>
          <p:nvSpPr>
            <p:cNvPr id="39" name="Rectangle 28">
              <a:extLst>
                <a:ext uri="{FF2B5EF4-FFF2-40B4-BE49-F238E27FC236}">
                  <a16:creationId xmlns:a16="http://schemas.microsoft.com/office/drawing/2014/main" id="{A3BA7899-5461-40F1-81C8-906703909232}"/>
                </a:ext>
              </a:extLst>
            </p:cNvPr>
            <p:cNvSpPr>
              <a:spLocks noChangeArrowheads="1"/>
            </p:cNvSpPr>
            <p:nvPr/>
          </p:nvSpPr>
          <p:spPr bwMode="auto">
            <a:xfrm rot="5400000">
              <a:off x="2754696" y="974857"/>
              <a:ext cx="311493" cy="31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&gt;</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endParaRPr>
            </a:p>
          </p:txBody>
        </p:sp>
      </p:grpSp>
      <p:sp>
        <p:nvSpPr>
          <p:cNvPr id="34" name="Rectangle 4">
            <a:extLst>
              <a:ext uri="{FF2B5EF4-FFF2-40B4-BE49-F238E27FC236}">
                <a16:creationId xmlns:a16="http://schemas.microsoft.com/office/drawing/2014/main" id="{D4FBA221-9E87-4769-9CEA-B89D793E0C04}"/>
              </a:ext>
            </a:extLst>
          </p:cNvPr>
          <p:cNvSpPr>
            <a:spLocks noChangeArrowheads="1"/>
          </p:cNvSpPr>
          <p:nvPr/>
        </p:nvSpPr>
        <p:spPr bwMode="auto">
          <a:xfrm rot="16200000">
            <a:off x="4194817" y="5669484"/>
            <a:ext cx="1005149" cy="3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rPr>
              <a:t>Height (km)</a:t>
            </a:r>
            <a:endParaRPr kumimoji="0" lang="en-US" altLang="en-US" sz="11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35" name="TextBox 5">
            <a:extLst>
              <a:ext uri="{FF2B5EF4-FFF2-40B4-BE49-F238E27FC236}">
                <a16:creationId xmlns:a16="http://schemas.microsoft.com/office/drawing/2014/main" id="{AAFDE37C-A130-45C6-93FA-D828ECD8F4C1}"/>
              </a:ext>
            </a:extLst>
          </p:cNvPr>
          <p:cNvSpPr txBox="1">
            <a:spLocks noChangeArrowheads="1"/>
          </p:cNvSpPr>
          <p:nvPr/>
        </p:nvSpPr>
        <p:spPr bwMode="auto">
          <a:xfrm>
            <a:off x="5494128" y="4455651"/>
            <a:ext cx="2955771" cy="32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t>Zonal wind (m/s) &amp; </a:t>
            </a:r>
            <a:r>
              <a:rPr kumimoji="0" lang="en-US" altLang="en-US" sz="1200" b="0" i="0" u="none" strike="noStrike" kern="1200" cap="none" spc="0" normalizeH="0" baseline="0" noProof="0">
                <a:ln>
                  <a:noFill/>
                </a:ln>
                <a:solidFill>
                  <a:srgbClr val="FF0000"/>
                </a:solidFill>
                <a:effectLst/>
                <a:uLnTx/>
                <a:uFillTx/>
                <a:latin typeface="Arial" panose="020B0604020202020204" pitchFamily="34" charset="0"/>
                <a:ea typeface="SimSun" panose="02010600030101010101" pitchFamily="2" charset="-122"/>
                <a:cs typeface="+mn-cs"/>
              </a:rPr>
              <a:t>streamfunction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70CD6B1-6EAF-4E05-AFDF-374CDFDADEB5}"/>
                  </a:ext>
                </a:extLst>
              </p:cNvPr>
              <p:cNvSpPr/>
              <p:nvPr/>
            </p:nvSpPr>
            <p:spPr>
              <a:xfrm>
                <a:off x="152400" y="155374"/>
                <a:ext cx="1789656" cy="71468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d>
                        <m:dPr>
                          <m:ctrlP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f>
                            <m:fPr>
                              <m:ctrlPr>
                                <a:rPr kumimoji="0" lang="en-US" altLang="en-US" sz="1800" b="0" i="1" u="none" strike="noStrike" kern="1200" cap="none" spc="0" normalizeH="0" baseline="0" noProof="0" smtClean="0">
                                  <a:ln>
                                    <a:noFill/>
                                  </a:ln>
                                  <a:solidFill>
                                    <a:srgbClr val="0000FF"/>
                                  </a:solidFill>
                                  <a:effectLst/>
                                  <a:uLnTx/>
                                  <a:uFillTx/>
                                  <a:latin typeface="Cambria Math" panose="02040503050406030204" pitchFamily="18" charset="0"/>
                                  <a:cs typeface="+mn-cs"/>
                                </a:rPr>
                              </m:ctrlPr>
                            </m:fPr>
                            <m:num>
                              <m:r>
                                <a:rPr kumimoji="0" lang="en-US" alt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0" lang="en-US" alt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𝑢</m:t>
                              </m:r>
                            </m:num>
                            <m:den>
                              <m:r>
                                <a:rPr kumimoji="0" lang="en-US" alt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0" lang="en-US" alt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𝑦</m:t>
                              </m:r>
                            </m:den>
                          </m:f>
                          <m:r>
                            <a:rPr kumimoji="0" lang="en-US" alt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m:t>
                          </m:r>
                          <m:r>
                            <a:rPr kumimoji="0" lang="en-US" altLang="en-US" sz="1800" b="0" i="1" u="none" strike="noStrike" kern="1200" cap="none" spc="0" normalizeH="0" baseline="0" noProof="0">
                              <a:ln>
                                <a:noFill/>
                              </a:ln>
                              <a:solidFill>
                                <a:srgbClr val="0000FF"/>
                              </a:solidFill>
                              <a:effectLst/>
                              <a:uLnTx/>
                              <a:uFillTx/>
                              <a:latin typeface="Cambria Math" panose="02040503050406030204" pitchFamily="18" charset="0"/>
                              <a:cs typeface="+mn-cs"/>
                            </a:rPr>
                            <m:t>𝑓</m:t>
                          </m:r>
                        </m:e>
                      </m:d>
                      <m:r>
                        <a:rPr kumimoji="0" lang="en-US"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3" name="Rectangle 2">
                <a:extLst>
                  <a:ext uri="{FF2B5EF4-FFF2-40B4-BE49-F238E27FC236}">
                    <a16:creationId xmlns:a16="http://schemas.microsoft.com/office/drawing/2014/main" id="{970CD6B1-6EAF-4E05-AFDF-374CDFDADEB5}"/>
                  </a:ext>
                </a:extLst>
              </p:cNvPr>
              <p:cNvSpPr>
                <a:spLocks noRot="1" noChangeAspect="1" noMove="1" noResize="1" noEditPoints="1" noAdjustHandles="1" noChangeArrowheads="1" noChangeShapeType="1" noTextEdit="1"/>
              </p:cNvSpPr>
              <p:nvPr/>
            </p:nvSpPr>
            <p:spPr>
              <a:xfrm>
                <a:off x="152400" y="155374"/>
                <a:ext cx="1789656" cy="714683"/>
              </a:xfrm>
              <a:prstGeom prst="rect">
                <a:avLst/>
              </a:prstGeom>
              <a:blipFill>
                <a:blip r:embed="rId7"/>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E715F70-2234-419B-9444-39F12E97A9CE}"/>
              </a:ext>
            </a:extLst>
          </p:cNvPr>
          <p:cNvSpPr/>
          <p:nvPr/>
        </p:nvSpPr>
        <p:spPr>
          <a:xfrm>
            <a:off x="6670934" y="3690726"/>
            <a:ext cx="468205"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Eq </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29" name="Rectangle 28">
            <a:extLst>
              <a:ext uri="{FF2B5EF4-FFF2-40B4-BE49-F238E27FC236}">
                <a16:creationId xmlns:a16="http://schemas.microsoft.com/office/drawing/2014/main" id="{1F370833-C55A-4079-BA15-95F88B7BE9BB}"/>
              </a:ext>
            </a:extLst>
          </p:cNvPr>
          <p:cNvSpPr/>
          <p:nvPr/>
        </p:nvSpPr>
        <p:spPr>
          <a:xfrm>
            <a:off x="7543800" y="3952636"/>
            <a:ext cx="572939"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30N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5" name="TextBox 4">
            <a:extLst>
              <a:ext uri="{FF2B5EF4-FFF2-40B4-BE49-F238E27FC236}">
                <a16:creationId xmlns:a16="http://schemas.microsoft.com/office/drawing/2014/main" id="{4D1FEB08-3DDF-46B9-948D-2890BAF43EEB}"/>
              </a:ext>
            </a:extLst>
          </p:cNvPr>
          <p:cNvSpPr txBox="1"/>
          <p:nvPr/>
        </p:nvSpPr>
        <p:spPr>
          <a:xfrm>
            <a:off x="352481" y="1862029"/>
            <a:ext cx="3822462"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8000"/>
                </a:solidFill>
                <a:effectLst/>
                <a:uLnTx/>
                <a:uFillTx/>
                <a:latin typeface="Calibri" panose="020F0502020204030204" pitchFamily="34" charset="0"/>
                <a:ea typeface="SimSun" panose="02010600030101010101" pitchFamily="2" charset="-122"/>
                <a:cs typeface="Calibri" panose="020F0502020204030204" pitchFamily="34" charset="0"/>
              </a:rPr>
              <a:t>Poleward flow induces westerly wind at tropopause w/o friction. </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77990FA-F983-42EB-86C5-F80E6CE5A341}"/>
                  </a:ext>
                </a:extLst>
              </p:cNvPr>
              <p:cNvSpPr/>
              <p:nvPr/>
            </p:nvSpPr>
            <p:spPr>
              <a:xfrm>
                <a:off x="5954266" y="1025130"/>
                <a:ext cx="1394484" cy="56047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𝛼</m:t>
                          </m:r>
                        </m:e>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𝑚𝑎𝑥</m:t>
                          </m:r>
                        </m:sub>
                      </m:sSub>
                      <m: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𝑓</m:t>
                          </m:r>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𝑁</m:t>
                          </m:r>
                        </m:den>
                      </m:f>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m:t>
                          </m:r>
                          <m:acc>
                            <m:accPr>
                              <m:chr m:val="̅"/>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acc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𝑢</m:t>
                              </m:r>
                            </m:e>
                          </m:acc>
                        </m:num>
                        <m:den>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𝑑𝑧</m:t>
                          </m:r>
                        </m:den>
                      </m:f>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6" name="Rectangle 5">
                <a:extLst>
                  <a:ext uri="{FF2B5EF4-FFF2-40B4-BE49-F238E27FC236}">
                    <a16:creationId xmlns:a16="http://schemas.microsoft.com/office/drawing/2014/main" id="{077990FA-F983-42EB-86C5-F80E6CE5A341}"/>
                  </a:ext>
                </a:extLst>
              </p:cNvPr>
              <p:cNvSpPr>
                <a:spLocks noRot="1" noChangeAspect="1" noMove="1" noResize="1" noEditPoints="1" noAdjustHandles="1" noChangeArrowheads="1" noChangeShapeType="1" noTextEdit="1"/>
              </p:cNvSpPr>
              <p:nvPr/>
            </p:nvSpPr>
            <p:spPr>
              <a:xfrm>
                <a:off x="5954266" y="1025130"/>
                <a:ext cx="1394484" cy="560474"/>
              </a:xfrm>
              <a:prstGeom prst="rect">
                <a:avLst/>
              </a:prstGeom>
              <a:blipFill>
                <a:blip r:embed="rId8"/>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nodePh="1">
                                  <p:stCondLst>
                                    <p:cond delay="0"/>
                                  </p:stCondLst>
                                  <p:endCondLst>
                                    <p:cond evt="begin" delay="0">
                                      <p:tn val="21"/>
                                    </p:cond>
                                  </p:endCondLst>
                                  <p:childTnLst>
                                    <p:set>
                                      <p:cBhvr>
                                        <p:cTn id="22" dur="1" fill="hold">
                                          <p:stCondLst>
                                            <p:cond delay="0"/>
                                          </p:stCondLst>
                                        </p:cTn>
                                        <p:tgtEl>
                                          <p:spTgt spid="29698"/>
                                        </p:tgtEl>
                                        <p:attrNameLst>
                                          <p:attrName>style.visibility</p:attrName>
                                        </p:attrNameLst>
                                      </p:cBhvr>
                                      <p:to>
                                        <p:strVal val="visible"/>
                                      </p:to>
                                    </p:set>
                                    <p:animEffect transition="in" filter="wipe(up)">
                                      <p:cBhvr>
                                        <p:cTn id="23" dur="500"/>
                                        <p:tgtEl>
                                          <p:spTgt spid="29698"/>
                                        </p:tgtEl>
                                      </p:cBhvr>
                                    </p:animEffect>
                                  </p:childTnLst>
                                </p:cTn>
                              </p:par>
                              <p:par>
                                <p:cTn id="24" presetID="22" presetClass="entr" presetSubtype="1" fill="hold" grpId="0" nodeType="withEffect" nodePh="1">
                                  <p:stCondLst>
                                    <p:cond delay="0"/>
                                  </p:stCondLst>
                                  <p:endCondLst>
                                    <p:cond evt="begin" delay="0">
                                      <p:tn val="24"/>
                                    </p:cond>
                                  </p:endCondLst>
                                  <p:childTnLst>
                                    <p:set>
                                      <p:cBhvr>
                                        <p:cTn id="25" dur="1" fill="hold">
                                          <p:stCondLst>
                                            <p:cond delay="0"/>
                                          </p:stCondLst>
                                        </p:cTn>
                                        <p:tgtEl>
                                          <p:spTgt spid="29700"/>
                                        </p:tgtEl>
                                        <p:attrNameLst>
                                          <p:attrName>style.visibility</p:attrName>
                                        </p:attrNameLst>
                                      </p:cBhvr>
                                      <p:to>
                                        <p:strVal val="visible"/>
                                      </p:to>
                                    </p:set>
                                    <p:animEffect transition="in" filter="wipe(up)">
                                      <p:cBhvr>
                                        <p:cTn id="26" dur="500"/>
                                        <p:tgtEl>
                                          <p:spTgt spid="29700"/>
                                        </p:tgtEl>
                                      </p:cBhvr>
                                    </p:animEffect>
                                  </p:childTnLst>
                                </p:cTn>
                              </p:par>
                              <p:par>
                                <p:cTn id="27" presetID="22" presetClass="entr" presetSubtype="1" fill="hold" grpId="0" nodeType="withEffect" nodePh="1">
                                  <p:stCondLst>
                                    <p:cond delay="0"/>
                                  </p:stCondLst>
                                  <p:endCondLst>
                                    <p:cond evt="begin" delay="0">
                                      <p:tn val="27"/>
                                    </p:cond>
                                  </p:endCondLst>
                                  <p:childTnLst>
                                    <p:set>
                                      <p:cBhvr>
                                        <p:cTn id="28" dur="1" fill="hold">
                                          <p:stCondLst>
                                            <p:cond delay="0"/>
                                          </p:stCondLst>
                                        </p:cTn>
                                        <p:tgtEl>
                                          <p:spTgt spid="29701"/>
                                        </p:tgtEl>
                                        <p:attrNameLst>
                                          <p:attrName>style.visibility</p:attrName>
                                        </p:attrNameLst>
                                      </p:cBhvr>
                                      <p:to>
                                        <p:strVal val="visible"/>
                                      </p:to>
                                    </p:set>
                                    <p:animEffect transition="in" filter="wipe(up)">
                                      <p:cBhvr>
                                        <p:cTn id="29" dur="500"/>
                                        <p:tgtEl>
                                          <p:spTgt spid="29701"/>
                                        </p:tgtEl>
                                      </p:cBhvr>
                                    </p:animEffect>
                                  </p:childTnLst>
                                </p:cTn>
                              </p:par>
                              <p:par>
                                <p:cTn id="30" presetID="22" presetClass="entr" presetSubtype="1" fill="hold" grpId="0" nodeType="withEffect" nodePh="1">
                                  <p:stCondLst>
                                    <p:cond delay="0"/>
                                  </p:stCondLst>
                                  <p:endCondLst>
                                    <p:cond evt="begin" delay="0">
                                      <p:tn val="30"/>
                                    </p:cond>
                                  </p:endCondLst>
                                  <p:childTnLst>
                                    <p:set>
                                      <p:cBhvr>
                                        <p:cTn id="31" dur="1" fill="hold">
                                          <p:stCondLst>
                                            <p:cond delay="0"/>
                                          </p:stCondLst>
                                        </p:cTn>
                                        <p:tgtEl>
                                          <p:spTgt spid="29702"/>
                                        </p:tgtEl>
                                        <p:attrNameLst>
                                          <p:attrName>style.visibility</p:attrName>
                                        </p:attrNameLst>
                                      </p:cBhvr>
                                      <p:to>
                                        <p:strVal val="visible"/>
                                      </p:to>
                                    </p:set>
                                    <p:animEffect transition="in" filter="wipe(up)">
                                      <p:cBhvr>
                                        <p:cTn id="32" dur="500"/>
                                        <p:tgtEl>
                                          <p:spTgt spid="2970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9703"/>
                                        </p:tgtEl>
                                        <p:attrNameLst>
                                          <p:attrName>style.visibility</p:attrName>
                                        </p:attrNameLst>
                                      </p:cBhvr>
                                      <p:to>
                                        <p:strVal val="visible"/>
                                      </p:to>
                                    </p:set>
                                    <p:animEffect transition="in" filter="wipe(up)">
                                      <p:cBhvr>
                                        <p:cTn id="35" dur="500"/>
                                        <p:tgtEl>
                                          <p:spTgt spid="29703"/>
                                        </p:tgtEl>
                                      </p:cBhvr>
                                    </p:animEffect>
                                  </p:childTnLst>
                                </p:cTn>
                              </p:par>
                              <p:par>
                                <p:cTn id="36" presetID="22" presetClass="entr" presetSubtype="1" fill="hold" grpId="0" nodeType="withEffect" nodePh="1">
                                  <p:stCondLst>
                                    <p:cond delay="0"/>
                                  </p:stCondLst>
                                  <p:endCondLst>
                                    <p:cond evt="begin" delay="0">
                                      <p:tn val="36"/>
                                    </p:cond>
                                  </p:endCondLst>
                                  <p:childTnLst>
                                    <p:set>
                                      <p:cBhvr>
                                        <p:cTn id="37" dur="1" fill="hold">
                                          <p:stCondLst>
                                            <p:cond delay="0"/>
                                          </p:stCondLst>
                                        </p:cTn>
                                        <p:tgtEl>
                                          <p:spTgt spid="29704"/>
                                        </p:tgtEl>
                                        <p:attrNameLst>
                                          <p:attrName>style.visibility</p:attrName>
                                        </p:attrNameLst>
                                      </p:cBhvr>
                                      <p:to>
                                        <p:strVal val="visible"/>
                                      </p:to>
                                    </p:set>
                                    <p:animEffect transition="in" filter="wipe(up)">
                                      <p:cBhvr>
                                        <p:cTn id="38" dur="500"/>
                                        <p:tgtEl>
                                          <p:spTgt spid="29704"/>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9709"/>
                                        </p:tgtEl>
                                        <p:attrNameLst>
                                          <p:attrName>style.visibility</p:attrName>
                                        </p:attrNameLst>
                                      </p:cBhvr>
                                      <p:to>
                                        <p:strVal val="visible"/>
                                      </p:to>
                                    </p:set>
                                    <p:animEffect transition="in" filter="wipe(up)">
                                      <p:cBhvr>
                                        <p:cTn id="41" dur="500"/>
                                        <p:tgtEl>
                                          <p:spTgt spid="2970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9710"/>
                                        </p:tgtEl>
                                        <p:attrNameLst>
                                          <p:attrName>style.visibility</p:attrName>
                                        </p:attrNameLst>
                                      </p:cBhvr>
                                      <p:to>
                                        <p:strVal val="visible"/>
                                      </p:to>
                                    </p:set>
                                    <p:animEffect transition="in" filter="wipe(up)">
                                      <p:cBhvr>
                                        <p:cTn id="44" dur="500"/>
                                        <p:tgtEl>
                                          <p:spTgt spid="29710"/>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up)">
                                      <p:cBhvr>
                                        <p:cTn id="47" dur="500"/>
                                        <p:tgtEl>
                                          <p:spTgt spid="3"/>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0" grpId="0"/>
      <p:bldP spid="29701" grpId="0"/>
      <p:bldP spid="29702" grpId="0"/>
      <p:bldP spid="29703" grpId="0"/>
      <p:bldP spid="29704" grpId="0"/>
      <p:bldP spid="29709" grpId="0"/>
      <p:bldP spid="29710" grpId="0"/>
      <p:bldP spid="3" grpId="0"/>
      <p:bldP spid="4" grpId="0"/>
      <p:bldP spid="29"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1F4C319B-39AA-41A7-8FB5-0E5CF77CC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55" y="1032407"/>
            <a:ext cx="4326736" cy="4453993"/>
          </a:xfrm>
          <a:prstGeom prst="rect">
            <a:avLst/>
          </a:prstGeom>
        </p:spPr>
      </p:pic>
      <p:sp>
        <p:nvSpPr>
          <p:cNvPr id="9" name="TextBox 8">
            <a:extLst>
              <a:ext uri="{FF2B5EF4-FFF2-40B4-BE49-F238E27FC236}">
                <a16:creationId xmlns:a16="http://schemas.microsoft.com/office/drawing/2014/main" id="{B52ACB90-BE22-4387-9666-C1767D6593E0}"/>
              </a:ext>
            </a:extLst>
          </p:cNvPr>
          <p:cNvSpPr txBox="1"/>
          <p:nvPr/>
        </p:nvSpPr>
        <p:spPr>
          <a:xfrm>
            <a:off x="3546930" y="5085557"/>
            <a:ext cx="125235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Z &amp; T @500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hPa</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4003FBE1-73E6-4364-9A6B-9BC0AE32EAAF}"/>
                  </a:ext>
                </a:extLst>
              </p:cNvPr>
              <p:cNvSpPr/>
              <p:nvPr/>
            </p:nvSpPr>
            <p:spPr>
              <a:xfrm>
                <a:off x="4617849" y="2560337"/>
                <a:ext cx="3810000" cy="1226426"/>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Thermal wind balance b/w vertical shear &amp; meridional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temp gradient</a:t>
                </a:r>
              </a:p>
              <a:p>
                <a:pPr marL="0" marR="0" lvl="0" indent="0" algn="ctr" defTabSz="914400" rtl="0" eaLnBrk="0" fontAlgn="base" latinLnBrk="0" hangingPunct="0">
                  <a:lnSpc>
                    <a:spcPct val="15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srgbClr val="002060"/>
                              </a:solidFill>
                              <a:effectLst/>
                              <a:uLnTx/>
                              <a:uFillTx/>
                              <a:latin typeface="Cambria Math" panose="02040503050406030204" pitchFamily="18" charset="0"/>
                              <a:cs typeface="+mn-cs"/>
                            </a:rPr>
                          </m:ctrlPr>
                        </m:sSubPr>
                        <m:e>
                          <m: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mn-cs"/>
                            </a:rPr>
                            <m:t>𝑓</m:t>
                          </m:r>
                        </m:e>
                        <m:sub>
                          <m: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mn-cs"/>
                            </a:rPr>
                            <m:t>0</m:t>
                          </m:r>
                        </m:sub>
                      </m:sSub>
                      <m:f>
                        <m:fPr>
                          <m:ctrlP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Times New Roman" panose="02020603050405020304" pitchFamily="18" charset="0"/>
                            </a:rPr>
                          </m:ctrlPr>
                        </m:fPr>
                        <m:num>
                          <m:r>
                            <a:rPr kumimoji="0" lang="en-US" sz="1400" b="0"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mn-cs"/>
                                </a:rPr>
                              </m:ctrlPr>
                            </m:accPr>
                            <m:e>
                              <m: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mn-cs"/>
                                </a:rPr>
                                <m:t>𝑢</m:t>
                              </m:r>
                            </m:e>
                          </m:acc>
                        </m:num>
                        <m:den>
                          <m:r>
                            <a:rPr kumimoji="0" lang="en-US" sz="1400" b="0"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400" b="0"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𝑝</m:t>
                          </m:r>
                        </m:den>
                      </m:f>
                      <m: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Times New Roman" panose="02020603050405020304" pitchFamily="18" charset="0"/>
                        </a:rPr>
                        <m:t>=</m:t>
                      </m:r>
                      <m:f>
                        <m:fPr>
                          <m:ctrlP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Times New Roman" panose="02020603050405020304" pitchFamily="18" charset="0"/>
                            </a:rPr>
                          </m:ctrlPr>
                        </m:fPr>
                        <m:num>
                          <m: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Times New Roman" panose="02020603050405020304" pitchFamily="18" charset="0"/>
                            </a:rPr>
                            <m:t>𝑅</m:t>
                          </m:r>
                        </m:num>
                        <m:den>
                          <m:r>
                            <a:rPr kumimoji="0" lang="en-US" sz="1400" b="0"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𝑝</m:t>
                          </m:r>
                        </m:den>
                      </m:f>
                      <m:f>
                        <m:fPr>
                          <m:ctrlPr>
                            <a:rPr kumimoji="0" lang="en-US" sz="1400" b="0" i="1" u="none" strike="noStrike" kern="1200" cap="none" spc="0" normalizeH="0" baseline="0" noProof="0">
                              <a:ln>
                                <a:noFill/>
                              </a:ln>
                              <a:solidFill>
                                <a:srgbClr val="002060"/>
                              </a:solidFill>
                              <a:effectLst/>
                              <a:uLnTx/>
                              <a:uFillTx/>
                              <a:latin typeface="Cambria Math" panose="02040503050406030204" pitchFamily="18" charset="0"/>
                              <a:cs typeface="Times New Roman" panose="02020603050405020304" pitchFamily="18" charset="0"/>
                            </a:rPr>
                          </m:ctrlPr>
                        </m:fPr>
                        <m:num>
                          <m:r>
                            <a:rPr kumimoji="0" lang="en-US" sz="1400" b="0"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kumimoji="0" lang="en-US" sz="1400" b="0" i="1" u="none" strike="noStrike" kern="1200" cap="none" spc="0" normalizeH="0" baseline="0" noProof="0" smtClean="0">
                                  <a:ln>
                                    <a:noFill/>
                                  </a:ln>
                                  <a:solidFill>
                                    <a:srgbClr val="C00000"/>
                                  </a:solidFill>
                                  <a:effectLst/>
                                  <a:uLnTx/>
                                  <a:uFillTx/>
                                  <a:latin typeface="Cambria Math" panose="02040503050406030204" pitchFamily="18" charset="0"/>
                                  <a:cs typeface="+mn-cs"/>
                                </a:rPr>
                              </m:ctrlPr>
                            </m:accPr>
                            <m:e>
                              <m:r>
                                <a:rPr kumimoji="0" lang="en-US" sz="1400" b="0" i="1" u="none" strike="noStrike" kern="1200" cap="none" spc="0" normalizeH="0" baseline="0" noProof="0">
                                  <a:ln>
                                    <a:noFill/>
                                  </a:ln>
                                  <a:solidFill>
                                    <a:srgbClr val="C00000"/>
                                  </a:solidFill>
                                  <a:effectLst/>
                                  <a:uLnTx/>
                                  <a:uFillTx/>
                                  <a:latin typeface="Cambria Math" panose="02040503050406030204" pitchFamily="18" charset="0"/>
                                  <a:cs typeface="+mn-cs"/>
                                </a:rPr>
                                <m:t>𝑇</m:t>
                              </m:r>
                            </m:e>
                          </m:acc>
                        </m:num>
                        <m:den>
                          <m:r>
                            <a:rPr kumimoji="0" lang="en-US" sz="1400" b="0"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400" b="0" i="1" u="none" strike="noStrike" kern="1200" cap="none" spc="0" normalizeH="0" baseline="0" noProof="0">
                              <a:ln>
                                <a:noFill/>
                              </a:ln>
                              <a:solidFill>
                                <a:srgbClr val="002060"/>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𝑦</m:t>
                          </m:r>
                        </m:den>
                      </m:f>
                    </m:oMath>
                  </m:oMathPara>
                </a14:m>
                <a:endParaRPr kumimoji="0" lang="en-US" sz="1400" b="0" i="0" u="none" strike="noStrike" kern="1200" cap="none" spc="0" normalizeH="0" baseline="0" noProof="0" dirty="0">
                  <a:ln>
                    <a:noFill/>
                  </a:ln>
                  <a:solidFill>
                    <a:srgbClr val="002060"/>
                  </a:solidFill>
                  <a:effectLst/>
                  <a:uLnTx/>
                  <a:uFillTx/>
                  <a:latin typeface="Arial" panose="020B0604020202020204" pitchFamily="34" charset="0"/>
                  <a:ea typeface="Cambria Math" panose="02040503050406030204" pitchFamily="18" charset="0"/>
                  <a:cs typeface="Times New Roman" panose="02020603050405020304" pitchFamily="18" charset="0"/>
                </a:endParaRPr>
              </a:p>
            </p:txBody>
          </p:sp>
        </mc:Choice>
        <mc:Fallback xmlns="">
          <p:sp>
            <p:nvSpPr>
              <p:cNvPr id="12" name="Rectangle 11">
                <a:extLst>
                  <a:ext uri="{FF2B5EF4-FFF2-40B4-BE49-F238E27FC236}">
                    <a16:creationId xmlns:a16="http://schemas.microsoft.com/office/drawing/2014/main" id="{4003FBE1-73E6-4364-9A6B-9BC0AE32EAAF}"/>
                  </a:ext>
                </a:extLst>
              </p:cNvPr>
              <p:cNvSpPr>
                <a:spLocks noRot="1" noChangeAspect="1" noMove="1" noResize="1" noEditPoints="1" noAdjustHandles="1" noChangeArrowheads="1" noChangeShapeType="1" noTextEdit="1"/>
              </p:cNvSpPr>
              <p:nvPr/>
            </p:nvSpPr>
            <p:spPr>
              <a:xfrm>
                <a:off x="4617849" y="2560337"/>
                <a:ext cx="3810000" cy="1226426"/>
              </a:xfrm>
              <a:prstGeom prst="rect">
                <a:avLst/>
              </a:prstGeom>
              <a:blipFill>
                <a:blip r:embed="rId4"/>
                <a:stretch>
                  <a:fillRect t="-99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5E6B042-D7EF-756E-42F5-1C73A6DF1954}"/>
              </a:ext>
            </a:extLst>
          </p:cNvPr>
          <p:cNvSpPr txBox="1"/>
          <p:nvPr/>
        </p:nvSpPr>
        <p:spPr>
          <a:xfrm>
            <a:off x="6626041" y="4747003"/>
            <a:ext cx="80339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Eddies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98D35CA-5BAC-0727-7F61-89DCD1FC3007}"/>
                  </a:ext>
                </a:extLst>
              </p:cNvPr>
              <p:cNvSpPr txBox="1"/>
              <p:nvPr/>
            </p:nvSpPr>
            <p:spPr>
              <a:xfrm>
                <a:off x="5490422" y="4757298"/>
                <a:ext cx="69911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fPr>
                        <m:num>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acc>
                            <m:accPr>
                              <m:chr m:val="̅"/>
                              <m:ctrlP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Calibri" panose="020F0502020204030204" pitchFamily="34" charset="0"/>
                                </a:rPr>
                              </m:ctrlPr>
                            </m:accPr>
                            <m:e>
                              <m: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ea typeface="Cambria Math" panose="02040503050406030204" pitchFamily="18" charset="0"/>
                                  <a:cs typeface="Calibri" panose="020F0502020204030204" pitchFamily="34" charset="0"/>
                                </a:rPr>
                                <m:t>𝑇</m:t>
                              </m:r>
                            </m:e>
                          </m:acc>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𝑦</m:t>
                          </m:r>
                        </m:den>
                      </m:f>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5" name="TextBox 14">
                <a:extLst>
                  <a:ext uri="{FF2B5EF4-FFF2-40B4-BE49-F238E27FC236}">
                    <a16:creationId xmlns:a16="http://schemas.microsoft.com/office/drawing/2014/main" id="{C98D35CA-5BAC-0727-7F61-89DCD1FC3007}"/>
                  </a:ext>
                </a:extLst>
              </p:cNvPr>
              <p:cNvSpPr txBox="1">
                <a:spLocks noRot="1" noChangeAspect="1" noMove="1" noResize="1" noEditPoints="1" noAdjustHandles="1" noChangeArrowheads="1" noChangeShapeType="1" noTextEdit="1"/>
              </p:cNvSpPr>
              <p:nvPr/>
            </p:nvSpPr>
            <p:spPr>
              <a:xfrm>
                <a:off x="5490422" y="4757298"/>
                <a:ext cx="699116" cy="338554"/>
              </a:xfrm>
              <a:prstGeom prst="rect">
                <a:avLst/>
              </a:prstGeom>
              <a:blipFill>
                <a:blip r:embed="rId5"/>
                <a:stretch>
                  <a:fillRect l="-3509" t="-100000" r="-55263" b="-164286"/>
                </a:stretch>
              </a:blipFill>
            </p:spPr>
            <p:txBody>
              <a:bodyPr/>
              <a:lstStyle/>
              <a:p>
                <a:r>
                  <a:rPr lang="en-US">
                    <a:noFill/>
                  </a:rPr>
                  <a:t> </a:t>
                </a:r>
              </a:p>
            </p:txBody>
          </p:sp>
        </mc:Fallback>
      </mc:AlternateContent>
      <p:sp>
        <p:nvSpPr>
          <p:cNvPr id="16" name="Arrow: Curved Down 15">
            <a:extLst>
              <a:ext uri="{FF2B5EF4-FFF2-40B4-BE49-F238E27FC236}">
                <a16:creationId xmlns:a16="http://schemas.microsoft.com/office/drawing/2014/main" id="{A1234CD4-8E15-1FB8-3AF9-68877BDEA4F5}"/>
              </a:ext>
            </a:extLst>
          </p:cNvPr>
          <p:cNvSpPr/>
          <p:nvPr/>
        </p:nvSpPr>
        <p:spPr>
          <a:xfrm>
            <a:off x="5839980" y="4413635"/>
            <a:ext cx="1224026" cy="3907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SimSun"/>
              <a:cs typeface="+mn-cs"/>
            </a:endParaRPr>
          </a:p>
        </p:txBody>
      </p:sp>
      <p:sp>
        <p:nvSpPr>
          <p:cNvPr id="17" name="TextBox 16">
            <a:extLst>
              <a:ext uri="{FF2B5EF4-FFF2-40B4-BE49-F238E27FC236}">
                <a16:creationId xmlns:a16="http://schemas.microsoft.com/office/drawing/2014/main" id="{D278EC1C-3782-5226-E73C-113DF594BB0B}"/>
              </a:ext>
            </a:extLst>
          </p:cNvPr>
          <p:cNvSpPr txBox="1"/>
          <p:nvPr/>
        </p:nvSpPr>
        <p:spPr>
          <a:xfrm>
            <a:off x="5910836" y="4174038"/>
            <a:ext cx="122402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Instability</a:t>
            </a:r>
          </a:p>
        </p:txBody>
      </p:sp>
      <p:sp>
        <p:nvSpPr>
          <p:cNvPr id="21" name="TextBox 20">
            <a:extLst>
              <a:ext uri="{FF2B5EF4-FFF2-40B4-BE49-F238E27FC236}">
                <a16:creationId xmlns:a16="http://schemas.microsoft.com/office/drawing/2014/main" id="{4193B706-89D8-DCEE-A3C2-BDDB4DDE1654}"/>
              </a:ext>
            </a:extLst>
          </p:cNvPr>
          <p:cNvSpPr txBox="1"/>
          <p:nvPr/>
        </p:nvSpPr>
        <p:spPr>
          <a:xfrm>
            <a:off x="4862215" y="1692903"/>
            <a:ext cx="358140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turbulent flow in the atmosphere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4819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5">
            <a:extLst>
              <a:ext uri="{FF2B5EF4-FFF2-40B4-BE49-F238E27FC236}">
                <a16:creationId xmlns:a16="http://schemas.microsoft.com/office/drawing/2014/main" id="{70915B38-5D72-4260-8C99-9DFF43E82737}"/>
              </a:ext>
            </a:extLst>
          </p:cNvPr>
          <p:cNvSpPr txBox="1">
            <a:spLocks noChangeArrowheads="1"/>
          </p:cNvSpPr>
          <p:nvPr/>
        </p:nvSpPr>
        <p:spPr bwMode="auto">
          <a:xfrm>
            <a:off x="5521066" y="1368504"/>
            <a:ext cx="36229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Streamlines</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/isobars (solid) and </a:t>
            </a:r>
            <a:r>
              <a:rPr kumimoji="0" lang="en-US" altLang="en-US" sz="16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isotherms</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(dashed) with midlatitude disturbances that </a:t>
            </a:r>
            <a:r>
              <a:rPr kumimoji="0" lang="en-US" altLang="en-US" sz="16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transport</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altLang="en-US" sz="16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heat </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and momentum </a:t>
            </a:r>
            <a:r>
              <a:rPr kumimoji="0" lang="en-US" altLang="en-US" sz="16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poleward</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H94</a:t>
            </a:r>
          </a:p>
        </p:txBody>
      </p:sp>
      <p:pic>
        <p:nvPicPr>
          <p:cNvPr id="9222" name="Picture 9" descr="h-6-6">
            <a:extLst>
              <a:ext uri="{FF2B5EF4-FFF2-40B4-BE49-F238E27FC236}">
                <a16:creationId xmlns:a16="http://schemas.microsoft.com/office/drawing/2014/main" id="{C2C607F9-06FD-4212-B3FF-4350AA07A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125" r="14030" b="34503"/>
          <a:stretch>
            <a:fillRect/>
          </a:stretch>
        </p:blipFill>
        <p:spPr bwMode="auto">
          <a:xfrm>
            <a:off x="1079500" y="482600"/>
            <a:ext cx="422275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6">
            <a:extLst>
              <a:ext uri="{FF2B5EF4-FFF2-40B4-BE49-F238E27FC236}">
                <a16:creationId xmlns:a16="http://schemas.microsoft.com/office/drawing/2014/main" id="{ECCC7711-212C-41F8-B3FD-AB91FC5CD751}"/>
              </a:ext>
            </a:extLst>
          </p:cNvPr>
          <p:cNvSpPr txBox="1">
            <a:spLocks noChangeArrowheads="1"/>
          </p:cNvSpPr>
          <p:nvPr/>
        </p:nvSpPr>
        <p:spPr bwMode="auto">
          <a:xfrm>
            <a:off x="5181600" y="267951"/>
            <a:ext cx="3492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rPr>
              <a:t>Atmospheric energy transport</a:t>
            </a:r>
          </a:p>
        </p:txBody>
      </p:sp>
      <p:sp>
        <p:nvSpPr>
          <p:cNvPr id="3" name="TextBox 2">
            <a:extLst>
              <a:ext uri="{FF2B5EF4-FFF2-40B4-BE49-F238E27FC236}">
                <a16:creationId xmlns:a16="http://schemas.microsoft.com/office/drawing/2014/main" id="{1E805564-26F7-45B0-8B97-0B6A433BA438}"/>
              </a:ext>
            </a:extLst>
          </p:cNvPr>
          <p:cNvSpPr txBox="1">
            <a:spLocks noRot="1" noChangeAspect="1" noMove="1" noResize="1" noEditPoints="1" noAdjustHandles="1" noChangeArrowheads="1" noChangeShapeType="1" noTextEdit="1"/>
          </p:cNvSpPr>
          <p:nvPr/>
        </p:nvSpPr>
        <p:spPr>
          <a:xfrm>
            <a:off x="222866" y="1219200"/>
            <a:ext cx="870431" cy="298608"/>
          </a:xfrm>
          <a:prstGeom prst="rect">
            <a:avLst/>
          </a:prstGeom>
          <a:blipFill>
            <a:blip r:embed="rId4"/>
            <a:stretch>
              <a:fillRect l="-6338" r="-5634" b="-12245"/>
            </a:stretch>
          </a:blip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noFill/>
                <a:effectLst/>
                <a:uLnTx/>
                <a:uFillTx/>
                <a:latin typeface="Arial" charset="0"/>
                <a:ea typeface="SimSun" panose="02010600030101010101" pitchFamily="2" charset="-122"/>
                <a:cs typeface="+mn-cs"/>
              </a:rPr>
              <a:t> </a:t>
            </a:r>
          </a:p>
        </p:txBody>
      </p:sp>
      <p:sp>
        <p:nvSpPr>
          <p:cNvPr id="2" name="Rectangle 1">
            <a:extLst>
              <a:ext uri="{FF2B5EF4-FFF2-40B4-BE49-F238E27FC236}">
                <a16:creationId xmlns:a16="http://schemas.microsoft.com/office/drawing/2014/main" id="{F36E95EF-FA23-4CE2-9E9F-C7148AC849CA}"/>
              </a:ext>
            </a:extLst>
          </p:cNvPr>
          <p:cNvSpPr/>
          <p:nvPr/>
        </p:nvSpPr>
        <p:spPr>
          <a:xfrm>
            <a:off x="2637436" y="1631703"/>
            <a:ext cx="407669" cy="228600"/>
          </a:xfrm>
          <a:prstGeom prst="rect">
            <a:avLst/>
          </a:prstGeom>
          <a:solidFill>
            <a:srgbClr val="006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16" name="Rectangle 15">
            <a:extLst>
              <a:ext uri="{FF2B5EF4-FFF2-40B4-BE49-F238E27FC236}">
                <a16:creationId xmlns:a16="http://schemas.microsoft.com/office/drawing/2014/main" id="{9D079BBD-A4A7-402B-ADDC-D9FD339BBE9D}"/>
              </a:ext>
            </a:extLst>
          </p:cNvPr>
          <p:cNvSpPr/>
          <p:nvPr/>
        </p:nvSpPr>
        <p:spPr>
          <a:xfrm>
            <a:off x="4339943" y="1600200"/>
            <a:ext cx="407669" cy="228600"/>
          </a:xfrm>
          <a:prstGeom prst="rect">
            <a:avLst/>
          </a:prstGeom>
          <a:solidFill>
            <a:srgbClr val="006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17" name="Rectangle 16">
            <a:extLst>
              <a:ext uri="{FF2B5EF4-FFF2-40B4-BE49-F238E27FC236}">
                <a16:creationId xmlns:a16="http://schemas.microsoft.com/office/drawing/2014/main" id="{83CAAB3C-2601-4E23-BBDB-F6390036BE11}"/>
              </a:ext>
            </a:extLst>
          </p:cNvPr>
          <p:cNvSpPr/>
          <p:nvPr/>
        </p:nvSpPr>
        <p:spPr>
          <a:xfrm>
            <a:off x="3341708" y="1613506"/>
            <a:ext cx="407669" cy="2286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18" name="Rectangle 17">
            <a:extLst>
              <a:ext uri="{FF2B5EF4-FFF2-40B4-BE49-F238E27FC236}">
                <a16:creationId xmlns:a16="http://schemas.microsoft.com/office/drawing/2014/main" id="{EE5AFFE1-7A69-4A6B-86CA-769E74A87F59}"/>
              </a:ext>
            </a:extLst>
          </p:cNvPr>
          <p:cNvSpPr/>
          <p:nvPr/>
        </p:nvSpPr>
        <p:spPr>
          <a:xfrm>
            <a:off x="1696403" y="1631703"/>
            <a:ext cx="407669" cy="228600"/>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mc:AlternateContent xmlns:mc="http://schemas.openxmlformats.org/markup-compatibility/2006" xmlns:a14="http://schemas.microsoft.com/office/drawing/2010/main">
        <mc:Choice Requires="a14">
          <p:sp>
            <p:nvSpPr>
              <p:cNvPr id="26" name="Object 3">
                <a:extLst>
                  <a:ext uri="{FF2B5EF4-FFF2-40B4-BE49-F238E27FC236}">
                    <a16:creationId xmlns:a16="http://schemas.microsoft.com/office/drawing/2014/main" id="{043529C0-84B4-4CBA-B696-F43EEDB59029}"/>
                  </a:ext>
                </a:extLst>
              </p:cNvPr>
              <p:cNvSpPr txBox="1"/>
              <p:nvPr/>
            </p:nvSpPr>
            <p:spPr bwMode="auto">
              <a:xfrm>
                <a:off x="5712528" y="452101"/>
                <a:ext cx="2643697" cy="830263"/>
              </a:xfrm>
              <a:prstGeom prst="rect">
                <a:avLst/>
              </a:prstGeom>
              <a:noFill/>
              <a:ln>
                <a:noFill/>
              </a:ln>
            </p:spPr>
            <p:txBody>
              <a:bodyPr>
                <a:no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func>
                            <m:func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𝜑</m:t>
                              </m:r>
                            </m:e>
                          </m:func>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𝑝𝑠</m:t>
                              </m:r>
                            </m:sup>
                            <m:e>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0" lang="en-US" sz="16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𝑚</m:t>
                                  </m:r>
                                </m:e>
                              </m:d>
                            </m:e>
                          </m:nary>
                        </m:e>
                      </m:nary>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𝑑𝑝</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6" name="Object 3">
                <a:extLst>
                  <a:ext uri="{FF2B5EF4-FFF2-40B4-BE49-F238E27FC236}">
                    <a16:creationId xmlns:a16="http://schemas.microsoft.com/office/drawing/2014/main" id="{043529C0-84B4-4CBA-B696-F43EEDB59029}"/>
                  </a:ext>
                </a:extLst>
              </p:cNvPr>
              <p:cNvSpPr txBox="1">
                <a:spLocks noRot="1" noChangeAspect="1" noMove="1" noResize="1" noEditPoints="1" noAdjustHandles="1" noChangeArrowheads="1" noChangeShapeType="1" noTextEdit="1"/>
              </p:cNvSpPr>
              <p:nvPr/>
            </p:nvSpPr>
            <p:spPr bwMode="auto">
              <a:xfrm>
                <a:off x="5712528" y="452101"/>
                <a:ext cx="2643697" cy="830263"/>
              </a:xfrm>
              <a:prstGeom prst="rect">
                <a:avLst/>
              </a:prstGeom>
              <a:blipFill>
                <a:blip r:embed="rId5"/>
                <a:stretch>
                  <a:fillRect/>
                </a:stretch>
              </a:blipFill>
              <a:ln>
                <a:noFill/>
              </a:ln>
            </p:spPr>
            <p:txBody>
              <a:bodyPr/>
              <a:lstStyle/>
              <a:p>
                <a:r>
                  <a:rPr lang="en-US">
                    <a:noFill/>
                  </a:rPr>
                  <a:t> </a:t>
                </a:r>
              </a:p>
            </p:txBody>
          </p:sp>
        </mc:Fallback>
      </mc:AlternateContent>
      <p:sp>
        <p:nvSpPr>
          <p:cNvPr id="27" name="Rectangle 26">
            <a:extLst>
              <a:ext uri="{FF2B5EF4-FFF2-40B4-BE49-F238E27FC236}">
                <a16:creationId xmlns:a16="http://schemas.microsoft.com/office/drawing/2014/main" id="{F688E876-6E78-4EFF-A904-FA5F0DAC9D72}"/>
              </a:ext>
            </a:extLst>
          </p:cNvPr>
          <p:cNvSpPr/>
          <p:nvPr/>
        </p:nvSpPr>
        <p:spPr>
          <a:xfrm>
            <a:off x="4779644" y="4713891"/>
            <a:ext cx="364648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Extratropics</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transient and stationary eddies dominate transport.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9" name="Rectangle 18">
            <a:extLst>
              <a:ext uri="{FF2B5EF4-FFF2-40B4-BE49-F238E27FC236}">
                <a16:creationId xmlns:a16="http://schemas.microsoft.com/office/drawing/2014/main" id="{1DB0E3FD-1EF0-432E-8807-6D91FD5CDDD2}"/>
              </a:ext>
            </a:extLst>
          </p:cNvPr>
          <p:cNvSpPr/>
          <p:nvPr/>
        </p:nvSpPr>
        <p:spPr>
          <a:xfrm>
            <a:off x="5133283" y="5780781"/>
            <a:ext cx="3732152" cy="923330"/>
          </a:xfrm>
          <a:prstGeom prst="rect">
            <a:avLst/>
          </a:prstGeom>
          <a:ln>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Calibri" panose="020F0502020204030204" pitchFamily="34" charset="0"/>
              </a:rPr>
              <a:t>Are eddy transports of dry energy and latent heat in the same direction? </a:t>
            </a:r>
            <a:endPar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C987E036-8196-4A99-A8A2-E55ACF2E4442}"/>
                  </a:ext>
                </a:extLst>
              </p:cNvPr>
              <p:cNvSpPr/>
              <p:nvPr/>
            </p:nvSpPr>
            <p:spPr>
              <a:xfrm>
                <a:off x="103990" y="1600200"/>
                <a:ext cx="1043565" cy="3707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accPr>
                        <m:e>
                          <m:sSup>
                            <m:sSup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𝑣</m:t>
                              </m:r>
                            </m:e>
                            <m: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sSup>
                            <m:sSup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𝑇</m:t>
                              </m:r>
                            </m:e>
                            <m: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e>
                      </m:acc>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&gt;0</m:t>
                      </m:r>
                    </m:oMath>
                  </m:oMathPara>
                </a14:m>
                <a:endPar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endParaRPr>
              </a:p>
            </p:txBody>
          </p:sp>
        </mc:Choice>
        <mc:Fallback xmlns="">
          <p:sp>
            <p:nvSpPr>
              <p:cNvPr id="20" name="Rectangle 19">
                <a:extLst>
                  <a:ext uri="{FF2B5EF4-FFF2-40B4-BE49-F238E27FC236}">
                    <a16:creationId xmlns:a16="http://schemas.microsoft.com/office/drawing/2014/main" id="{C987E036-8196-4A99-A8A2-E55ACF2E4442}"/>
                  </a:ext>
                </a:extLst>
              </p:cNvPr>
              <p:cNvSpPr>
                <a:spLocks noRot="1" noChangeAspect="1" noMove="1" noResize="1" noEditPoints="1" noAdjustHandles="1" noChangeArrowheads="1" noChangeShapeType="1" noTextEdit="1"/>
              </p:cNvSpPr>
              <p:nvPr/>
            </p:nvSpPr>
            <p:spPr>
              <a:xfrm>
                <a:off x="103990" y="1600200"/>
                <a:ext cx="1043565" cy="3707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6EFFA86-E010-441E-AAB9-C8614C84A1FB}"/>
                  </a:ext>
                </a:extLst>
              </p:cNvPr>
              <p:cNvSpPr/>
              <p:nvPr/>
            </p:nvSpPr>
            <p:spPr>
              <a:xfrm>
                <a:off x="2934430" y="599867"/>
                <a:ext cx="389658"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l-GR"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𝜓</m:t>
                      </m:r>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4" name="Rectangle 3">
                <a:extLst>
                  <a:ext uri="{FF2B5EF4-FFF2-40B4-BE49-F238E27FC236}">
                    <a16:creationId xmlns:a16="http://schemas.microsoft.com/office/drawing/2014/main" id="{66EFFA86-E010-441E-AAB9-C8614C84A1FB}"/>
                  </a:ext>
                </a:extLst>
              </p:cNvPr>
              <p:cNvSpPr>
                <a:spLocks noRot="1" noChangeAspect="1" noMove="1" noResize="1" noEditPoints="1" noAdjustHandles="1" noChangeArrowheads="1" noChangeShapeType="1" noTextEdit="1"/>
              </p:cNvSpPr>
              <p:nvPr/>
            </p:nvSpPr>
            <p:spPr>
              <a:xfrm>
                <a:off x="2934430" y="599867"/>
                <a:ext cx="389658" cy="338554"/>
              </a:xfrm>
              <a:prstGeom prst="rect">
                <a:avLst/>
              </a:prstGeom>
              <a:blipFill>
                <a:blip r:embed="rId9"/>
                <a:stretch>
                  <a:fillRect b="-10714"/>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A22F18D-F25A-447A-B5FC-5E423B044765}"/>
              </a:ext>
            </a:extLst>
          </p:cNvPr>
          <p:cNvSpPr/>
          <p:nvPr/>
        </p:nvSpPr>
        <p:spPr>
          <a:xfrm>
            <a:off x="2057400" y="2026051"/>
            <a:ext cx="284052"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T</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1" name="TextBox 20">
            <a:extLst>
              <a:ext uri="{FF2B5EF4-FFF2-40B4-BE49-F238E27FC236}">
                <a16:creationId xmlns:a16="http://schemas.microsoft.com/office/drawing/2014/main" id="{D1ECEB22-5F8E-4C95-8EDB-EC45C2974EFE}"/>
              </a:ext>
            </a:extLst>
          </p:cNvPr>
          <p:cNvSpPr txBox="1"/>
          <p:nvPr/>
        </p:nvSpPr>
        <p:spPr>
          <a:xfrm>
            <a:off x="939668" y="6550223"/>
            <a:ext cx="114300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2.12</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pic>
        <p:nvPicPr>
          <p:cNvPr id="22" name="Picture 3" descr="h-6-11">
            <a:extLst>
              <a:ext uri="{FF2B5EF4-FFF2-40B4-BE49-F238E27FC236}">
                <a16:creationId xmlns:a16="http://schemas.microsoft.com/office/drawing/2014/main" id="{73616999-948F-4991-A6BF-8748E025776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700" r="13813" b="19505"/>
          <a:stretch/>
        </p:blipFill>
        <p:spPr bwMode="auto">
          <a:xfrm>
            <a:off x="371818" y="3276601"/>
            <a:ext cx="420018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8">
            <a:extLst>
              <a:ext uri="{FF2B5EF4-FFF2-40B4-BE49-F238E27FC236}">
                <a16:creationId xmlns:a16="http://schemas.microsoft.com/office/drawing/2014/main" id="{4DA2C413-690A-79AB-CC7C-EE803D4A9F44}"/>
              </a:ext>
            </a:extLst>
          </p:cNvPr>
          <p:cNvSpPr/>
          <p:nvPr/>
        </p:nvSpPr>
        <p:spPr>
          <a:xfrm>
            <a:off x="3142997" y="4293698"/>
            <a:ext cx="498195" cy="195459"/>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SimSun"/>
              <a:cs typeface="+mn-cs"/>
            </a:endParaRPr>
          </a:p>
        </p:txBody>
      </p:sp>
      <p:sp>
        <p:nvSpPr>
          <p:cNvPr id="9" name="TextBox 8">
            <a:extLst>
              <a:ext uri="{FF2B5EF4-FFF2-40B4-BE49-F238E27FC236}">
                <a16:creationId xmlns:a16="http://schemas.microsoft.com/office/drawing/2014/main" id="{CC411704-29F5-FB04-4693-23A9DA9868FD}"/>
              </a:ext>
            </a:extLst>
          </p:cNvPr>
          <p:cNvSpPr txBox="1"/>
          <p:nvPr/>
        </p:nvSpPr>
        <p:spPr>
          <a:xfrm>
            <a:off x="7004865" y="3429000"/>
            <a:ext cx="80339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Eddies</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3C8A30D-1145-23BA-D0E5-C1DE820C865A}"/>
                  </a:ext>
                </a:extLst>
              </p:cNvPr>
              <p:cNvSpPr txBox="1"/>
              <p:nvPr/>
            </p:nvSpPr>
            <p:spPr>
              <a:xfrm>
                <a:off x="5869246" y="3439295"/>
                <a:ext cx="69911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f>
                        <m:fPr>
                          <m:type m:val="lin"/>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fPr>
                        <m:num>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acc>
                            <m:accPr>
                              <m:chr m:val="̅"/>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ctrlPr>
                            </m:acc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𝑇</m:t>
                              </m:r>
                            </m:e>
                          </m:acc>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𝑦</m:t>
                          </m:r>
                        </m:den>
                      </m:f>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5" name="TextBox 14">
                <a:extLst>
                  <a:ext uri="{FF2B5EF4-FFF2-40B4-BE49-F238E27FC236}">
                    <a16:creationId xmlns:a16="http://schemas.microsoft.com/office/drawing/2014/main" id="{D3C8A30D-1145-23BA-D0E5-C1DE820C865A}"/>
                  </a:ext>
                </a:extLst>
              </p:cNvPr>
              <p:cNvSpPr txBox="1">
                <a:spLocks noRot="1" noChangeAspect="1" noMove="1" noResize="1" noEditPoints="1" noAdjustHandles="1" noChangeArrowheads="1" noChangeShapeType="1" noTextEdit="1"/>
              </p:cNvSpPr>
              <p:nvPr/>
            </p:nvSpPr>
            <p:spPr>
              <a:xfrm>
                <a:off x="5869246" y="3439295"/>
                <a:ext cx="699116" cy="338554"/>
              </a:xfrm>
              <a:prstGeom prst="rect">
                <a:avLst/>
              </a:prstGeom>
              <a:blipFill>
                <a:blip r:embed="rId11"/>
                <a:stretch>
                  <a:fillRect l="-3509" t="-100000" r="-55263" b="-164286"/>
                </a:stretch>
              </a:blipFill>
            </p:spPr>
            <p:txBody>
              <a:bodyPr/>
              <a:lstStyle/>
              <a:p>
                <a:r>
                  <a:rPr lang="en-US">
                    <a:noFill/>
                  </a:rPr>
                  <a:t> </a:t>
                </a:r>
              </a:p>
            </p:txBody>
          </p:sp>
        </mc:Fallback>
      </mc:AlternateContent>
      <p:sp>
        <p:nvSpPr>
          <p:cNvPr id="23" name="Arrow: Curved Down 22">
            <a:extLst>
              <a:ext uri="{FF2B5EF4-FFF2-40B4-BE49-F238E27FC236}">
                <a16:creationId xmlns:a16="http://schemas.microsoft.com/office/drawing/2014/main" id="{4C655943-E319-459A-0E42-FC2A2E9CB7F8}"/>
              </a:ext>
            </a:extLst>
          </p:cNvPr>
          <p:cNvSpPr/>
          <p:nvPr/>
        </p:nvSpPr>
        <p:spPr>
          <a:xfrm>
            <a:off x="6218804" y="2948090"/>
            <a:ext cx="1224026" cy="39075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SimSun"/>
              <a:cs typeface="+mn-cs"/>
            </a:endParaRPr>
          </a:p>
        </p:txBody>
      </p:sp>
      <p:sp>
        <p:nvSpPr>
          <p:cNvPr id="24" name="TextBox 23">
            <a:extLst>
              <a:ext uri="{FF2B5EF4-FFF2-40B4-BE49-F238E27FC236}">
                <a16:creationId xmlns:a16="http://schemas.microsoft.com/office/drawing/2014/main" id="{FED1AA77-BC03-E05E-2A9C-D913B2A6AE79}"/>
              </a:ext>
            </a:extLst>
          </p:cNvPr>
          <p:cNvSpPr txBox="1"/>
          <p:nvPr/>
        </p:nvSpPr>
        <p:spPr>
          <a:xfrm>
            <a:off x="6337041" y="2673207"/>
            <a:ext cx="1224026"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Instability</a:t>
            </a:r>
          </a:p>
        </p:txBody>
      </p:sp>
      <p:sp>
        <p:nvSpPr>
          <p:cNvPr id="28" name="Arrow: Curved Up 27">
            <a:extLst>
              <a:ext uri="{FF2B5EF4-FFF2-40B4-BE49-F238E27FC236}">
                <a16:creationId xmlns:a16="http://schemas.microsoft.com/office/drawing/2014/main" id="{EC97D3E9-B8AD-7544-ACA8-DA2F592E723F}"/>
              </a:ext>
            </a:extLst>
          </p:cNvPr>
          <p:cNvSpPr/>
          <p:nvPr/>
        </p:nvSpPr>
        <p:spPr>
          <a:xfrm flipH="1">
            <a:off x="6189901" y="3902373"/>
            <a:ext cx="1224026" cy="3996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SimSun"/>
              <a:cs typeface="+mn-cs"/>
            </a:endParaRPr>
          </a:p>
        </p:txBody>
      </p:sp>
      <p:sp>
        <p:nvSpPr>
          <p:cNvPr id="29" name="TextBox 28">
            <a:extLst>
              <a:ext uri="{FF2B5EF4-FFF2-40B4-BE49-F238E27FC236}">
                <a16:creationId xmlns:a16="http://schemas.microsoft.com/office/drawing/2014/main" id="{3559AF51-2C9D-B55E-FA63-763278C4FCC3}"/>
              </a:ext>
            </a:extLst>
          </p:cNvPr>
          <p:cNvSpPr txBox="1"/>
          <p:nvPr/>
        </p:nvSpPr>
        <p:spPr>
          <a:xfrm>
            <a:off x="6435607" y="3897426"/>
            <a:ext cx="803393"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Reduce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right)">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id="{6F66D01C-872B-47D8-A2A2-BCFD37E81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407" y="4267200"/>
            <a:ext cx="2599010" cy="171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a:extLst>
              <a:ext uri="{FF2B5EF4-FFF2-40B4-BE49-F238E27FC236}">
                <a16:creationId xmlns:a16="http://schemas.microsoft.com/office/drawing/2014/main" id="{4FCAA25A-CB51-47C2-9E4C-ECFB04EF9C97}"/>
              </a:ext>
            </a:extLst>
          </p:cNvPr>
          <p:cNvSpPr/>
          <p:nvPr/>
        </p:nvSpPr>
        <p:spPr>
          <a:xfrm>
            <a:off x="3452111" y="4913754"/>
            <a:ext cx="323850" cy="13017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SimSun"/>
              <a:cs typeface="+mn-cs"/>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7BB4F8B-8FC7-42D0-9CAD-42800EF40EDD}"/>
                  </a:ext>
                </a:extLst>
              </p:cNvPr>
              <p:cNvSpPr txBox="1"/>
              <p:nvPr/>
            </p:nvSpPr>
            <p:spPr>
              <a:xfrm>
                <a:off x="4835525" y="1629058"/>
                <a:ext cx="4318000" cy="292073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The poleward flow in upper troposphere induces the </a:t>
                </a:r>
                <a:r>
                  <a:rPr kumimoji="0" lang="en-US" sz="1800" b="0"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rPr>
                  <a:t>subtropical westerly jet</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mn-cs"/>
                            <a:sym typeface="Wingdings" panose="05000000000000000000" pitchFamily="2" charset="2"/>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mn-cs"/>
                            <a:sym typeface="Wingdings" panose="05000000000000000000" pitchFamily="2" charset="2"/>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mn-cs"/>
                                <a:sym typeface="Wingdings" panose="05000000000000000000" pitchFamily="2" charset="2"/>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mn-cs"/>
                                <a:sym typeface="Wingdings" panose="05000000000000000000" pitchFamily="2" charset="2"/>
                              </a:rPr>
                              <m:t>𝑢</m:t>
                            </m:r>
                          </m:e>
                        </m:acc>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mn-cs"/>
                            <a:sym typeface="Wingdings" panose="05000000000000000000" pitchFamily="2" charset="2"/>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mn-cs"/>
                            <a:sym typeface="Wingdings" panose="05000000000000000000" pitchFamily="2" charset="2"/>
                          </a:rPr>
                          <m:t>𝑧</m:t>
                        </m:r>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SimSun" panose="02010600030101010101" pitchFamily="2" charset="-122"/>
                        <a:cs typeface="+mn-cs"/>
                        <a:sym typeface="Wingdings" panose="05000000000000000000" pitchFamily="2" charset="2"/>
                      </a:rPr>
                      <m:t>&gt;0</m:t>
                    </m:r>
                  </m:oMath>
                </a14:m>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  baroclinic instability with </a:t>
                </a:r>
                <a14:m>
                  <m:oMath xmlns:m="http://schemas.openxmlformats.org/officeDocument/2006/math">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𝑡</m:t>
                        </m:r>
                      </m:den>
                    </m:f>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𝐾</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𝑃</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acc>
                              <m:accPr>
                                <m:chr m:val="̅"/>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acc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𝑇</m:t>
                                </m:r>
                              </m:e>
                            </m:acc>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𝑦</m:t>
                            </m:r>
                          </m:den>
                        </m:f>
                      </m:e>
                    </m:d>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ctrlPr>
                      </m:accPr>
                      <m:e>
                        <m:sSup>
                          <m:sSup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ctrlPr>
                          </m:sSupPr>
                          <m:e>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𝑣</m:t>
                            </m:r>
                          </m:e>
                          <m: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sup>
                        </m:s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𝑇</m:t>
                        </m:r>
                        <m:r>
                          <a:rPr kumimoji="0" lang="en-US" sz="18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m:t>
                        </m:r>
                      </m:e>
                    </m:acc>
                  </m:oMath>
                </a14:m>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&gt; 0.</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Poleward </a:t>
                </a:r>
                <a:r>
                  <a:rPr kumimoji="0" lang="en-US" sz="1800" b="0" i="0" u="none" strike="noStrike" kern="1200" cap="none" spc="0" normalizeH="0" baseline="0" noProof="0" dirty="0">
                    <a:ln>
                      <a:noFill/>
                    </a:ln>
                    <a:solidFill>
                      <a:srgbClr val="0070C0"/>
                    </a:solidFill>
                    <a:effectLst/>
                    <a:uLnTx/>
                    <a:uFillTx/>
                    <a:latin typeface="Calibri"/>
                    <a:ea typeface="SimSun" panose="02010600030101010101" pitchFamily="2" charset="-122"/>
                    <a:cs typeface="+mn-cs"/>
                  </a:rPr>
                  <a:t>eddy energy flux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cools the subtropics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 inducing </a:t>
                </a:r>
                <a:r>
                  <a:rPr kumimoji="0" lang="en-US" sz="1800" b="0"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sym typeface="Wingdings" panose="05000000000000000000" pitchFamily="2" charset="2"/>
                  </a:rPr>
                  <a:t>downward motion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and adiabatic warming  terminating the Hadley cell. </a:t>
                </a:r>
                <a:endPar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mc:Choice>
        <mc:Fallback xmlns="">
          <p:sp>
            <p:nvSpPr>
              <p:cNvPr id="13" name="TextBox 12">
                <a:extLst>
                  <a:ext uri="{FF2B5EF4-FFF2-40B4-BE49-F238E27FC236}">
                    <a16:creationId xmlns:a16="http://schemas.microsoft.com/office/drawing/2014/main" id="{D7BB4F8B-8FC7-42D0-9CAD-42800EF40EDD}"/>
                  </a:ext>
                </a:extLst>
              </p:cNvPr>
              <p:cNvSpPr txBox="1">
                <a:spLocks noRot="1" noChangeAspect="1" noMove="1" noResize="1" noEditPoints="1" noAdjustHandles="1" noChangeArrowheads="1" noChangeShapeType="1" noTextEdit="1"/>
              </p:cNvSpPr>
              <p:nvPr/>
            </p:nvSpPr>
            <p:spPr>
              <a:xfrm>
                <a:off x="4835525" y="1629058"/>
                <a:ext cx="4318000" cy="2920736"/>
              </a:xfrm>
              <a:prstGeom prst="rect">
                <a:avLst/>
              </a:prstGeom>
              <a:blipFill>
                <a:blip r:embed="rId3"/>
                <a:stretch>
                  <a:fillRect l="-846" t="-1044" r="-423" b="-2505"/>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EA540108-3B82-4FF4-B7AB-287B95467C88}"/>
              </a:ext>
            </a:extLst>
          </p:cNvPr>
          <p:cNvSpPr txBox="1"/>
          <p:nvPr/>
        </p:nvSpPr>
        <p:spPr>
          <a:xfrm>
            <a:off x="1061385" y="236834"/>
            <a:ext cx="75438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Eddy effects on </a:t>
            </a:r>
            <a:r>
              <a:rPr kumimoji="0" lang="en-US" sz="20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zonal-mean</a:t>
            </a:r>
            <a:r>
              <a:rPr kumimoji="0" lang="en-US" sz="20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general circulation</a:t>
            </a:r>
            <a:r>
              <a:rPr kumimoji="0" lang="en-US" sz="20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thermodynamic 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Why doesn’t the Hadley cell extend all the way to the pole?</a:t>
            </a:r>
          </a:p>
        </p:txBody>
      </p:sp>
      <p:pic>
        <p:nvPicPr>
          <p:cNvPr id="31746" name="Picture 2">
            <a:extLst>
              <a:ext uri="{FF2B5EF4-FFF2-40B4-BE49-F238E27FC236}">
                <a16:creationId xmlns:a16="http://schemas.microsoft.com/office/drawing/2014/main" id="{547EFBF4-40BC-47A3-B1EE-F43F0AB755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1692726"/>
            <a:ext cx="4494069" cy="206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759" name="Group 2">
            <a:extLst>
              <a:ext uri="{FF2B5EF4-FFF2-40B4-BE49-F238E27FC236}">
                <a16:creationId xmlns:a16="http://schemas.microsoft.com/office/drawing/2014/main" id="{4E2EC13C-9B63-4189-ACD8-B3CB928C7032}"/>
              </a:ext>
            </a:extLst>
          </p:cNvPr>
          <p:cNvGrpSpPr>
            <a:grpSpLocks/>
          </p:cNvGrpSpPr>
          <p:nvPr/>
        </p:nvGrpSpPr>
        <p:grpSpPr bwMode="auto">
          <a:xfrm>
            <a:off x="2259775" y="2312000"/>
            <a:ext cx="1129466" cy="1213237"/>
            <a:chOff x="2133600" y="606351"/>
            <a:chExt cx="921769" cy="993849"/>
          </a:xfrm>
        </p:grpSpPr>
        <p:sp>
          <p:nvSpPr>
            <p:cNvPr id="2" name="Rounded Rectangle 1">
              <a:extLst>
                <a:ext uri="{FF2B5EF4-FFF2-40B4-BE49-F238E27FC236}">
                  <a16:creationId xmlns:a16="http://schemas.microsoft.com/office/drawing/2014/main" id="{C55AA108-F117-4BAB-AA81-E98F2A4BF0B7}"/>
                </a:ext>
              </a:extLst>
            </p:cNvPr>
            <p:cNvSpPr/>
            <p:nvPr/>
          </p:nvSpPr>
          <p:spPr>
            <a:xfrm>
              <a:off x="2133600" y="771525"/>
              <a:ext cx="762000" cy="82867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SimSun"/>
                <a:cs typeface="+mn-cs"/>
              </a:endParaRPr>
            </a:p>
          </p:txBody>
        </p:sp>
        <p:sp>
          <p:nvSpPr>
            <p:cNvPr id="20" name="Rounded Rectangle 19">
              <a:extLst>
                <a:ext uri="{FF2B5EF4-FFF2-40B4-BE49-F238E27FC236}">
                  <a16:creationId xmlns:a16="http://schemas.microsoft.com/office/drawing/2014/main" id="{D6A7D5F3-4524-4F17-B275-5ABC38141A7C}"/>
                </a:ext>
              </a:extLst>
            </p:cNvPr>
            <p:cNvSpPr/>
            <p:nvPr/>
          </p:nvSpPr>
          <p:spPr>
            <a:xfrm>
              <a:off x="2286000" y="923925"/>
              <a:ext cx="454025" cy="52387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SimSun"/>
                <a:cs typeface="+mn-cs"/>
              </a:endParaRPr>
            </a:p>
          </p:txBody>
        </p:sp>
        <p:sp>
          <p:nvSpPr>
            <p:cNvPr id="31766" name="Rectangle 2">
              <a:extLst>
                <a:ext uri="{FF2B5EF4-FFF2-40B4-BE49-F238E27FC236}">
                  <a16:creationId xmlns:a16="http://schemas.microsoft.com/office/drawing/2014/main" id="{1A8CE06E-018B-44BD-9DA9-CAB9CAF4F757}"/>
                </a:ext>
              </a:extLst>
            </p:cNvPr>
            <p:cNvSpPr>
              <a:spLocks noChangeArrowheads="1"/>
            </p:cNvSpPr>
            <p:nvPr/>
          </p:nvSpPr>
          <p:spPr bwMode="auto">
            <a:xfrm>
              <a:off x="2418271" y="606351"/>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&gt;</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endParaRPr>
            </a:p>
          </p:txBody>
        </p:sp>
        <p:sp>
          <p:nvSpPr>
            <p:cNvPr id="31767" name="Rectangle 28">
              <a:extLst>
                <a:ext uri="{FF2B5EF4-FFF2-40B4-BE49-F238E27FC236}">
                  <a16:creationId xmlns:a16="http://schemas.microsoft.com/office/drawing/2014/main" id="{6E66B61B-9E8B-4A76-A2DC-1054442E5484}"/>
                </a:ext>
              </a:extLst>
            </p:cNvPr>
            <p:cNvSpPr>
              <a:spLocks noChangeArrowheads="1"/>
            </p:cNvSpPr>
            <p:nvPr/>
          </p:nvSpPr>
          <p:spPr bwMode="auto">
            <a:xfrm rot="5400000">
              <a:off x="2780899" y="1096826"/>
              <a:ext cx="294297" cy="25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&gt;</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endParaRPr>
            </a:p>
          </p:txBody>
        </p:sp>
      </p:grpSp>
      <p:sp>
        <p:nvSpPr>
          <p:cNvPr id="31760" name="Rectangle 4">
            <a:extLst>
              <a:ext uri="{FF2B5EF4-FFF2-40B4-BE49-F238E27FC236}">
                <a16:creationId xmlns:a16="http://schemas.microsoft.com/office/drawing/2014/main" id="{0269F3EE-565F-44FA-9A66-106D1190AB33}"/>
              </a:ext>
            </a:extLst>
          </p:cNvPr>
          <p:cNvSpPr>
            <a:spLocks noChangeArrowheads="1"/>
          </p:cNvSpPr>
          <p:nvPr/>
        </p:nvSpPr>
        <p:spPr bwMode="auto">
          <a:xfrm rot="16200000">
            <a:off x="-316864" y="2561889"/>
            <a:ext cx="1044547" cy="31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rPr>
              <a:t>Height (km)</a:t>
            </a:r>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31763" name="TextBox 5">
            <a:extLst>
              <a:ext uri="{FF2B5EF4-FFF2-40B4-BE49-F238E27FC236}">
                <a16:creationId xmlns:a16="http://schemas.microsoft.com/office/drawing/2014/main" id="{D44C9C9E-1369-4FF8-92B4-755914BAA634}"/>
              </a:ext>
            </a:extLst>
          </p:cNvPr>
          <p:cNvSpPr txBox="1">
            <a:spLocks noChangeArrowheads="1"/>
          </p:cNvSpPr>
          <p:nvPr/>
        </p:nvSpPr>
        <p:spPr bwMode="auto">
          <a:xfrm>
            <a:off x="1120019" y="1640718"/>
            <a:ext cx="3071625" cy="33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t>Zonal wind (m/s) &amp; </a:t>
            </a:r>
            <a:r>
              <a:rPr kumimoji="0" lang="en-US" altLang="en-US" sz="1200" b="0" i="0" u="none" strike="noStrike" kern="1200" cap="none" spc="0" normalizeH="0" baseline="0" noProof="0" dirty="0" err="1">
                <a:ln>
                  <a:noFill/>
                </a:ln>
                <a:solidFill>
                  <a:srgbClr val="FF0000"/>
                </a:solidFill>
                <a:effectLst/>
                <a:uLnTx/>
                <a:uFillTx/>
                <a:latin typeface="Arial" panose="020B0604020202020204" pitchFamily="34" charset="0"/>
                <a:ea typeface="SimSun" panose="02010600030101010101" pitchFamily="2" charset="-122"/>
                <a:cs typeface="+mn-cs"/>
              </a:rPr>
              <a:t>streamfunction</a:t>
            </a:r>
            <a:endParaRPr kumimoji="0" lang="en-US" altLang="en-US" sz="12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endParaRPr>
          </a:p>
        </p:txBody>
      </p:sp>
      <p:cxnSp>
        <p:nvCxnSpPr>
          <p:cNvPr id="35" name="Straight Arrow Connector 34">
            <a:extLst>
              <a:ext uri="{FF2B5EF4-FFF2-40B4-BE49-F238E27FC236}">
                <a16:creationId xmlns:a16="http://schemas.microsoft.com/office/drawing/2014/main" id="{CDD56CAF-96A2-481A-A3C0-CA8FCE9C9E9C}"/>
              </a:ext>
            </a:extLst>
          </p:cNvPr>
          <p:cNvCxnSpPr/>
          <p:nvPr/>
        </p:nvCxnSpPr>
        <p:spPr>
          <a:xfrm>
            <a:off x="3206897" y="2721769"/>
            <a:ext cx="0" cy="393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D3B64CCE-452D-4518-91C7-0694FB5DE812}"/>
                  </a:ext>
                </a:extLst>
              </p:cNvPr>
              <p:cNvSpPr/>
              <p:nvPr/>
            </p:nvSpPr>
            <p:spPr>
              <a:xfrm>
                <a:off x="5608241" y="4715673"/>
                <a:ext cx="2621359" cy="72763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𝑆</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cs typeface="+mn-cs"/>
                            </a:rPr>
                            <m:t>𝑝</m:t>
                          </m:r>
                        </m:sub>
                      </m:sSub>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𝜔</m:t>
                          </m:r>
                        </m:e>
                      </m:acc>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d>
                            <m:d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dPr>
                            <m:e>
                              <m:acc>
                                <m:accPr>
                                  <m:chr m:val="̅"/>
                                  <m:ctrlP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accPr>
                                <m:e>
                                  <m:sSup>
                                    <m:sSup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𝑣</m:t>
                                      </m:r>
                                    </m:e>
                                    <m: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sSup>
                                    <m:sSupPr>
                                      <m:ctrlP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ctrlPr>
                                    </m:sSupPr>
                                    <m:e>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𝑇</m:t>
                                      </m:r>
                                    </m:e>
                                    <m:sup>
                                      <m:r>
                                        <a:rPr kumimoji="0" lang="en-US" sz="1800" b="0" i="1" u="none" strike="noStrike" kern="1200" cap="none" spc="0" normalizeH="0" baseline="0" noProof="0">
                                          <a:ln>
                                            <a:noFill/>
                                          </a:ln>
                                          <a:solidFill>
                                            <a:srgbClr val="FF0000"/>
                                          </a:solidFill>
                                          <a:effectLst/>
                                          <a:uLnTx/>
                                          <a:uFillTx/>
                                          <a:latin typeface="Cambria Math" panose="02040503050406030204" pitchFamily="18" charset="0"/>
                                          <a:cs typeface="+mn-cs"/>
                                        </a:rPr>
                                        <m:t>′</m:t>
                                      </m:r>
                                    </m:sup>
                                  </m:sSup>
                                </m:e>
                              </m:acc>
                            </m:e>
                          </m:d>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den>
                      </m:f>
                      <m:r>
                        <a:rPr kumimoji="0" lang="en-US" sz="1800" b="0" i="1" u="none" strike="noStrike" kern="1200" cap="none" spc="0" normalizeH="0" baseline="0" noProof="0" smtClean="0">
                          <a:ln>
                            <a:noFill/>
                          </a:ln>
                          <a:solidFill>
                            <a:srgbClr val="FFFFFF">
                              <a:lumMod val="65000"/>
                            </a:srgbClr>
                          </a:solidFill>
                          <a:effectLst/>
                          <a:uLnTx/>
                          <a:uFillTx/>
                          <a:latin typeface="Cambria Math" panose="02040503050406030204" pitchFamily="18" charset="0"/>
                          <a:cs typeface="+mn-cs"/>
                        </a:rPr>
                        <m:t>+</m:t>
                      </m:r>
                      <m:f>
                        <m:fPr>
                          <m:ctrlPr>
                            <a:rPr kumimoji="0" lang="en-US" sz="1800" b="0" i="1" u="none" strike="noStrike" kern="1200" cap="none" spc="0" normalizeH="0" baseline="0" noProof="0" smtClean="0">
                              <a:ln>
                                <a:noFill/>
                              </a:ln>
                              <a:solidFill>
                                <a:srgbClr val="FFFFFF">
                                  <a:lumMod val="65000"/>
                                </a:srgbClr>
                              </a:solidFill>
                              <a:effectLst/>
                              <a:uLnTx/>
                              <a:uFillTx/>
                              <a:latin typeface="Cambria Math" panose="02040503050406030204" pitchFamily="18" charset="0"/>
                              <a:cs typeface="+mn-cs"/>
                            </a:rPr>
                          </m:ctrlPr>
                        </m:fPr>
                        <m:num>
                          <m:acc>
                            <m:accPr>
                              <m:chr m:val="̅"/>
                              <m:ctrlPr>
                                <a:rPr kumimoji="0" lang="en-US" sz="1800" b="0" i="1" u="none" strike="noStrike" kern="1200" cap="none" spc="0" normalizeH="0" baseline="0" noProof="0">
                                  <a:ln>
                                    <a:noFill/>
                                  </a:ln>
                                  <a:solidFill>
                                    <a:srgbClr val="FFFFFF">
                                      <a:lumMod val="65000"/>
                                    </a:srgbClr>
                                  </a:solidFill>
                                  <a:effectLst/>
                                  <a:uLnTx/>
                                  <a:uFillTx/>
                                  <a:latin typeface="Cambria Math" panose="02040503050406030204" pitchFamily="18" charset="0"/>
                                  <a:cs typeface="+mn-cs"/>
                                </a:rPr>
                              </m:ctrlPr>
                            </m:accPr>
                            <m:e>
                              <m:r>
                                <a:rPr kumimoji="0" lang="en-US" sz="1800" b="0" i="1" u="none" strike="noStrike" kern="1200" cap="none" spc="0" normalizeH="0" baseline="0" noProof="0">
                                  <a:ln>
                                    <a:noFill/>
                                  </a:ln>
                                  <a:solidFill>
                                    <a:srgbClr val="FFFFFF">
                                      <a:lumMod val="65000"/>
                                    </a:srgbClr>
                                  </a:solidFill>
                                  <a:effectLst/>
                                  <a:uLnTx/>
                                  <a:uFillTx/>
                                  <a:latin typeface="Cambria Math" panose="02040503050406030204" pitchFamily="18" charset="0"/>
                                  <a:cs typeface="+mn-cs"/>
                                </a:rPr>
                                <m:t>𝐽</m:t>
                              </m:r>
                            </m:e>
                          </m:acc>
                        </m:num>
                        <m:den>
                          <m:sSub>
                            <m:sSubPr>
                              <m:ctrlPr>
                                <a:rPr kumimoji="0" lang="en-US" sz="1800" b="0" i="1" u="none" strike="noStrike" kern="1200" cap="none" spc="0" normalizeH="0" baseline="0" noProof="0">
                                  <a:ln>
                                    <a:noFill/>
                                  </a:ln>
                                  <a:solidFill>
                                    <a:srgbClr val="FFFFFF">
                                      <a:lumMod val="65000"/>
                                    </a:srgbClr>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FFFFFF">
                                      <a:lumMod val="65000"/>
                                    </a:srgbClr>
                                  </a:solidFill>
                                  <a:effectLst/>
                                  <a:uLnTx/>
                                  <a:uFillTx/>
                                  <a:latin typeface="Cambria Math" panose="02040503050406030204" pitchFamily="18" charset="0"/>
                                  <a:cs typeface="+mn-cs"/>
                                </a:rPr>
                                <m:t>𝑐</m:t>
                              </m:r>
                            </m:e>
                            <m:sub>
                              <m:r>
                                <a:rPr kumimoji="0" lang="en-US" sz="1800" b="0" i="1" u="none" strike="noStrike" kern="1200" cap="none" spc="0" normalizeH="0" baseline="0" noProof="0">
                                  <a:ln>
                                    <a:noFill/>
                                  </a:ln>
                                  <a:solidFill>
                                    <a:srgbClr val="FFFFFF">
                                      <a:lumMod val="65000"/>
                                    </a:srgbClr>
                                  </a:solidFill>
                                  <a:effectLst/>
                                  <a:uLnTx/>
                                  <a:uFillTx/>
                                  <a:latin typeface="Cambria Math" panose="02040503050406030204" pitchFamily="18" charset="0"/>
                                  <a:cs typeface="+mn-cs"/>
                                </a:rPr>
                                <m:t>𝑝</m:t>
                              </m:r>
                            </m:sub>
                          </m:sSub>
                        </m:den>
                      </m:f>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18" name="Rectangle 17">
                <a:extLst>
                  <a:ext uri="{FF2B5EF4-FFF2-40B4-BE49-F238E27FC236}">
                    <a16:creationId xmlns:a16="http://schemas.microsoft.com/office/drawing/2014/main" id="{D3B64CCE-452D-4518-91C7-0694FB5DE812}"/>
                  </a:ext>
                </a:extLst>
              </p:cNvPr>
              <p:cNvSpPr>
                <a:spLocks noRot="1" noChangeAspect="1" noMove="1" noResize="1" noEditPoints="1" noAdjustHandles="1" noChangeArrowheads="1" noChangeShapeType="1" noTextEdit="1"/>
              </p:cNvSpPr>
              <p:nvPr/>
            </p:nvSpPr>
            <p:spPr>
              <a:xfrm>
                <a:off x="5608241" y="4715673"/>
                <a:ext cx="2621359" cy="727635"/>
              </a:xfrm>
              <a:prstGeom prst="rect">
                <a:avLst/>
              </a:prstGeom>
              <a:blipFill>
                <a:blip r:embed="rId5"/>
                <a:stretch>
                  <a:fillRect/>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9D50FA96-FD3B-4737-9B92-EB221B526DF5}"/>
              </a:ext>
            </a:extLst>
          </p:cNvPr>
          <p:cNvSpPr/>
          <p:nvPr/>
        </p:nvSpPr>
        <p:spPr>
          <a:xfrm>
            <a:off x="3040780" y="1965975"/>
            <a:ext cx="312020" cy="1593318"/>
          </a:xfrm>
          <a:prstGeom prst="rect">
            <a:avLst/>
          </a:prstGeom>
          <a:solidFill>
            <a:srgbClr val="0066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2" name="Rectangle 21">
            <a:extLst>
              <a:ext uri="{FF2B5EF4-FFF2-40B4-BE49-F238E27FC236}">
                <a16:creationId xmlns:a16="http://schemas.microsoft.com/office/drawing/2014/main" id="{948FF13D-0DC0-4C26-8482-F1EF9114F191}"/>
              </a:ext>
            </a:extLst>
          </p:cNvPr>
          <p:cNvSpPr/>
          <p:nvPr/>
        </p:nvSpPr>
        <p:spPr>
          <a:xfrm>
            <a:off x="3906978" y="1981200"/>
            <a:ext cx="312020" cy="1593318"/>
          </a:xfrm>
          <a:prstGeom prst="rect">
            <a:avLst/>
          </a:prstGeom>
          <a:solidFill>
            <a:srgbClr val="FF9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4" name="Right Arrow 8">
            <a:extLst>
              <a:ext uri="{FF2B5EF4-FFF2-40B4-BE49-F238E27FC236}">
                <a16:creationId xmlns:a16="http://schemas.microsoft.com/office/drawing/2014/main" id="{1DA47967-00CE-43DA-B5D2-A480662D92C5}"/>
              </a:ext>
            </a:extLst>
          </p:cNvPr>
          <p:cNvSpPr/>
          <p:nvPr/>
        </p:nvSpPr>
        <p:spPr>
          <a:xfrm>
            <a:off x="3429000" y="3146425"/>
            <a:ext cx="323850" cy="13017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SimSun"/>
              <a:cs typeface="+mn-cs"/>
            </a:endParaRPr>
          </a:p>
        </p:txBody>
      </p:sp>
      <p:sp>
        <p:nvSpPr>
          <p:cNvPr id="3" name="Rectangle 2">
            <a:extLst>
              <a:ext uri="{FF2B5EF4-FFF2-40B4-BE49-F238E27FC236}">
                <a16:creationId xmlns:a16="http://schemas.microsoft.com/office/drawing/2014/main" id="{27B5416A-E496-4F3A-8C58-0F0FED766ACE}"/>
              </a:ext>
            </a:extLst>
          </p:cNvPr>
          <p:cNvSpPr/>
          <p:nvPr/>
        </p:nvSpPr>
        <p:spPr>
          <a:xfrm rot="20005829">
            <a:off x="4295048" y="5624576"/>
            <a:ext cx="1781834"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Adiabatic warming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5" name="Rectangle 24">
            <a:extLst>
              <a:ext uri="{FF2B5EF4-FFF2-40B4-BE49-F238E27FC236}">
                <a16:creationId xmlns:a16="http://schemas.microsoft.com/office/drawing/2014/main" id="{016E2605-FC9A-4486-9866-7D6D8F59741A}"/>
              </a:ext>
            </a:extLst>
          </p:cNvPr>
          <p:cNvSpPr/>
          <p:nvPr/>
        </p:nvSpPr>
        <p:spPr>
          <a:xfrm rot="20005829">
            <a:off x="5378869" y="5624574"/>
            <a:ext cx="1696170"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Eddy flux </a:t>
            </a:r>
            <a:r>
              <a:rPr kumimoji="0" lang="en-US" sz="16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sym typeface="Wingdings" panose="05000000000000000000" pitchFamily="2" charset="2"/>
              </a:rPr>
              <a:t>converg</a:t>
            </a:r>
            <a:r>
              <a:rPr kumimoji="0" lang="en-US" sz="16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4" name="Rectangle 3">
            <a:extLst>
              <a:ext uri="{FF2B5EF4-FFF2-40B4-BE49-F238E27FC236}">
                <a16:creationId xmlns:a16="http://schemas.microsoft.com/office/drawing/2014/main" id="{549DC10A-D3AF-47C6-8E77-DA1A2F71593D}"/>
              </a:ext>
            </a:extLst>
          </p:cNvPr>
          <p:cNvSpPr/>
          <p:nvPr/>
        </p:nvSpPr>
        <p:spPr>
          <a:xfrm>
            <a:off x="7076186" y="5867400"/>
            <a:ext cx="1816844"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sym typeface="Wingdings" panose="05000000000000000000" pitchFamily="2" charset="2"/>
              </a:rPr>
              <a:t>Zonal &amp; time mean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grpSp>
        <p:nvGrpSpPr>
          <p:cNvPr id="23" name="Group 2">
            <a:extLst>
              <a:ext uri="{FF2B5EF4-FFF2-40B4-BE49-F238E27FC236}">
                <a16:creationId xmlns:a16="http://schemas.microsoft.com/office/drawing/2014/main" id="{8EF554D7-54C9-43A1-BB3F-F488E45B3D9C}"/>
              </a:ext>
            </a:extLst>
          </p:cNvPr>
          <p:cNvGrpSpPr>
            <a:grpSpLocks/>
          </p:cNvGrpSpPr>
          <p:nvPr/>
        </p:nvGrpSpPr>
        <p:grpSpPr bwMode="auto">
          <a:xfrm flipH="1">
            <a:off x="3196790" y="2286000"/>
            <a:ext cx="933697" cy="1268378"/>
            <a:chOff x="2133600" y="561181"/>
            <a:chExt cx="762000" cy="1039019"/>
          </a:xfrm>
        </p:grpSpPr>
        <p:sp>
          <p:nvSpPr>
            <p:cNvPr id="26" name="Rounded Rectangle 1">
              <a:extLst>
                <a:ext uri="{FF2B5EF4-FFF2-40B4-BE49-F238E27FC236}">
                  <a16:creationId xmlns:a16="http://schemas.microsoft.com/office/drawing/2014/main" id="{93B37831-3683-4C1E-A026-A3E7B56842BD}"/>
                </a:ext>
              </a:extLst>
            </p:cNvPr>
            <p:cNvSpPr/>
            <p:nvPr/>
          </p:nvSpPr>
          <p:spPr>
            <a:xfrm>
              <a:off x="2133600" y="771525"/>
              <a:ext cx="762000" cy="82867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SimSun"/>
                <a:cs typeface="+mn-cs"/>
              </a:endParaRPr>
            </a:p>
          </p:txBody>
        </p:sp>
        <p:sp>
          <p:nvSpPr>
            <p:cNvPr id="27" name="Rounded Rectangle 19">
              <a:extLst>
                <a:ext uri="{FF2B5EF4-FFF2-40B4-BE49-F238E27FC236}">
                  <a16:creationId xmlns:a16="http://schemas.microsoft.com/office/drawing/2014/main" id="{60718BE0-A018-4D6A-AEDE-2C466085974D}"/>
                </a:ext>
              </a:extLst>
            </p:cNvPr>
            <p:cNvSpPr/>
            <p:nvPr/>
          </p:nvSpPr>
          <p:spPr>
            <a:xfrm>
              <a:off x="2286000" y="923925"/>
              <a:ext cx="454025" cy="52387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SimSun"/>
                <a:cs typeface="+mn-cs"/>
              </a:endParaRPr>
            </a:p>
          </p:txBody>
        </p:sp>
        <p:sp>
          <p:nvSpPr>
            <p:cNvPr id="28" name="Rectangle 2">
              <a:extLst>
                <a:ext uri="{FF2B5EF4-FFF2-40B4-BE49-F238E27FC236}">
                  <a16:creationId xmlns:a16="http://schemas.microsoft.com/office/drawing/2014/main" id="{C95DB4A9-3BF2-4AE2-AC66-7B3BE25A9173}"/>
                </a:ext>
              </a:extLst>
            </p:cNvPr>
            <p:cNvSpPr>
              <a:spLocks noChangeArrowheads="1"/>
            </p:cNvSpPr>
            <p:nvPr/>
          </p:nvSpPr>
          <p:spPr bwMode="auto">
            <a:xfrm flipV="1">
              <a:off x="2410677" y="561181"/>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SimSun"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&gt;</a:t>
              </a: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endParaRPr>
            </a:p>
          </p:txBody>
        </p:sp>
      </p:grpSp>
      <p:cxnSp>
        <p:nvCxnSpPr>
          <p:cNvPr id="30" name="Straight Arrow Connector 29">
            <a:extLst>
              <a:ext uri="{FF2B5EF4-FFF2-40B4-BE49-F238E27FC236}">
                <a16:creationId xmlns:a16="http://schemas.microsoft.com/office/drawing/2014/main" id="{59DA24F7-5D49-4700-9CFB-F2FB4521F12E}"/>
              </a:ext>
            </a:extLst>
          </p:cNvPr>
          <p:cNvCxnSpPr>
            <a:cxnSpLocks/>
          </p:cNvCxnSpPr>
          <p:nvPr/>
        </p:nvCxnSpPr>
        <p:spPr>
          <a:xfrm flipV="1">
            <a:off x="4114800" y="2777859"/>
            <a:ext cx="0" cy="393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D8BED6-30D2-473D-BBD2-C41A7DCBDF7F}"/>
              </a:ext>
            </a:extLst>
          </p:cNvPr>
          <p:cNvSpPr txBox="1"/>
          <p:nvPr/>
        </p:nvSpPr>
        <p:spPr>
          <a:xfrm flipH="1">
            <a:off x="2056016" y="3756129"/>
            <a:ext cx="2509160"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Hadley &amp; </a:t>
            </a:r>
            <a:r>
              <a:rPr kumimoji="0" lang="en-US" sz="16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Ferrel</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Cells</a:t>
            </a:r>
          </a:p>
        </p:txBody>
      </p:sp>
    </p:spTree>
    <p:extLst>
      <p:ext uri="{BB962C8B-B14F-4D97-AF65-F5344CB8AC3E}">
        <p14:creationId xmlns:p14="http://schemas.microsoft.com/office/powerpoint/2010/main" val="38291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2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par>
                                <p:cTn id="34" presetID="22" presetClass="entr" presetSubtype="1"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up)">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21" grpId="0" animBg="1"/>
      <p:bldP spid="22" grpId="0" animBg="1"/>
      <p:bldP spid="24" grpId="0" animBg="1"/>
      <p:bldP spid="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0716">
            <a:extLst>
              <a:ext uri="{FF2B5EF4-FFF2-40B4-BE49-F238E27FC236}">
                <a16:creationId xmlns:a16="http://schemas.microsoft.com/office/drawing/2014/main" id="{0594F5DE-FB08-42D8-9304-10E9A1E0B5B9}"/>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r="42599" b="4626"/>
          <a:stretch>
            <a:fillRect/>
          </a:stretch>
        </p:blipFill>
        <p:spPr bwMode="auto">
          <a:xfrm>
            <a:off x="-1492" y="2081777"/>
            <a:ext cx="3812983" cy="32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a:extLst>
              <a:ext uri="{FF2B5EF4-FFF2-40B4-BE49-F238E27FC236}">
                <a16:creationId xmlns:a16="http://schemas.microsoft.com/office/drawing/2014/main" id="{790DCB8D-E1BA-4085-B390-1D318FE797FF}"/>
              </a:ext>
            </a:extLst>
          </p:cNvPr>
          <p:cNvSpPr txBox="1">
            <a:spLocks noChangeArrowheads="1"/>
          </p:cNvSpPr>
          <p:nvPr/>
        </p:nvSpPr>
        <p:spPr bwMode="auto">
          <a:xfrm>
            <a:off x="3908" y="199679"/>
            <a:ext cx="487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Three-cell model &amp; </a:t>
            </a:r>
            <a:r>
              <a:rPr kumimoji="0" lang="en-US" altLang="en-US" sz="2000" b="1" i="0" u="none" strike="noStrike" kern="1200" cap="none" spc="0" normalizeH="0" baseline="0" noProof="0" dirty="0">
                <a:ln>
                  <a:noFill/>
                </a:ln>
                <a:solidFill>
                  <a:srgbClr val="CC6600"/>
                </a:solidFill>
                <a:effectLst/>
                <a:uLnTx/>
                <a:uFillTx/>
                <a:latin typeface="Arial" panose="020B0604020202020204" pitchFamily="34" charset="0"/>
                <a:ea typeface="SimSun" panose="02010600030101010101" pitchFamily="2" charset="-122"/>
                <a:cs typeface="+mn-cs"/>
              </a:rPr>
              <a:t>surface wind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The Coriolis effect explains the easterly trades in subtropics and prevailing westerlies in mid-latitudes.</a:t>
            </a:r>
          </a:p>
        </p:txBody>
      </p:sp>
      <p:sp>
        <p:nvSpPr>
          <p:cNvPr id="7" name="TextBox 6">
            <a:extLst>
              <a:ext uri="{FF2B5EF4-FFF2-40B4-BE49-F238E27FC236}">
                <a16:creationId xmlns:a16="http://schemas.microsoft.com/office/drawing/2014/main" id="{64B0EB90-2521-4068-AD1F-450F72C02273}"/>
              </a:ext>
            </a:extLst>
          </p:cNvPr>
          <p:cNvSpPr txBox="1"/>
          <p:nvPr/>
        </p:nvSpPr>
        <p:spPr>
          <a:xfrm>
            <a:off x="1905000" y="3399857"/>
            <a:ext cx="107214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Arial" panose="020B0604020202020204" pitchFamily="34" charset="0"/>
                <a:ea typeface="SimSun" panose="02010600030101010101" pitchFamily="2" charset="-122"/>
                <a:cs typeface="+mn-cs"/>
              </a:rPr>
              <a:t>Trades</a:t>
            </a:r>
          </a:p>
        </p:txBody>
      </p:sp>
      <p:sp>
        <p:nvSpPr>
          <p:cNvPr id="8" name="TextBox 7">
            <a:extLst>
              <a:ext uri="{FF2B5EF4-FFF2-40B4-BE49-F238E27FC236}">
                <a16:creationId xmlns:a16="http://schemas.microsoft.com/office/drawing/2014/main" id="{B4B6BC79-0661-4F49-A56F-D61E27086995}"/>
              </a:ext>
            </a:extLst>
          </p:cNvPr>
          <p:cNvSpPr txBox="1"/>
          <p:nvPr/>
        </p:nvSpPr>
        <p:spPr>
          <a:xfrm>
            <a:off x="1848597" y="2854313"/>
            <a:ext cx="140654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uLnTx/>
                <a:uFillTx/>
                <a:latin typeface="Arial" panose="020B0604020202020204" pitchFamily="34" charset="0"/>
                <a:ea typeface="SimSun" panose="02010600030101010101" pitchFamily="2" charset="-122"/>
                <a:cs typeface="+mn-cs"/>
              </a:rPr>
              <a:t>Westerlies</a:t>
            </a:r>
          </a:p>
        </p:txBody>
      </p:sp>
      <p:pic>
        <p:nvPicPr>
          <p:cNvPr id="6" name="Picture 2" descr="Image result for wind stress, global; distribution">
            <a:extLst>
              <a:ext uri="{FF2B5EF4-FFF2-40B4-BE49-F238E27FC236}">
                <a16:creationId xmlns:a16="http://schemas.microsoft.com/office/drawing/2014/main" id="{2DCAD510-D53E-49B3-A0E7-6FBD16EB8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354749"/>
            <a:ext cx="5198245" cy="29443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6E5D792-4D55-468F-A4DD-BDA1B4AF2420}"/>
              </a:ext>
            </a:extLst>
          </p:cNvPr>
          <p:cNvSpPr/>
          <p:nvPr/>
        </p:nvSpPr>
        <p:spPr>
          <a:xfrm>
            <a:off x="4688970" y="5299142"/>
            <a:ext cx="4495800"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Annual mean wind stress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ocean circulation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0" name="TextBox 9">
            <a:extLst>
              <a:ext uri="{FF2B5EF4-FFF2-40B4-BE49-F238E27FC236}">
                <a16:creationId xmlns:a16="http://schemas.microsoft.com/office/drawing/2014/main" id="{E36FCFE1-4216-4BE3-8947-A26BB98A70D6}"/>
              </a:ext>
            </a:extLst>
          </p:cNvPr>
          <p:cNvSpPr txBox="1"/>
          <p:nvPr/>
        </p:nvSpPr>
        <p:spPr>
          <a:xfrm rot="20010220">
            <a:off x="6527721" y="3206018"/>
            <a:ext cx="1072141"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Trades</a:t>
            </a:r>
          </a:p>
        </p:txBody>
      </p:sp>
      <p:sp>
        <p:nvSpPr>
          <p:cNvPr id="11" name="TextBox 10">
            <a:extLst>
              <a:ext uri="{FF2B5EF4-FFF2-40B4-BE49-F238E27FC236}">
                <a16:creationId xmlns:a16="http://schemas.microsoft.com/office/drawing/2014/main" id="{B377BFA7-3DDA-44D4-95A9-E6D44D307AC0}"/>
              </a:ext>
            </a:extLst>
          </p:cNvPr>
          <p:cNvSpPr txBox="1"/>
          <p:nvPr/>
        </p:nvSpPr>
        <p:spPr>
          <a:xfrm>
            <a:off x="6172200" y="2790496"/>
            <a:ext cx="1072141"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Westerlies</a:t>
            </a:r>
          </a:p>
        </p:txBody>
      </p:sp>
      <p:sp>
        <p:nvSpPr>
          <p:cNvPr id="13" name="TextBox 12">
            <a:extLst>
              <a:ext uri="{FF2B5EF4-FFF2-40B4-BE49-F238E27FC236}">
                <a16:creationId xmlns:a16="http://schemas.microsoft.com/office/drawing/2014/main" id="{84A001A4-DC1B-46EE-9066-ABDA2F51BBFE}"/>
              </a:ext>
            </a:extLst>
          </p:cNvPr>
          <p:cNvSpPr txBox="1"/>
          <p:nvPr/>
        </p:nvSpPr>
        <p:spPr>
          <a:xfrm>
            <a:off x="7848600" y="6519224"/>
            <a:ext cx="114300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2.13</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6646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id="{F26AA053-3563-4269-A40C-272CDB387C5B}"/>
              </a:ext>
            </a:extLst>
          </p:cNvPr>
          <p:cNvSpPr txBox="1">
            <a:spLocks noChangeArrowheads="1"/>
          </p:cNvSpPr>
          <p:nvPr/>
        </p:nvSpPr>
        <p:spPr bwMode="auto">
          <a:xfrm>
            <a:off x="595313" y="457200"/>
            <a:ext cx="6594754"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8600" indent="-228600">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228600" marR="0" lvl="0" indent="-228600" algn="l" defTabSz="914400" rtl="0" eaLnBrk="1" fontAlgn="base" latinLnBrk="0" hangingPunct="1">
              <a:lnSpc>
                <a:spcPct val="100000"/>
              </a:lnSpc>
              <a:spcBef>
                <a:spcPts val="120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Lectures 1-2</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Global radiative balance</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Radiative imbalance in latitude</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Unstable radiative equilibrium, radiative-convective equilibrium</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Ocean overturning circulation and heat transport</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Infer ocean heat transport from surface heat flux measurements</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Dry/moist static energy, vertical distribution</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Atmospheric heat transport mechanisms (tropics vs. midlatitudes)</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Hadley circulation, and the subtropical westerly jet</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Eddy fluxes, </a:t>
            </a:r>
            <a:r>
              <a:rPr kumimoji="0" lang="en-US" alt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Ferrel</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cell, baroclinic adjustment</a:t>
            </a:r>
          </a:p>
          <a:p>
            <a:pPr marL="228600" marR="0" lvl="0" indent="-228600" algn="l" defTabSz="914400" rtl="0" eaLnBrk="1" fontAlgn="base" latinLnBrk="0" hangingPunct="1">
              <a:lnSpc>
                <a:spcPct val="100000"/>
              </a:lnSpc>
              <a:spcBef>
                <a:spcPts val="1200"/>
              </a:spcBef>
              <a:spcAft>
                <a:spcPct val="0"/>
              </a:spcAft>
              <a:buClrTx/>
              <a:buSzTx/>
              <a:buFontTx/>
              <a:buChar char="•"/>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The poleward termination of the Hadley cell (eddy effect)</a:t>
            </a:r>
          </a:p>
        </p:txBody>
      </p:sp>
      <p:sp>
        <p:nvSpPr>
          <p:cNvPr id="3" name="TextBox 2">
            <a:extLst>
              <a:ext uri="{FF2B5EF4-FFF2-40B4-BE49-F238E27FC236}">
                <a16:creationId xmlns:a16="http://schemas.microsoft.com/office/drawing/2014/main" id="{7879F495-21AA-4559-860F-1D8B80BA6C63}"/>
              </a:ext>
            </a:extLst>
          </p:cNvPr>
          <p:cNvSpPr txBox="1">
            <a:spLocks noChangeArrowheads="1"/>
          </p:cNvSpPr>
          <p:nvPr/>
        </p:nvSpPr>
        <p:spPr bwMode="auto">
          <a:xfrm>
            <a:off x="1295400" y="5334000"/>
            <a:ext cx="5913927" cy="88036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Lecture 3: What drives tropical convection?</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Lecture 4: How does the atmosphere respond to convection?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acd.ucar.edu/Research/Highlight/satdat2011-1b.jpg">
            <a:extLst>
              <a:ext uri="{FF2B5EF4-FFF2-40B4-BE49-F238E27FC236}">
                <a16:creationId xmlns:a16="http://schemas.microsoft.com/office/drawing/2014/main" id="{5BAA93EE-EDE8-4DEE-83F9-B79C7C952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538"/>
            <a:ext cx="91122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1">
            <a:extLst>
              <a:ext uri="{FF2B5EF4-FFF2-40B4-BE49-F238E27FC236}">
                <a16:creationId xmlns:a16="http://schemas.microsoft.com/office/drawing/2014/main" id="{06120A9D-8167-46BA-828B-B4CF6D11E9F4}"/>
              </a:ext>
            </a:extLst>
          </p:cNvPr>
          <p:cNvSpPr>
            <a:spLocks noChangeArrowheads="1"/>
          </p:cNvSpPr>
          <p:nvPr/>
        </p:nvSpPr>
        <p:spPr bwMode="auto">
          <a:xfrm>
            <a:off x="273050" y="4478338"/>
            <a:ext cx="8229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2.14</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Cloud top fractions from CALIPSO satellite for </a:t>
            </a:r>
            <a:r>
              <a:rPr kumimoji="0" lang="en-US" altLang="en-US" sz="1400" b="0" i="0" u="none" strike="noStrike" kern="1200" cap="none" spc="0" normalizeH="0" baseline="0" noProof="0" dirty="0">
                <a:ln>
                  <a:noFill/>
                </a:ln>
                <a:solidFill>
                  <a:srgbClr val="C00000"/>
                </a:solidFill>
                <a:effectLst/>
                <a:uLnTx/>
                <a:uFillTx/>
                <a:latin typeface="Arial" panose="020B0604020202020204" pitchFamily="34" charset="0"/>
                <a:ea typeface="SimSun" panose="02010600030101010101" pitchFamily="2" charset="-122"/>
                <a:cs typeface="+mn-cs"/>
              </a:rPr>
              <a:t>March</a:t>
            </a: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2007. Also shown are the zonal mean tropopause height (large purple dots) and its 10th and 90th percentiles (small purple dots), zonal wind speed (blue contours for 30 and 40 m/s), and potential temperature (black lines). </a:t>
            </a:r>
          </a:p>
        </p:txBody>
      </p:sp>
      <p:sp>
        <p:nvSpPr>
          <p:cNvPr id="38916" name="TextBox 2">
            <a:extLst>
              <a:ext uri="{FF2B5EF4-FFF2-40B4-BE49-F238E27FC236}">
                <a16:creationId xmlns:a16="http://schemas.microsoft.com/office/drawing/2014/main" id="{DC306CA7-1933-4A7E-931F-3965C958E28E}"/>
              </a:ext>
            </a:extLst>
          </p:cNvPr>
          <p:cNvSpPr txBox="1">
            <a:spLocks noChangeArrowheads="1"/>
          </p:cNvSpPr>
          <p:nvPr/>
        </p:nvSpPr>
        <p:spPr bwMode="auto">
          <a:xfrm>
            <a:off x="273050" y="5422900"/>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342900" indent="-342900" eaLnBrk="1" hangingPunct="1">
              <a:spcBef>
                <a:spcPct val="0"/>
              </a:spcBef>
            </a:pP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Abrupt drop from tropical (</a:t>
            </a:r>
            <a:r>
              <a:rPr kumimoji="0" lang="en-US" altLang="en-US" sz="20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a:t>
            </a:r>
            <a:r>
              <a:rPr kumimoji="0" lang="en-US" altLang="en-US" sz="2000" b="0" i="0" u="none" strike="noStrike" kern="1200" cap="none" spc="0" normalizeH="0" baseline="-2500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to extratropical (H</a:t>
            </a:r>
            <a:r>
              <a:rPr kumimoji="0" lang="en-US" altLang="en-US" sz="2000" b="0" i="0" u="none" strike="noStrike" kern="1200" cap="none" spc="0" normalizeH="0" baseline="-25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a:t>
            </a:r>
            <a:r>
              <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tropopause at the subtropical westerly jet.</a:t>
            </a:r>
          </a:p>
          <a:p>
            <a:pPr marL="342900" indent="-342900" eaLnBrk="1" hangingPunct="1">
              <a:spcBef>
                <a:spcPct val="0"/>
              </a:spcBef>
            </a:pPr>
            <a:r>
              <a:rPr lang="en-US" altLang="en-US" sz="2000" dirty="0">
                <a:solidFill>
                  <a:srgbClr val="000000"/>
                </a:solidFill>
                <a:latin typeface="Symbol" panose="05050102010706020507" pitchFamily="18" charset="2"/>
                <a:cs typeface="Calibri" panose="020F0502020204030204" pitchFamily="34" charset="0"/>
              </a:rPr>
              <a:t>q</a:t>
            </a:r>
            <a:r>
              <a:rPr lang="en-US" altLang="en-US" sz="2000" dirty="0">
                <a:solidFill>
                  <a:srgbClr val="000000"/>
                </a:solidFill>
                <a:latin typeface="Calibri" panose="020F0502020204030204" pitchFamily="34" charset="0"/>
                <a:cs typeface="Calibri" panose="020F0502020204030204" pitchFamily="34" charset="0"/>
              </a:rPr>
              <a:t>=330K connects troposphere and stratosphere.   </a:t>
            </a:r>
            <a:endParaRPr kumimoji="0" lang="en-US" altLang="en-US" sz="20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38917" name="TextBox 1">
            <a:extLst>
              <a:ext uri="{FF2B5EF4-FFF2-40B4-BE49-F238E27FC236}">
                <a16:creationId xmlns:a16="http://schemas.microsoft.com/office/drawing/2014/main" id="{57B55715-96F6-48ED-94DA-510AB926BED5}"/>
              </a:ext>
            </a:extLst>
          </p:cNvPr>
          <p:cNvSpPr txBox="1">
            <a:spLocks noChangeArrowheads="1"/>
          </p:cNvSpPr>
          <p:nvPr/>
        </p:nvSpPr>
        <p:spPr bwMode="auto">
          <a:xfrm>
            <a:off x="8274050" y="15367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Symbol" panose="05050102010706020507" pitchFamily="18" charset="2"/>
                <a:ea typeface="SimSun" panose="02010600030101010101" pitchFamily="2" charset="-122"/>
                <a:cs typeface="+mn-cs"/>
              </a:rPr>
              <a:t>q</a:t>
            </a:r>
          </a:p>
        </p:txBody>
      </p:sp>
      <p:sp>
        <p:nvSpPr>
          <p:cNvPr id="38918" name="TextBox 2">
            <a:extLst>
              <a:ext uri="{FF2B5EF4-FFF2-40B4-BE49-F238E27FC236}">
                <a16:creationId xmlns:a16="http://schemas.microsoft.com/office/drawing/2014/main" id="{55790621-D48F-4508-A45A-01CD58BFC720}"/>
              </a:ext>
            </a:extLst>
          </p:cNvPr>
          <p:cNvSpPr txBox="1">
            <a:spLocks noChangeArrowheads="1"/>
          </p:cNvSpPr>
          <p:nvPr/>
        </p:nvSpPr>
        <p:spPr bwMode="auto">
          <a:xfrm>
            <a:off x="3387725" y="2286000"/>
            <a:ext cx="388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Arial" panose="020B0604020202020204" pitchFamily="34" charset="0"/>
                <a:ea typeface="SimSun" panose="02010600030101010101" pitchFamily="2" charset="-122"/>
                <a:cs typeface="+mn-cs"/>
              </a:rPr>
              <a:t>u</a:t>
            </a:r>
          </a:p>
        </p:txBody>
      </p:sp>
      <p:sp>
        <p:nvSpPr>
          <p:cNvPr id="2" name="Rectangle 1">
            <a:extLst>
              <a:ext uri="{FF2B5EF4-FFF2-40B4-BE49-F238E27FC236}">
                <a16:creationId xmlns:a16="http://schemas.microsoft.com/office/drawing/2014/main" id="{5A1EB11D-43F4-4471-B3F1-97B92F7792A2}"/>
              </a:ext>
            </a:extLst>
          </p:cNvPr>
          <p:cNvSpPr/>
          <p:nvPr/>
        </p:nvSpPr>
        <p:spPr>
          <a:xfrm>
            <a:off x="3352800" y="3070372"/>
            <a:ext cx="317716"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8" name="Rectangle 7">
            <a:extLst>
              <a:ext uri="{FF2B5EF4-FFF2-40B4-BE49-F238E27FC236}">
                <a16:creationId xmlns:a16="http://schemas.microsoft.com/office/drawing/2014/main" id="{7E5F6486-DEB5-41B1-AF82-9A0ADDEB7D06}"/>
              </a:ext>
            </a:extLst>
          </p:cNvPr>
          <p:cNvSpPr/>
          <p:nvPr/>
        </p:nvSpPr>
        <p:spPr>
          <a:xfrm>
            <a:off x="6073667" y="3070372"/>
            <a:ext cx="279244"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03BABF-335A-4E96-8284-91844285E07C}"/>
              </a:ext>
            </a:extLst>
          </p:cNvPr>
          <p:cNvSpPr txBox="1"/>
          <p:nvPr/>
        </p:nvSpPr>
        <p:spPr>
          <a:xfrm>
            <a:off x="1295400" y="6341237"/>
            <a:ext cx="4839796" cy="461665"/>
          </a:xfrm>
          <a:prstGeom prst="rect">
            <a:avLst/>
          </a:prstGeom>
          <a:noFill/>
        </p:spPr>
        <p:txBody>
          <a:bodyPr wrap="square" lIns="91440" tIns="45720" rIns="91440" bIns="4572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SimSun"/>
                <a:cs typeface="Arial"/>
              </a:rPr>
              <a:t>Fig. 2.15</a:t>
            </a:r>
            <a:r>
              <a:rPr kumimoji="0" lang="en-US" sz="1200" b="0" i="0" u="none" strike="noStrike" kern="1200" cap="none" spc="0" normalizeH="0" baseline="0" noProof="0" dirty="0">
                <a:ln>
                  <a:noFill/>
                </a:ln>
                <a:solidFill>
                  <a:srgbClr val="000000"/>
                </a:solidFill>
                <a:effectLst/>
                <a:uLnTx/>
                <a:uFillTx/>
                <a:latin typeface="Arial"/>
                <a:ea typeface="SimSun"/>
                <a:cs typeface="Arial"/>
              </a:rPr>
              <a:t>. The annual mean transport by latitude for the total (black), atmosphere (red), and ocean (blue). From Hartmann (2016).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pic>
        <p:nvPicPr>
          <p:cNvPr id="3" name="Picture 3" descr="Chart, line chart&#10;&#10;Description automatically generated">
            <a:extLst>
              <a:ext uri="{FF2B5EF4-FFF2-40B4-BE49-F238E27FC236}">
                <a16:creationId xmlns:a16="http://schemas.microsoft.com/office/drawing/2014/main" id="{198A8386-EFB3-4B9C-8593-DD043F836F0F}"/>
              </a:ext>
            </a:extLst>
          </p:cNvPr>
          <p:cNvPicPr>
            <a:picLocks noChangeAspect="1"/>
          </p:cNvPicPr>
          <p:nvPr/>
        </p:nvPicPr>
        <p:blipFill>
          <a:blip r:embed="rId3"/>
          <a:stretch>
            <a:fillRect/>
          </a:stretch>
        </p:blipFill>
        <p:spPr>
          <a:xfrm>
            <a:off x="685800" y="3055523"/>
            <a:ext cx="5638800" cy="3181546"/>
          </a:xfrm>
          <a:prstGeom prst="rect">
            <a:avLst/>
          </a:prstGeom>
        </p:spPr>
      </p:pic>
      <p:sp>
        <p:nvSpPr>
          <p:cNvPr id="4" name="Text Box 6">
            <a:extLst>
              <a:ext uri="{FF2B5EF4-FFF2-40B4-BE49-F238E27FC236}">
                <a16:creationId xmlns:a16="http://schemas.microsoft.com/office/drawing/2014/main" id="{883534CD-C81A-4B38-984A-546A840890A1}"/>
              </a:ext>
            </a:extLst>
          </p:cNvPr>
          <p:cNvSpPr txBox="1">
            <a:spLocks noChangeArrowheads="1"/>
          </p:cNvSpPr>
          <p:nvPr/>
        </p:nvSpPr>
        <p:spPr bwMode="auto">
          <a:xfrm>
            <a:off x="1422400" y="2786746"/>
            <a:ext cx="505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Heat transport by ocean-atmospheric motions</a:t>
            </a:r>
          </a:p>
        </p:txBody>
      </p:sp>
      <p:sp>
        <p:nvSpPr>
          <p:cNvPr id="5" name="TextBox 1">
            <a:extLst>
              <a:ext uri="{FF2B5EF4-FFF2-40B4-BE49-F238E27FC236}">
                <a16:creationId xmlns:a16="http://schemas.microsoft.com/office/drawing/2014/main" id="{653EE712-C8D8-410D-921F-991F260E4238}"/>
              </a:ext>
            </a:extLst>
          </p:cNvPr>
          <p:cNvSpPr txBox="1">
            <a:spLocks noChangeArrowheads="1"/>
          </p:cNvSpPr>
          <p:nvPr/>
        </p:nvSpPr>
        <p:spPr bwMode="auto">
          <a:xfrm>
            <a:off x="6477000" y="3886200"/>
            <a:ext cx="1937325"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Ocean peak ~15</a:t>
            </a:r>
            <a:r>
              <a:rPr kumimoji="0" lang="en-US" altLang="en-US" sz="1800" b="0" i="0" u="none" strike="noStrike" kern="1200" cap="none" spc="0" normalizeH="0" baseline="30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Atmos. peak ~ 40</a:t>
            </a:r>
            <a:r>
              <a:rPr kumimoji="0" lang="en-US" altLang="en-US" sz="1800" b="0" i="0" u="none" strike="noStrike" kern="1200" cap="none" spc="0" normalizeH="0" baseline="3000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o</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Segoe Print" panose="02000600000000000000" pitchFamily="2" charset="0"/>
                <a:ea typeface="SimSun" panose="02010600030101010101" pitchFamily="2" charset="-122"/>
                <a:cs typeface="+mn-cs"/>
              </a:rPr>
              <a:t>Why? </a:t>
            </a:r>
            <a:endParaRPr kumimoji="0" lang="en-US" altLang="en-US" sz="1800" b="1" i="0" u="none" strike="noStrike" kern="1200" cap="none" spc="0" normalizeH="0" baseline="30000" noProof="0" dirty="0">
              <a:ln>
                <a:noFill/>
              </a:ln>
              <a:solidFill>
                <a:srgbClr val="C00000"/>
              </a:solidFill>
              <a:effectLst/>
              <a:uLnTx/>
              <a:uFillTx/>
              <a:latin typeface="Segoe Print" panose="02000600000000000000" pitchFamily="2" charset="0"/>
              <a:ea typeface="SimSun" panose="02010600030101010101" pitchFamily="2" charset="-122"/>
              <a:cs typeface="+mn-cs"/>
            </a:endParaRPr>
          </a:p>
        </p:txBody>
      </p:sp>
      <p:sp>
        <p:nvSpPr>
          <p:cNvPr id="6" name="Rectangle 1">
            <a:extLst>
              <a:ext uri="{FF2B5EF4-FFF2-40B4-BE49-F238E27FC236}">
                <a16:creationId xmlns:a16="http://schemas.microsoft.com/office/drawing/2014/main" id="{7FEDC07F-2C90-4DE3-B2E5-DE92E2B8A715}"/>
              </a:ext>
            </a:extLst>
          </p:cNvPr>
          <p:cNvSpPr>
            <a:spLocks noChangeArrowheads="1"/>
          </p:cNvSpPr>
          <p:nvPr/>
        </p:nvSpPr>
        <p:spPr bwMode="auto">
          <a:xfrm>
            <a:off x="4009354" y="4161332"/>
            <a:ext cx="7034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70C0"/>
                </a:solidFill>
                <a:effectLst/>
                <a:uLnTx/>
                <a:uFillTx/>
                <a:latin typeface="Calibri" panose="020F0502020204030204" pitchFamily="34" charset="0"/>
                <a:ea typeface="SimSun" panose="02010600030101010101" pitchFamily="2" charset="-122"/>
                <a:cs typeface="Calibri" panose="020F0502020204030204" pitchFamily="34" charset="0"/>
              </a:rPr>
              <a:t>Ocean</a:t>
            </a:r>
          </a:p>
        </p:txBody>
      </p:sp>
      <p:sp>
        <p:nvSpPr>
          <p:cNvPr id="7" name="Rectangle 6">
            <a:extLst>
              <a:ext uri="{FF2B5EF4-FFF2-40B4-BE49-F238E27FC236}">
                <a16:creationId xmlns:a16="http://schemas.microsoft.com/office/drawing/2014/main" id="{D76C1B10-29EC-46E9-80B7-C8E07AFB3861}"/>
              </a:ext>
            </a:extLst>
          </p:cNvPr>
          <p:cNvSpPr>
            <a:spLocks noChangeArrowheads="1"/>
          </p:cNvSpPr>
          <p:nvPr/>
        </p:nvSpPr>
        <p:spPr bwMode="auto">
          <a:xfrm>
            <a:off x="4390245" y="3600105"/>
            <a:ext cx="5879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Atmos</a:t>
            </a:r>
          </a:p>
        </p:txBody>
      </p:sp>
      <p:cxnSp>
        <p:nvCxnSpPr>
          <p:cNvPr id="8" name="Straight Arrow Connector 7">
            <a:extLst>
              <a:ext uri="{FF2B5EF4-FFF2-40B4-BE49-F238E27FC236}">
                <a16:creationId xmlns:a16="http://schemas.microsoft.com/office/drawing/2014/main" id="{123B0283-E767-4618-B2F8-9BC3CCFB7D44}"/>
              </a:ext>
            </a:extLst>
          </p:cNvPr>
          <p:cNvCxnSpPr>
            <a:cxnSpLocks/>
          </p:cNvCxnSpPr>
          <p:nvPr/>
        </p:nvCxnSpPr>
        <p:spPr>
          <a:xfrm>
            <a:off x="4470718" y="3886200"/>
            <a:ext cx="477837"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B043C66-13D6-4978-B7E1-200BCE060F66}"/>
              </a:ext>
            </a:extLst>
          </p:cNvPr>
          <p:cNvCxnSpPr>
            <a:cxnSpLocks/>
          </p:cNvCxnSpPr>
          <p:nvPr/>
        </p:nvCxnSpPr>
        <p:spPr>
          <a:xfrm flipH="1">
            <a:off x="2590800" y="5105400"/>
            <a:ext cx="477837"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870A78E-DA23-40F1-977F-491F3071C722}"/>
              </a:ext>
            </a:extLst>
          </p:cNvPr>
          <p:cNvGrpSpPr/>
          <p:nvPr/>
        </p:nvGrpSpPr>
        <p:grpSpPr>
          <a:xfrm>
            <a:off x="802237" y="762000"/>
            <a:ext cx="5447199" cy="1828800"/>
            <a:chOff x="802237" y="838200"/>
            <a:chExt cx="5447199" cy="1828800"/>
          </a:xfrm>
        </p:grpSpPr>
        <p:pic>
          <p:nvPicPr>
            <p:cNvPr id="11" name="Picture 2">
              <a:extLst>
                <a:ext uri="{FF2B5EF4-FFF2-40B4-BE49-F238E27FC236}">
                  <a16:creationId xmlns:a16="http://schemas.microsoft.com/office/drawing/2014/main" id="{27B3B36C-4E1D-44F7-A345-486A7CC884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874" r="4228" b="5522"/>
            <a:stretch/>
          </p:blipFill>
          <p:spPr bwMode="auto">
            <a:xfrm>
              <a:off x="802237" y="868639"/>
              <a:ext cx="5447199" cy="179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Triangle 1">
              <a:extLst>
                <a:ext uri="{FF2B5EF4-FFF2-40B4-BE49-F238E27FC236}">
                  <a16:creationId xmlns:a16="http://schemas.microsoft.com/office/drawing/2014/main" id="{9D1A8F78-0164-4288-9D33-B30585CFB4CA}"/>
                </a:ext>
              </a:extLst>
            </p:cNvPr>
            <p:cNvSpPr/>
            <p:nvPr/>
          </p:nvSpPr>
          <p:spPr>
            <a:xfrm flipV="1">
              <a:off x="1600200" y="868639"/>
              <a:ext cx="1230804" cy="57663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12" name="Right Triangle 11">
              <a:extLst>
                <a:ext uri="{FF2B5EF4-FFF2-40B4-BE49-F238E27FC236}">
                  <a16:creationId xmlns:a16="http://schemas.microsoft.com/office/drawing/2014/main" id="{D3902747-4272-4D28-BDBC-9AB7AC872703}"/>
                </a:ext>
              </a:extLst>
            </p:cNvPr>
            <p:cNvSpPr/>
            <p:nvPr/>
          </p:nvSpPr>
          <p:spPr>
            <a:xfrm flipH="1" flipV="1">
              <a:off x="4712796" y="838200"/>
              <a:ext cx="1230804" cy="57663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grpSp>
      <p:cxnSp>
        <p:nvCxnSpPr>
          <p:cNvPr id="15" name="Straight Arrow Connector 14">
            <a:extLst>
              <a:ext uri="{FF2B5EF4-FFF2-40B4-BE49-F238E27FC236}">
                <a16:creationId xmlns:a16="http://schemas.microsoft.com/office/drawing/2014/main" id="{122788EA-DCFA-482B-9B89-84844595A8A2}"/>
              </a:ext>
            </a:extLst>
          </p:cNvPr>
          <p:cNvCxnSpPr>
            <a:cxnSpLocks/>
          </p:cNvCxnSpPr>
          <p:nvPr/>
        </p:nvCxnSpPr>
        <p:spPr>
          <a:xfrm>
            <a:off x="4461669" y="1408176"/>
            <a:ext cx="477837"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F523BBE-657E-44A3-9DC7-6A01597980AF}"/>
              </a:ext>
            </a:extLst>
          </p:cNvPr>
          <p:cNvCxnSpPr>
            <a:cxnSpLocks/>
          </p:cNvCxnSpPr>
          <p:nvPr/>
        </p:nvCxnSpPr>
        <p:spPr>
          <a:xfrm flipH="1">
            <a:off x="2438400" y="1408176"/>
            <a:ext cx="477837" cy="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73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AAAC54A8-67FA-47CF-93B1-B994DDD15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102978"/>
            <a:ext cx="3733066" cy="3003616"/>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EC03F2A-D7EF-445F-803A-42D19710EA55}"/>
                  </a:ext>
                </a:extLst>
              </p:cNvPr>
              <p:cNvSpPr/>
              <p:nvPr/>
            </p:nvSpPr>
            <p:spPr>
              <a:xfrm>
                <a:off x="2214135" y="2642860"/>
                <a:ext cx="1350305" cy="6656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num>
                        <m:den>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𝑝</m:t>
                          </m:r>
                        </m:den>
                      </m:f>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𝑅𝑇</m:t>
                          </m:r>
                        </m:num>
                        <m:den>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𝑝</m:t>
                          </m:r>
                        </m:den>
                      </m:f>
                    </m:oMath>
                  </m:oMathPara>
                </a14:m>
                <a:endParaRPr kumimoji="0" lang="en-US" altLang="zh-CN" sz="18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mc:Choice>
        <mc:Fallback xmlns="">
          <p:sp>
            <p:nvSpPr>
              <p:cNvPr id="4" name="Rectangle 3">
                <a:extLst>
                  <a:ext uri="{FF2B5EF4-FFF2-40B4-BE49-F238E27FC236}">
                    <a16:creationId xmlns:a16="http://schemas.microsoft.com/office/drawing/2014/main" id="{FEC03F2A-D7EF-445F-803A-42D19710EA55}"/>
                  </a:ext>
                </a:extLst>
              </p:cNvPr>
              <p:cNvSpPr>
                <a:spLocks noRot="1" noChangeAspect="1" noMove="1" noResize="1" noEditPoints="1" noAdjustHandles="1" noChangeArrowheads="1" noChangeShapeType="1" noTextEdit="1"/>
              </p:cNvSpPr>
              <p:nvPr/>
            </p:nvSpPr>
            <p:spPr>
              <a:xfrm>
                <a:off x="2214135" y="2642860"/>
                <a:ext cx="1350305" cy="66569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9A70D8D-9164-479A-98CA-5E59CD03ABE9}"/>
                  </a:ext>
                </a:extLst>
              </p:cNvPr>
              <p:cNvSpPr/>
              <p:nvPr/>
            </p:nvSpPr>
            <p:spPr>
              <a:xfrm>
                <a:off x="1554950" y="3768333"/>
                <a:ext cx="3548633" cy="78271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𝑢</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𝑥</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𝑣</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𝑦</m:t>
                                  </m:r>
                                </m:den>
                              </m:f>
                            </m:e>
                          </m:d>
                        </m:e>
                        <m: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mn-ea"/>
                              <a:cs typeface="Times New Roman" panose="02020603050405020304" pitchFamily="18" charset="0"/>
                            </a:rPr>
                            <m:t>𝑝</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𝜕𝜔</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𝑝</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19A70D8D-9164-479A-98CA-5E59CD03ABE9}"/>
                  </a:ext>
                </a:extLst>
              </p:cNvPr>
              <p:cNvSpPr>
                <a:spLocks noRot="1" noChangeAspect="1" noMove="1" noResize="1" noEditPoints="1" noAdjustHandles="1" noChangeArrowheads="1" noChangeShapeType="1" noTextEdit="1"/>
              </p:cNvSpPr>
              <p:nvPr/>
            </p:nvSpPr>
            <p:spPr>
              <a:xfrm>
                <a:off x="1554950" y="3768333"/>
                <a:ext cx="3548633" cy="78271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F67E434-0E7D-41C1-BA1A-614CF426BC40}"/>
                  </a:ext>
                </a:extLst>
              </p:cNvPr>
              <p:cNvSpPr/>
              <p:nvPr/>
            </p:nvSpPr>
            <p:spPr>
              <a:xfrm>
                <a:off x="1920171" y="4898361"/>
                <a:ext cx="3410421" cy="71974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𝑇</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𝑡</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𝑢</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𝑇</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𝑥</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𝑇</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𝑦</m:t>
                              </m:r>
                            </m:den>
                          </m:f>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𝑆</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𝑝</m:t>
                          </m:r>
                        </m:sub>
                      </m:s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𝜔</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𝐽</m:t>
                          </m:r>
                        </m:num>
                        <m:den>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𝑐</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𝑝</m:t>
                              </m:r>
                            </m:sub>
                          </m:sSub>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mc:Choice>
        <mc:Fallback xmlns="">
          <p:sp>
            <p:nvSpPr>
              <p:cNvPr id="6" name="Rectangle 5">
                <a:extLst>
                  <a:ext uri="{FF2B5EF4-FFF2-40B4-BE49-F238E27FC236}">
                    <a16:creationId xmlns:a16="http://schemas.microsoft.com/office/drawing/2014/main" id="{DF67E434-0E7D-41C1-BA1A-614CF426BC40}"/>
                  </a:ext>
                </a:extLst>
              </p:cNvPr>
              <p:cNvSpPr>
                <a:spLocks noRot="1" noChangeAspect="1" noMove="1" noResize="1" noEditPoints="1" noAdjustHandles="1" noChangeArrowheads="1" noChangeShapeType="1" noTextEdit="1"/>
              </p:cNvSpPr>
              <p:nvPr/>
            </p:nvSpPr>
            <p:spPr>
              <a:xfrm>
                <a:off x="1920171" y="4898361"/>
                <a:ext cx="3410421" cy="719749"/>
              </a:xfrm>
              <a:prstGeom prst="rect">
                <a:avLst/>
              </a:prstGeom>
              <a:blipFill>
                <a:blip r:embed="rId6"/>
                <a:stretch>
                  <a:fillRect/>
                </a:stretch>
              </a:blipFill>
            </p:spPr>
            <p:txBody>
              <a:bodyPr/>
              <a:lstStyle/>
              <a:p>
                <a:r>
                  <a:rPr lang="en-US">
                    <a:noFill/>
                  </a:rPr>
                  <a:t> </a:t>
                </a:r>
              </a:p>
            </p:txBody>
          </p:sp>
        </mc:Fallback>
      </mc:AlternateContent>
      <p:sp>
        <p:nvSpPr>
          <p:cNvPr id="8" name="Left Brace 7">
            <a:extLst>
              <a:ext uri="{FF2B5EF4-FFF2-40B4-BE49-F238E27FC236}">
                <a16:creationId xmlns:a16="http://schemas.microsoft.com/office/drawing/2014/main" id="{F1E28B10-881C-49F6-8A36-36A75335680F}"/>
              </a:ext>
            </a:extLst>
          </p:cNvPr>
          <p:cNvSpPr/>
          <p:nvPr/>
        </p:nvSpPr>
        <p:spPr>
          <a:xfrm>
            <a:off x="1709182" y="1309817"/>
            <a:ext cx="365221" cy="18288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2E3B3FD-581E-4281-A595-C1E810A1CCFE}"/>
              </a:ext>
            </a:extLst>
          </p:cNvPr>
          <p:cNvSpPr txBox="1"/>
          <p:nvPr/>
        </p:nvSpPr>
        <p:spPr>
          <a:xfrm>
            <a:off x="216962" y="2024162"/>
            <a:ext cx="143103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Momentum</a:t>
            </a:r>
          </a:p>
        </p:txBody>
      </p:sp>
      <p:sp>
        <p:nvSpPr>
          <p:cNvPr id="10" name="TextBox 9">
            <a:extLst>
              <a:ext uri="{FF2B5EF4-FFF2-40B4-BE49-F238E27FC236}">
                <a16:creationId xmlns:a16="http://schemas.microsoft.com/office/drawing/2014/main" id="{17725F75-1EE0-4405-AEDF-21FA197A1783}"/>
              </a:ext>
            </a:extLst>
          </p:cNvPr>
          <p:cNvSpPr txBox="1"/>
          <p:nvPr/>
        </p:nvSpPr>
        <p:spPr>
          <a:xfrm>
            <a:off x="459585" y="4050627"/>
            <a:ext cx="7296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Mass</a:t>
            </a:r>
          </a:p>
        </p:txBody>
      </p:sp>
      <p:sp>
        <p:nvSpPr>
          <p:cNvPr id="11" name="TextBox 10">
            <a:extLst>
              <a:ext uri="{FF2B5EF4-FFF2-40B4-BE49-F238E27FC236}">
                <a16:creationId xmlns:a16="http://schemas.microsoft.com/office/drawing/2014/main" id="{CECBEA44-84BD-4F13-A2EC-EA2BD6E1A6A0}"/>
              </a:ext>
            </a:extLst>
          </p:cNvPr>
          <p:cNvSpPr txBox="1"/>
          <p:nvPr/>
        </p:nvSpPr>
        <p:spPr>
          <a:xfrm>
            <a:off x="459585" y="5134440"/>
            <a:ext cx="8944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Energy</a:t>
            </a:r>
          </a:p>
        </p:txBody>
      </p:sp>
      <p:sp>
        <p:nvSpPr>
          <p:cNvPr id="13" name="TextBox 12">
            <a:extLst>
              <a:ext uri="{FF2B5EF4-FFF2-40B4-BE49-F238E27FC236}">
                <a16:creationId xmlns:a16="http://schemas.microsoft.com/office/drawing/2014/main" id="{F3DB8B02-4969-4EFC-9FAF-F4135E5F55FF}"/>
              </a:ext>
            </a:extLst>
          </p:cNvPr>
          <p:cNvSpPr txBox="1"/>
          <p:nvPr/>
        </p:nvSpPr>
        <p:spPr>
          <a:xfrm>
            <a:off x="450868" y="381000"/>
            <a:ext cx="74177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Governing equations </a:t>
            </a:r>
            <a:r>
              <a:rPr kumimoji="0" lang="en-US" sz="24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in </a:t>
            </a:r>
            <a:r>
              <a:rPr kumimoji="0" lang="en-US" sz="2400" b="0" i="1" u="none" strike="noStrike" kern="1200" cap="none" spc="0" normalizeH="0" baseline="0" noProof="0" dirty="0">
                <a:ln>
                  <a:noFill/>
                </a:ln>
                <a:solidFill>
                  <a:srgbClr val="0070C0"/>
                </a:solidFill>
                <a:effectLst/>
                <a:uLnTx/>
                <a:uFillTx/>
                <a:latin typeface="Calibri" panose="020F0502020204030204"/>
                <a:ea typeface="SimSun" panose="02010600030101010101" pitchFamily="2" charset="-122"/>
                <a:cs typeface="+mn-cs"/>
              </a:rPr>
              <a:t>p</a:t>
            </a:r>
            <a:r>
              <a:rPr kumimoji="0" lang="en-US" sz="24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 coordinates </a:t>
            </a:r>
            <a:r>
              <a:rPr kumimoji="0" lang="en-US" sz="2000" b="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sym typeface="Wingdings" panose="05000000000000000000" pitchFamily="2" charset="2"/>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 </a:t>
            </a:r>
            <a:r>
              <a:rPr kumimoji="0" lang="en-US" sz="2000" b="0" i="1" u="none" strike="noStrike" kern="1200" cap="none" spc="0" normalizeH="0" baseline="0" noProof="0" dirty="0">
                <a:ln>
                  <a:noFill/>
                </a:ln>
                <a:solidFill>
                  <a:srgbClr val="C00000"/>
                </a:solidFill>
                <a:effectLst/>
                <a:uLnTx/>
                <a:uFillTx/>
                <a:latin typeface="Calibri" panose="020F0502020204030204"/>
                <a:ea typeface="SimSun" panose="02010600030101010101" pitchFamily="2" charset="-122"/>
                <a:cs typeface="+mn-cs"/>
              </a:rPr>
              <a:t>constant</a:t>
            </a:r>
            <a:r>
              <a:rPr kumimoji="0" lang="en-US" sz="2000" b="0" i="1"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 coefficients</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FE9504C-C760-4157-B303-99D35CF4ED88}"/>
                  </a:ext>
                </a:extLst>
              </p:cNvPr>
              <p:cNvSpPr/>
              <p:nvPr/>
            </p:nvSpPr>
            <p:spPr>
              <a:xfrm>
                <a:off x="2214135" y="1030667"/>
                <a:ext cx="2166427" cy="78271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𝐷𝑢</m:t>
                          </m:r>
                        </m:num>
                        <m:den>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𝐷𝑡</m:t>
                          </m:r>
                        </m:den>
                      </m:f>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 =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𝑓𝑣</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d>
                            <m:d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num>
                                <m:den>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𝑥</m:t>
                                  </m:r>
                                </m:den>
                              </m:f>
                            </m:e>
                          </m:d>
                        </m:e>
                        <m:sub>
                          <m:r>
                            <a:rPr kumimoji="0" lang="en-US" altLang="zh-CN" sz="18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mn-cs"/>
                            </a:rPr>
                            <m:t>𝑝</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mc:Choice>
        <mc:Fallback xmlns="">
          <p:sp>
            <p:nvSpPr>
              <p:cNvPr id="12" name="Rectangle 11">
                <a:extLst>
                  <a:ext uri="{FF2B5EF4-FFF2-40B4-BE49-F238E27FC236}">
                    <a16:creationId xmlns:a16="http://schemas.microsoft.com/office/drawing/2014/main" id="{BFE9504C-C760-4157-B303-99D35CF4ED88}"/>
                  </a:ext>
                </a:extLst>
              </p:cNvPr>
              <p:cNvSpPr>
                <a:spLocks noRot="1" noChangeAspect="1" noMove="1" noResize="1" noEditPoints="1" noAdjustHandles="1" noChangeArrowheads="1" noChangeShapeType="1" noTextEdit="1"/>
              </p:cNvSpPr>
              <p:nvPr/>
            </p:nvSpPr>
            <p:spPr>
              <a:xfrm>
                <a:off x="2214135" y="1030667"/>
                <a:ext cx="2166427" cy="7827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7B3AE6B-2E39-434D-92C7-B6664EC0FD74}"/>
                  </a:ext>
                </a:extLst>
              </p:cNvPr>
              <p:cNvSpPr/>
              <p:nvPr/>
            </p:nvSpPr>
            <p:spPr>
              <a:xfrm>
                <a:off x="2171888" y="1813382"/>
                <a:ext cx="2367379" cy="78271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𝐷𝑣</m:t>
                          </m:r>
                        </m:num>
                        <m:den>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𝐷𝑡</m:t>
                          </m:r>
                        </m:den>
                      </m:f>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 =−</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𝑓𝑢</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d>
                            <m:d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m:rPr>
                                      <m:sty m:val="p"/>
                                    </m:rPr>
                                    <a:rPr kumimoji="0" lang="el-GR"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Φ</m:t>
                                  </m:r>
                                </m:num>
                                <m:den>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𝑦</m:t>
                                  </m:r>
                                </m:den>
                              </m:f>
                            </m:e>
                          </m:d>
                        </m:e>
                        <m:sub>
                          <m:r>
                            <a:rPr kumimoji="0" lang="en-US" altLang="zh-CN" sz="18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mn-cs"/>
                            </a:rPr>
                            <m:t>𝑝</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mc:Choice>
        <mc:Fallback xmlns="">
          <p:sp>
            <p:nvSpPr>
              <p:cNvPr id="14" name="Rectangle 13">
                <a:extLst>
                  <a:ext uri="{FF2B5EF4-FFF2-40B4-BE49-F238E27FC236}">
                    <a16:creationId xmlns:a16="http://schemas.microsoft.com/office/drawing/2014/main" id="{47B3AE6B-2E39-434D-92C7-B6664EC0FD74}"/>
                  </a:ext>
                </a:extLst>
              </p:cNvPr>
              <p:cNvSpPr>
                <a:spLocks noRot="1" noChangeAspect="1" noMove="1" noResize="1" noEditPoints="1" noAdjustHandles="1" noChangeArrowheads="1" noChangeShapeType="1" noTextEdit="1"/>
              </p:cNvSpPr>
              <p:nvPr/>
            </p:nvSpPr>
            <p:spPr>
              <a:xfrm>
                <a:off x="2171888" y="1813382"/>
                <a:ext cx="2367379" cy="78271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CAF025D-3D88-4D69-8426-226FBCC074ED}"/>
                  </a:ext>
                </a:extLst>
              </p:cNvPr>
              <p:cNvSpPr txBox="1"/>
              <p:nvPr/>
            </p:nvSpPr>
            <p:spPr>
              <a:xfrm>
                <a:off x="450868" y="6011521"/>
                <a:ext cx="46398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Five equations for five unknowns (u, v,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𝜔</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 </a:t>
                </a:r>
                <a14:m>
                  <m:oMath xmlns:m="http://schemas.openxmlformats.org/officeDocument/2006/math">
                    <m:r>
                      <m:rPr>
                        <m:sty m:val="p"/>
                      </m:rPr>
                      <a:rPr kumimoji="0" lang="el-GR"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 T)</a:t>
                </a:r>
              </a:p>
            </p:txBody>
          </p:sp>
        </mc:Choice>
        <mc:Fallback xmlns="">
          <p:sp>
            <p:nvSpPr>
              <p:cNvPr id="3" name="TextBox 2">
                <a:extLst>
                  <a:ext uri="{FF2B5EF4-FFF2-40B4-BE49-F238E27FC236}">
                    <a16:creationId xmlns:a16="http://schemas.microsoft.com/office/drawing/2014/main" id="{8CAF025D-3D88-4D69-8426-226FBCC074ED}"/>
                  </a:ext>
                </a:extLst>
              </p:cNvPr>
              <p:cNvSpPr txBox="1">
                <a:spLocks noRot="1" noChangeAspect="1" noMove="1" noResize="1" noEditPoints="1" noAdjustHandles="1" noChangeArrowheads="1" noChangeShapeType="1" noTextEdit="1"/>
              </p:cNvSpPr>
              <p:nvPr/>
            </p:nvSpPr>
            <p:spPr>
              <a:xfrm>
                <a:off x="450868" y="6011521"/>
                <a:ext cx="4639860" cy="369332"/>
              </a:xfrm>
              <a:prstGeom prst="rect">
                <a:avLst/>
              </a:prstGeom>
              <a:blipFill>
                <a:blip r:embed="rId9"/>
                <a:stretch>
                  <a:fillRect l="-1183"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147B6B42-8F7A-4F49-9BF2-42F5CF787532}"/>
                  </a:ext>
                </a:extLst>
              </p:cNvPr>
              <p:cNvSpPr/>
              <p:nvPr/>
            </p:nvSpPr>
            <p:spPr>
              <a:xfrm>
                <a:off x="5367543" y="1104000"/>
                <a:ext cx="3776457" cy="53880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𝐷</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𝐷𝑡</m:t>
                          </m:r>
                        </m:den>
                      </m:f>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𝑡</m:t>
                          </m:r>
                        </m:den>
                      </m:f>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𝑢</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𝑥</m:t>
                          </m:r>
                        </m:den>
                      </m:f>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𝑦</m:t>
                          </m:r>
                        </m:den>
                      </m:f>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4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𝜔</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400" b="0" i="1" u="none" strike="noStrike" kern="1200" cap="none" spc="0" normalizeH="0" baseline="0" noProof="0" smtClean="0">
                              <a:ln>
                                <a:noFill/>
                              </a:ln>
                              <a:solidFill>
                                <a:srgbClr val="0070C0"/>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𝑝</m:t>
                          </m:r>
                        </m:den>
                      </m:f>
                    </m:oMath>
                  </m:oMathPara>
                </a14:m>
                <a:endParaRPr kumimoji="0" lang="en-US" sz="14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20" name="Rectangle 19">
                <a:extLst>
                  <a:ext uri="{FF2B5EF4-FFF2-40B4-BE49-F238E27FC236}">
                    <a16:creationId xmlns:a16="http://schemas.microsoft.com/office/drawing/2014/main" id="{147B6B42-8F7A-4F49-9BF2-42F5CF787532}"/>
                  </a:ext>
                </a:extLst>
              </p:cNvPr>
              <p:cNvSpPr>
                <a:spLocks noRot="1" noChangeAspect="1" noMove="1" noResize="1" noEditPoints="1" noAdjustHandles="1" noChangeArrowheads="1" noChangeShapeType="1" noTextEdit="1"/>
              </p:cNvSpPr>
              <p:nvPr/>
            </p:nvSpPr>
            <p:spPr>
              <a:xfrm>
                <a:off x="5367543" y="1104000"/>
                <a:ext cx="3776457" cy="538802"/>
              </a:xfrm>
              <a:prstGeom prst="rect">
                <a:avLst/>
              </a:prstGeom>
              <a:blipFill>
                <a:blip r:embed="rId10"/>
                <a:stretch>
                  <a:fillRect b="-5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758C9AC-5FB5-43DB-AB52-DEA351A5BA13}"/>
                  </a:ext>
                </a:extLst>
              </p:cNvPr>
              <p:cNvSpPr/>
              <p:nvPr/>
            </p:nvSpPr>
            <p:spPr>
              <a:xfrm>
                <a:off x="5803703" y="1805139"/>
                <a:ext cx="1141165" cy="307777"/>
              </a:xfrm>
              <a:prstGeom prst="rect">
                <a:avLst/>
              </a:prstGeom>
            </p:spPr>
            <p:txBody>
              <a:bodyPr wrap="square">
                <a:spAutoFit/>
              </a:bodyPr>
              <a:lstStyle/>
              <a:p>
                <a:pPr lvl="0" defTabSz="45720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sty m:val="p"/>
                        </m:rPr>
                        <a:rPr kumimoji="0" lang="el-GR"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Φ</m:t>
                      </m:r>
                      <m:r>
                        <a:rPr lang="el-GR" sz="1400" i="1">
                          <a:latin typeface="Cambria Math" panose="02040503050406030204" pitchFamily="18" charset="0"/>
                          <a:ea typeface="Cambria Math" panose="02040503050406030204" pitchFamily="18" charset="0"/>
                        </a:rPr>
                        <m:t>≡</m:t>
                      </m:r>
                      <m:r>
                        <a:rPr kumimoji="0" lang="en-US" altLang="zh-CN"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𝑔𝑧</m:t>
                      </m:r>
                    </m:oMath>
                  </m:oMathPara>
                </a14:m>
                <a:endParaRPr kumimoji="0" lang="en-US" sz="14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2" name="Rectangle 1">
                <a:extLst>
                  <a:ext uri="{FF2B5EF4-FFF2-40B4-BE49-F238E27FC236}">
                    <a16:creationId xmlns:a16="http://schemas.microsoft.com/office/drawing/2014/main" id="{B758C9AC-5FB5-43DB-AB52-DEA351A5BA13}"/>
                  </a:ext>
                </a:extLst>
              </p:cNvPr>
              <p:cNvSpPr>
                <a:spLocks noRot="1" noChangeAspect="1" noMove="1" noResize="1" noEditPoints="1" noAdjustHandles="1" noChangeArrowheads="1" noChangeShapeType="1" noTextEdit="1"/>
              </p:cNvSpPr>
              <p:nvPr/>
            </p:nvSpPr>
            <p:spPr>
              <a:xfrm>
                <a:off x="5803703" y="1805139"/>
                <a:ext cx="1141165" cy="307777"/>
              </a:xfrm>
              <a:prstGeom prst="rect">
                <a:avLst/>
              </a:prstGeom>
              <a:blipFill>
                <a:blip r:embed="rId11"/>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67CE8DA3-E7C7-4F2B-A26E-301BBB20A82B}"/>
              </a:ext>
            </a:extLst>
          </p:cNvPr>
          <p:cNvSpPr txBox="1"/>
          <p:nvPr/>
        </p:nvSpPr>
        <p:spPr>
          <a:xfrm flipH="1">
            <a:off x="7391400" y="4724756"/>
            <a:ext cx="18373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alibri" panose="020F0502020204030204"/>
                <a:ea typeface="SimSun" panose="02010600030101010101" pitchFamily="2" charset="-122"/>
                <a:cs typeface="+mn-cs"/>
              </a:rPr>
              <a:t>Z and wind at 500 </a:t>
            </a:r>
            <a:r>
              <a:rPr kumimoji="0" lang="en-US" sz="1400" b="0" i="0" u="none" strike="noStrike" kern="1200" cap="none" spc="0" normalizeH="0" baseline="0" noProof="0" dirty="0" err="1">
                <a:ln>
                  <a:noFill/>
                </a:ln>
                <a:solidFill>
                  <a:schemeClr val="bg1"/>
                </a:solidFill>
                <a:effectLst/>
                <a:uLnTx/>
                <a:uFillTx/>
                <a:latin typeface="Calibri" panose="020F0502020204030204"/>
                <a:ea typeface="SimSun" panose="02010600030101010101" pitchFamily="2" charset="-122"/>
                <a:cs typeface="+mn-cs"/>
              </a:rPr>
              <a:t>hPa</a:t>
            </a:r>
            <a:endParaRPr kumimoji="0" lang="en-US" sz="1400" b="0" i="0" u="none" strike="noStrike" kern="1200" cap="none" spc="0" normalizeH="0" baseline="0" noProof="0" dirty="0">
              <a:ln>
                <a:noFill/>
              </a:ln>
              <a:solidFill>
                <a:schemeClr val="bg1"/>
              </a:solidFill>
              <a:effectLst/>
              <a:uLnTx/>
              <a:uFillTx/>
              <a:latin typeface="Calibri" panose="020F0502020204030204"/>
              <a:ea typeface="SimSun" panose="02010600030101010101" pitchFamily="2" charset="-122"/>
              <a:cs typeface="+mn-cs"/>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CF67FDE0-E34E-4F62-84C7-B0AE2B78466E}"/>
                  </a:ext>
                </a:extLst>
              </p:cNvPr>
              <p:cNvSpPr/>
              <p:nvPr/>
            </p:nvSpPr>
            <p:spPr>
              <a:xfrm>
                <a:off x="5582866" y="5479641"/>
                <a:ext cx="2256835" cy="53976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𝑆</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𝑝</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𝑇</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𝜃</m:t>
                          </m:r>
                        </m:den>
                      </m:f>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𝜕𝜃</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𝑝</m:t>
                          </m:r>
                        </m:den>
                      </m:f>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fPr>
                        <m:num>
                          <m:r>
                            <a:rPr kumimoji="0" lang="en-US"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1</m:t>
                          </m:r>
                        </m:num>
                        <m:den>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𝜌</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𝑔</m:t>
                          </m:r>
                        </m:den>
                      </m:f>
                      <m:r>
                        <a:rPr kumimoji="0" lang="en-US"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bPr>
                        <m:e>
                          <m:r>
                            <m:rPr>
                              <m:sty m:val="p"/>
                            </m:rP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Γ</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𝑑</m:t>
                          </m:r>
                        </m:sub>
                      </m:s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r>
                        <m:rPr>
                          <m:sty m:val="p"/>
                        </m:rPr>
                        <a:rPr kumimoji="0" lang="en-US" altLang="zh-CN"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Γ</m:t>
                      </m:r>
                      <m:r>
                        <a:rPr kumimoji="0" lang="en-US" sz="1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oMath>
                  </m:oMathPara>
                </a14:m>
                <a:endParaRPr kumimoji="0" lang="en-US" sz="1400" b="0" i="0" u="none" strike="noStrike" kern="1200" cap="none" spc="0" normalizeH="0" baseline="0" noProof="0" dirty="0">
                  <a:ln>
                    <a:noFill/>
                  </a:ln>
                  <a:solidFill>
                    <a:prstClr val="black"/>
                  </a:solidFill>
                  <a:effectLst/>
                  <a:uLnTx/>
                  <a:uFillTx/>
                  <a:latin typeface="Calibri" panose="020F0502020204030204"/>
                </a:endParaRPr>
              </a:p>
            </p:txBody>
          </p:sp>
        </mc:Choice>
        <mc:Fallback xmlns="">
          <p:sp>
            <p:nvSpPr>
              <p:cNvPr id="18" name="Rectangle 17">
                <a:extLst>
                  <a:ext uri="{FF2B5EF4-FFF2-40B4-BE49-F238E27FC236}">
                    <a16:creationId xmlns:a16="http://schemas.microsoft.com/office/drawing/2014/main" id="{CF67FDE0-E34E-4F62-84C7-B0AE2B78466E}"/>
                  </a:ext>
                </a:extLst>
              </p:cNvPr>
              <p:cNvSpPr>
                <a:spLocks noRot="1" noChangeAspect="1" noMove="1" noResize="1" noEditPoints="1" noAdjustHandles="1" noChangeArrowheads="1" noChangeShapeType="1" noTextEdit="1"/>
              </p:cNvSpPr>
              <p:nvPr/>
            </p:nvSpPr>
            <p:spPr>
              <a:xfrm>
                <a:off x="5582866" y="5479641"/>
                <a:ext cx="2256835" cy="539763"/>
              </a:xfrm>
              <a:prstGeom prst="rect">
                <a:avLst/>
              </a:prstGeom>
              <a:blipFill>
                <a:blip r:embed="rId12"/>
                <a:stretch>
                  <a:fillRect b="-56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5FDFCC87-BC78-47D0-BBAC-3912E01645DC}"/>
                  </a:ext>
                </a:extLst>
              </p:cNvPr>
              <p:cNvSpPr/>
              <p:nvPr/>
            </p:nvSpPr>
            <p:spPr>
              <a:xfrm>
                <a:off x="7931849" y="1600200"/>
                <a:ext cx="809196" cy="5013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solidFill>
                            <a:srgbClr val="0070C0"/>
                          </a:solidFill>
                          <a:latin typeface="Cambria Math" panose="02040503050406030204" pitchFamily="18" charset="0"/>
                          <a:ea typeface="Cambria Math" panose="02040503050406030204" pitchFamily="18" charset="0"/>
                        </a:rPr>
                        <m:t>ω</m:t>
                      </m:r>
                      <m:r>
                        <a:rPr lang="el-GR" sz="1400" i="1" smtClean="0">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
                            <a:rPr lang="en-US" sz="1400" i="1" smtClean="0">
                              <a:latin typeface="Cambria Math" panose="02040503050406030204" pitchFamily="18" charset="0"/>
                              <a:ea typeface="Cambria Math" panose="02040503050406030204" pitchFamily="18" charset="0"/>
                            </a:rPr>
                            <m:t>𝑑</m:t>
                          </m:r>
                          <m:r>
                            <a:rPr lang="en-US" sz="1400" b="0" i="1" smtClean="0">
                              <a:solidFill>
                                <a:srgbClr val="0070C0"/>
                              </a:solidFill>
                              <a:latin typeface="Cambria Math" panose="02040503050406030204" pitchFamily="18" charset="0"/>
                              <a:ea typeface="Cambria Math" panose="02040503050406030204" pitchFamily="18" charset="0"/>
                            </a:rPr>
                            <m:t>𝑝</m:t>
                          </m:r>
                        </m:num>
                        <m:den>
                          <m:r>
                            <a:rPr lang="en-US" sz="1400" i="1" smtClean="0">
                              <a:latin typeface="Cambria Math" panose="02040503050406030204" pitchFamily="18" charset="0"/>
                              <a:ea typeface="Cambria Math" panose="02040503050406030204" pitchFamily="18" charset="0"/>
                            </a:rPr>
                            <m:t>𝑑</m:t>
                          </m:r>
                          <m:r>
                            <a:rPr lang="en-US" sz="1400" b="0" i="1" smtClean="0">
                              <a:latin typeface="Cambria Math" panose="02040503050406030204" pitchFamily="18" charset="0"/>
                              <a:ea typeface="Cambria Math" panose="02040503050406030204" pitchFamily="18" charset="0"/>
                            </a:rPr>
                            <m:t>𝑡</m:t>
                          </m:r>
                        </m:den>
                      </m:f>
                    </m:oMath>
                  </m:oMathPara>
                </a14:m>
                <a:endParaRPr lang="en-US" sz="1400" dirty="0"/>
              </a:p>
            </p:txBody>
          </p:sp>
        </mc:Choice>
        <mc:Fallback xmlns="">
          <p:sp>
            <p:nvSpPr>
              <p:cNvPr id="19" name="Rectangle 18">
                <a:extLst>
                  <a:ext uri="{FF2B5EF4-FFF2-40B4-BE49-F238E27FC236}">
                    <a16:creationId xmlns:a16="http://schemas.microsoft.com/office/drawing/2014/main" id="{5FDFCC87-BC78-47D0-BBAC-3912E01645DC}"/>
                  </a:ext>
                </a:extLst>
              </p:cNvPr>
              <p:cNvSpPr>
                <a:spLocks noRot="1" noChangeAspect="1" noMove="1" noResize="1" noEditPoints="1" noAdjustHandles="1" noChangeArrowheads="1" noChangeShapeType="1" noTextEdit="1"/>
              </p:cNvSpPr>
              <p:nvPr/>
            </p:nvSpPr>
            <p:spPr>
              <a:xfrm>
                <a:off x="7931849" y="1600200"/>
                <a:ext cx="809196" cy="501356"/>
              </a:xfrm>
              <a:prstGeom prst="rect">
                <a:avLst/>
              </a:prstGeom>
              <a:blipFill>
                <a:blip r:embed="rId13"/>
                <a:stretch>
                  <a:fillRect b="-122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F9C5FAE3-CE1A-42A4-9215-897098CE43C3}"/>
              </a:ext>
            </a:extLst>
          </p:cNvPr>
          <p:cNvSpPr txBox="1"/>
          <p:nvPr/>
        </p:nvSpPr>
        <p:spPr>
          <a:xfrm>
            <a:off x="8925" y="20358"/>
            <a:ext cx="1143000" cy="307777"/>
          </a:xfrm>
          <a:prstGeom prst="rect">
            <a:avLst/>
          </a:prstGeom>
          <a:noFill/>
        </p:spPr>
        <p:txBody>
          <a:bodyPr wrap="square">
            <a:spAutoFit/>
          </a:bodyPr>
          <a:lstStyle/>
          <a:p>
            <a:r>
              <a:rPr lang="en-US" sz="1400" b="1" dirty="0">
                <a:solidFill>
                  <a:srgbClr val="0070C0"/>
                </a:solidFill>
                <a:latin typeface="Calibri" panose="020F0502020204030204" pitchFamily="34" charset="0"/>
                <a:cs typeface="Calibri" panose="020F0502020204030204" pitchFamily="34" charset="0"/>
              </a:rPr>
              <a:t>Review</a:t>
            </a:r>
            <a:endParaRPr lang="en-US" sz="1400" dirty="0">
              <a:solidFill>
                <a:srgbClr val="0070C0"/>
              </a:solidFill>
            </a:endParaRPr>
          </a:p>
        </p:txBody>
      </p:sp>
    </p:spTree>
    <p:extLst>
      <p:ext uri="{BB962C8B-B14F-4D97-AF65-F5344CB8AC3E}">
        <p14:creationId xmlns:p14="http://schemas.microsoft.com/office/powerpoint/2010/main" val="206380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552E401-0B20-49D3-8818-75CD54DADFC8}"/>
                  </a:ext>
                </a:extLst>
              </p:cNvPr>
              <p:cNvSpPr/>
              <p:nvPr/>
            </p:nvSpPr>
            <p:spPr>
              <a:xfrm>
                <a:off x="264797" y="1288105"/>
                <a:ext cx="8614406" cy="29180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The energy equation</a:t>
                </a: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𝐷</m:t>
                          </m:r>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num>
                        <m:den>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𝐷𝑡</m:t>
                          </m:r>
                        </m:den>
                      </m:f>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num>
                        <m:den>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den>
                      </m:f>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𝐽</m:t>
                          </m:r>
                        </m:num>
                        <m:den>
                          <m:sSub>
                            <m:sSub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𝑐</m:t>
                              </m:r>
                            </m:e>
                            <m:sub>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𝑝</m:t>
                              </m:r>
                            </m:sub>
                          </m:sSub>
                        </m:den>
                      </m:f>
                    </m:oMath>
                  </m:oMathPara>
                </a14:m>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Decompose </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𝑡𝑜𝑡𝑎𝑙</m:t>
                        </m:r>
                      </m:sub>
                    </m:sSub>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𝜃</m:t>
                        </m:r>
                      </m:e>
                      <m:sub>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0</m:t>
                        </m:r>
                      </m:sub>
                    </m:sSub>
                    <m:d>
                      <m:d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𝑧</m:t>
                        </m:r>
                      </m:e>
                    </m:d>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𝑥</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𝑦</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𝑝</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oMath>
                </a14:m>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On the large scale, </a:t>
                </a:r>
                <a14:m>
                  <m:oMath xmlns:m="http://schemas.openxmlformats.org/officeDocument/2006/math">
                    <m:d>
                      <m:dPr>
                        <m:begChr m:val="|"/>
                        <m:end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f>
                          <m:fPr>
                            <m:type m:val="lin"/>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num>
                          <m:den>
                            <m:sSub>
                              <m:sSub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e>
                              <m:sub>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en>
                        </m:f>
                      </m:e>
                    </m:d>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oMath>
                </a14:m>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sym typeface="Wingdings" panose="05000000000000000000" pitchFamily="2" charset="2"/>
                  </a:rPr>
                  <a:t></a:t>
                </a:r>
              </a:p>
              <a:p>
                <a:pPr marL="0" marR="0" lvl="0" indent="0" algn="l" defTabSz="457200" rtl="0" eaLnBrk="1" fontAlgn="auto" latinLnBrk="0" hangingPunct="1">
                  <a:lnSpc>
                    <a:spcPct val="100000"/>
                  </a:lnSpc>
                  <a:spcBef>
                    <a:spcPts val="120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d>
                        <m:d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num>
                            <m:den>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𝑡</m:t>
                              </m:r>
                            </m:den>
                          </m:f>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𝑢</m:t>
                          </m:r>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num>
                            <m:den>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𝑥</m:t>
                              </m:r>
                            </m:den>
                          </m:f>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𝑣</m:t>
                          </m:r>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num>
                            <m:den>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𝑦</m:t>
                              </m:r>
                            </m:den>
                          </m:f>
                        </m:e>
                      </m:d>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sz="2000" b="0" i="1" u="none" strike="noStrike" kern="1200" cap="none" spc="0" normalizeH="0" baseline="0" noProof="0">
                          <a:ln>
                            <a:noFill/>
                          </a:ln>
                          <a:solidFill>
                            <a:srgbClr val="0070C0"/>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𝜔</m:t>
                      </m:r>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𝑑</m:t>
                          </m:r>
                          <m:sSub>
                            <m:sSub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e>
                            <m:sub>
                              <m:r>
                                <a:rPr kumimoji="0" lang="en-US" altLang="zh-CN" sz="2000" b="0" i="1" u="none" strike="noStrike" kern="1200" cap="none" spc="0" normalizeH="0" baseline="0" noProof="0" smtClean="0">
                                  <a:ln>
                                    <a:noFill/>
                                  </a:ln>
                                  <a:solidFill>
                                    <a:srgbClr val="0070C0"/>
                                  </a:solidFill>
                                  <a:effectLst/>
                                  <a:uLnTx/>
                                  <a:uFillTx/>
                                  <a:latin typeface="Cambria Math" panose="02040503050406030204" pitchFamily="18" charset="0"/>
                                  <a:cs typeface="+mn-cs"/>
                                </a:rPr>
                                <m:t>0</m:t>
                              </m:r>
                            </m:sub>
                          </m:sSub>
                        </m:num>
                        <m:den>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𝑑</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𝑝</m:t>
                          </m:r>
                        </m:den>
                      </m:f>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𝜃</m:t>
                          </m:r>
                        </m:num>
                        <m:den>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𝑇</m:t>
                          </m:r>
                        </m:den>
                      </m:f>
                      <m:f>
                        <m:f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𝐽</m:t>
                          </m:r>
                        </m:num>
                        <m:den>
                          <m:sSub>
                            <m:sSub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𝑐</m:t>
                              </m:r>
                            </m:e>
                            <m:sub>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𝑝</m:t>
                              </m:r>
                            </m:sub>
                          </m:sSub>
                        </m:den>
                      </m:f>
                    </m:oMath>
                  </m:oMathPara>
                </a14:m>
                <a:endPar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altLang="zh-CN" sz="2000" b="0" i="0" u="none" strike="noStrike" kern="1200" cap="none" spc="0" normalizeH="0" baseline="0" noProof="0" dirty="0">
                    <a:ln>
                      <a:noFill/>
                    </a:ln>
                    <a:solidFill>
                      <a:srgbClr val="0070C0"/>
                    </a:solidFill>
                    <a:effectLst/>
                    <a:uLnTx/>
                    <a:uFillTx/>
                    <a:latin typeface="Calibri" panose="020F0502020204030204"/>
                    <a:ea typeface="等线" panose="02010600030101010101" pitchFamily="2" charset="-122"/>
                    <a:cs typeface="+mn-cs"/>
                  </a:rPr>
                  <a:t>adiabatic cooling </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vs. </a:t>
                </a:r>
                <a:r>
                  <a:rPr kumimoji="0" lang="en-US" altLang="zh-CN" sz="2000" b="0" i="0" u="none" strike="noStrike" kern="1200" cap="none" spc="0" normalizeH="0" baseline="0" noProof="0" dirty="0">
                    <a:ln>
                      <a:noFill/>
                    </a:ln>
                    <a:solidFill>
                      <a:srgbClr val="C00000"/>
                    </a:solidFill>
                    <a:effectLst/>
                    <a:uLnTx/>
                    <a:uFillTx/>
                    <a:latin typeface="Calibri" panose="020F0502020204030204"/>
                    <a:ea typeface="等线" panose="02010600030101010101" pitchFamily="2" charset="-122"/>
                    <a:cs typeface="+mn-cs"/>
                  </a:rPr>
                  <a:t>diabatic heating </a:t>
                </a:r>
                <a:r>
                  <a:rPr kumimoji="0" lang="en-US" altLang="zh-CN" sz="20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(radiation, latent heat release).</a:t>
                </a:r>
              </a:p>
            </p:txBody>
          </p:sp>
        </mc:Choice>
        <mc:Fallback xmlns="">
          <p:sp>
            <p:nvSpPr>
              <p:cNvPr id="11" name="Rectangle 10">
                <a:extLst>
                  <a:ext uri="{FF2B5EF4-FFF2-40B4-BE49-F238E27FC236}">
                    <a16:creationId xmlns:a16="http://schemas.microsoft.com/office/drawing/2014/main" id="{B552E401-0B20-49D3-8818-75CD54DADFC8}"/>
                  </a:ext>
                </a:extLst>
              </p:cNvPr>
              <p:cNvSpPr>
                <a:spLocks noRot="1" noChangeAspect="1" noMove="1" noResize="1" noEditPoints="1" noAdjustHandles="1" noChangeArrowheads="1" noChangeShapeType="1" noTextEdit="1"/>
              </p:cNvSpPr>
              <p:nvPr/>
            </p:nvSpPr>
            <p:spPr>
              <a:xfrm>
                <a:off x="264797" y="1288105"/>
                <a:ext cx="8614406" cy="2918043"/>
              </a:xfrm>
              <a:prstGeom prst="rect">
                <a:avLst/>
              </a:prstGeom>
              <a:blipFill>
                <a:blip r:embed="rId3"/>
                <a:stretch>
                  <a:fillRect l="-707" t="-1044" b="-2714"/>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A39FFD5A-B558-4E8B-BEFB-9B2607A64E98}"/>
              </a:ext>
            </a:extLst>
          </p:cNvPr>
          <p:cNvCxnSpPr/>
          <p:nvPr/>
        </p:nvCxnSpPr>
        <p:spPr>
          <a:xfrm>
            <a:off x="5095042" y="3621775"/>
            <a:ext cx="58134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B13E487-C7E9-453F-BC2E-1AFD84D5030D}"/>
              </a:ext>
            </a:extLst>
          </p:cNvPr>
          <p:cNvSpPr txBox="1"/>
          <p:nvPr/>
        </p:nvSpPr>
        <p:spPr>
          <a:xfrm>
            <a:off x="8925" y="20358"/>
            <a:ext cx="1143000" cy="307777"/>
          </a:xfrm>
          <a:prstGeom prst="rect">
            <a:avLst/>
          </a:prstGeom>
          <a:noFill/>
        </p:spPr>
        <p:txBody>
          <a:bodyPr wrap="square">
            <a:spAutoFit/>
          </a:bodyPr>
          <a:lstStyle/>
          <a:p>
            <a:r>
              <a:rPr lang="en-US" sz="1400" b="1" dirty="0">
                <a:solidFill>
                  <a:srgbClr val="0070C0"/>
                </a:solidFill>
                <a:latin typeface="Calibri" panose="020F0502020204030204" pitchFamily="34" charset="0"/>
                <a:cs typeface="Calibri" panose="020F0502020204030204" pitchFamily="34" charset="0"/>
              </a:rPr>
              <a:t>Review</a:t>
            </a:r>
            <a:endParaRPr lang="en-US" sz="1400" dirty="0">
              <a:solidFill>
                <a:srgbClr val="0070C0"/>
              </a:solidFill>
            </a:endParaRPr>
          </a:p>
        </p:txBody>
      </p:sp>
    </p:spTree>
    <p:extLst>
      <p:ext uri="{BB962C8B-B14F-4D97-AF65-F5344CB8AC3E}">
        <p14:creationId xmlns:p14="http://schemas.microsoft.com/office/powerpoint/2010/main" val="277449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9CFB6D6-16DC-491E-B592-20DC1F77249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en-US" altLang="en-US" sz="1800"/>
          </a:p>
        </p:txBody>
      </p:sp>
      <p:graphicFrame>
        <p:nvGraphicFramePr>
          <p:cNvPr id="13315" name="Object 1">
            <a:extLst>
              <a:ext uri="{FF2B5EF4-FFF2-40B4-BE49-F238E27FC236}">
                <a16:creationId xmlns:a16="http://schemas.microsoft.com/office/drawing/2014/main" id="{752EF559-CAB4-46D5-9E62-DA0F516A514D}"/>
              </a:ext>
            </a:extLst>
          </p:cNvPr>
          <p:cNvGraphicFramePr>
            <a:graphicFrameLocks noChangeAspect="1"/>
          </p:cNvGraphicFramePr>
          <p:nvPr/>
        </p:nvGraphicFramePr>
        <p:xfrm>
          <a:off x="685800" y="762000"/>
          <a:ext cx="4140200" cy="596900"/>
        </p:xfrm>
        <a:graphic>
          <a:graphicData uri="http://schemas.openxmlformats.org/presentationml/2006/ole">
            <mc:AlternateContent xmlns:mc="http://schemas.openxmlformats.org/markup-compatibility/2006">
              <mc:Choice xmlns:v="urn:schemas-microsoft-com:vml" Requires="v">
                <p:oleObj name="Equation" r:id="rId3" imgW="4140200" imgH="596900" progId="Equation.3">
                  <p:embed/>
                </p:oleObj>
              </mc:Choice>
              <mc:Fallback>
                <p:oleObj name="Equation" r:id="rId3" imgW="4140200" imgH="596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0"/>
                        <a:ext cx="4140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TextBox 3">
            <a:extLst>
              <a:ext uri="{FF2B5EF4-FFF2-40B4-BE49-F238E27FC236}">
                <a16:creationId xmlns:a16="http://schemas.microsoft.com/office/drawing/2014/main" id="{BED5F29E-25CA-431F-AE4A-AC70C2D0968D}"/>
              </a:ext>
            </a:extLst>
          </p:cNvPr>
          <p:cNvSpPr txBox="1">
            <a:spLocks noChangeArrowheads="1"/>
          </p:cNvSpPr>
          <p:nvPr/>
        </p:nvSpPr>
        <p:spPr bwMode="auto">
          <a:xfrm>
            <a:off x="403225" y="90617"/>
            <a:ext cx="2186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dirty="0">
                <a:latin typeface="Calibri" panose="020F0502020204030204" pitchFamily="34" charset="0"/>
                <a:cs typeface="Calibri" panose="020F0502020204030204" pitchFamily="34" charset="0"/>
              </a:rPr>
              <a:t>Ocean heat transport</a:t>
            </a:r>
          </a:p>
        </p:txBody>
      </p:sp>
      <p:sp>
        <p:nvSpPr>
          <p:cNvPr id="13317" name="Rectangle 4">
            <a:extLst>
              <a:ext uri="{FF2B5EF4-FFF2-40B4-BE49-F238E27FC236}">
                <a16:creationId xmlns:a16="http://schemas.microsoft.com/office/drawing/2014/main" id="{0A3CF65D-24BC-47CF-BB40-06570EC35AE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en-US" altLang="en-US" sz="1800"/>
          </a:p>
        </p:txBody>
      </p:sp>
      <p:graphicFrame>
        <p:nvGraphicFramePr>
          <p:cNvPr id="13318" name="Object 3">
            <a:extLst>
              <a:ext uri="{FF2B5EF4-FFF2-40B4-BE49-F238E27FC236}">
                <a16:creationId xmlns:a16="http://schemas.microsoft.com/office/drawing/2014/main" id="{9FC59EA3-0A38-4519-8162-FBF24E78667E}"/>
              </a:ext>
            </a:extLst>
          </p:cNvPr>
          <p:cNvGraphicFramePr>
            <a:graphicFrameLocks noChangeAspect="1"/>
          </p:cNvGraphicFramePr>
          <p:nvPr/>
        </p:nvGraphicFramePr>
        <p:xfrm>
          <a:off x="1295400" y="2451100"/>
          <a:ext cx="2455863" cy="596900"/>
        </p:xfrm>
        <a:graphic>
          <a:graphicData uri="http://schemas.openxmlformats.org/presentationml/2006/ole">
            <mc:AlternateContent xmlns:mc="http://schemas.openxmlformats.org/markup-compatibility/2006">
              <mc:Choice xmlns:v="urn:schemas-microsoft-com:vml" Requires="v">
                <p:oleObj name="Equation" r:id="rId5" imgW="2451100" imgH="596900" progId="Equation.3">
                  <p:embed/>
                </p:oleObj>
              </mc:Choice>
              <mc:Fallback>
                <p:oleObj name="Equation" r:id="rId5" imgW="2451100" imgH="596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451100"/>
                        <a:ext cx="24558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9" name="TextBox 6">
            <a:extLst>
              <a:ext uri="{FF2B5EF4-FFF2-40B4-BE49-F238E27FC236}">
                <a16:creationId xmlns:a16="http://schemas.microsoft.com/office/drawing/2014/main" id="{787A3CAD-6151-4919-9038-B887C88F9256}"/>
              </a:ext>
            </a:extLst>
          </p:cNvPr>
          <p:cNvSpPr txBox="1">
            <a:spLocks noChangeArrowheads="1"/>
          </p:cNvSpPr>
          <p:nvPr/>
        </p:nvSpPr>
        <p:spPr bwMode="auto">
          <a:xfrm flipH="1">
            <a:off x="4495800" y="17526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latin typeface="Calibri" panose="020F0502020204030204" pitchFamily="34" charset="0"/>
                <a:cs typeface="Calibri" panose="020F0502020204030204" pitchFamily="34" charset="0"/>
              </a:rPr>
              <a:t>is zonal &amp; vertical integral</a:t>
            </a:r>
          </a:p>
        </p:txBody>
      </p:sp>
      <p:sp>
        <p:nvSpPr>
          <p:cNvPr id="13320" name="Rectangle 6">
            <a:extLst>
              <a:ext uri="{FF2B5EF4-FFF2-40B4-BE49-F238E27FC236}">
                <a16:creationId xmlns:a16="http://schemas.microsoft.com/office/drawing/2014/main" id="{736EC312-5253-46F1-8DAA-ACC9BFDF52D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endParaRPr lang="en-US" altLang="en-US" sz="1800"/>
          </a:p>
        </p:txBody>
      </p:sp>
      <p:graphicFrame>
        <p:nvGraphicFramePr>
          <p:cNvPr id="13321" name="Object 5">
            <a:extLst>
              <a:ext uri="{FF2B5EF4-FFF2-40B4-BE49-F238E27FC236}">
                <a16:creationId xmlns:a16="http://schemas.microsoft.com/office/drawing/2014/main" id="{9524FEBC-0FE0-4A8F-9FC3-2E8084C6ED9C}"/>
              </a:ext>
            </a:extLst>
          </p:cNvPr>
          <p:cNvGraphicFramePr>
            <a:graphicFrameLocks noChangeAspect="1"/>
          </p:cNvGraphicFramePr>
          <p:nvPr/>
        </p:nvGraphicFramePr>
        <p:xfrm>
          <a:off x="1371600" y="1752600"/>
          <a:ext cx="2344738" cy="376238"/>
        </p:xfrm>
        <a:graphic>
          <a:graphicData uri="http://schemas.openxmlformats.org/presentationml/2006/ole">
            <mc:AlternateContent xmlns:mc="http://schemas.openxmlformats.org/markup-compatibility/2006">
              <mc:Choice xmlns:v="urn:schemas-microsoft-com:vml" Requires="v">
                <p:oleObj name="Equation" r:id="rId7" imgW="2349500" imgH="381000" progId="Equation.3">
                  <p:embed/>
                </p:oleObj>
              </mc:Choice>
              <mc:Fallback>
                <p:oleObj name="Equation" r:id="rId7" imgW="2349500" imgH="3810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1752600"/>
                        <a:ext cx="2344738"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8" name="TextBox 9">
            <a:extLst>
              <a:ext uri="{FF2B5EF4-FFF2-40B4-BE49-F238E27FC236}">
                <a16:creationId xmlns:a16="http://schemas.microsoft.com/office/drawing/2014/main" id="{058136A0-4475-4011-A15A-32B5AE0DDB7C}"/>
              </a:ext>
            </a:extLst>
          </p:cNvPr>
          <p:cNvSpPr txBox="1">
            <a:spLocks noChangeArrowheads="1"/>
          </p:cNvSpPr>
          <p:nvPr/>
        </p:nvSpPr>
        <p:spPr bwMode="auto">
          <a:xfrm flipH="1">
            <a:off x="533400" y="3352800"/>
            <a:ext cx="510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latin typeface="Calibri" panose="020F0502020204030204" pitchFamily="34" charset="0"/>
                <a:cs typeface="Calibri" panose="020F0502020204030204" pitchFamily="34" charset="0"/>
              </a:rPr>
              <a:t>Consider a two-layer ocean of equal thickness,</a:t>
            </a:r>
          </a:p>
        </p:txBody>
      </p:sp>
      <p:sp>
        <p:nvSpPr>
          <p:cNvPr id="11" name="Rectangle 10">
            <a:extLst>
              <a:ext uri="{FF2B5EF4-FFF2-40B4-BE49-F238E27FC236}">
                <a16:creationId xmlns:a16="http://schemas.microsoft.com/office/drawing/2014/main" id="{43E31A5D-5229-4E19-8D84-360983F32F5A}"/>
              </a:ext>
            </a:extLst>
          </p:cNvPr>
          <p:cNvSpPr/>
          <p:nvPr/>
        </p:nvSpPr>
        <p:spPr>
          <a:xfrm>
            <a:off x="6248400" y="3124200"/>
            <a:ext cx="2362200" cy="762000"/>
          </a:xfrm>
          <a:prstGeom prst="rect">
            <a:avLst/>
          </a:prstGeom>
          <a:solidFill>
            <a:srgbClr val="FFFF00"/>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FF0000"/>
                </a:solidFill>
              </a:rPr>
              <a:t>T1</a:t>
            </a:r>
          </a:p>
        </p:txBody>
      </p:sp>
      <p:sp>
        <p:nvSpPr>
          <p:cNvPr id="12" name="Rectangle 11">
            <a:extLst>
              <a:ext uri="{FF2B5EF4-FFF2-40B4-BE49-F238E27FC236}">
                <a16:creationId xmlns:a16="http://schemas.microsoft.com/office/drawing/2014/main" id="{5E055F2C-7264-45AF-839F-3B0E37EF6E5D}"/>
              </a:ext>
            </a:extLst>
          </p:cNvPr>
          <p:cNvSpPr/>
          <p:nvPr/>
        </p:nvSpPr>
        <p:spPr>
          <a:xfrm>
            <a:off x="6248400" y="3886200"/>
            <a:ext cx="2362200" cy="1189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0000FF"/>
                </a:solidFill>
              </a:rPr>
              <a:t>T2</a:t>
            </a:r>
          </a:p>
        </p:txBody>
      </p:sp>
      <p:cxnSp>
        <p:nvCxnSpPr>
          <p:cNvPr id="14" name="Straight Arrow Connector 13">
            <a:extLst>
              <a:ext uri="{FF2B5EF4-FFF2-40B4-BE49-F238E27FC236}">
                <a16:creationId xmlns:a16="http://schemas.microsoft.com/office/drawing/2014/main" id="{BD228658-174A-44C2-9A2F-7B4EFEF00B2E}"/>
              </a:ext>
            </a:extLst>
          </p:cNvPr>
          <p:cNvCxnSpPr/>
          <p:nvPr/>
        </p:nvCxnSpPr>
        <p:spPr>
          <a:xfrm>
            <a:off x="6477000" y="3505200"/>
            <a:ext cx="685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A4FE17-2482-46D6-9F71-05DACF12D77C}"/>
              </a:ext>
            </a:extLst>
          </p:cNvPr>
          <p:cNvCxnSpPr/>
          <p:nvPr/>
        </p:nvCxnSpPr>
        <p:spPr>
          <a:xfrm flipH="1">
            <a:off x="6477000" y="4494213"/>
            <a:ext cx="342900" cy="1587"/>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83" name="Object 7">
                <a:extLst>
                  <a:ext uri="{FF2B5EF4-FFF2-40B4-BE49-F238E27FC236}">
                    <a16:creationId xmlns:a16="http://schemas.microsoft.com/office/drawing/2014/main" id="{DA68B65B-E917-496B-A515-5861400A9711}"/>
                  </a:ext>
                </a:extLst>
              </p:cNvPr>
              <p:cNvSpPr txBox="1"/>
              <p:nvPr/>
            </p:nvSpPr>
            <p:spPr bwMode="auto">
              <a:xfrm>
                <a:off x="1708150" y="4070350"/>
                <a:ext cx="2295525" cy="42545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𝑣𝑇</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m:t>
                          </m:r>
                        </m:e>
                        <m:sub>
                          <m:r>
                            <a:rPr lang="en-US" sz="2000" i="1">
                              <a:solidFill>
                                <a:srgbClr val="000000"/>
                              </a:solidFill>
                              <a:latin typeface="Cambria Math" panose="02040503050406030204" pitchFamily="18" charset="0"/>
                            </a:rPr>
                            <m:t>𝑜</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𝑣</m:t>
                      </m:r>
                      <m:r>
                        <a:rPr lang="en-US" sz="2000" i="1" baseline="-25000">
                          <a:solidFill>
                            <a:srgbClr val="000000"/>
                          </a:solidFill>
                          <a:latin typeface="Cambria Math" panose="02040503050406030204" pitchFamily="18" charset="0"/>
                        </a:rPr>
                        <m:t>1</m:t>
                      </m:r>
                      <m:r>
                        <m:rPr>
                          <m:sty m:val="p"/>
                        </m:rPr>
                        <a:rPr lang="en-US" sz="2000" i="0">
                          <a:solidFill>
                            <a:srgbClr val="000000"/>
                          </a:solidFill>
                          <a:latin typeface="Cambria Math" panose="02040503050406030204" pitchFamily="18" charset="0"/>
                        </a:rPr>
                        <m:t>h</m:t>
                      </m:r>
                      <m:r>
                        <a:rPr lang="en-US" sz="2000" i="1" baseline="-25000">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m:t>
                      </m:r>
                      <m:sSub>
                        <m:sSubPr>
                          <m:ctrlPr>
                            <a:rPr lang="en-US" sz="2000" i="1" smtClean="0">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𝑇</m:t>
                          </m:r>
                        </m:e>
                        <m:sub>
                          <m:r>
                            <a:rPr lang="en-US" sz="2000" i="1">
                              <a:solidFill>
                                <a:srgbClr val="FF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smtClean="0">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𝑇</m:t>
                          </m:r>
                        </m:e>
                        <m:sub>
                          <m:r>
                            <a:rPr lang="en-US" sz="2000" i="1">
                              <a:solidFill>
                                <a:srgbClr val="0070C0"/>
                              </a:solidFill>
                              <a:latin typeface="Cambria Math" panose="02040503050406030204" pitchFamily="18" charset="0"/>
                            </a:rPr>
                            <m:t>2</m:t>
                          </m:r>
                        </m:sub>
                      </m:sSub>
                      <m:r>
                        <a:rPr lang="en-US" sz="2000" i="1">
                          <a:solidFill>
                            <a:srgbClr val="000000"/>
                          </a:solidFill>
                          <a:latin typeface="Cambria Math" panose="02040503050406030204" pitchFamily="18" charset="0"/>
                        </a:rPr>
                        <m:t>)</m:t>
                      </m:r>
                    </m:oMath>
                  </m:oMathPara>
                </a14:m>
                <a:endParaRPr lang="en-US" sz="2000" dirty="0"/>
              </a:p>
            </p:txBody>
          </p:sp>
        </mc:Choice>
        <mc:Fallback xmlns="">
          <p:sp>
            <p:nvSpPr>
              <p:cNvPr id="7183" name="Object 7">
                <a:extLst>
                  <a:ext uri="{FF2B5EF4-FFF2-40B4-BE49-F238E27FC236}">
                    <a16:creationId xmlns:a16="http://schemas.microsoft.com/office/drawing/2014/main" id="{DA68B65B-E917-496B-A515-5861400A9711}"/>
                  </a:ext>
                </a:extLst>
              </p:cNvPr>
              <p:cNvSpPr txBox="1">
                <a:spLocks noRot="1" noChangeAspect="1" noMove="1" noResize="1" noEditPoints="1" noAdjustHandles="1" noChangeArrowheads="1" noChangeShapeType="1" noTextEdit="1"/>
              </p:cNvSpPr>
              <p:nvPr/>
            </p:nvSpPr>
            <p:spPr bwMode="auto">
              <a:xfrm>
                <a:off x="1708150" y="4070350"/>
                <a:ext cx="2295525" cy="425450"/>
              </a:xfrm>
              <a:prstGeom prst="rect">
                <a:avLst/>
              </a:prstGeom>
              <a:blipFill>
                <a:blip r:embed="rId9"/>
                <a:stretch>
                  <a:fillRect l="-531"/>
                </a:stretch>
              </a:blipFill>
              <a:ln>
                <a:noFill/>
              </a:ln>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F3100452-0364-4F7B-AC3B-5F0FE0CA67E7}"/>
              </a:ext>
            </a:extLst>
          </p:cNvPr>
          <p:cNvCxnSpPr/>
          <p:nvPr/>
        </p:nvCxnSpPr>
        <p:spPr bwMode="auto">
          <a:xfrm flipV="1">
            <a:off x="3048000" y="838200"/>
            <a:ext cx="381000" cy="381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7087271-7D0C-481B-B123-B826DE2EAB6A}"/>
              </a:ext>
            </a:extLst>
          </p:cNvPr>
          <p:cNvCxnSpPr/>
          <p:nvPr/>
        </p:nvCxnSpPr>
        <p:spPr>
          <a:xfrm flipV="1">
            <a:off x="1295400" y="838200"/>
            <a:ext cx="381000" cy="381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8F02533-1588-4C8B-A235-F746BBF3C5DD}"/>
              </a:ext>
            </a:extLst>
          </p:cNvPr>
          <p:cNvCxnSpPr/>
          <p:nvPr/>
        </p:nvCxnSpPr>
        <p:spPr>
          <a:xfrm flipV="1">
            <a:off x="609600" y="838200"/>
            <a:ext cx="381000" cy="381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690A72C-A084-4F18-9F3E-CF87CD2543FA}"/>
              </a:ext>
            </a:extLst>
          </p:cNvPr>
          <p:cNvSpPr txBox="1">
            <a:spLocks noChangeArrowheads="1"/>
          </p:cNvSpPr>
          <p:nvPr/>
        </p:nvSpPr>
        <p:spPr bwMode="auto">
          <a:xfrm>
            <a:off x="6648450" y="3124200"/>
            <a:ext cx="38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t>v</a:t>
            </a:r>
            <a:r>
              <a:rPr lang="en-US" altLang="en-US" sz="1800" baseline="-25000"/>
              <a:t>1</a:t>
            </a:r>
          </a:p>
        </p:txBody>
      </p:sp>
      <p:sp>
        <p:nvSpPr>
          <p:cNvPr id="23" name="TextBox 22">
            <a:extLst>
              <a:ext uri="{FF2B5EF4-FFF2-40B4-BE49-F238E27FC236}">
                <a16:creationId xmlns:a16="http://schemas.microsoft.com/office/drawing/2014/main" id="{7504A67F-6EF4-453B-BD80-FE19F0958241}"/>
              </a:ext>
            </a:extLst>
          </p:cNvPr>
          <p:cNvSpPr txBox="1">
            <a:spLocks noChangeArrowheads="1"/>
          </p:cNvSpPr>
          <p:nvPr/>
        </p:nvSpPr>
        <p:spPr bwMode="auto">
          <a:xfrm>
            <a:off x="5926138" y="3276600"/>
            <a:ext cx="398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t>h</a:t>
            </a:r>
            <a:r>
              <a:rPr lang="en-US" altLang="en-US" sz="1800" baseline="-25000"/>
              <a:t>1</a:t>
            </a:r>
          </a:p>
        </p:txBody>
      </p:sp>
      <p:sp>
        <p:nvSpPr>
          <p:cNvPr id="13333" name="TextBox 16">
            <a:extLst>
              <a:ext uri="{FF2B5EF4-FFF2-40B4-BE49-F238E27FC236}">
                <a16:creationId xmlns:a16="http://schemas.microsoft.com/office/drawing/2014/main" id="{7ED47807-D6A8-4FAA-AF6A-14F85E14BBD3}"/>
              </a:ext>
            </a:extLst>
          </p:cNvPr>
          <p:cNvSpPr txBox="1">
            <a:spLocks noChangeArrowheads="1"/>
          </p:cNvSpPr>
          <p:nvPr/>
        </p:nvSpPr>
        <p:spPr bwMode="auto">
          <a:xfrm>
            <a:off x="469900" y="5497513"/>
            <a:ext cx="654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dirty="0">
                <a:solidFill>
                  <a:srgbClr val="000000"/>
                </a:solidFill>
                <a:latin typeface="Calibri" panose="020F0502020204030204" pitchFamily="34" charset="0"/>
                <a:cs typeface="Calibri" panose="020F0502020204030204" pitchFamily="34" charset="0"/>
              </a:rPr>
              <a:t>Heat transport by the meridional overturning circulation (MOC) due to temperature stratification.</a:t>
            </a:r>
          </a:p>
        </p:txBody>
      </p:sp>
      <p:sp>
        <p:nvSpPr>
          <p:cNvPr id="13334" name="TextBox 18">
            <a:extLst>
              <a:ext uri="{FF2B5EF4-FFF2-40B4-BE49-F238E27FC236}">
                <a16:creationId xmlns:a16="http://schemas.microsoft.com/office/drawing/2014/main" id="{D62E64A9-3FC5-40FE-9A89-A0D828F59147}"/>
              </a:ext>
            </a:extLst>
          </p:cNvPr>
          <p:cNvSpPr txBox="1">
            <a:spLocks noChangeArrowheads="1"/>
          </p:cNvSpPr>
          <p:nvPr/>
        </p:nvSpPr>
        <p:spPr bwMode="auto">
          <a:xfrm flipH="1">
            <a:off x="381000" y="4735513"/>
            <a:ext cx="487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solidFill>
                  <a:srgbClr val="000000"/>
                </a:solidFill>
                <a:latin typeface="Calibri" panose="020F0502020204030204" pitchFamily="34" charset="0"/>
                <a:cs typeface="Calibri" panose="020F0502020204030204" pitchFamily="34" charset="0"/>
              </a:rPr>
              <a:t> where v</a:t>
            </a:r>
            <a:r>
              <a:rPr lang="en-US" altLang="en-US" sz="1800" baseline="-25000">
                <a:solidFill>
                  <a:srgbClr val="000000"/>
                </a:solidFill>
                <a:latin typeface="Calibri" panose="020F0502020204030204" pitchFamily="34" charset="0"/>
                <a:cs typeface="Calibri" panose="020F0502020204030204" pitchFamily="34" charset="0"/>
              </a:rPr>
              <a:t>1</a:t>
            </a:r>
            <a:r>
              <a:rPr lang="en-US" altLang="en-US" sz="1800">
                <a:solidFill>
                  <a:srgbClr val="000000"/>
                </a:solidFill>
                <a:latin typeface="Calibri" panose="020F0502020204030204" pitchFamily="34" charset="0"/>
                <a:cs typeface="Calibri" panose="020F0502020204030204" pitchFamily="34" charset="0"/>
              </a:rPr>
              <a:t>h</a:t>
            </a:r>
            <a:r>
              <a:rPr lang="en-US" altLang="en-US" sz="1800" baseline="-25000">
                <a:solidFill>
                  <a:srgbClr val="000000"/>
                </a:solidFill>
                <a:latin typeface="Calibri" panose="020F0502020204030204" pitchFamily="34" charset="0"/>
                <a:cs typeface="Calibri" panose="020F0502020204030204" pitchFamily="34" charset="0"/>
              </a:rPr>
              <a:t>1</a:t>
            </a:r>
            <a:r>
              <a:rPr lang="en-US" altLang="en-US" sz="1800">
                <a:solidFill>
                  <a:srgbClr val="000000"/>
                </a:solidFill>
                <a:latin typeface="Calibri" panose="020F0502020204030204" pitchFamily="34" charset="0"/>
                <a:cs typeface="Calibri" panose="020F0502020204030204" pitchFamily="34" charset="0"/>
              </a:rPr>
              <a:t> = v</a:t>
            </a:r>
            <a:r>
              <a:rPr lang="en-US" altLang="en-US" sz="1800" baseline="-25000">
                <a:solidFill>
                  <a:srgbClr val="000000"/>
                </a:solidFill>
                <a:latin typeface="Calibri" panose="020F0502020204030204" pitchFamily="34" charset="0"/>
                <a:cs typeface="Calibri" panose="020F0502020204030204" pitchFamily="34" charset="0"/>
              </a:rPr>
              <a:t>2</a:t>
            </a:r>
            <a:r>
              <a:rPr lang="en-US" altLang="en-US" sz="1800">
                <a:solidFill>
                  <a:srgbClr val="000000"/>
                </a:solidFill>
                <a:latin typeface="Calibri" panose="020F0502020204030204" pitchFamily="34" charset="0"/>
                <a:cs typeface="Calibri" panose="020F0502020204030204" pitchFamily="34" charset="0"/>
              </a:rPr>
              <a:t>h</a:t>
            </a:r>
            <a:r>
              <a:rPr lang="en-US" altLang="en-US" sz="1800" baseline="-25000">
                <a:solidFill>
                  <a:srgbClr val="000000"/>
                </a:solidFill>
                <a:latin typeface="Calibri" panose="020F0502020204030204" pitchFamily="34" charset="0"/>
                <a:cs typeface="Calibri" panose="020F0502020204030204" pitchFamily="34" charset="0"/>
              </a:rPr>
              <a:t>2</a:t>
            </a:r>
            <a:r>
              <a:rPr lang="en-US" altLang="en-US" sz="1800">
                <a:solidFill>
                  <a:srgbClr val="000000"/>
                </a:solidFill>
                <a:latin typeface="Calibri" panose="020F0502020204030204" pitchFamily="34" charset="0"/>
                <a:cs typeface="Calibri" panose="020F0502020204030204" pitchFamily="34" charset="0"/>
              </a:rPr>
              <a:t> is the MOC volume transport.   </a:t>
            </a:r>
          </a:p>
        </p:txBody>
      </p:sp>
      <p:sp>
        <p:nvSpPr>
          <p:cNvPr id="24" name="TextBox 23">
            <a:extLst>
              <a:ext uri="{FF2B5EF4-FFF2-40B4-BE49-F238E27FC236}">
                <a16:creationId xmlns:a16="http://schemas.microsoft.com/office/drawing/2014/main" id="{E4335D34-0AAE-41D2-9C69-DDCB8DD96AE3}"/>
              </a:ext>
            </a:extLst>
          </p:cNvPr>
          <p:cNvSpPr txBox="1"/>
          <p:nvPr/>
        </p:nvSpPr>
        <p:spPr>
          <a:xfrm>
            <a:off x="7848600" y="6505575"/>
            <a:ext cx="1143000" cy="307777"/>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Fig. 2.7</a:t>
            </a:r>
            <a:r>
              <a:rPr lang="en-US" sz="1400" dirty="0">
                <a:latin typeface="Calibri" panose="020F0502020204030204" pitchFamily="34" charset="0"/>
                <a:cs typeface="Calibri" panose="020F0502020204030204" pitchFamily="34" charset="0"/>
              </a:rPr>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11" grpId="0" animBg="1"/>
      <p:bldP spid="12" grpId="0" animBg="1"/>
      <p:bldP spid="7183" grpId="0"/>
      <p:bldP spid="3" grpId="0"/>
      <p:bldP spid="23" grpId="0"/>
      <p:bldP spid="13333" grpId="0"/>
      <p:bldP spid="133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7-33">
            <a:extLst>
              <a:ext uri="{FF2B5EF4-FFF2-40B4-BE49-F238E27FC236}">
                <a16:creationId xmlns:a16="http://schemas.microsoft.com/office/drawing/2014/main" id="{E817B77F-0C75-432E-858D-26315EF6F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319"/>
          <a:stretch>
            <a:fillRect/>
          </a:stretch>
        </p:blipFill>
        <p:spPr bwMode="auto">
          <a:xfrm>
            <a:off x="0" y="1392238"/>
            <a:ext cx="4733925"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3" descr="p-7-15">
            <a:extLst>
              <a:ext uri="{FF2B5EF4-FFF2-40B4-BE49-F238E27FC236}">
                <a16:creationId xmlns:a16="http://schemas.microsoft.com/office/drawing/2014/main" id="{42F9AF4E-5CF1-40C8-81D4-B2A311FF7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9411"/>
          <a:stretch>
            <a:fillRect/>
          </a:stretch>
        </p:blipFill>
        <p:spPr bwMode="auto">
          <a:xfrm>
            <a:off x="4419600" y="1376363"/>
            <a:ext cx="47244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a:extLst>
              <a:ext uri="{FF2B5EF4-FFF2-40B4-BE49-F238E27FC236}">
                <a16:creationId xmlns:a16="http://schemas.microsoft.com/office/drawing/2014/main" id="{5B945BAF-A0DA-49D0-951D-588AD703B9F7}"/>
              </a:ext>
            </a:extLst>
          </p:cNvPr>
          <p:cNvSpPr txBox="1">
            <a:spLocks noChangeArrowheads="1"/>
          </p:cNvSpPr>
          <p:nvPr/>
        </p:nvSpPr>
        <p:spPr bwMode="auto">
          <a:xfrm>
            <a:off x="4953000" y="5181600"/>
            <a:ext cx="4038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ctr" eaLnBrk="1" hangingPunct="1">
              <a:spcBef>
                <a:spcPct val="0"/>
              </a:spcBef>
              <a:buFontTx/>
              <a:buNone/>
            </a:pPr>
            <a:r>
              <a:rPr lang="en-US" altLang="en-US" sz="1400"/>
              <a:t>Atlantic </a:t>
            </a:r>
          </a:p>
          <a:p>
            <a:pPr algn="ctr" eaLnBrk="1" hangingPunct="1">
              <a:spcBef>
                <a:spcPct val="0"/>
              </a:spcBef>
              <a:buFontTx/>
              <a:buNone/>
            </a:pPr>
            <a:r>
              <a:rPr lang="en-US" altLang="en-US" sz="1400"/>
              <a:t>(Pickard &amp; Emery 1990: Descriptive Oceanography, Pergamon)</a:t>
            </a:r>
          </a:p>
        </p:txBody>
      </p:sp>
      <p:sp>
        <p:nvSpPr>
          <p:cNvPr id="15365" name="Line 5">
            <a:extLst>
              <a:ext uri="{FF2B5EF4-FFF2-40B4-BE49-F238E27FC236}">
                <a16:creationId xmlns:a16="http://schemas.microsoft.com/office/drawing/2014/main" id="{AA8E9889-B597-4F11-8C04-11684319A4BF}"/>
              </a:ext>
            </a:extLst>
          </p:cNvPr>
          <p:cNvSpPr>
            <a:spLocks noChangeAspect="1" noChangeShapeType="1"/>
          </p:cNvSpPr>
          <p:nvPr/>
        </p:nvSpPr>
        <p:spPr bwMode="auto">
          <a:xfrm>
            <a:off x="2453640" y="1468438"/>
            <a:ext cx="365760" cy="0"/>
          </a:xfrm>
          <a:prstGeom prst="line">
            <a:avLst/>
          </a:prstGeom>
          <a:noFill/>
          <a:ln w="28575">
            <a:solidFill>
              <a:srgbClr val="FF99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6" name="Line 6">
            <a:extLst>
              <a:ext uri="{FF2B5EF4-FFF2-40B4-BE49-F238E27FC236}">
                <a16:creationId xmlns:a16="http://schemas.microsoft.com/office/drawing/2014/main" id="{0CA51D5E-9463-4A8E-BE2D-5908AA4178D1}"/>
              </a:ext>
            </a:extLst>
          </p:cNvPr>
          <p:cNvSpPr>
            <a:spLocks noChangeAspect="1" noChangeShapeType="1"/>
          </p:cNvSpPr>
          <p:nvPr/>
        </p:nvSpPr>
        <p:spPr bwMode="auto">
          <a:xfrm flipH="1">
            <a:off x="1158240" y="1468438"/>
            <a:ext cx="365760" cy="0"/>
          </a:xfrm>
          <a:prstGeom prst="line">
            <a:avLst/>
          </a:prstGeom>
          <a:noFill/>
          <a:ln w="28575">
            <a:solidFill>
              <a:srgbClr val="FF99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7" name="Line 7">
            <a:extLst>
              <a:ext uri="{FF2B5EF4-FFF2-40B4-BE49-F238E27FC236}">
                <a16:creationId xmlns:a16="http://schemas.microsoft.com/office/drawing/2014/main" id="{728DF0C3-54AB-4FEA-BC8A-26414086216D}"/>
              </a:ext>
            </a:extLst>
          </p:cNvPr>
          <p:cNvSpPr>
            <a:spLocks noChangeShapeType="1"/>
          </p:cNvSpPr>
          <p:nvPr/>
        </p:nvSpPr>
        <p:spPr bwMode="auto">
          <a:xfrm flipH="1" flipV="1">
            <a:off x="3276600" y="2078038"/>
            <a:ext cx="381000" cy="152400"/>
          </a:xfrm>
          <a:prstGeom prst="line">
            <a:avLst/>
          </a:prstGeom>
          <a:noFill/>
          <a:ln w="28575">
            <a:solidFill>
              <a:srgbClr val="0099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8" name="Line 8">
            <a:extLst>
              <a:ext uri="{FF2B5EF4-FFF2-40B4-BE49-F238E27FC236}">
                <a16:creationId xmlns:a16="http://schemas.microsoft.com/office/drawing/2014/main" id="{F89D0975-6E44-4A6F-99C8-45E6FF774BD6}"/>
              </a:ext>
            </a:extLst>
          </p:cNvPr>
          <p:cNvSpPr>
            <a:spLocks noChangeShapeType="1"/>
          </p:cNvSpPr>
          <p:nvPr/>
        </p:nvSpPr>
        <p:spPr bwMode="auto">
          <a:xfrm rot="8292929" flipH="1" flipV="1">
            <a:off x="762000" y="2306638"/>
            <a:ext cx="381000" cy="152400"/>
          </a:xfrm>
          <a:prstGeom prst="line">
            <a:avLst/>
          </a:prstGeom>
          <a:noFill/>
          <a:ln w="28575">
            <a:solidFill>
              <a:srgbClr val="0099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5369" name="TextBox 1">
            <a:extLst>
              <a:ext uri="{FF2B5EF4-FFF2-40B4-BE49-F238E27FC236}">
                <a16:creationId xmlns:a16="http://schemas.microsoft.com/office/drawing/2014/main" id="{F7105722-6412-4897-85A1-C323BBC99DEF}"/>
              </a:ext>
            </a:extLst>
          </p:cNvPr>
          <p:cNvSpPr txBox="1">
            <a:spLocks noChangeArrowheads="1"/>
          </p:cNvSpPr>
          <p:nvPr/>
        </p:nvSpPr>
        <p:spPr bwMode="auto">
          <a:xfrm>
            <a:off x="2133600" y="76200"/>
            <a:ext cx="4708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2400"/>
              <a:t>Meridional overturning circulation</a:t>
            </a:r>
          </a:p>
        </p:txBody>
      </p:sp>
      <p:sp>
        <p:nvSpPr>
          <p:cNvPr id="15370" name="TextBox 2">
            <a:extLst>
              <a:ext uri="{FF2B5EF4-FFF2-40B4-BE49-F238E27FC236}">
                <a16:creationId xmlns:a16="http://schemas.microsoft.com/office/drawing/2014/main" id="{C861D610-7AD0-4F56-A609-B98ECE6F2A37}"/>
              </a:ext>
            </a:extLst>
          </p:cNvPr>
          <p:cNvSpPr txBox="1">
            <a:spLocks noChangeArrowheads="1"/>
          </p:cNvSpPr>
          <p:nvPr/>
        </p:nvSpPr>
        <p:spPr bwMode="auto">
          <a:xfrm>
            <a:off x="1524000" y="587931"/>
            <a:ext cx="2131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dirty="0">
                <a:solidFill>
                  <a:srgbClr val="C00000"/>
                </a:solidFill>
                <a:latin typeface="Calibri" panose="020F0502020204030204" pitchFamily="34" charset="0"/>
                <a:cs typeface="Calibri" panose="020F0502020204030204" pitchFamily="34" charset="0"/>
              </a:rPr>
              <a:t>Shallow</a:t>
            </a:r>
            <a:r>
              <a:rPr lang="en-US" altLang="en-US" sz="1800" dirty="0">
                <a:latin typeface="Calibri" panose="020F0502020204030204" pitchFamily="34" charset="0"/>
                <a:cs typeface="Calibri" panose="020F0502020204030204" pitchFamily="34" charset="0"/>
              </a:rPr>
              <a:t>, wind-driven</a:t>
            </a:r>
          </a:p>
        </p:txBody>
      </p:sp>
      <p:sp>
        <p:nvSpPr>
          <p:cNvPr id="15371" name="TextBox 3">
            <a:extLst>
              <a:ext uri="{FF2B5EF4-FFF2-40B4-BE49-F238E27FC236}">
                <a16:creationId xmlns:a16="http://schemas.microsoft.com/office/drawing/2014/main" id="{59F0BC71-BADB-476C-BD2D-D519AF09E871}"/>
              </a:ext>
            </a:extLst>
          </p:cNvPr>
          <p:cNvSpPr txBox="1">
            <a:spLocks noChangeArrowheads="1"/>
          </p:cNvSpPr>
          <p:nvPr/>
        </p:nvSpPr>
        <p:spPr bwMode="auto">
          <a:xfrm>
            <a:off x="6235700" y="1098550"/>
            <a:ext cx="21204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dirty="0">
                <a:solidFill>
                  <a:srgbClr val="0000FF"/>
                </a:solidFill>
                <a:latin typeface="Calibri" panose="020F0502020204030204" pitchFamily="34" charset="0"/>
                <a:cs typeface="Calibri" panose="020F0502020204030204" pitchFamily="34" charset="0"/>
              </a:rPr>
              <a:t>Deep</a:t>
            </a:r>
            <a:r>
              <a:rPr lang="en-US" altLang="en-US" sz="1800" dirty="0">
                <a:latin typeface="Calibri" panose="020F0502020204030204" pitchFamily="34" charset="0"/>
                <a:cs typeface="Calibri" panose="020F0502020204030204" pitchFamily="34" charset="0"/>
              </a:rPr>
              <a:t>, density driven</a:t>
            </a:r>
          </a:p>
        </p:txBody>
      </p:sp>
      <p:sp>
        <p:nvSpPr>
          <p:cNvPr id="15372" name="Line 7">
            <a:extLst>
              <a:ext uri="{FF2B5EF4-FFF2-40B4-BE49-F238E27FC236}">
                <a16:creationId xmlns:a16="http://schemas.microsoft.com/office/drawing/2014/main" id="{6B9C4CAE-007A-4782-A960-9C2DE071014A}"/>
              </a:ext>
            </a:extLst>
          </p:cNvPr>
          <p:cNvSpPr>
            <a:spLocks noChangeShapeType="1"/>
          </p:cNvSpPr>
          <p:nvPr/>
        </p:nvSpPr>
        <p:spPr bwMode="auto">
          <a:xfrm flipH="1" flipV="1">
            <a:off x="2019300" y="1600200"/>
            <a:ext cx="0" cy="477838"/>
          </a:xfrm>
          <a:prstGeom prst="line">
            <a:avLst/>
          </a:prstGeom>
          <a:noFill/>
          <a:ln w="28575">
            <a:solidFill>
              <a:srgbClr val="0099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3" name="Line 5">
            <a:extLst>
              <a:ext uri="{FF2B5EF4-FFF2-40B4-BE49-F238E27FC236}">
                <a16:creationId xmlns:a16="http://schemas.microsoft.com/office/drawing/2014/main" id="{8C5B53D8-0D17-4AC4-8EA7-26EAD76F40C6}"/>
              </a:ext>
            </a:extLst>
          </p:cNvPr>
          <p:cNvSpPr>
            <a:spLocks noChangeShapeType="1"/>
          </p:cNvSpPr>
          <p:nvPr/>
        </p:nvSpPr>
        <p:spPr bwMode="auto">
          <a:xfrm>
            <a:off x="6515100" y="2133600"/>
            <a:ext cx="457200" cy="0"/>
          </a:xfrm>
          <a:prstGeom prst="line">
            <a:avLst/>
          </a:prstGeom>
          <a:noFill/>
          <a:ln w="28575">
            <a:solidFill>
              <a:srgbClr val="FF99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14" name="Line 7">
            <a:extLst>
              <a:ext uri="{FF2B5EF4-FFF2-40B4-BE49-F238E27FC236}">
                <a16:creationId xmlns:a16="http://schemas.microsoft.com/office/drawing/2014/main" id="{4679D45D-4B14-4AC2-992A-BB8788982C35}"/>
              </a:ext>
            </a:extLst>
          </p:cNvPr>
          <p:cNvSpPr>
            <a:spLocks noChangeShapeType="1"/>
          </p:cNvSpPr>
          <p:nvPr/>
        </p:nvSpPr>
        <p:spPr bwMode="auto">
          <a:xfrm flipH="1" flipV="1">
            <a:off x="6515100" y="2819400"/>
            <a:ext cx="381000" cy="0"/>
          </a:xfrm>
          <a:prstGeom prst="line">
            <a:avLst/>
          </a:prstGeom>
          <a:noFill/>
          <a:ln w="28575">
            <a:solidFill>
              <a:srgbClr val="0099FF"/>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A348433D-1887-4F7C-A39C-CA9085E82963}"/>
              </a:ext>
            </a:extLst>
          </p:cNvPr>
          <p:cNvSpPr txBox="1"/>
          <p:nvPr/>
        </p:nvSpPr>
        <p:spPr>
          <a:xfrm flipH="1">
            <a:off x="847725" y="6334669"/>
            <a:ext cx="7772400" cy="369332"/>
          </a:xfrm>
          <a:prstGeom prst="rect">
            <a:avLst/>
          </a:prstGeom>
          <a:noFill/>
        </p:spPr>
        <p:txBody>
          <a:bodyPr wrap="square" rtlCol="0">
            <a:spAutoFit/>
          </a:bodyPr>
          <a:lstStyle/>
          <a:p>
            <a:r>
              <a:rPr lang="en-US" dirty="0"/>
              <a:t>Ocean heat transport decreases poleward </a:t>
            </a:r>
            <a:r>
              <a:rPr lang="en-US" dirty="0">
                <a:sym typeface="Wingdings" panose="05000000000000000000" pitchFamily="2" charset="2"/>
              </a:rPr>
              <a:t> ocean temp stratification.</a:t>
            </a:r>
            <a:endParaRPr lang="en-US" dirty="0"/>
          </a:p>
        </p:txBody>
      </p:sp>
      <p:sp>
        <p:nvSpPr>
          <p:cNvPr id="17" name="Flowchart: Summing Junction 16">
            <a:extLst>
              <a:ext uri="{FF2B5EF4-FFF2-40B4-BE49-F238E27FC236}">
                <a16:creationId xmlns:a16="http://schemas.microsoft.com/office/drawing/2014/main" id="{113566E3-83E7-406A-94EE-025FDF2FE78C}"/>
              </a:ext>
            </a:extLst>
          </p:cNvPr>
          <p:cNvSpPr>
            <a:spLocks noChangeAspect="1"/>
          </p:cNvSpPr>
          <p:nvPr/>
        </p:nvSpPr>
        <p:spPr>
          <a:xfrm>
            <a:off x="2473566" y="1096289"/>
            <a:ext cx="193434" cy="199111"/>
          </a:xfrm>
          <a:prstGeom prst="flowChartSummingJuncti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Flowchart: Summing Junction 17">
            <a:extLst>
              <a:ext uri="{FF2B5EF4-FFF2-40B4-BE49-F238E27FC236}">
                <a16:creationId xmlns:a16="http://schemas.microsoft.com/office/drawing/2014/main" id="{469F2EF2-BD2A-45CE-9E23-39978E3B7431}"/>
              </a:ext>
            </a:extLst>
          </p:cNvPr>
          <p:cNvSpPr>
            <a:spLocks noChangeAspect="1"/>
          </p:cNvSpPr>
          <p:nvPr/>
        </p:nvSpPr>
        <p:spPr>
          <a:xfrm>
            <a:off x="1330566" y="1096289"/>
            <a:ext cx="193434" cy="199111"/>
          </a:xfrm>
          <a:prstGeom prst="flowChartSummingJunction">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TextBox 18">
            <a:extLst>
              <a:ext uri="{FF2B5EF4-FFF2-40B4-BE49-F238E27FC236}">
                <a16:creationId xmlns:a16="http://schemas.microsoft.com/office/drawing/2014/main" id="{7971A023-BE9B-4E97-9470-5AA3C01214EA}"/>
              </a:ext>
            </a:extLst>
          </p:cNvPr>
          <p:cNvSpPr txBox="1"/>
          <p:nvPr/>
        </p:nvSpPr>
        <p:spPr>
          <a:xfrm flipH="1">
            <a:off x="1676400" y="1063823"/>
            <a:ext cx="914400" cy="307777"/>
          </a:xfrm>
          <a:prstGeom prst="rect">
            <a:avLst/>
          </a:prstGeom>
          <a:noFill/>
        </p:spPr>
        <p:txBody>
          <a:bodyPr wrap="square" rtlCol="0">
            <a:spAutoFit/>
          </a:bodyPr>
          <a:lstStyle/>
          <a:p>
            <a:r>
              <a:rPr lang="en-US" sz="1400" dirty="0">
                <a:solidFill>
                  <a:srgbClr val="0070C0"/>
                </a:solidFill>
                <a:latin typeface="Calibri" panose="020F0502020204030204" pitchFamily="34" charset="0"/>
                <a:cs typeface="Calibri" panose="020F0502020204030204" pitchFamily="34" charset="0"/>
              </a:rPr>
              <a:t>E wind</a:t>
            </a:r>
          </a:p>
        </p:txBody>
      </p:sp>
      <p:sp>
        <p:nvSpPr>
          <p:cNvPr id="20" name="TextBox 19">
            <a:extLst>
              <a:ext uri="{FF2B5EF4-FFF2-40B4-BE49-F238E27FC236}">
                <a16:creationId xmlns:a16="http://schemas.microsoft.com/office/drawing/2014/main" id="{5253BC96-1184-4476-B69C-7331ED6AD4B8}"/>
              </a:ext>
            </a:extLst>
          </p:cNvPr>
          <p:cNvSpPr txBox="1"/>
          <p:nvPr/>
        </p:nvSpPr>
        <p:spPr>
          <a:xfrm>
            <a:off x="8312487" y="6554504"/>
            <a:ext cx="831513" cy="307777"/>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Fig. 2.8</a:t>
            </a:r>
            <a:r>
              <a:rPr lang="en-US" sz="1400" dirty="0">
                <a:latin typeface="Calibri" panose="020F0502020204030204" pitchFamily="34" charset="0"/>
                <a:cs typeface="Calibri" panose="020F0502020204030204" pitchFamily="34" charset="0"/>
              </a:rPr>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153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02EA13-9EE0-4071-A1D5-5822EE653C36}"/>
              </a:ext>
            </a:extLst>
          </p:cNvPr>
          <p:cNvPicPr>
            <a:picLocks noChangeAspect="1"/>
          </p:cNvPicPr>
          <p:nvPr/>
        </p:nvPicPr>
        <p:blipFill>
          <a:blip r:embed="rId3"/>
          <a:stretch>
            <a:fillRect/>
          </a:stretch>
        </p:blipFill>
        <p:spPr>
          <a:xfrm>
            <a:off x="1163637" y="553047"/>
            <a:ext cx="7218363" cy="3780779"/>
          </a:xfrm>
          <a:prstGeom prst="rect">
            <a:avLst/>
          </a:prstGeom>
        </p:spPr>
      </p:pic>
      <p:graphicFrame>
        <p:nvGraphicFramePr>
          <p:cNvPr id="17412" name="Object 4">
            <a:extLst>
              <a:ext uri="{FF2B5EF4-FFF2-40B4-BE49-F238E27FC236}">
                <a16:creationId xmlns:a16="http://schemas.microsoft.com/office/drawing/2014/main" id="{B39B4061-4E2B-4AC9-8AB4-62D08EDBF6B5}"/>
              </a:ext>
            </a:extLst>
          </p:cNvPr>
          <p:cNvGraphicFramePr>
            <a:graphicFrameLocks noChangeAspect="1"/>
          </p:cNvGraphicFramePr>
          <p:nvPr/>
        </p:nvGraphicFramePr>
        <p:xfrm>
          <a:off x="1689100" y="5610225"/>
          <a:ext cx="2478088" cy="622300"/>
        </p:xfrm>
        <a:graphic>
          <a:graphicData uri="http://schemas.openxmlformats.org/presentationml/2006/ole">
            <mc:AlternateContent xmlns:mc="http://schemas.openxmlformats.org/markup-compatibility/2006">
              <mc:Choice xmlns:v="urn:schemas-microsoft-com:vml" Requires="v">
                <p:oleObj name="Equation" r:id="rId4" imgW="1663700" imgH="419100" progId="Equation.DSMT4">
                  <p:embed/>
                </p:oleObj>
              </mc:Choice>
              <mc:Fallback>
                <p:oleObj name="Equation" r:id="rId4" imgW="1663700" imgH="4191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0" y="5610225"/>
                        <a:ext cx="24780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3" name="TextBox 1">
            <a:extLst>
              <a:ext uri="{FF2B5EF4-FFF2-40B4-BE49-F238E27FC236}">
                <a16:creationId xmlns:a16="http://schemas.microsoft.com/office/drawing/2014/main" id="{DCCE763E-D10F-487F-98E3-80878136483F}"/>
              </a:ext>
            </a:extLst>
          </p:cNvPr>
          <p:cNvSpPr txBox="1">
            <a:spLocks noChangeArrowheads="1"/>
          </p:cNvSpPr>
          <p:nvPr/>
        </p:nvSpPr>
        <p:spPr bwMode="auto">
          <a:xfrm>
            <a:off x="4582320" y="1854200"/>
            <a:ext cx="989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600" dirty="0">
                <a:solidFill>
                  <a:schemeClr val="bg1"/>
                </a:solidFill>
                <a:latin typeface="Calibri" panose="020F0502020204030204" pitchFamily="34" charset="0"/>
                <a:cs typeface="Calibri" panose="020F0502020204030204" pitchFamily="34" charset="0"/>
              </a:rPr>
              <a:t>upwelling</a:t>
            </a:r>
          </a:p>
        </p:txBody>
      </p:sp>
      <p:cxnSp>
        <p:nvCxnSpPr>
          <p:cNvPr id="4" name="Straight Connector 3">
            <a:extLst>
              <a:ext uri="{FF2B5EF4-FFF2-40B4-BE49-F238E27FC236}">
                <a16:creationId xmlns:a16="http://schemas.microsoft.com/office/drawing/2014/main" id="{8750FE59-5728-4ADB-A766-8031966D9ADD}"/>
              </a:ext>
            </a:extLst>
          </p:cNvPr>
          <p:cNvCxnSpPr>
            <a:cxnSpLocks/>
          </p:cNvCxnSpPr>
          <p:nvPr/>
        </p:nvCxnSpPr>
        <p:spPr>
          <a:xfrm flipH="1">
            <a:off x="4959510" y="1462087"/>
            <a:ext cx="417512" cy="468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5F86B21-0DD6-490F-B3B1-7414CDA8CF4A}"/>
              </a:ext>
            </a:extLst>
          </p:cNvPr>
          <p:cNvCxnSpPr/>
          <p:nvPr/>
        </p:nvCxnSpPr>
        <p:spPr>
          <a:xfrm flipH="1" flipV="1">
            <a:off x="5168266" y="2168574"/>
            <a:ext cx="835025"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0CCD7E-49FE-4340-BE06-E4AECEF1C7D4}"/>
              </a:ext>
            </a:extLst>
          </p:cNvPr>
          <p:cNvCxnSpPr>
            <a:cxnSpLocks/>
          </p:cNvCxnSpPr>
          <p:nvPr/>
        </p:nvCxnSpPr>
        <p:spPr>
          <a:xfrm flipH="1">
            <a:off x="3810000" y="609600"/>
            <a:ext cx="1524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12F5A17-0C49-4F4B-BF85-B109FCA71E56}"/>
              </a:ext>
            </a:extLst>
          </p:cNvPr>
          <p:cNvCxnSpPr>
            <a:cxnSpLocks/>
          </p:cNvCxnSpPr>
          <p:nvPr/>
        </p:nvCxnSpPr>
        <p:spPr>
          <a:xfrm flipH="1" flipV="1">
            <a:off x="5914730" y="404019"/>
            <a:ext cx="486070" cy="883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18" name="TextBox 11">
            <a:extLst>
              <a:ext uri="{FF2B5EF4-FFF2-40B4-BE49-F238E27FC236}">
                <a16:creationId xmlns:a16="http://schemas.microsoft.com/office/drawing/2014/main" id="{32420EFE-9768-49D4-A257-CF2F313133D2}"/>
              </a:ext>
            </a:extLst>
          </p:cNvPr>
          <p:cNvSpPr txBox="1">
            <a:spLocks noChangeArrowheads="1"/>
          </p:cNvSpPr>
          <p:nvPr/>
        </p:nvSpPr>
        <p:spPr bwMode="auto">
          <a:xfrm>
            <a:off x="2894013" y="84932"/>
            <a:ext cx="4946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t>Warm ocean meets cold surges from continent</a:t>
            </a:r>
          </a:p>
        </p:txBody>
      </p:sp>
      <p:sp>
        <p:nvSpPr>
          <p:cNvPr id="17419" name="TextBox 13">
            <a:extLst>
              <a:ext uri="{FF2B5EF4-FFF2-40B4-BE49-F238E27FC236}">
                <a16:creationId xmlns:a16="http://schemas.microsoft.com/office/drawing/2014/main" id="{D3F4ACA2-D743-4559-891C-72B9D0649DD2}"/>
              </a:ext>
            </a:extLst>
          </p:cNvPr>
          <p:cNvSpPr txBox="1">
            <a:spLocks noChangeArrowheads="1"/>
          </p:cNvSpPr>
          <p:nvPr/>
        </p:nvSpPr>
        <p:spPr bwMode="auto">
          <a:xfrm>
            <a:off x="2413942" y="708075"/>
            <a:ext cx="839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dirty="0" err="1"/>
              <a:t>Q</a:t>
            </a:r>
            <a:r>
              <a:rPr lang="en-US" altLang="en-US" sz="1800" baseline="-25000" dirty="0" err="1"/>
              <a:t>net</a:t>
            </a:r>
            <a:r>
              <a:rPr lang="en-US" altLang="en-US" sz="1800" dirty="0"/>
              <a:t>=0</a:t>
            </a:r>
          </a:p>
        </p:txBody>
      </p:sp>
      <p:cxnSp>
        <p:nvCxnSpPr>
          <p:cNvPr id="6" name="Straight Connector 5">
            <a:extLst>
              <a:ext uri="{FF2B5EF4-FFF2-40B4-BE49-F238E27FC236}">
                <a16:creationId xmlns:a16="http://schemas.microsoft.com/office/drawing/2014/main" id="{DC33D9F5-9B97-46DD-BCD4-877C60EA596A}"/>
              </a:ext>
            </a:extLst>
          </p:cNvPr>
          <p:cNvCxnSpPr/>
          <p:nvPr/>
        </p:nvCxnSpPr>
        <p:spPr>
          <a:xfrm>
            <a:off x="5367338" y="5878513"/>
            <a:ext cx="2933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803FAC4D-A197-4405-B8FB-26EA09931A63}"/>
              </a:ext>
            </a:extLst>
          </p:cNvPr>
          <p:cNvSpPr/>
          <p:nvPr/>
        </p:nvSpPr>
        <p:spPr>
          <a:xfrm>
            <a:off x="5367338" y="5297488"/>
            <a:ext cx="2938462" cy="1408112"/>
          </a:xfrm>
          <a:custGeom>
            <a:avLst/>
            <a:gdLst>
              <a:gd name="connsiteX0" fmla="*/ 0 w 4248150"/>
              <a:gd name="connsiteY0" fmla="*/ 969786 h 2260335"/>
              <a:gd name="connsiteX1" fmla="*/ 238125 w 4248150"/>
              <a:gd name="connsiteY1" fmla="*/ 1045986 h 2260335"/>
              <a:gd name="connsiteX2" fmla="*/ 438150 w 4248150"/>
              <a:gd name="connsiteY2" fmla="*/ 1360311 h 2260335"/>
              <a:gd name="connsiteX3" fmla="*/ 666750 w 4248150"/>
              <a:gd name="connsiteY3" fmla="*/ 1874661 h 2260335"/>
              <a:gd name="connsiteX4" fmla="*/ 1133475 w 4248150"/>
              <a:gd name="connsiteY4" fmla="*/ 2255661 h 2260335"/>
              <a:gd name="connsiteX5" fmla="*/ 1552575 w 4248150"/>
              <a:gd name="connsiteY5" fmla="*/ 2036586 h 2260335"/>
              <a:gd name="connsiteX6" fmla="*/ 2000250 w 4248150"/>
              <a:gd name="connsiteY6" fmla="*/ 1331736 h 2260335"/>
              <a:gd name="connsiteX7" fmla="*/ 2324100 w 4248150"/>
              <a:gd name="connsiteY7" fmla="*/ 607836 h 2260335"/>
              <a:gd name="connsiteX8" fmla="*/ 2705100 w 4248150"/>
              <a:gd name="connsiteY8" fmla="*/ 150636 h 2260335"/>
              <a:gd name="connsiteX9" fmla="*/ 3057525 w 4248150"/>
              <a:gd name="connsiteY9" fmla="*/ 7761 h 2260335"/>
              <a:gd name="connsiteX10" fmla="*/ 3333750 w 4248150"/>
              <a:gd name="connsiteY10" fmla="*/ 83961 h 2260335"/>
              <a:gd name="connsiteX11" fmla="*/ 3705225 w 4248150"/>
              <a:gd name="connsiteY11" fmla="*/ 617361 h 2260335"/>
              <a:gd name="connsiteX12" fmla="*/ 4248150 w 4248150"/>
              <a:gd name="connsiteY12" fmla="*/ 941211 h 2260335"/>
              <a:gd name="connsiteX13" fmla="*/ 4248150 w 4248150"/>
              <a:gd name="connsiteY13" fmla="*/ 941211 h 226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8150" h="2260335">
                <a:moveTo>
                  <a:pt x="0" y="969786"/>
                </a:moveTo>
                <a:cubicBezTo>
                  <a:pt x="82550" y="975342"/>
                  <a:pt x="165100" y="980899"/>
                  <a:pt x="238125" y="1045986"/>
                </a:cubicBezTo>
                <a:cubicBezTo>
                  <a:pt x="311150" y="1111073"/>
                  <a:pt x="366713" y="1222199"/>
                  <a:pt x="438150" y="1360311"/>
                </a:cubicBezTo>
                <a:cubicBezTo>
                  <a:pt x="509587" y="1498423"/>
                  <a:pt x="550863" y="1725436"/>
                  <a:pt x="666750" y="1874661"/>
                </a:cubicBezTo>
                <a:cubicBezTo>
                  <a:pt x="782637" y="2023886"/>
                  <a:pt x="985838" y="2228674"/>
                  <a:pt x="1133475" y="2255661"/>
                </a:cubicBezTo>
                <a:cubicBezTo>
                  <a:pt x="1281112" y="2282648"/>
                  <a:pt x="1408113" y="2190574"/>
                  <a:pt x="1552575" y="2036586"/>
                </a:cubicBezTo>
                <a:cubicBezTo>
                  <a:pt x="1697038" y="1882599"/>
                  <a:pt x="1871663" y="1569861"/>
                  <a:pt x="2000250" y="1331736"/>
                </a:cubicBezTo>
                <a:cubicBezTo>
                  <a:pt x="2128837" y="1093611"/>
                  <a:pt x="2206625" y="804686"/>
                  <a:pt x="2324100" y="607836"/>
                </a:cubicBezTo>
                <a:cubicBezTo>
                  <a:pt x="2441575" y="410986"/>
                  <a:pt x="2582863" y="250648"/>
                  <a:pt x="2705100" y="150636"/>
                </a:cubicBezTo>
                <a:cubicBezTo>
                  <a:pt x="2827337" y="50624"/>
                  <a:pt x="2952750" y="18874"/>
                  <a:pt x="3057525" y="7761"/>
                </a:cubicBezTo>
                <a:cubicBezTo>
                  <a:pt x="3162300" y="-3352"/>
                  <a:pt x="3225800" y="-17639"/>
                  <a:pt x="3333750" y="83961"/>
                </a:cubicBezTo>
                <a:cubicBezTo>
                  <a:pt x="3441700" y="185561"/>
                  <a:pt x="3552825" y="474486"/>
                  <a:pt x="3705225" y="617361"/>
                </a:cubicBezTo>
                <a:cubicBezTo>
                  <a:pt x="3857625" y="760236"/>
                  <a:pt x="4248150" y="941211"/>
                  <a:pt x="4248150" y="941211"/>
                </a:cubicBezTo>
                <a:lnTo>
                  <a:pt x="4248150" y="9412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Down Arrow 7">
            <a:extLst>
              <a:ext uri="{FF2B5EF4-FFF2-40B4-BE49-F238E27FC236}">
                <a16:creationId xmlns:a16="http://schemas.microsoft.com/office/drawing/2014/main" id="{E3F2E9B4-6A93-4A46-AA07-C770D80C0593}"/>
              </a:ext>
            </a:extLst>
          </p:cNvPr>
          <p:cNvSpPr/>
          <p:nvPr/>
        </p:nvSpPr>
        <p:spPr>
          <a:xfrm flipV="1">
            <a:off x="7764463" y="5445125"/>
            <a:ext cx="215900" cy="422275"/>
          </a:xfrm>
          <a:prstGeom prst="downArrow">
            <a:avLst/>
          </a:prstGeom>
          <a:solidFill>
            <a:srgbClr val="66FFFF">
              <a:alpha val="50196"/>
            </a:srgb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Down Arrow 17">
            <a:extLst>
              <a:ext uri="{FF2B5EF4-FFF2-40B4-BE49-F238E27FC236}">
                <a16:creationId xmlns:a16="http://schemas.microsoft.com/office/drawing/2014/main" id="{EBFB45BB-152A-4034-9FF4-51910BE12B56}"/>
              </a:ext>
            </a:extLst>
          </p:cNvPr>
          <p:cNvSpPr/>
          <p:nvPr/>
        </p:nvSpPr>
        <p:spPr>
          <a:xfrm>
            <a:off x="6715125" y="5307013"/>
            <a:ext cx="242888" cy="560387"/>
          </a:xfrm>
          <a:prstGeom prst="downArrow">
            <a:avLst>
              <a:gd name="adj1" fmla="val 65723"/>
              <a:gd name="adj2" fmla="val 50000"/>
            </a:avLst>
          </a:prstGeom>
          <a:solidFill>
            <a:srgbClr val="FFFF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425" name="TextBox 9">
            <a:extLst>
              <a:ext uri="{FF2B5EF4-FFF2-40B4-BE49-F238E27FC236}">
                <a16:creationId xmlns:a16="http://schemas.microsoft.com/office/drawing/2014/main" id="{818407EE-73DF-4178-95DA-51C816977ADB}"/>
              </a:ext>
            </a:extLst>
          </p:cNvPr>
          <p:cNvSpPr txBox="1">
            <a:spLocks noChangeArrowheads="1"/>
          </p:cNvSpPr>
          <p:nvPr/>
        </p:nvSpPr>
        <p:spPr bwMode="auto">
          <a:xfrm>
            <a:off x="6019800" y="61071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eaLnBrk="1" hangingPunct="1">
              <a:spcBef>
                <a:spcPct val="0"/>
              </a:spcBef>
              <a:buFontTx/>
              <a:buNone/>
            </a:pPr>
            <a:r>
              <a:rPr lang="en-US" altLang="en-US" sz="1800"/>
              <a:t>vT</a:t>
            </a:r>
          </a:p>
        </p:txBody>
      </p:sp>
      <p:cxnSp>
        <p:nvCxnSpPr>
          <p:cNvPr id="12" name="Straight Arrow Connector 11">
            <a:extLst>
              <a:ext uri="{FF2B5EF4-FFF2-40B4-BE49-F238E27FC236}">
                <a16:creationId xmlns:a16="http://schemas.microsoft.com/office/drawing/2014/main" id="{D4CC1751-9BF3-4D78-9151-82F95BB0C110}"/>
              </a:ext>
            </a:extLst>
          </p:cNvPr>
          <p:cNvCxnSpPr/>
          <p:nvPr/>
        </p:nvCxnSpPr>
        <p:spPr>
          <a:xfrm>
            <a:off x="7239000" y="5686425"/>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6BA6B01-1038-4B79-A811-C5B745D66C6E}"/>
              </a:ext>
            </a:extLst>
          </p:cNvPr>
          <p:cNvCxnSpPr/>
          <p:nvPr/>
        </p:nvCxnSpPr>
        <p:spPr>
          <a:xfrm flipH="1">
            <a:off x="6019800" y="6096000"/>
            <a:ext cx="381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1" name="Text Box 3">
            <a:extLst>
              <a:ext uri="{FF2B5EF4-FFF2-40B4-BE49-F238E27FC236}">
                <a16:creationId xmlns:a16="http://schemas.microsoft.com/office/drawing/2014/main" id="{37212519-BC88-496A-9066-0288962561DB}"/>
              </a:ext>
            </a:extLst>
          </p:cNvPr>
          <p:cNvSpPr txBox="1">
            <a:spLocks noChangeArrowheads="1"/>
          </p:cNvSpPr>
          <p:nvPr/>
        </p:nvSpPr>
        <p:spPr bwMode="auto">
          <a:xfrm>
            <a:off x="1295400" y="4401681"/>
            <a:ext cx="23758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r" eaLnBrk="1" hangingPunct="1">
              <a:spcBef>
                <a:spcPct val="0"/>
              </a:spcBef>
              <a:buFontTx/>
              <a:buNone/>
            </a:pPr>
            <a:r>
              <a:rPr lang="en-US" altLang="zh-CN" sz="1400" dirty="0">
                <a:latin typeface="Calibri" panose="020F0502020204030204" pitchFamily="34" charset="0"/>
                <a:cs typeface="Calibri" panose="020F0502020204030204" pitchFamily="34" charset="0"/>
              </a:rPr>
              <a:t>Annual-mean net heat flux (downward positive, </a:t>
            </a:r>
            <a:r>
              <a:rPr lang="en-US" altLang="zh-CN" sz="1400" dirty="0" err="1">
                <a:latin typeface="Calibri" panose="020F0502020204030204" pitchFamily="34" charset="0"/>
                <a:cs typeface="Calibri" panose="020F0502020204030204" pitchFamily="34" charset="0"/>
              </a:rPr>
              <a:t>Q</a:t>
            </a:r>
            <a:r>
              <a:rPr lang="en-US" altLang="zh-CN" sz="1400" baseline="-25000" dirty="0" err="1">
                <a:latin typeface="Calibri" panose="020F0502020204030204" pitchFamily="34" charset="0"/>
                <a:cs typeface="Calibri" panose="020F0502020204030204" pitchFamily="34" charset="0"/>
              </a:rPr>
              <a:t>net</a:t>
            </a:r>
            <a:r>
              <a:rPr lang="en-US" altLang="zh-CN" sz="1400" dirty="0">
                <a:latin typeface="Calibri" panose="020F0502020204030204" pitchFamily="34" charset="0"/>
                <a:cs typeface="Calibri" panose="020F0502020204030204" pitchFamily="34" charset="0"/>
              </a:rPr>
              <a:t>)</a:t>
            </a:r>
          </a:p>
        </p:txBody>
      </p:sp>
      <p:sp>
        <p:nvSpPr>
          <p:cNvPr id="2" name="Rectangle 1">
            <a:extLst>
              <a:ext uri="{FF2B5EF4-FFF2-40B4-BE49-F238E27FC236}">
                <a16:creationId xmlns:a16="http://schemas.microsoft.com/office/drawing/2014/main" id="{C52D865B-7919-4721-862E-4873AF2355E8}"/>
              </a:ext>
            </a:extLst>
          </p:cNvPr>
          <p:cNvSpPr/>
          <p:nvPr/>
        </p:nvSpPr>
        <p:spPr>
          <a:xfrm>
            <a:off x="5914730" y="5200787"/>
            <a:ext cx="547714" cy="369332"/>
          </a:xfrm>
          <a:prstGeom prst="rect">
            <a:avLst/>
          </a:prstGeom>
        </p:spPr>
        <p:txBody>
          <a:bodyPr wrap="none">
            <a:spAutoFit/>
          </a:bodyPr>
          <a:lstStyle/>
          <a:p>
            <a:r>
              <a:rPr lang="en-US" altLang="zh-CN" dirty="0" err="1">
                <a:latin typeface="Calibri" panose="020F0502020204030204" pitchFamily="34" charset="0"/>
                <a:cs typeface="Calibri" panose="020F0502020204030204" pitchFamily="34" charset="0"/>
              </a:rPr>
              <a:t>Q</a:t>
            </a:r>
            <a:r>
              <a:rPr lang="en-US" altLang="zh-CN" baseline="-25000" dirty="0" err="1">
                <a:latin typeface="Calibri" panose="020F0502020204030204" pitchFamily="34" charset="0"/>
                <a:cs typeface="Calibri" panose="020F0502020204030204" pitchFamily="34" charset="0"/>
              </a:rPr>
              <a:t>net</a:t>
            </a:r>
            <a:endParaRPr lang="en-US" dirty="0"/>
          </a:p>
        </p:txBody>
      </p:sp>
      <p:sp>
        <p:nvSpPr>
          <p:cNvPr id="24" name="Down Arrow 7">
            <a:extLst>
              <a:ext uri="{FF2B5EF4-FFF2-40B4-BE49-F238E27FC236}">
                <a16:creationId xmlns:a16="http://schemas.microsoft.com/office/drawing/2014/main" id="{6479E0D5-6B97-4F75-A651-5BD9E8141485}"/>
              </a:ext>
            </a:extLst>
          </p:cNvPr>
          <p:cNvSpPr/>
          <p:nvPr/>
        </p:nvSpPr>
        <p:spPr>
          <a:xfrm flipV="1">
            <a:off x="5727700" y="5438776"/>
            <a:ext cx="215900" cy="422275"/>
          </a:xfrm>
          <a:prstGeom prst="downArrow">
            <a:avLst/>
          </a:prstGeom>
          <a:solidFill>
            <a:srgbClr val="66FFFF">
              <a:alpha val="50196"/>
            </a:srgb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7" name="Group 16">
            <a:extLst>
              <a:ext uri="{FF2B5EF4-FFF2-40B4-BE49-F238E27FC236}">
                <a16:creationId xmlns:a16="http://schemas.microsoft.com/office/drawing/2014/main" id="{1A397428-E848-436F-9882-6D734A07B6BA}"/>
              </a:ext>
            </a:extLst>
          </p:cNvPr>
          <p:cNvGrpSpPr/>
          <p:nvPr/>
        </p:nvGrpSpPr>
        <p:grpSpPr>
          <a:xfrm>
            <a:off x="4419311" y="4524285"/>
            <a:ext cx="3881727" cy="2221388"/>
            <a:chOff x="-747361" y="3290987"/>
            <a:chExt cx="3881727" cy="2221388"/>
          </a:xfrm>
        </p:grpSpPr>
        <p:pic>
          <p:nvPicPr>
            <p:cNvPr id="16" name="Picture 15">
              <a:extLst>
                <a:ext uri="{FF2B5EF4-FFF2-40B4-BE49-F238E27FC236}">
                  <a16:creationId xmlns:a16="http://schemas.microsoft.com/office/drawing/2014/main" id="{207FFE05-E330-454F-91DF-0E5F48F9F5C7}"/>
                </a:ext>
              </a:extLst>
            </p:cNvPr>
            <p:cNvPicPr>
              <a:picLocks noChangeAspect="1"/>
            </p:cNvPicPr>
            <p:nvPr/>
          </p:nvPicPr>
          <p:blipFill>
            <a:blip r:embed="rId6"/>
            <a:stretch>
              <a:fillRect/>
            </a:stretch>
          </p:blipFill>
          <p:spPr>
            <a:xfrm>
              <a:off x="-747361" y="3290987"/>
              <a:ext cx="3881727" cy="2221388"/>
            </a:xfrm>
            <a:prstGeom prst="rect">
              <a:avLst/>
            </a:prstGeom>
          </p:spPr>
        </p:pic>
        <p:sp>
          <p:nvSpPr>
            <p:cNvPr id="29" name="Text Box 3">
              <a:extLst>
                <a:ext uri="{FF2B5EF4-FFF2-40B4-BE49-F238E27FC236}">
                  <a16:creationId xmlns:a16="http://schemas.microsoft.com/office/drawing/2014/main" id="{09C6D987-4C70-4EA3-971E-AC6B594261C1}"/>
                </a:ext>
              </a:extLst>
            </p:cNvPr>
            <p:cNvSpPr txBox="1">
              <a:spLocks noChangeArrowheads="1"/>
            </p:cNvSpPr>
            <p:nvPr/>
          </p:nvSpPr>
          <p:spPr bwMode="auto">
            <a:xfrm>
              <a:off x="-552510" y="3369506"/>
              <a:ext cx="1769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algn="r" eaLnBrk="1" hangingPunct="1">
                <a:spcBef>
                  <a:spcPct val="0"/>
                </a:spcBef>
                <a:buFontTx/>
                <a:buNone/>
              </a:pPr>
              <a:r>
                <a:rPr lang="en-US" altLang="zh-CN" sz="1400" dirty="0">
                  <a:latin typeface="Calibri" panose="020F0502020204030204" pitchFamily="34" charset="0"/>
                  <a:cs typeface="Calibri" panose="020F0502020204030204" pitchFamily="34" charset="0"/>
                </a:rPr>
                <a:t>Ocean heat transport</a:t>
              </a:r>
            </a:p>
          </p:txBody>
        </p:sp>
      </p:grpSp>
      <p:sp>
        <p:nvSpPr>
          <p:cNvPr id="25" name="TextBox 24">
            <a:extLst>
              <a:ext uri="{FF2B5EF4-FFF2-40B4-BE49-F238E27FC236}">
                <a16:creationId xmlns:a16="http://schemas.microsoft.com/office/drawing/2014/main" id="{0DF95CCB-3480-4AED-BEDF-23FAAD003A4D}"/>
              </a:ext>
            </a:extLst>
          </p:cNvPr>
          <p:cNvSpPr txBox="1"/>
          <p:nvPr/>
        </p:nvSpPr>
        <p:spPr>
          <a:xfrm>
            <a:off x="127105" y="6477000"/>
            <a:ext cx="1143000" cy="307777"/>
          </a:xfrm>
          <a:prstGeom prst="rect">
            <a:avLst/>
          </a:prstGeom>
          <a:noFill/>
        </p:spPr>
        <p:txBody>
          <a:bodyPr wrap="square">
            <a:spAutoFit/>
          </a:bodyPr>
          <a:lstStyle/>
          <a:p>
            <a:r>
              <a:rPr lang="en-US" sz="1400" b="1" dirty="0">
                <a:latin typeface="Calibri" panose="020F0502020204030204" pitchFamily="34" charset="0"/>
                <a:cs typeface="Calibri" panose="020F0502020204030204" pitchFamily="34" charset="0"/>
              </a:rPr>
              <a:t>Fig. 2.9</a:t>
            </a:r>
            <a:r>
              <a:rPr lang="en-US" sz="1400" dirty="0">
                <a:latin typeface="Calibri" panose="020F0502020204030204" pitchFamily="34" charset="0"/>
                <a:cs typeface="Calibri" panose="020F0502020204030204" pitchFamily="34" charset="0"/>
              </a:rPr>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71" name="Object 1">
                <a:extLst>
                  <a:ext uri="{FF2B5EF4-FFF2-40B4-BE49-F238E27FC236}">
                    <a16:creationId xmlns:a16="http://schemas.microsoft.com/office/drawing/2014/main" id="{A975170A-AE0F-4F31-9E10-386C7BE12E58}"/>
                  </a:ext>
                </a:extLst>
              </p:cNvPr>
              <p:cNvSpPr txBox="1"/>
              <p:nvPr/>
            </p:nvSpPr>
            <p:spPr bwMode="auto">
              <a:xfrm>
                <a:off x="314325" y="3788946"/>
                <a:ext cx="5095875" cy="596900"/>
              </a:xfrm>
              <a:prstGeom prst="rect">
                <a:avLst/>
              </a:prstGeom>
              <a:noFill/>
              <a:ln>
                <a:noFill/>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den>
                      </m:f>
                      <m: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cs typeface="+mn-cs"/>
                        </a:rPr>
                        <m:t>𝑣𝑚</m:t>
                      </m:r>
                      <m:sSub>
                        <m:sSubPr>
                          <m:ctrlPr>
                            <a:rPr kumimoji="0" lang="en-US" sz="1600" b="0" i="1" u="none" strike="noStrike" kern="1200" cap="none" spc="0" normalizeH="0" baseline="0" noProof="0">
                              <a:ln>
                                <a:noFill/>
                              </a:ln>
                              <a:solidFill>
                                <a:srgbClr val="C0000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C00000"/>
                              </a:solidFill>
                              <a:effectLst/>
                              <a:uLnTx/>
                              <a:uFillTx/>
                              <a:latin typeface="Cambria Math" panose="02040503050406030204" pitchFamily="18" charset="0"/>
                              <a:cs typeface="+mn-cs"/>
                            </a:rPr>
                            <m:t>]</m:t>
                          </m:r>
                        </m:e>
                        <m:sub>
                          <m:r>
                            <a:rPr kumimoji="0" lang="en-US" sz="1600" b="0" i="1" u="none" strike="noStrike" kern="1200" cap="none" spc="0" normalizeH="0" baseline="0" noProof="0">
                              <a:ln>
                                <a:noFill/>
                              </a:ln>
                              <a:solidFill>
                                <a:srgbClr val="C00000"/>
                              </a:solidFill>
                              <a:effectLst/>
                              <a:uLnTx/>
                              <a:uFillTx/>
                              <a:latin typeface="Cambria Math" panose="02040503050406030204" pitchFamily="18" charset="0"/>
                              <a:cs typeface="+mn-cs"/>
                            </a:rPr>
                            <m:t>𝑎</m:t>
                          </m:r>
                        </m:sub>
                      </m:s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num>
                        <m:den>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den>
                      </m:f>
                      <m:r>
                        <a:rPr kumimoji="0" lang="en-US" sz="16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0070C0"/>
                          </a:solidFill>
                          <a:effectLst/>
                          <a:uLnTx/>
                          <a:uFillTx/>
                          <a:latin typeface="Cambria Math" panose="02040503050406030204" pitchFamily="18" charset="0"/>
                          <a:cs typeface="+mn-cs"/>
                        </a:rPr>
                        <m:t>𝑣</m:t>
                      </m:r>
                      <m:r>
                        <a:rPr kumimoji="0" lang="en-US" sz="1600" b="0" i="1" u="none" strike="noStrike" kern="1200" cap="none" spc="0" normalizeH="0" baseline="0" noProof="0" smtClean="0">
                          <a:ln>
                            <a:noFill/>
                          </a:ln>
                          <a:solidFill>
                            <a:srgbClr val="0070C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𝑐</m:t>
                          </m:r>
                        </m:e>
                        <m:sub>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𝑝</m:t>
                          </m:r>
                        </m:sub>
                      </m:sSub>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𝑇</m:t>
                      </m:r>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m:t>
                      </m:r>
                      <m:sSub>
                        <m:sSubPr>
                          <m:ctrlP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ctrlPr>
                        </m:sSubPr>
                        <m:e>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m:t>
                          </m:r>
                        </m:e>
                        <m:sub>
                          <m:r>
                            <a:rPr kumimoji="0" lang="en-US" sz="1600" b="0" i="1" u="none" strike="noStrike" kern="1200" cap="none" spc="0" normalizeH="0" baseline="0" noProof="0">
                              <a:ln>
                                <a:noFill/>
                              </a:ln>
                              <a:solidFill>
                                <a:srgbClr val="0070C0"/>
                              </a:solidFill>
                              <a:effectLst/>
                              <a:uLnTx/>
                              <a:uFillTx/>
                              <a:latin typeface="Cambria Math" panose="02040503050406030204" pitchFamily="18" charset="0"/>
                              <a:cs typeface="+mn-cs"/>
                            </a:rPr>
                            <m:t>𝑜</m:t>
                          </m:r>
                        </m:sub>
                      </m:s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𝐹</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func>
                            <m:func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𝜙</m:t>
                              </m:r>
                            </m:e>
                          </m:func>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e>
                      </m:nary>
                    </m:oMath>
                  </m:oMathPara>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7171" name="Object 1">
                <a:extLst>
                  <a:ext uri="{FF2B5EF4-FFF2-40B4-BE49-F238E27FC236}">
                    <a16:creationId xmlns:a16="http://schemas.microsoft.com/office/drawing/2014/main" id="{A975170A-AE0F-4F31-9E10-386C7BE12E58}"/>
                  </a:ext>
                </a:extLst>
              </p:cNvPr>
              <p:cNvSpPr txBox="1">
                <a:spLocks noRot="1" noChangeAspect="1" noMove="1" noResize="1" noEditPoints="1" noAdjustHandles="1" noChangeArrowheads="1" noChangeShapeType="1" noTextEdit="1"/>
              </p:cNvSpPr>
              <p:nvPr/>
            </p:nvSpPr>
            <p:spPr bwMode="auto">
              <a:xfrm>
                <a:off x="314325" y="3788946"/>
                <a:ext cx="5095875" cy="596900"/>
              </a:xfrm>
              <a:prstGeom prst="rect">
                <a:avLst/>
              </a:prstGeom>
              <a:blipFill>
                <a:blip r:embed="rId3"/>
                <a:stretch>
                  <a:fillRect b="-103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74" name="Object 3">
                <a:extLst>
                  <a:ext uri="{FF2B5EF4-FFF2-40B4-BE49-F238E27FC236}">
                    <a16:creationId xmlns:a16="http://schemas.microsoft.com/office/drawing/2014/main" id="{067D2042-B523-413C-8131-BC360347E0B3}"/>
                  </a:ext>
                </a:extLst>
              </p:cNvPr>
              <p:cNvSpPr txBox="1"/>
              <p:nvPr/>
            </p:nvSpPr>
            <p:spPr bwMode="auto">
              <a:xfrm>
                <a:off x="304800" y="4619209"/>
                <a:ext cx="3225798" cy="376237"/>
              </a:xfrm>
              <a:prstGeom prst="rect">
                <a:avLst/>
              </a:prstGeom>
              <a:noFill/>
              <a:ln>
                <a:noFill/>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d>
                      </m:e>
                      <m:sub>
                        <m:r>
                          <a:rPr kumimoji="0" lang="en-US" sz="1600" b="0" i="1" u="none" strike="noStrike" kern="1200" cap="none" spc="0" normalizeH="0" baseline="0" noProof="0" smtClean="0">
                            <a:ln>
                              <a:noFill/>
                            </a:ln>
                            <a:solidFill>
                              <a:srgbClr val="C00000"/>
                            </a:solidFill>
                            <a:effectLst/>
                            <a:uLnTx/>
                            <a:uFillTx/>
                            <a:latin typeface="Cambria Math" panose="02040503050406030204" pitchFamily="18" charset="0"/>
                            <a:cs typeface="+mn-cs"/>
                          </a:rPr>
                          <m:t>𝑎</m:t>
                        </m:r>
                      </m:sub>
                    </m:sSub>
                  </m:oMath>
                </a14:m>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t>
                </a:r>
                <a14:m>
                  <m:oMath xmlns:m="http://schemas.openxmlformats.org/officeDocument/2006/math">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func>
                          <m:func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𝜑</m:t>
                            </m:r>
                          </m:e>
                        </m:func>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𝑝𝑠</m:t>
                            </m:r>
                          </m:sup>
                          <m:e>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d>
                          </m:e>
                        </m:nary>
                      </m:e>
                    </m:nary>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𝑑𝑝</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oMath>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7174" name="Object 3">
                <a:extLst>
                  <a:ext uri="{FF2B5EF4-FFF2-40B4-BE49-F238E27FC236}">
                    <a16:creationId xmlns:a16="http://schemas.microsoft.com/office/drawing/2014/main" id="{067D2042-B523-413C-8131-BC360347E0B3}"/>
                  </a:ext>
                </a:extLst>
              </p:cNvPr>
              <p:cNvSpPr txBox="1">
                <a:spLocks noRot="1" noChangeAspect="1" noMove="1" noResize="1" noEditPoints="1" noAdjustHandles="1" noChangeArrowheads="1" noChangeShapeType="1" noTextEdit="1"/>
              </p:cNvSpPr>
              <p:nvPr/>
            </p:nvSpPr>
            <p:spPr bwMode="auto">
              <a:xfrm>
                <a:off x="304800" y="4619209"/>
                <a:ext cx="3225798" cy="376237"/>
              </a:xfrm>
              <a:prstGeom prst="rect">
                <a:avLst/>
              </a:prstGeom>
              <a:blipFill>
                <a:blip r:embed="rId4"/>
                <a:stretch>
                  <a:fillRect t="-114754" b="-200000"/>
                </a:stretch>
              </a:blipFill>
              <a:ln>
                <a:noFill/>
              </a:ln>
            </p:spPr>
            <p:txBody>
              <a:bodyPr/>
              <a:lstStyle/>
              <a:p>
                <a:r>
                  <a:rPr lang="en-US">
                    <a:noFill/>
                  </a:rPr>
                  <a:t> </a:t>
                </a:r>
              </a:p>
            </p:txBody>
          </p:sp>
        </mc:Fallback>
      </mc:AlternateContent>
      <p:sp>
        <p:nvSpPr>
          <p:cNvPr id="7175" name="TextBox 6">
            <a:extLst>
              <a:ext uri="{FF2B5EF4-FFF2-40B4-BE49-F238E27FC236}">
                <a16:creationId xmlns:a16="http://schemas.microsoft.com/office/drawing/2014/main" id="{DCBAE886-2EDB-4830-9DB5-13FA8B8B19F2}"/>
              </a:ext>
            </a:extLst>
          </p:cNvPr>
          <p:cNvSpPr txBox="1">
            <a:spLocks noChangeArrowheads="1"/>
          </p:cNvSpPr>
          <p:nvPr/>
        </p:nvSpPr>
        <p:spPr bwMode="auto">
          <a:xfrm>
            <a:off x="404474" y="3090446"/>
            <a:ext cx="42437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Energy transport by </a:t>
            </a:r>
            <a:r>
              <a:rPr kumimoji="0" lang="en-US" altLang="en-US" sz="18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Calibri" panose="020F0502020204030204" pitchFamily="34" charset="0"/>
              </a:rPr>
              <a:t>atmosphere</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and </a:t>
            </a:r>
            <a:r>
              <a:rPr kumimoji="0" lang="en-US" altLang="en-US" sz="1800" b="0" i="0" u="none" strike="noStrike" kern="1200" cap="none" spc="0" normalizeH="0" baseline="0" noProof="0" dirty="0">
                <a:ln>
                  <a:noFill/>
                </a:ln>
                <a:solidFill>
                  <a:srgbClr val="0070C0"/>
                </a:solidFill>
                <a:effectLst/>
                <a:uLnTx/>
                <a:uFillTx/>
                <a:latin typeface="Calibri" panose="020F0502020204030204" pitchFamily="34" charset="0"/>
                <a:ea typeface="SimSun" panose="02010600030101010101" pitchFamily="2" charset="-122"/>
                <a:cs typeface="Calibri" panose="020F0502020204030204" pitchFamily="34" charset="0"/>
              </a:rPr>
              <a:t>ocean</a:t>
            </a:r>
          </a:p>
        </p:txBody>
      </p:sp>
      <mc:AlternateContent xmlns:mc="http://schemas.openxmlformats.org/markup-compatibility/2006" xmlns:a14="http://schemas.microsoft.com/office/drawing/2010/main">
        <mc:Choice Requires="a14">
          <p:sp>
            <p:nvSpPr>
              <p:cNvPr id="2" name="Object 1">
                <a:extLst>
                  <a:ext uri="{FF2B5EF4-FFF2-40B4-BE49-F238E27FC236}">
                    <a16:creationId xmlns:a16="http://schemas.microsoft.com/office/drawing/2014/main" id="{44D7BAEC-BABF-4604-BA72-5B2AE1937182}"/>
                  </a:ext>
                </a:extLst>
              </p:cNvPr>
              <p:cNvSpPr txBox="1"/>
              <p:nvPr/>
            </p:nvSpPr>
            <p:spPr bwMode="auto">
              <a:xfrm>
                <a:off x="495300" y="5638800"/>
                <a:ext cx="5197475" cy="596900"/>
              </a:xfrm>
              <a:prstGeom prst="rect">
                <a:avLst/>
              </a:prstGeom>
              <a:noFill/>
              <a:ln>
                <a:noFill/>
              </a:ln>
            </p:spPr>
            <p:txBody>
              <a:bodyPr>
                <a:normAutofit fontScale="7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𝑦</m:t>
                          </m:r>
                        </m:den>
                      </m:f>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𝑣𝑚</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𝑎</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𝐹</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𝐹</m:t>
                          </m:r>
                          <m:r>
                            <a:rPr kumimoji="0" lang="en-US"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𝑇𝑂𝐴</m:t>
                              </m:r>
                            </m:sub>
                          </m:sSub>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𝜙</m:t>
                              </m:r>
                            </m:e>
                          </m:func>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e>
                      </m:nary>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𝜌</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𝑐</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𝑝</m:t>
                          </m:r>
                        </m:sub>
                      </m:sSub>
                      <m:nary>
                        <m:nary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sSub>
                            <m:sSubPr>
                              <m:ctrlPr>
                                <a:rPr kumimoji="0" lang="en-US" sz="1800" b="0" i="1" u="none" strike="noStrike" kern="1200" cap="none" spc="0" normalizeH="0" baseline="0" noProof="0" smtClean="0">
                                  <a:ln>
                                    <a:noFill/>
                                  </a:ln>
                                  <a:solidFill>
                                    <a:srgbClr val="0070C0"/>
                                  </a:solidFill>
                                  <a:effectLst/>
                                  <a:uLnTx/>
                                  <a:uFillTx/>
                                  <a:latin typeface="Cambria Math" panose="02040503050406030204" pitchFamily="18" charset="0"/>
                                  <a:cs typeface="+mn-cs"/>
                                </a:rPr>
                              </m:ctrlPr>
                            </m:sSubPr>
                            <m:e>
                              <m:r>
                                <a:rPr kumimoji="0" lang="en-US" sz="1800" b="0" i="1" u="none" strike="noStrike" kern="1200" cap="none" spc="0" normalizeH="0" baseline="0" noProof="0">
                                  <a:ln>
                                    <a:noFill/>
                                  </a:ln>
                                  <a:solidFill>
                                    <a:srgbClr val="0070C0"/>
                                  </a:solidFill>
                                  <a:effectLst/>
                                  <a:uLnTx/>
                                  <a:uFillTx/>
                                  <a:latin typeface="Cambria Math" panose="02040503050406030204" pitchFamily="18" charset="0"/>
                                  <a:cs typeface="+mn-cs"/>
                                </a:rPr>
                                <m:t>𝑄</m:t>
                              </m:r>
                            </m:e>
                            <m:sub>
                              <m:r>
                                <a:rPr kumimoji="0" lang="en-US" sz="1800" b="0" i="1" u="none" strike="noStrike" kern="1200" cap="none" spc="0" normalizeH="0" baseline="0" noProof="0">
                                  <a:ln>
                                    <a:noFill/>
                                  </a:ln>
                                  <a:solidFill>
                                    <a:srgbClr val="0070C0"/>
                                  </a:solidFill>
                                  <a:effectLst/>
                                  <a:uLnTx/>
                                  <a:uFillTx/>
                                  <a:latin typeface="Cambria Math" panose="02040503050406030204" pitchFamily="18" charset="0"/>
                                  <a:cs typeface="+mn-cs"/>
                                </a:rPr>
                                <m:t>𝑛𝑒𝑡</m:t>
                              </m:r>
                            </m:sub>
                          </m:sSub>
                          <m:func>
                            <m:func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8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𝜑</m:t>
                              </m:r>
                            </m:e>
                          </m:func>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e>
                      </m:nary>
                    </m:oMath>
                  </m:oMathPara>
                </a14:m>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 name="Object 1">
                <a:extLst>
                  <a:ext uri="{FF2B5EF4-FFF2-40B4-BE49-F238E27FC236}">
                    <a16:creationId xmlns:a16="http://schemas.microsoft.com/office/drawing/2014/main" id="{44D7BAEC-BABF-4604-BA72-5B2AE1937182}"/>
                  </a:ext>
                </a:extLst>
              </p:cNvPr>
              <p:cNvSpPr txBox="1">
                <a:spLocks noRot="1" noChangeAspect="1" noMove="1" noResize="1" noEditPoints="1" noAdjustHandles="1" noChangeArrowheads="1" noChangeShapeType="1" noTextEdit="1"/>
              </p:cNvSpPr>
              <p:nvPr/>
            </p:nvSpPr>
            <p:spPr bwMode="auto">
              <a:xfrm>
                <a:off x="495300" y="5638800"/>
                <a:ext cx="5197475" cy="596900"/>
              </a:xfrm>
              <a:prstGeom prst="rect">
                <a:avLst/>
              </a:prstGeom>
              <a:blipFill>
                <a:blip r:embed="rId5"/>
                <a:stretch>
                  <a:fillRect/>
                </a:stretch>
              </a:blipFill>
              <a:ln>
                <a:no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8550C581-3542-42E0-8FB0-EA8E73E37A0F}"/>
              </a:ext>
            </a:extLst>
          </p:cNvPr>
          <p:cNvSpPr txBox="1">
            <a:spLocks noChangeArrowheads="1"/>
          </p:cNvSpPr>
          <p:nvPr/>
        </p:nvSpPr>
        <p:spPr bwMode="auto">
          <a:xfrm>
            <a:off x="4240213" y="6172200"/>
            <a:ext cx="1322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99FF"/>
                </a:solidFill>
                <a:effectLst/>
                <a:uLnTx/>
                <a:uFillTx/>
                <a:latin typeface="Calibri" panose="020F0502020204030204" pitchFamily="34" charset="0"/>
                <a:ea typeface="SimSun" panose="02010600030101010101" pitchFamily="2" charset="-122"/>
                <a:cs typeface="+mn-cs"/>
              </a:rPr>
              <a:t>Sea surface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n-cs"/>
              </a:rPr>
              <a:t>flux</a:t>
            </a:r>
          </a:p>
        </p:txBody>
      </p:sp>
      <p:sp>
        <p:nvSpPr>
          <p:cNvPr id="12" name="TextBox 11">
            <a:extLst>
              <a:ext uri="{FF2B5EF4-FFF2-40B4-BE49-F238E27FC236}">
                <a16:creationId xmlns:a16="http://schemas.microsoft.com/office/drawing/2014/main" id="{AB17F256-4ECC-439B-9012-86B56F686918}"/>
              </a:ext>
            </a:extLst>
          </p:cNvPr>
          <p:cNvSpPr txBox="1">
            <a:spLocks noChangeArrowheads="1"/>
          </p:cNvSpPr>
          <p:nvPr/>
        </p:nvSpPr>
        <p:spPr bwMode="auto">
          <a:xfrm>
            <a:off x="1676400" y="6172200"/>
            <a:ext cx="798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mn-cs"/>
              </a:rPr>
              <a:t>TOA</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mn-cs"/>
              </a:rPr>
              <a:t> flux</a:t>
            </a:r>
          </a:p>
        </p:txBody>
      </p:sp>
      <p:cxnSp>
        <p:nvCxnSpPr>
          <p:cNvPr id="6" name="Straight Connector 5">
            <a:extLst>
              <a:ext uri="{FF2B5EF4-FFF2-40B4-BE49-F238E27FC236}">
                <a16:creationId xmlns:a16="http://schemas.microsoft.com/office/drawing/2014/main" id="{4CD8EF4F-CF9F-456C-8ACE-18CB7904B86B}"/>
              </a:ext>
            </a:extLst>
          </p:cNvPr>
          <p:cNvCxnSpPr/>
          <p:nvPr/>
        </p:nvCxnSpPr>
        <p:spPr>
          <a:xfrm flipH="1">
            <a:off x="1143000" y="3442871"/>
            <a:ext cx="1524000" cy="346075"/>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164B316-A5C3-43BD-86C3-C126D6C1022B}"/>
              </a:ext>
            </a:extLst>
          </p:cNvPr>
          <p:cNvCxnSpPr/>
          <p:nvPr/>
        </p:nvCxnSpPr>
        <p:spPr>
          <a:xfrm flipH="1">
            <a:off x="2344738" y="3411121"/>
            <a:ext cx="1998662" cy="441325"/>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93265DC-1CC3-42F0-9558-2DEC0463DFFA}"/>
              </a:ext>
            </a:extLst>
          </p:cNvPr>
          <p:cNvSpPr/>
          <p:nvPr/>
        </p:nvSpPr>
        <p:spPr>
          <a:xfrm>
            <a:off x="3495648" y="4690646"/>
            <a:ext cx="2251129"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Zonal, vertical integrated</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pic>
        <p:nvPicPr>
          <p:cNvPr id="16" name="Picture 3" descr="Chart, line chart&#10;&#10;Description automatically generated">
            <a:extLst>
              <a:ext uri="{FF2B5EF4-FFF2-40B4-BE49-F238E27FC236}">
                <a16:creationId xmlns:a16="http://schemas.microsoft.com/office/drawing/2014/main" id="{F1F4707C-4938-4890-A87B-F25BF3BDDCE8}"/>
              </a:ext>
            </a:extLst>
          </p:cNvPr>
          <p:cNvPicPr>
            <a:picLocks noChangeAspect="1"/>
          </p:cNvPicPr>
          <p:nvPr/>
        </p:nvPicPr>
        <p:blipFill>
          <a:blip r:embed="rId6"/>
          <a:stretch>
            <a:fillRect/>
          </a:stretch>
        </p:blipFill>
        <p:spPr>
          <a:xfrm>
            <a:off x="5908948" y="2831460"/>
            <a:ext cx="3225799" cy="2578740"/>
          </a:xfrm>
          <a:prstGeom prst="rect">
            <a:avLst/>
          </a:prstGeom>
        </p:spPr>
      </p:pic>
      <p:sp>
        <p:nvSpPr>
          <p:cNvPr id="3" name="TextBox 2">
            <a:extLst>
              <a:ext uri="{FF2B5EF4-FFF2-40B4-BE49-F238E27FC236}">
                <a16:creationId xmlns:a16="http://schemas.microsoft.com/office/drawing/2014/main" id="{75F6C5D8-A030-49BF-8426-70A5962C31BC}"/>
              </a:ext>
            </a:extLst>
          </p:cNvPr>
          <p:cNvSpPr txBox="1">
            <a:spLocks noChangeArrowheads="1"/>
          </p:cNvSpPr>
          <p:nvPr/>
        </p:nvSpPr>
        <p:spPr bwMode="auto">
          <a:xfrm>
            <a:off x="6417794" y="2977432"/>
            <a:ext cx="13195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Arial" panose="020B0604020202020204" pitchFamily="34" charset="0"/>
                <a:ea typeface="SimSun" panose="02010600030101010101" pitchFamily="2" charset="-122"/>
                <a:cs typeface="+mn-cs"/>
              </a:rPr>
              <a:t>Energy transport</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19471" name="Rectangle 1">
            <a:extLst>
              <a:ext uri="{FF2B5EF4-FFF2-40B4-BE49-F238E27FC236}">
                <a16:creationId xmlns:a16="http://schemas.microsoft.com/office/drawing/2014/main" id="{9D722500-550A-4065-9C02-A775C7FA9CDB}"/>
              </a:ext>
            </a:extLst>
          </p:cNvPr>
          <p:cNvSpPr>
            <a:spLocks noChangeArrowheads="1"/>
          </p:cNvSpPr>
          <p:nvPr/>
        </p:nvSpPr>
        <p:spPr bwMode="auto">
          <a:xfrm>
            <a:off x="7828756" y="3675854"/>
            <a:ext cx="344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70C0"/>
                </a:solidFill>
                <a:effectLst/>
                <a:uLnTx/>
                <a:uFillTx/>
                <a:latin typeface="Arial" panose="020B0604020202020204" pitchFamily="34" charset="0"/>
                <a:ea typeface="SimSun" panose="02010600030101010101" pitchFamily="2" charset="-122"/>
                <a:cs typeface="+mn-cs"/>
              </a:rPr>
              <a:t>O</a:t>
            </a:r>
          </a:p>
        </p:txBody>
      </p:sp>
      <p:sp>
        <p:nvSpPr>
          <p:cNvPr id="19472" name="Rectangle 6">
            <a:extLst>
              <a:ext uri="{FF2B5EF4-FFF2-40B4-BE49-F238E27FC236}">
                <a16:creationId xmlns:a16="http://schemas.microsoft.com/office/drawing/2014/main" id="{4007988C-8E60-4300-819C-7E28589D432B}"/>
              </a:ext>
            </a:extLst>
          </p:cNvPr>
          <p:cNvSpPr>
            <a:spLocks noChangeArrowheads="1"/>
          </p:cNvSpPr>
          <p:nvPr/>
        </p:nvSpPr>
        <p:spPr bwMode="auto">
          <a:xfrm>
            <a:off x="8083384" y="3169123"/>
            <a:ext cx="320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C00000"/>
                </a:solidFill>
                <a:effectLst/>
                <a:uLnTx/>
                <a:uFillTx/>
                <a:latin typeface="Arial" panose="020B0604020202020204" pitchFamily="34" charset="0"/>
                <a:ea typeface="SimSun" panose="02010600030101010101" pitchFamily="2" charset="-122"/>
                <a:cs typeface="+mn-cs"/>
              </a:rPr>
              <a:t>A</a:t>
            </a:r>
          </a:p>
        </p:txBody>
      </p:sp>
      <p:sp>
        <p:nvSpPr>
          <p:cNvPr id="11" name="Flowchart: Magnetic Disk 10">
            <a:extLst>
              <a:ext uri="{FF2B5EF4-FFF2-40B4-BE49-F238E27FC236}">
                <a16:creationId xmlns:a16="http://schemas.microsoft.com/office/drawing/2014/main" id="{54A6F376-7F69-4AE8-B234-7C5A64E3F63A}"/>
              </a:ext>
            </a:extLst>
          </p:cNvPr>
          <p:cNvSpPr>
            <a:spLocks noChangeAspect="1"/>
          </p:cNvSpPr>
          <p:nvPr/>
        </p:nvSpPr>
        <p:spPr>
          <a:xfrm>
            <a:off x="6516052" y="5715000"/>
            <a:ext cx="673844" cy="914400"/>
          </a:xfrm>
          <a:prstGeom prst="flowChartMagneticDisk">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Arial"/>
              <a:ea typeface="SimSun"/>
              <a:cs typeface="+mn-cs"/>
            </a:endParaRPr>
          </a:p>
        </p:txBody>
      </p:sp>
      <p:sp>
        <p:nvSpPr>
          <p:cNvPr id="13" name="Oval 12">
            <a:extLst>
              <a:ext uri="{FF2B5EF4-FFF2-40B4-BE49-F238E27FC236}">
                <a16:creationId xmlns:a16="http://schemas.microsoft.com/office/drawing/2014/main" id="{2008D6CE-4E02-4B8A-A50F-ACD28C1B14C3}"/>
              </a:ext>
            </a:extLst>
          </p:cNvPr>
          <p:cNvSpPr>
            <a:spLocks noChangeAspect="1"/>
          </p:cNvSpPr>
          <p:nvPr/>
        </p:nvSpPr>
        <p:spPr>
          <a:xfrm>
            <a:off x="6516052" y="6317074"/>
            <a:ext cx="673844" cy="312326"/>
          </a:xfrm>
          <a:prstGeom prst="ellipse">
            <a:avLst/>
          </a:prstGeom>
          <a:solidFill>
            <a:srgbClr val="66FFFF"/>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66FF"/>
                </a:solidFill>
                <a:effectLst/>
                <a:uLnTx/>
                <a:uFillTx/>
                <a:latin typeface="Calibri" panose="020F0502020204030204" pitchFamily="34" charset="0"/>
                <a:ea typeface="SimSun"/>
                <a:cs typeface="Calibri" panose="020F0502020204030204" pitchFamily="34" charset="0"/>
              </a:rPr>
              <a:t>sea</a:t>
            </a:r>
          </a:p>
        </p:txBody>
      </p:sp>
      <p:sp>
        <p:nvSpPr>
          <p:cNvPr id="22" name="Oval 21">
            <a:extLst>
              <a:ext uri="{FF2B5EF4-FFF2-40B4-BE49-F238E27FC236}">
                <a16:creationId xmlns:a16="http://schemas.microsoft.com/office/drawing/2014/main" id="{7F9006EF-889C-45A6-B29A-2FD83FAFFE8C}"/>
              </a:ext>
            </a:extLst>
          </p:cNvPr>
          <p:cNvSpPr>
            <a:spLocks noChangeAspect="1"/>
          </p:cNvSpPr>
          <p:nvPr/>
        </p:nvSpPr>
        <p:spPr>
          <a:xfrm>
            <a:off x="6516052" y="5707474"/>
            <a:ext cx="673844" cy="312326"/>
          </a:xfrm>
          <a:prstGeom prst="ellipse">
            <a:avLst/>
          </a:prstGeom>
          <a:solidFill>
            <a:srgbClr val="FFFF00"/>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ea typeface="SimSun"/>
                <a:cs typeface="Calibri" panose="020F0502020204030204" pitchFamily="34" charset="0"/>
              </a:rPr>
              <a:t>TOA</a:t>
            </a:r>
          </a:p>
        </p:txBody>
      </p:sp>
      <p:cxnSp>
        <p:nvCxnSpPr>
          <p:cNvPr id="17" name="Straight Arrow Connector 16">
            <a:extLst>
              <a:ext uri="{FF2B5EF4-FFF2-40B4-BE49-F238E27FC236}">
                <a16:creationId xmlns:a16="http://schemas.microsoft.com/office/drawing/2014/main" id="{CEA6A319-5007-4644-BB97-2CD9C3ED5494}"/>
              </a:ext>
            </a:extLst>
          </p:cNvPr>
          <p:cNvCxnSpPr/>
          <p:nvPr/>
        </p:nvCxnSpPr>
        <p:spPr>
          <a:xfrm>
            <a:off x="6852974" y="5488281"/>
            <a:ext cx="0" cy="3010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5A20BF7-BBB1-43C3-817F-142C5CA7F84E}"/>
              </a:ext>
            </a:extLst>
          </p:cNvPr>
          <p:cNvCxnSpPr>
            <a:cxnSpLocks/>
          </p:cNvCxnSpPr>
          <p:nvPr/>
        </p:nvCxnSpPr>
        <p:spPr>
          <a:xfrm>
            <a:off x="6852974" y="6235700"/>
            <a:ext cx="0" cy="21771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7C5188CC-BAE4-4599-9924-AB375B1D2FB4}"/>
              </a:ext>
            </a:extLst>
          </p:cNvPr>
          <p:cNvSpPr txBox="1">
            <a:spLocks noChangeArrowheads="1"/>
          </p:cNvSpPr>
          <p:nvPr/>
        </p:nvSpPr>
        <p:spPr bwMode="auto">
          <a:xfrm>
            <a:off x="493712" y="573087"/>
            <a:ext cx="8156575" cy="2170113"/>
          </a:xfrm>
          <a:prstGeom prst="rect">
            <a:avLst/>
          </a:prstGeom>
          <a:noFill/>
          <a:ln w="9525">
            <a:solidFill>
              <a:srgbClr val="0099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Atmosphere is compressible and contains latent energy </a:t>
            </a:r>
            <a:r>
              <a:rPr kumimoji="0" lang="en-US" sz="1800" b="0" i="0" u="none" strike="noStrike" kern="1200" cap="none" spc="0" normalizeH="0" baseline="0" noProof="0" dirty="0" err="1">
                <a:ln>
                  <a:noFill/>
                </a:ln>
                <a:solidFill>
                  <a:prstClr val="black"/>
                </a:solidFill>
                <a:effectLst/>
                <a:uLnTx/>
                <a:uFillTx/>
                <a:latin typeface="Calibri" panose="020F0502020204030204"/>
                <a:ea typeface="SimSun" pitchFamily="2" charset="-122"/>
                <a:cs typeface="+mn-cs"/>
              </a:rPr>
              <a:t>Lq</a:t>
            </a:r>
            <a:endPar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SimSun" pitchFamily="2" charset="-122"/>
                <a:cs typeface="+mn-cs"/>
              </a:rPr>
              <a:t>         moist static energy </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(MSE):</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m=</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c</a:t>
            </a:r>
            <a:r>
              <a:rPr kumimoji="0" lang="en-US" sz="1800" b="0" i="0" u="none" strike="noStrike" kern="1200" cap="none" spc="0" normalizeH="0" baseline="-25000" noProof="0" dirty="0" err="1">
                <a:ln>
                  <a:noFill/>
                </a:ln>
                <a:solidFill>
                  <a:prstClr val="black"/>
                </a:solidFill>
                <a:effectLst/>
                <a:uLnTx/>
                <a:uFillTx/>
                <a:latin typeface="Arial" charset="0"/>
                <a:ea typeface="SimSun" pitchFamily="2" charset="-122"/>
                <a:cs typeface="+mn-cs"/>
              </a:rPr>
              <a:t>p</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T+gz+</a:t>
            </a:r>
            <a:r>
              <a:rPr kumimoji="0" lang="en-US" sz="1800" b="0" i="0" u="none" strike="noStrike" kern="1200" cap="none" spc="0" normalizeH="0" baseline="0" noProof="0" dirty="0" err="1">
                <a:ln>
                  <a:noFill/>
                </a:ln>
                <a:solidFill>
                  <a:srgbClr val="0000FF"/>
                </a:solidFill>
                <a:effectLst/>
                <a:uLnTx/>
                <a:uFillTx/>
                <a:latin typeface="Arial" charset="0"/>
                <a:ea typeface="SimSun" pitchFamily="2" charset="-122"/>
                <a:cs typeface="+mn-cs"/>
              </a:rPr>
              <a:t>Lq</a:t>
            </a:r>
            <a:endParaRPr kumimoji="0" lang="en-US" sz="1800" b="0" i="0" u="none" strike="noStrike" kern="1200" cap="none" spc="0" normalizeH="0" baseline="0" noProof="0" dirty="0">
              <a:ln>
                <a:noFill/>
              </a:ln>
              <a:solidFill>
                <a:srgbClr val="0000FF"/>
              </a:solidFill>
              <a:effectLst/>
              <a:uLnTx/>
              <a:uFillTx/>
              <a:latin typeface="Arial" charset="0"/>
              <a:ea typeface="SimSun"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dry static energy:   </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s=</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c</a:t>
            </a:r>
            <a:r>
              <a:rPr kumimoji="0" lang="en-US" sz="1800" b="0" i="0" u="none" strike="noStrike" kern="1200" cap="none" spc="0" normalizeH="0" baseline="-25000" noProof="0" dirty="0" err="1">
                <a:ln>
                  <a:noFill/>
                </a:ln>
                <a:solidFill>
                  <a:prstClr val="black"/>
                </a:solidFill>
                <a:effectLst/>
                <a:uLnTx/>
                <a:uFillTx/>
                <a:latin typeface="Arial" charset="0"/>
                <a:ea typeface="SimSun" pitchFamily="2" charset="-122"/>
                <a:cs typeface="+mn-cs"/>
              </a:rPr>
              <a:t>p</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T+gz</a:t>
            </a:r>
            <a:endPar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c</a:t>
            </a:r>
            <a:r>
              <a:rPr kumimoji="0" lang="en-US" sz="1800" b="0" i="0" u="none" strike="noStrike" kern="1200" cap="none" spc="0" normalizeH="0" baseline="-25000" noProof="0" dirty="0" err="1">
                <a:ln>
                  <a:noFill/>
                </a:ln>
                <a:solidFill>
                  <a:prstClr val="black"/>
                </a:solidFill>
                <a:effectLst/>
                <a:uLnTx/>
                <a:uFillTx/>
                <a:latin typeface="Arial" charset="0"/>
                <a:ea typeface="SimSun" pitchFamily="2" charset="-122"/>
                <a:cs typeface="+mn-cs"/>
              </a:rPr>
              <a:t>p</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T</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d(</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ln</a:t>
            </a:r>
            <a:r>
              <a:rPr kumimoji="0" lang="en-US" sz="1800" b="0" i="0" u="none" strike="noStrike" kern="1200" cap="none" spc="0" normalizeH="0" baseline="0" noProof="0" dirty="0" err="1">
                <a:ln>
                  <a:noFill/>
                </a:ln>
                <a:solidFill>
                  <a:prstClr val="black"/>
                </a:solidFill>
                <a:effectLst/>
                <a:uLnTx/>
                <a:uFillTx/>
                <a:latin typeface="Symbol" pitchFamily="18" charset="2"/>
                <a:ea typeface="SimSun" pitchFamily="2" charset="-122"/>
                <a:cs typeface="+mn-cs"/>
              </a:rPr>
              <a:t>q</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 ds,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itchFamily="2" charset="-122"/>
                <a:cs typeface="+mn-cs"/>
              </a:rPr>
              <a:t>where</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a:t>
            </a:r>
            <a:r>
              <a:rPr kumimoji="0" lang="en-US" sz="1800" b="0" i="0" u="none" strike="noStrike" kern="1200" cap="none" spc="0" normalizeH="0" baseline="0" noProof="0" dirty="0">
                <a:ln>
                  <a:noFill/>
                </a:ln>
                <a:solidFill>
                  <a:prstClr val="black"/>
                </a:solidFill>
                <a:effectLst/>
                <a:uLnTx/>
                <a:uFillTx/>
                <a:latin typeface="Symbol" pitchFamily="18" charset="2"/>
                <a:ea typeface="SimSun" pitchFamily="2" charset="-122"/>
                <a:cs typeface="+mn-cs"/>
              </a:rPr>
              <a:t>q=</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T(</a:t>
            </a:r>
            <a:r>
              <a:rPr kumimoji="0" lang="en-US" sz="1800" b="0" i="0" u="none" strike="noStrike" kern="1200" cap="none" spc="0" normalizeH="0" baseline="0" noProof="0" dirty="0" err="1">
                <a:ln>
                  <a:noFill/>
                </a:ln>
                <a:solidFill>
                  <a:prstClr val="black"/>
                </a:solidFill>
                <a:effectLst/>
                <a:uLnTx/>
                <a:uFillTx/>
                <a:latin typeface="Calibri" panose="020F0502020204030204"/>
                <a:ea typeface="SimSun" pitchFamily="2" charset="-122"/>
                <a:cs typeface="+mn-cs"/>
              </a:rPr>
              <a:t>p</a:t>
            </a:r>
            <a:r>
              <a:rPr kumimoji="0" lang="en-US" sz="1800" b="0" i="0" u="none" strike="noStrike" kern="1200" cap="none" spc="0" normalizeH="0" baseline="-25000" noProof="0" dirty="0" err="1">
                <a:ln>
                  <a:noFill/>
                </a:ln>
                <a:solidFill>
                  <a:prstClr val="black"/>
                </a:solidFill>
                <a:effectLst/>
                <a:uLnTx/>
                <a:uFillTx/>
                <a:latin typeface="Calibri" panose="020F0502020204030204"/>
                <a:ea typeface="SimSun" pitchFamily="2" charset="-122"/>
                <a:cs typeface="+mn-cs"/>
              </a:rPr>
              <a:t>s</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/p)</a:t>
            </a:r>
            <a:r>
              <a:rPr kumimoji="0" lang="en-US" sz="1800" b="0" i="0" u="none" strike="noStrike" kern="1200" cap="none" spc="0" normalizeH="0" baseline="30000" noProof="0" dirty="0">
                <a:ln>
                  <a:noFill/>
                </a:ln>
                <a:solidFill>
                  <a:prstClr val="black"/>
                </a:solidFill>
                <a:effectLst/>
                <a:uLnTx/>
                <a:uFillTx/>
                <a:latin typeface="Symbol" pitchFamily="18" charset="2"/>
                <a:ea typeface="SimSun" pitchFamily="2" charset="-122"/>
                <a:cs typeface="+mn-cs"/>
              </a:rPr>
              <a:t>k</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is potential </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temperature, </a:t>
            </a:r>
            <a:r>
              <a:rPr kumimoji="0" lang="en-US" sz="1800" b="0" i="0" u="none" strike="noStrike" kern="1200" cap="none" spc="0" normalizeH="0" baseline="0" noProof="0" dirty="0">
                <a:ln>
                  <a:noFill/>
                </a:ln>
                <a:solidFill>
                  <a:prstClr val="black"/>
                </a:solidFill>
                <a:effectLst/>
                <a:uLnTx/>
                <a:uFillTx/>
                <a:latin typeface="Symbol" panose="05050102010706020507" pitchFamily="18" charset="2"/>
                <a:ea typeface="SimSun" pitchFamily="2" charset="-122"/>
                <a:cs typeface="+mn-cs"/>
              </a:rPr>
              <a:t>k</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=R/c</a:t>
            </a:r>
            <a:r>
              <a:rPr kumimoji="0" lang="en-US" sz="1800" b="0" i="0" u="none" strike="noStrike" kern="1200" cap="none" spc="0" normalizeH="0" baseline="-25000" noProof="0" dirty="0">
                <a:ln>
                  <a:noFill/>
                </a:ln>
                <a:solidFill>
                  <a:prstClr val="black"/>
                </a:solidFill>
                <a:effectLst/>
                <a:uLnTx/>
                <a:uFillTx/>
                <a:latin typeface="Calibri" panose="020F0502020204030204"/>
                <a:ea typeface="SimSun" pitchFamily="2" charset="-122"/>
                <a:cs typeface="+mn-cs"/>
              </a:rPr>
              <a:t>p</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 =2/7</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SimSun" pitchFamily="2"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c</a:t>
            </a:r>
            <a:r>
              <a:rPr kumimoji="0" lang="en-US" sz="1800" b="0" i="0" u="none" strike="noStrike" kern="1200" cap="none" spc="0" normalizeH="0" baseline="-25000" noProof="0" dirty="0" err="1">
                <a:ln>
                  <a:noFill/>
                </a:ln>
                <a:solidFill>
                  <a:prstClr val="black"/>
                </a:solidFill>
                <a:effectLst/>
                <a:uLnTx/>
                <a:uFillTx/>
                <a:latin typeface="Arial" charset="0"/>
                <a:ea typeface="SimSun" pitchFamily="2" charset="-122"/>
                <a:cs typeface="+mn-cs"/>
              </a:rPr>
              <a:t>p</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T</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d(</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ln</a:t>
            </a:r>
            <a:r>
              <a:rPr kumimoji="0" lang="en-US" sz="1800" b="0" i="0" u="none" strike="noStrike" kern="1200" cap="none" spc="0" normalizeH="0" baseline="0" noProof="0" dirty="0" err="1">
                <a:ln>
                  <a:noFill/>
                </a:ln>
                <a:solidFill>
                  <a:prstClr val="black"/>
                </a:solidFill>
                <a:effectLst/>
                <a:uLnTx/>
                <a:uFillTx/>
                <a:latin typeface="Symbol" pitchFamily="18" charset="2"/>
                <a:ea typeface="SimSun" pitchFamily="2" charset="-122"/>
                <a:cs typeface="+mn-cs"/>
              </a:rPr>
              <a:t>q</a:t>
            </a:r>
            <a:r>
              <a:rPr kumimoji="0" lang="en-US" sz="1800" b="0" i="0" u="none" strike="noStrike" kern="1200" cap="none" spc="0" normalizeH="0" baseline="-25000" noProof="0" dirty="0" err="1">
                <a:ln>
                  <a:noFill/>
                </a:ln>
                <a:solidFill>
                  <a:prstClr val="black"/>
                </a:solidFill>
                <a:effectLst/>
                <a:uLnTx/>
                <a:uFillTx/>
                <a:latin typeface="Arial" charset="0"/>
                <a:ea typeface="SimSun" pitchFamily="2" charset="-122"/>
                <a:cs typeface="+mn-cs"/>
              </a:rPr>
              <a:t>e</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 </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dm</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where</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a:t>
            </a:r>
            <a:r>
              <a:rPr kumimoji="0" lang="en-US" sz="1800" b="0" i="0" u="none" strike="noStrike" kern="1200" cap="none" spc="0" normalizeH="0" baseline="0" noProof="0" dirty="0" err="1">
                <a:ln>
                  <a:noFill/>
                </a:ln>
                <a:solidFill>
                  <a:prstClr val="black"/>
                </a:solidFill>
                <a:effectLst/>
                <a:uLnTx/>
                <a:uFillTx/>
                <a:latin typeface="Symbol" pitchFamily="18" charset="2"/>
                <a:ea typeface="SimSun" pitchFamily="2" charset="-122"/>
                <a:cs typeface="+mn-cs"/>
              </a:rPr>
              <a:t>q</a:t>
            </a:r>
            <a:r>
              <a:rPr kumimoji="0" lang="en-US" sz="1800" b="0" i="0" u="none" strike="noStrike" kern="1200" cap="none" spc="0" normalizeH="0" baseline="-25000" noProof="0" dirty="0" err="1">
                <a:ln>
                  <a:noFill/>
                </a:ln>
                <a:solidFill>
                  <a:prstClr val="black"/>
                </a:solidFill>
                <a:effectLst/>
                <a:uLnTx/>
                <a:uFillTx/>
                <a:latin typeface="Arial" charset="0"/>
                <a:ea typeface="SimSun" pitchFamily="2" charset="-122"/>
                <a:cs typeface="+mn-cs"/>
              </a:rPr>
              <a:t>e</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 </a:t>
            </a:r>
            <a:r>
              <a:rPr kumimoji="0" lang="en-US" sz="1800" b="0" i="0" u="none" strike="noStrike" kern="1200" cap="none" spc="0" normalizeH="0" baseline="0" noProof="0" dirty="0">
                <a:ln>
                  <a:noFill/>
                </a:ln>
                <a:solidFill>
                  <a:prstClr val="black"/>
                </a:solidFill>
                <a:effectLst/>
                <a:uLnTx/>
                <a:uFillTx/>
                <a:latin typeface="Symbol" pitchFamily="18" charset="2"/>
                <a:ea typeface="SimSun" pitchFamily="2" charset="-122"/>
                <a:cs typeface="+mn-cs"/>
              </a:rPr>
              <a:t>q</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exp</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a:t>
            </a:r>
            <a:r>
              <a:rPr kumimoji="0" lang="en-US" sz="1800" b="0" i="0" u="none" strike="noStrike" kern="1200" cap="none" spc="0" normalizeH="0" baseline="0" noProof="0" dirty="0" err="1">
                <a:ln>
                  <a:noFill/>
                </a:ln>
                <a:solidFill>
                  <a:srgbClr val="0000FF"/>
                </a:solidFill>
                <a:effectLst/>
                <a:uLnTx/>
                <a:uFillTx/>
                <a:latin typeface="Arial" charset="0"/>
                <a:ea typeface="SimSun" pitchFamily="2" charset="-122"/>
                <a:cs typeface="+mn-cs"/>
              </a:rPr>
              <a:t>Lq</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c</a:t>
            </a:r>
            <a:r>
              <a:rPr kumimoji="0" lang="en-US" sz="1800" b="0" i="0" u="none" strike="noStrike" kern="1200" cap="none" spc="0" normalizeH="0" baseline="-25000" noProof="0" dirty="0" err="1">
                <a:ln>
                  <a:noFill/>
                </a:ln>
                <a:solidFill>
                  <a:prstClr val="black"/>
                </a:solidFill>
                <a:effectLst/>
                <a:uLnTx/>
                <a:uFillTx/>
                <a:latin typeface="Arial" charset="0"/>
                <a:ea typeface="SimSun" pitchFamily="2" charset="-122"/>
                <a:cs typeface="+mn-cs"/>
              </a:rPr>
              <a:t>p</a:t>
            </a:r>
            <a:r>
              <a:rPr kumimoji="0" lang="en-US" sz="1800" b="0" i="0" u="none" strike="noStrike" kern="1200" cap="none" spc="0" normalizeH="0" baseline="0" noProof="0" dirty="0" err="1">
                <a:ln>
                  <a:noFill/>
                </a:ln>
                <a:solidFill>
                  <a:prstClr val="black"/>
                </a:solidFill>
                <a:effectLst/>
                <a:uLnTx/>
                <a:uFillTx/>
                <a:latin typeface="Arial" charset="0"/>
                <a:ea typeface="SimSun" pitchFamily="2" charset="-122"/>
                <a:cs typeface="+mn-cs"/>
              </a:rPr>
              <a:t>T</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SimSun" pitchFamily="2" charset="-122"/>
                <a:cs typeface="+mn-cs"/>
              </a:rPr>
              <a:t>is equivalent potential temperature</a:t>
            </a:r>
            <a:r>
              <a:rPr kumimoji="0" lang="en-US" sz="1800" b="0" i="0" u="none" strike="noStrike" kern="1200" cap="none" spc="0" normalizeH="0" baseline="0" noProof="0" dirty="0">
                <a:ln>
                  <a:noFill/>
                </a:ln>
                <a:solidFill>
                  <a:prstClr val="black"/>
                </a:solidFill>
                <a:effectLst/>
                <a:uLnTx/>
                <a:uFillTx/>
                <a:latin typeface="Arial" charset="0"/>
                <a:ea typeface="SimSun" pitchFamily="2" charset="-122"/>
                <a:cs typeface="+mn-cs"/>
              </a:rPr>
              <a:t>.</a:t>
            </a:r>
          </a:p>
        </p:txBody>
      </p:sp>
      <mc:AlternateContent xmlns:mc="http://schemas.openxmlformats.org/markup-compatibility/2006" xmlns:a14="http://schemas.microsoft.com/office/drawing/2010/main">
        <mc:Choice Requires="a14">
          <p:sp>
            <p:nvSpPr>
              <p:cNvPr id="5" name="Object 3">
                <a:extLst>
                  <a:ext uri="{FF2B5EF4-FFF2-40B4-BE49-F238E27FC236}">
                    <a16:creationId xmlns:a16="http://schemas.microsoft.com/office/drawing/2014/main" id="{5C593AAD-9605-4B28-F699-4D2FE2EE7F5B}"/>
                  </a:ext>
                </a:extLst>
              </p:cNvPr>
              <p:cNvSpPr txBox="1"/>
              <p:nvPr/>
            </p:nvSpPr>
            <p:spPr bwMode="auto">
              <a:xfrm>
                <a:off x="314325" y="4958862"/>
                <a:ext cx="3225798" cy="376237"/>
              </a:xfrm>
              <a:prstGeom prst="rect">
                <a:avLst/>
              </a:prstGeom>
              <a:noFill/>
              <a:ln>
                <a:noFill/>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d>
                      </m:e>
                      <m:sub>
                        <m:r>
                          <a:rPr kumimoji="0" lang="en-US" sz="1600" b="0" i="1" u="none" strike="noStrike" kern="1200" cap="none" spc="0" normalizeH="0" baseline="0" noProof="0" smtClean="0">
                            <a:ln>
                              <a:noFill/>
                            </a:ln>
                            <a:solidFill>
                              <a:srgbClr val="00B0F0"/>
                            </a:solidFill>
                            <a:effectLst/>
                            <a:uLnTx/>
                            <a:uFillTx/>
                            <a:latin typeface="Cambria Math" panose="02040503050406030204" pitchFamily="18" charset="0"/>
                            <a:cs typeface="+mn-cs"/>
                          </a:rPr>
                          <m:t>𝑜</m:t>
                        </m:r>
                      </m:sub>
                    </m:sSub>
                  </m:oMath>
                </a14:m>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t> </a:t>
                </a:r>
                <a14:m>
                  <m:oMath xmlns:m="http://schemas.openxmlformats.org/officeDocument/2006/math">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func>
                          <m:func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𝜑</m:t>
                            </m:r>
                          </m:e>
                        </m:func>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𝐻</m:t>
                            </m:r>
                          </m:sub>
                          <m:sup>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p>
                          <m:e>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d>
                          </m:e>
                        </m:nary>
                      </m:e>
                    </m:nary>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𝜌</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𝑧</m:t>
                    </m:r>
                  </m:oMath>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5" name="Object 3">
                <a:extLst>
                  <a:ext uri="{FF2B5EF4-FFF2-40B4-BE49-F238E27FC236}">
                    <a16:creationId xmlns:a16="http://schemas.microsoft.com/office/drawing/2014/main" id="{5C593AAD-9605-4B28-F699-4D2FE2EE7F5B}"/>
                  </a:ext>
                </a:extLst>
              </p:cNvPr>
              <p:cNvSpPr txBox="1">
                <a:spLocks noRot="1" noChangeAspect="1" noMove="1" noResize="1" noEditPoints="1" noAdjustHandles="1" noChangeArrowheads="1" noChangeShapeType="1" noTextEdit="1"/>
              </p:cNvSpPr>
              <p:nvPr/>
            </p:nvSpPr>
            <p:spPr bwMode="auto">
              <a:xfrm>
                <a:off x="314325" y="4958862"/>
                <a:ext cx="3225798" cy="376237"/>
              </a:xfrm>
              <a:prstGeom prst="rect">
                <a:avLst/>
              </a:prstGeom>
              <a:blipFill>
                <a:blip r:embed="rId7"/>
                <a:stretch>
                  <a:fillRect t="-112903" b="-195161"/>
                </a:stretch>
              </a:blipFill>
              <a:ln>
                <a:no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69A04166-5D17-6FC4-0BC7-5E151C503C7A}"/>
              </a:ext>
            </a:extLst>
          </p:cNvPr>
          <p:cNvSpPr txBox="1"/>
          <p:nvPr/>
        </p:nvSpPr>
        <p:spPr>
          <a:xfrm>
            <a:off x="1545704" y="114577"/>
            <a:ext cx="628305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Lecture 3. Atmospheric energy transport &amp; rainfall distribution</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4" grpId="0"/>
      <p:bldP spid="7175" grpId="0"/>
      <p:bldP spid="2" grpId="0"/>
      <p:bldP spid="4" grpId="0"/>
      <p:bldP spid="12" grpId="0"/>
      <p:bldP spid="8" grpId="0"/>
      <p:bldP spid="11" grpId="0" animBg="1"/>
      <p:bldP spid="13" grpId="0" animBg="1"/>
      <p:bldP spid="22"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a:extLst>
              <a:ext uri="{FF2B5EF4-FFF2-40B4-BE49-F238E27FC236}">
                <a16:creationId xmlns:a16="http://schemas.microsoft.com/office/drawing/2014/main" id="{ECCC7711-212C-41F8-B3FD-AB91FC5CD751}"/>
              </a:ext>
            </a:extLst>
          </p:cNvPr>
          <p:cNvSpPr txBox="1">
            <a:spLocks noChangeArrowheads="1"/>
          </p:cNvSpPr>
          <p:nvPr/>
        </p:nvSpPr>
        <p:spPr bwMode="auto">
          <a:xfrm>
            <a:off x="577148" y="1242251"/>
            <a:ext cx="4424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Segoe Print" panose="02000600000000000000" pitchFamily="2" charset="0"/>
                <a:ea typeface="SimSun" panose="02010600030101010101" pitchFamily="2" charset="-122"/>
                <a:cs typeface="Calibri" panose="020F0502020204030204" pitchFamily="34" charset="0"/>
              </a:rPr>
              <a:t>How does the meridional overturning circulation transport moist energy </a:t>
            </a:r>
            <a:r>
              <a:rPr kumimoji="0" lang="en-US" altLang="en-US" sz="2400" b="1" i="0" u="none" strike="noStrike" kern="1200" cap="none" spc="0" normalizeH="0" baseline="0" noProof="0" dirty="0">
                <a:ln>
                  <a:noFill/>
                </a:ln>
                <a:solidFill>
                  <a:srgbClr val="0070C0"/>
                </a:solidFill>
                <a:effectLst/>
                <a:uLnTx/>
                <a:uFillTx/>
                <a:latin typeface="Segoe Print" panose="02000600000000000000" pitchFamily="2" charset="0"/>
                <a:ea typeface="SimSun" panose="02010600030101010101" pitchFamily="2" charset="-122"/>
                <a:cs typeface="Calibri" panose="020F0502020204030204" pitchFamily="34" charset="0"/>
              </a:rPr>
              <a:t>m</a:t>
            </a:r>
            <a:r>
              <a:rPr kumimoji="0" lang="en-US" altLang="en-US" sz="2400" b="1" i="0" u="none" strike="noStrike" kern="1200" cap="none" spc="0" normalizeH="0" baseline="0" noProof="0" dirty="0">
                <a:ln>
                  <a:noFill/>
                </a:ln>
                <a:solidFill>
                  <a:srgbClr val="FF0000"/>
                </a:solidFill>
                <a:effectLst/>
                <a:uLnTx/>
                <a:uFillTx/>
                <a:latin typeface="Segoe Print" panose="02000600000000000000" pitchFamily="2" charset="0"/>
                <a:ea typeface="SimSun" panose="02010600030101010101" pitchFamily="2" charset="-122"/>
                <a:cs typeface="Calibri" panose="020F0502020204030204" pitchFamily="34" charset="0"/>
              </a:rPr>
              <a:t>?</a:t>
            </a:r>
          </a:p>
        </p:txBody>
      </p:sp>
      <mc:AlternateContent xmlns:mc="http://schemas.openxmlformats.org/markup-compatibility/2006" xmlns:a14="http://schemas.microsoft.com/office/drawing/2010/main">
        <mc:Choice Requires="a14">
          <p:sp>
            <p:nvSpPr>
              <p:cNvPr id="21" name="Object 3">
                <a:extLst>
                  <a:ext uri="{FF2B5EF4-FFF2-40B4-BE49-F238E27FC236}">
                    <a16:creationId xmlns:a16="http://schemas.microsoft.com/office/drawing/2014/main" id="{BB5D9E1F-B51E-45D8-9D0A-D1D932B64DD6}"/>
                  </a:ext>
                </a:extLst>
              </p:cNvPr>
              <p:cNvSpPr txBox="1"/>
              <p:nvPr/>
            </p:nvSpPr>
            <p:spPr bwMode="auto">
              <a:xfrm>
                <a:off x="5562600" y="1514474"/>
                <a:ext cx="2643697" cy="830263"/>
              </a:xfrm>
              <a:prstGeom prst="rect">
                <a:avLst/>
              </a:prstGeom>
              <a:noFill/>
              <a:ln>
                <a:noFill/>
              </a:ln>
            </p:spPr>
            <p:txBody>
              <a:bodyPr>
                <a:no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Energy transport: </a:t>
                </a:r>
                <a14:m>
                  <m:oMath xmlns:m="http://schemas.openxmlformats.org/officeDocument/2006/math">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2</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𝜋</m:t>
                        </m:r>
                      </m:sup>
                      <m:e>
                        <m:func>
                          <m:func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funcPr>
                          <m:fName>
                            <m:r>
                              <m:rPr>
                                <m:sty m:val="p"/>
                              </m:rPr>
                              <a:rPr kumimoji="0" lang="en-US" sz="1600" b="0" i="0" u="none" strike="noStrike" kern="1200" cap="none" spc="0" normalizeH="0" baseline="0" noProof="0">
                                <a:ln>
                                  <a:noFill/>
                                </a:ln>
                                <a:solidFill>
                                  <a:srgbClr val="000000"/>
                                </a:solidFill>
                                <a:effectLst/>
                                <a:uLnTx/>
                                <a:uFillTx/>
                                <a:latin typeface="Cambria Math" panose="02040503050406030204" pitchFamily="18" charset="0"/>
                                <a:cs typeface="+mn-cs"/>
                              </a:rPr>
                              <m:t>cos</m:t>
                            </m:r>
                          </m:fName>
                          <m:e>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𝜑</m:t>
                            </m:r>
                          </m:e>
                        </m:func>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𝜆</m:t>
                        </m:r>
                        <m:nary>
                          <m:naryPr>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up>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𝑝𝑠</m:t>
                            </m:r>
                          </m:sup>
                          <m:e>
                            <m:d>
                              <m:dPr>
                                <m:begChr m:val="["/>
                                <m:endChr m:val="]"/>
                                <m:ctrlP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𝑣</m:t>
                                </m:r>
                                <m:r>
                                  <a:rPr kumimoji="0" lang="en-US" sz="16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𝑚</m:t>
                                </m:r>
                              </m:e>
                            </m:d>
                          </m:e>
                        </m:nary>
                      </m:e>
                    </m:nary>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𝑑𝑝</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sz="1600" b="0" i="1" u="none" strike="noStrike" kern="1200" cap="none" spc="0" normalizeH="0" baseline="0" noProof="0">
                        <a:ln>
                          <a:noFill/>
                        </a:ln>
                        <a:solidFill>
                          <a:srgbClr val="000000"/>
                        </a:solidFill>
                        <a:effectLst/>
                        <a:uLnTx/>
                        <a:uFillTx/>
                        <a:latin typeface="Cambria Math" panose="02040503050406030204" pitchFamily="18" charset="0"/>
                        <a:cs typeface="+mn-cs"/>
                      </a:rPr>
                      <m:t>𝑔</m:t>
                    </m:r>
                  </m:oMath>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1" name="Object 3">
                <a:extLst>
                  <a:ext uri="{FF2B5EF4-FFF2-40B4-BE49-F238E27FC236}">
                    <a16:creationId xmlns:a16="http://schemas.microsoft.com/office/drawing/2014/main" id="{BB5D9E1F-B51E-45D8-9D0A-D1D932B64DD6}"/>
                  </a:ext>
                </a:extLst>
              </p:cNvPr>
              <p:cNvSpPr txBox="1">
                <a:spLocks noRot="1" noChangeAspect="1" noMove="1" noResize="1" noEditPoints="1" noAdjustHandles="1" noChangeArrowheads="1" noChangeShapeType="1" noTextEdit="1"/>
              </p:cNvSpPr>
              <p:nvPr/>
            </p:nvSpPr>
            <p:spPr bwMode="auto">
              <a:xfrm>
                <a:off x="5562600" y="1514474"/>
                <a:ext cx="2643697" cy="830263"/>
              </a:xfrm>
              <a:prstGeom prst="rect">
                <a:avLst/>
              </a:prstGeom>
              <a:blipFill>
                <a:blip r:embed="rId3"/>
                <a:stretch>
                  <a:fillRect l="-13395" b="-92701"/>
                </a:stretch>
              </a:blipFill>
              <a:ln>
                <a:noFill/>
              </a:ln>
              <a:extLst/>
            </p:spPr>
            <p:txBody>
              <a:bodyPr/>
              <a:lstStyle/>
              <a:p>
                <a:r>
                  <a:rPr lang="en-US">
                    <a:noFill/>
                  </a:rPr>
                  <a:t> </a:t>
                </a:r>
              </a:p>
            </p:txBody>
          </p:sp>
        </mc:Fallback>
      </mc:AlternateContent>
      <p:pic>
        <p:nvPicPr>
          <p:cNvPr id="19" name="Picture 18">
            <a:extLst>
              <a:ext uri="{FF2B5EF4-FFF2-40B4-BE49-F238E27FC236}">
                <a16:creationId xmlns:a16="http://schemas.microsoft.com/office/drawing/2014/main" id="{BF256498-A2D7-4C34-87E4-155CFDE1B686}"/>
              </a:ext>
            </a:extLst>
          </p:cNvPr>
          <p:cNvPicPr>
            <a:picLocks noChangeAspect="1"/>
          </p:cNvPicPr>
          <p:nvPr/>
        </p:nvPicPr>
        <p:blipFill>
          <a:blip r:embed="rId4"/>
          <a:stretch>
            <a:fillRect/>
          </a:stretch>
        </p:blipFill>
        <p:spPr>
          <a:xfrm>
            <a:off x="5022300" y="2927299"/>
            <a:ext cx="4045500" cy="2240250"/>
          </a:xfrm>
          <a:prstGeom prst="rect">
            <a:avLst/>
          </a:prstGeom>
        </p:spPr>
      </p:pic>
      <p:sp>
        <p:nvSpPr>
          <p:cNvPr id="4" name="Rectangle 3">
            <a:extLst>
              <a:ext uri="{FF2B5EF4-FFF2-40B4-BE49-F238E27FC236}">
                <a16:creationId xmlns:a16="http://schemas.microsoft.com/office/drawing/2014/main" id="{A1814ED7-D80F-4A81-8CD5-958F404439EC}"/>
              </a:ext>
            </a:extLst>
          </p:cNvPr>
          <p:cNvSpPr/>
          <p:nvPr/>
        </p:nvSpPr>
        <p:spPr>
          <a:xfrm>
            <a:off x="5502785" y="705562"/>
            <a:ext cx="3392404"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 </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SimSun" panose="02010600030101010101" pitchFamily="2" charset="-122"/>
                <a:cs typeface="Calibri" panose="020F0502020204030204" pitchFamily="34" charset="0"/>
              </a:rPr>
              <a:t>dry static energy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ds =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a:t>
            </a:r>
            <a:r>
              <a:rPr kumimoji="0" lang="en-US" sz="1800" b="0" i="0" u="none" strike="noStrike" kern="1200" cap="none" spc="0" normalizeH="0" baseline="-2500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d(</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ln</a:t>
            </a:r>
            <a:r>
              <a:rPr kumimoji="0" lang="en-US" sz="1800" b="0" i="0" u="none" strike="noStrike" kern="1200" cap="none" spc="0" normalizeH="0" baseline="0" noProof="0" dirty="0" err="1">
                <a:ln>
                  <a:noFill/>
                </a:ln>
                <a:solidFill>
                  <a:srgbClr val="000000"/>
                </a:solidFill>
                <a:effectLst/>
                <a:uLnTx/>
                <a:uFillTx/>
                <a:latin typeface="Symbol" panose="05050102010706020507" pitchFamily="18" charset="2"/>
                <a:ea typeface="SimSun" panose="02010600030101010101" pitchFamily="2" charset="-122"/>
                <a:cs typeface="Calibri" panose="020F0502020204030204" pitchFamily="34" charset="0"/>
              </a:rPr>
              <a:t>q</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a:t>
            </a:r>
            <a:r>
              <a:rPr kumimoji="0" lang="en-US" sz="1800" b="0" i="0" u="none" strike="noStrike" kern="1200" cap="none" spc="0" normalizeH="0" baseline="0" noProof="0" dirty="0" err="1">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Lq</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a:ln>
                  <a:noFill/>
                </a:ln>
                <a:solidFill>
                  <a:srgbClr val="0000FF"/>
                </a:solidFill>
                <a:effectLst/>
                <a:uLnTx/>
                <a:uFillTx/>
                <a:latin typeface="Calibri" panose="020F0502020204030204" pitchFamily="34" charset="0"/>
                <a:ea typeface="SimSun" panose="02010600030101010101" pitchFamily="2" charset="-122"/>
                <a:cs typeface="Calibri" panose="020F0502020204030204" pitchFamily="34" charset="0"/>
              </a:rPr>
              <a:t>moist static energy</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grpSp>
        <p:nvGrpSpPr>
          <p:cNvPr id="2" name="Group 1">
            <a:extLst>
              <a:ext uri="{FF2B5EF4-FFF2-40B4-BE49-F238E27FC236}">
                <a16:creationId xmlns:a16="http://schemas.microsoft.com/office/drawing/2014/main" id="{C1836392-F4A8-45AB-BBF0-EB97465C4DEE}"/>
              </a:ext>
            </a:extLst>
          </p:cNvPr>
          <p:cNvGrpSpPr/>
          <p:nvPr/>
        </p:nvGrpSpPr>
        <p:grpSpPr>
          <a:xfrm>
            <a:off x="1006984" y="2971800"/>
            <a:ext cx="3565016" cy="2643949"/>
            <a:chOff x="892653" y="3142961"/>
            <a:chExt cx="3565016" cy="2643949"/>
          </a:xfrm>
        </p:grpSpPr>
        <p:pic>
          <p:nvPicPr>
            <p:cNvPr id="14" name="Picture 13" descr="http://journals.ametsoc.org/na101/home/literatum/publisher/ams/journals/content/atsc/2003/15200469-60.12/1520-0469%282003%29060%3C1522%3Aotsoth%3E2.0.co%3B2/production/images/large/i1520-0469-60-12-1522-f03.jpeg">
              <a:extLst>
                <a:ext uri="{FF2B5EF4-FFF2-40B4-BE49-F238E27FC236}">
                  <a16:creationId xmlns:a16="http://schemas.microsoft.com/office/drawing/2014/main" id="{B1F214EF-D523-44A3-9E29-CFF28E198EB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165" t="12079" r="31124" b="54461"/>
            <a:stretch/>
          </p:blipFill>
          <p:spPr bwMode="auto">
            <a:xfrm>
              <a:off x="892653" y="3142961"/>
              <a:ext cx="3565016" cy="224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
              <a:extLst>
                <a:ext uri="{FF2B5EF4-FFF2-40B4-BE49-F238E27FC236}">
                  <a16:creationId xmlns:a16="http://schemas.microsoft.com/office/drawing/2014/main" id="{ABE8895B-2B3B-4FFF-B610-72316E813777}"/>
                </a:ext>
              </a:extLst>
            </p:cNvPr>
            <p:cNvSpPr>
              <a:spLocks noChangeArrowheads="1"/>
            </p:cNvSpPr>
            <p:nvPr/>
          </p:nvSpPr>
          <p:spPr bwMode="auto">
            <a:xfrm>
              <a:off x="1752600" y="5418610"/>
              <a:ext cx="154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rPr>
                <a:t>Hadley Cells </a:t>
              </a:r>
            </a:p>
          </p:txBody>
        </p:sp>
        <p:cxnSp>
          <p:nvCxnSpPr>
            <p:cNvPr id="16" name="Straight Arrow Connector 15">
              <a:extLst>
                <a:ext uri="{FF2B5EF4-FFF2-40B4-BE49-F238E27FC236}">
                  <a16:creationId xmlns:a16="http://schemas.microsoft.com/office/drawing/2014/main" id="{88A837FE-A403-4F01-88B7-5445385C6557}"/>
                </a:ext>
              </a:extLst>
            </p:cNvPr>
            <p:cNvCxnSpPr/>
            <p:nvPr/>
          </p:nvCxnSpPr>
          <p:spPr>
            <a:xfrm flipV="1">
              <a:off x="2819400" y="3864616"/>
              <a:ext cx="0" cy="34290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13252F1-31D7-4F25-B769-950607874105}"/>
                </a:ext>
              </a:extLst>
            </p:cNvPr>
            <p:cNvCxnSpPr/>
            <p:nvPr/>
          </p:nvCxnSpPr>
          <p:spPr>
            <a:xfrm>
              <a:off x="1143000" y="3945461"/>
              <a:ext cx="0" cy="342900"/>
            </a:xfrm>
            <a:prstGeom prst="straightConnector1">
              <a:avLst/>
            </a:prstGeom>
            <a:ln w="28575">
              <a:solidFill>
                <a:srgbClr val="00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2C3563B-D657-4C61-B7B5-234C51EB2B15}"/>
                </a:ext>
              </a:extLst>
            </p:cNvPr>
            <p:cNvCxnSpPr/>
            <p:nvPr/>
          </p:nvCxnSpPr>
          <p:spPr>
            <a:xfrm>
              <a:off x="4114800" y="3864616"/>
              <a:ext cx="0" cy="342900"/>
            </a:xfrm>
            <a:prstGeom prst="straightConnector1">
              <a:avLst/>
            </a:prstGeom>
            <a:ln w="28575">
              <a:solidFill>
                <a:srgbClr val="0099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0EC2E90B-3A46-4A98-9AB3-480A072923EE}"/>
              </a:ext>
            </a:extLst>
          </p:cNvPr>
          <p:cNvSpPr/>
          <p:nvPr/>
        </p:nvSpPr>
        <p:spPr>
          <a:xfrm>
            <a:off x="5334000" y="5457723"/>
            <a:ext cx="373380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Moist static energy (MSE) in tropics is large in both lower and upper troposphere</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3" name="Arrow: Right 12">
            <a:extLst>
              <a:ext uri="{FF2B5EF4-FFF2-40B4-BE49-F238E27FC236}">
                <a16:creationId xmlns:a16="http://schemas.microsoft.com/office/drawing/2014/main" id="{E95AB419-C9FC-4B5D-B08F-4F9FEEE7E385}"/>
              </a:ext>
            </a:extLst>
          </p:cNvPr>
          <p:cNvSpPr/>
          <p:nvPr/>
        </p:nvSpPr>
        <p:spPr>
          <a:xfrm>
            <a:off x="8382000" y="3124200"/>
            <a:ext cx="533400" cy="369856"/>
          </a:xfrm>
          <a:prstGeom prst="rightArrow">
            <a:avLst/>
          </a:prstGeom>
          <a:solidFill>
            <a:srgbClr val="FF0000">
              <a:alpha val="3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p:sp>
        <p:nvSpPr>
          <p:cNvPr id="20" name="Arrow: Right 19">
            <a:extLst>
              <a:ext uri="{FF2B5EF4-FFF2-40B4-BE49-F238E27FC236}">
                <a16:creationId xmlns:a16="http://schemas.microsoft.com/office/drawing/2014/main" id="{79810195-081B-4631-9651-AA2EB9B1498C}"/>
              </a:ext>
            </a:extLst>
          </p:cNvPr>
          <p:cNvSpPr/>
          <p:nvPr/>
        </p:nvSpPr>
        <p:spPr>
          <a:xfrm flipH="1">
            <a:off x="8376765" y="4191000"/>
            <a:ext cx="533400" cy="369856"/>
          </a:xfrm>
          <a:prstGeom prst="rightArrow">
            <a:avLst/>
          </a:prstGeom>
          <a:solidFill>
            <a:srgbClr val="66FFFF">
              <a:alpha val="30196"/>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SimSun"/>
              <a:cs typeface="+mn-cs"/>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2996619-21FD-4BCE-B68C-A1C593F8E6EF}"/>
                  </a:ext>
                </a:extLst>
              </p:cNvPr>
              <p:cNvSpPr txBox="1"/>
              <p:nvPr/>
            </p:nvSpPr>
            <p:spPr>
              <a:xfrm>
                <a:off x="7467601" y="4872948"/>
                <a:ext cx="838200" cy="338554"/>
              </a:xfrm>
              <a:prstGeom prst="rect">
                <a:avLst/>
              </a:prstGeom>
              <a:solidFill>
                <a:schemeClr val="bg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mbria Math" panose="02040503050406030204" pitchFamily="18" charset="0"/>
                    <a:cs typeface="+mn-cs"/>
                  </a:rPr>
                  <a:t>    </a:t>
                </a:r>
                <a14:m>
                  <m:oMath xmlns:m="http://schemas.openxmlformats.org/officeDocument/2006/math">
                    <m: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l-GR" sz="16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𝜔</m:t>
                    </m:r>
                  </m:oMath>
                </a14:m>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mc:Choice>
        <mc:Fallback xmlns="">
          <p:sp>
            <p:nvSpPr>
              <p:cNvPr id="22" name="TextBox 21">
                <a:extLst>
                  <a:ext uri="{FF2B5EF4-FFF2-40B4-BE49-F238E27FC236}">
                    <a16:creationId xmlns:a16="http://schemas.microsoft.com/office/drawing/2014/main" id="{22996619-21FD-4BCE-B68C-A1C593F8E6EF}"/>
                  </a:ext>
                </a:extLst>
              </p:cNvPr>
              <p:cNvSpPr txBox="1">
                <a:spLocks noRot="1" noChangeAspect="1" noMove="1" noResize="1" noEditPoints="1" noAdjustHandles="1" noChangeArrowheads="1" noChangeShapeType="1" noTextEdit="1"/>
              </p:cNvSpPr>
              <p:nvPr/>
            </p:nvSpPr>
            <p:spPr>
              <a:xfrm>
                <a:off x="7467601" y="4872948"/>
                <a:ext cx="838200" cy="338554"/>
              </a:xfrm>
              <a:prstGeom prst="rect">
                <a:avLst/>
              </a:prstGeom>
              <a:blipFill>
                <a:blip r:embed="rId6"/>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E18B3DB7-72CD-4E0C-9937-74003D9B3214}"/>
              </a:ext>
            </a:extLst>
          </p:cNvPr>
          <p:cNvSpPr txBox="1"/>
          <p:nvPr/>
        </p:nvSpPr>
        <p:spPr>
          <a:xfrm>
            <a:off x="8233695" y="6529622"/>
            <a:ext cx="1143000"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Fig. 2.11</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42373772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WINDOWS\Desktop\Ahrens Art\chapter7\0715.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C:\WINDOWS\Desktop\Ahrens Art\chapter7\0716.jpg"/>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5055</TotalTime>
  <Words>2353</Words>
  <Application>Microsoft Office PowerPoint</Application>
  <PresentationFormat>On-screen Show (4:3)</PresentationFormat>
  <Paragraphs>221</Paragraphs>
  <Slides>17</Slides>
  <Notes>16</Notes>
  <HiddenSlides>1</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8" baseType="lpstr">
      <vt:lpstr>Arial</vt:lpstr>
      <vt:lpstr>Calibri</vt:lpstr>
      <vt:lpstr>Calibri Light</vt:lpstr>
      <vt:lpstr>Cambria Math</vt:lpstr>
      <vt:lpstr>Segoe Print</vt:lpstr>
      <vt:lpstr>Symbol</vt:lpstr>
      <vt:lpstr>Times New Roman</vt:lpstr>
      <vt:lpstr>Default Design</vt:lpstr>
      <vt:lpstr>Office 主题​​</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Shang-Ping　Xie</dc:creator>
  <cp:lastModifiedBy>Shang-Ping Xie</cp:lastModifiedBy>
  <cp:revision>237</cp:revision>
  <cp:lastPrinted>2015-04-01T20:35:25Z</cp:lastPrinted>
  <dcterms:created xsi:type="dcterms:W3CDTF">2007-01-07T06:33:43Z</dcterms:created>
  <dcterms:modified xsi:type="dcterms:W3CDTF">2023-07-11T03:34:54Z</dcterms:modified>
</cp:coreProperties>
</file>