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8" r:id="rId2"/>
    <p:sldId id="304" r:id="rId3"/>
    <p:sldId id="344" r:id="rId4"/>
    <p:sldId id="300" r:id="rId5"/>
    <p:sldId id="342" r:id="rId6"/>
    <p:sldId id="257" r:id="rId7"/>
    <p:sldId id="347" r:id="rId8"/>
    <p:sldId id="1167" r:id="rId9"/>
    <p:sldId id="345" r:id="rId10"/>
    <p:sldId id="338" r:id="rId11"/>
    <p:sldId id="340" r:id="rId12"/>
    <p:sldId id="348" r:id="rId13"/>
    <p:sldId id="271" r:id="rId14"/>
    <p:sldId id="349" r:id="rId15"/>
    <p:sldId id="272" r:id="rId16"/>
    <p:sldId id="295" r:id="rId17"/>
    <p:sldId id="298" r:id="rId18"/>
  </p:sldIdLst>
  <p:sldSz cx="9144000" cy="6858000" type="screen4x3"/>
  <p:notesSz cx="7315200" cy="96012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FF"/>
    <a:srgbClr val="000066"/>
    <a:srgbClr val="FF9933"/>
    <a:srgbClr val="CC6600"/>
    <a:srgbClr val="3333FF"/>
    <a:srgbClr val="FF0066"/>
    <a:srgbClr val="66CCFF"/>
    <a:srgbClr val="FF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5661" autoAdjust="0"/>
  </p:normalViewPr>
  <p:slideViewPr>
    <p:cSldViewPr>
      <p:cViewPr varScale="1">
        <p:scale>
          <a:sx n="108" d="100"/>
          <a:sy n="108" d="100"/>
        </p:scale>
        <p:origin x="306"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A167EB7-7D1B-4C23-899E-A3E59FDD816B}"/>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006" tIns="47503" rIns="95006" bIns="47503" numCol="1" anchor="t" anchorCtr="0" compatLnSpc="1">
            <a:prstTxWarp prst="textNoShape">
              <a:avLst/>
            </a:prstTxWarp>
          </a:bodyPr>
          <a:lstStyle>
            <a:lvl1pPr defTabSz="949325" eaLnBrk="1" hangingPunct="1">
              <a:defRPr sz="1200">
                <a:latin typeface="Arial" charset="0"/>
              </a:defRPr>
            </a:lvl1pPr>
          </a:lstStyle>
          <a:p>
            <a:pPr>
              <a:defRPr/>
            </a:pPr>
            <a:endParaRPr lang="en-US"/>
          </a:p>
        </p:txBody>
      </p:sp>
      <p:sp>
        <p:nvSpPr>
          <p:cNvPr id="53251" name="Rectangle 3">
            <a:extLst>
              <a:ext uri="{FF2B5EF4-FFF2-40B4-BE49-F238E27FC236}">
                <a16:creationId xmlns:a16="http://schemas.microsoft.com/office/drawing/2014/main" id="{5C9B8403-32A5-471D-BD2F-42F01C1497F5}"/>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5006" tIns="47503" rIns="95006" bIns="47503" numCol="1" anchor="t" anchorCtr="0" compatLnSpc="1">
            <a:prstTxWarp prst="textNoShape">
              <a:avLst/>
            </a:prstTxWarp>
          </a:bodyPr>
          <a:lstStyle>
            <a:lvl1pPr algn="r" defTabSz="949325" eaLnBrk="1" hangingPunct="1">
              <a:defRPr sz="1200">
                <a:latin typeface="Arial" charset="0"/>
              </a:defRPr>
            </a:lvl1pPr>
          </a:lstStyle>
          <a:p>
            <a:pPr>
              <a:defRPr/>
            </a:pPr>
            <a:endParaRPr lang="en-US"/>
          </a:p>
        </p:txBody>
      </p:sp>
      <p:sp>
        <p:nvSpPr>
          <p:cNvPr id="53252" name="Rectangle 4">
            <a:extLst>
              <a:ext uri="{FF2B5EF4-FFF2-40B4-BE49-F238E27FC236}">
                <a16:creationId xmlns:a16="http://schemas.microsoft.com/office/drawing/2014/main" id="{E976D95E-85FD-4993-BFD1-6894CE338E3C}"/>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5006" tIns="47503" rIns="95006" bIns="47503" numCol="1" anchor="b" anchorCtr="0" compatLnSpc="1">
            <a:prstTxWarp prst="textNoShape">
              <a:avLst/>
            </a:prstTxWarp>
          </a:bodyPr>
          <a:lstStyle>
            <a:lvl1pPr defTabSz="949325" eaLnBrk="1" hangingPunct="1">
              <a:defRPr sz="1200">
                <a:latin typeface="Arial" charset="0"/>
              </a:defRPr>
            </a:lvl1pPr>
          </a:lstStyle>
          <a:p>
            <a:pPr>
              <a:defRPr/>
            </a:pPr>
            <a:endParaRPr lang="en-US"/>
          </a:p>
        </p:txBody>
      </p:sp>
      <p:sp>
        <p:nvSpPr>
          <p:cNvPr id="53253" name="Rectangle 5">
            <a:extLst>
              <a:ext uri="{FF2B5EF4-FFF2-40B4-BE49-F238E27FC236}">
                <a16:creationId xmlns:a16="http://schemas.microsoft.com/office/drawing/2014/main" id="{DFC0481C-B852-4AEF-B9C2-EB32EF9FC501}"/>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5006" tIns="47503" rIns="95006" bIns="47503" numCol="1" anchor="b" anchorCtr="0" compatLnSpc="1">
            <a:prstTxWarp prst="textNoShape">
              <a:avLst/>
            </a:prstTxWarp>
          </a:bodyPr>
          <a:lstStyle>
            <a:lvl1pPr algn="r" defTabSz="949325" eaLnBrk="1" hangingPunct="1">
              <a:defRPr sz="1200"/>
            </a:lvl1pPr>
          </a:lstStyle>
          <a:p>
            <a:fld id="{24ED73FB-6F2B-4B86-992B-DA0F8F1F8B8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1778B8B-81F8-4E97-B8A0-14F07E1D9570}"/>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defTabSz="966788" eaLnBrk="1" hangingPunct="1">
              <a:defRPr sz="1200">
                <a:latin typeface="Arial" charset="0"/>
              </a:defRPr>
            </a:lvl1pPr>
          </a:lstStyle>
          <a:p>
            <a:pPr>
              <a:defRPr/>
            </a:pPr>
            <a:endParaRPr lang="en-US" altLang="zh-CN"/>
          </a:p>
        </p:txBody>
      </p:sp>
      <p:sp>
        <p:nvSpPr>
          <p:cNvPr id="17411" name="Rectangle 3">
            <a:extLst>
              <a:ext uri="{FF2B5EF4-FFF2-40B4-BE49-F238E27FC236}">
                <a16:creationId xmlns:a16="http://schemas.microsoft.com/office/drawing/2014/main" id="{3DCEF313-C128-45DE-AB13-D0F5FE976F5F}"/>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6788" eaLnBrk="1" hangingPunct="1">
              <a:defRPr sz="1200">
                <a:latin typeface="Arial" charset="0"/>
              </a:defRPr>
            </a:lvl1pPr>
          </a:lstStyle>
          <a:p>
            <a:pPr>
              <a:defRPr/>
            </a:pPr>
            <a:endParaRPr lang="en-US" altLang="zh-CN"/>
          </a:p>
        </p:txBody>
      </p:sp>
      <p:sp>
        <p:nvSpPr>
          <p:cNvPr id="35844" name="Rectangle 4">
            <a:extLst>
              <a:ext uri="{FF2B5EF4-FFF2-40B4-BE49-F238E27FC236}">
                <a16:creationId xmlns:a16="http://schemas.microsoft.com/office/drawing/2014/main" id="{1D1315BA-1499-4614-BF61-427A52FB3568}"/>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2FEF5B68-7D85-4F5D-95C5-9F4468C4A28C}"/>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17414" name="Rectangle 6">
            <a:extLst>
              <a:ext uri="{FF2B5EF4-FFF2-40B4-BE49-F238E27FC236}">
                <a16:creationId xmlns:a16="http://schemas.microsoft.com/office/drawing/2014/main" id="{92BB89E0-5B5E-476F-8CDA-8CAFD822C980}"/>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defTabSz="966788" eaLnBrk="1" hangingPunct="1">
              <a:defRPr sz="1200">
                <a:latin typeface="Arial" charset="0"/>
              </a:defRPr>
            </a:lvl1pPr>
          </a:lstStyle>
          <a:p>
            <a:pPr>
              <a:defRPr/>
            </a:pPr>
            <a:endParaRPr lang="en-US" altLang="zh-CN"/>
          </a:p>
        </p:txBody>
      </p:sp>
      <p:sp>
        <p:nvSpPr>
          <p:cNvPr id="17415" name="Rectangle 7">
            <a:extLst>
              <a:ext uri="{FF2B5EF4-FFF2-40B4-BE49-F238E27FC236}">
                <a16:creationId xmlns:a16="http://schemas.microsoft.com/office/drawing/2014/main" id="{073DD318-995A-4474-A8E4-638856E57909}"/>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6788" eaLnBrk="1" hangingPunct="1">
              <a:defRPr sz="1200"/>
            </a:lvl1pPr>
          </a:lstStyle>
          <a:p>
            <a:fld id="{9CA9F27B-92DF-4E4B-AB35-C9762D5D0589}"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SimSun"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SimSun"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SimSun"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SimSun"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gu.org/pubs/crossref/2006/2006GL026672.s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atmos.washington.edu/~larissa/GMS.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2126E034-8890-4B94-A3B7-F0AA918EB294}"/>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9F24D8AF-A2DF-4C02-83D7-92A8F3569A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3.1, 3.2</a:t>
            </a:r>
            <a:r>
              <a:rPr lang="en-US" altLang="en-US">
                <a:latin typeface="Arial" panose="020B0604020202020204" pitchFamily="34" charset="0"/>
              </a:rPr>
              <a:t>, 3.3</a:t>
            </a:r>
            <a:endParaRPr lang="en-US" altLang="en-US"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F6DE56C7-96A6-492C-B65D-6A6D336368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a:spcBef>
                <a:spcPct val="0"/>
              </a:spcBef>
            </a:pPr>
            <a:fld id="{6FD6497B-2684-4096-8D5D-0F4300A33A79}" type="slidenum">
              <a:rPr lang="en-US" altLang="zh-CN"/>
              <a:pPr>
                <a:spcBef>
                  <a:spcPct val="0"/>
                </a:spcBef>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DE41EEA-1C45-465F-8A75-ADC80F0D1733}"/>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57DB3D16-FA4A-4014-B41A-0C478475E6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NWP: Q1&gt;Q2 </a:t>
            </a:r>
            <a:r>
              <a:rPr lang="en-US" altLang="en-US">
                <a:latin typeface="Arial" panose="020B0604020202020204" pitchFamily="34" charset="0"/>
                <a:sym typeface="Wingdings" panose="05000000000000000000" pitchFamily="2" charset="2"/>
              </a:rPr>
              <a:t> latent heat of freezing + turbulent mixing of sensible heat</a:t>
            </a:r>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F80C1281-68F0-477C-A0AD-B0D3A940CA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F7EB9BCD-8E5A-42FC-9B56-CD494B05AB44}"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1FDEEE58-76AD-4882-B45B-36C4271EB1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2F36417C-76CB-431A-961B-73EB6AEDA0C8}" type="slidenum">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14</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6627" name="Rectangle 2">
            <a:extLst>
              <a:ext uri="{FF2B5EF4-FFF2-40B4-BE49-F238E27FC236}">
                <a16:creationId xmlns:a16="http://schemas.microsoft.com/office/drawing/2014/main" id="{5D4754F2-A536-4422-AC4A-B7BDF09863BE}"/>
              </a:ext>
            </a:extLst>
          </p:cNvPr>
          <p:cNvSpPr>
            <a:spLocks noGrp="1" noRot="1" noChangeAspect="1" noChangeArrowheads="1" noTextEdit="1"/>
          </p:cNvSpPr>
          <p:nvPr>
            <p:ph type="sldImg"/>
          </p:nvPr>
        </p:nvSpPr>
        <p:spPr>
          <a:xfrm>
            <a:off x="1258888" y="720725"/>
            <a:ext cx="4800600" cy="3600450"/>
          </a:xfrm>
          <a:ln/>
        </p:spPr>
      </p:sp>
      <p:sp>
        <p:nvSpPr>
          <p:cNvPr id="26628" name="Rectangle 3">
            <a:extLst>
              <a:ext uri="{FF2B5EF4-FFF2-40B4-BE49-F238E27FC236}">
                <a16:creationId xmlns:a16="http://schemas.microsoft.com/office/drawing/2014/main" id="{9135281E-8900-4562-8F39-4C9157B094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Hadley circulation is an important agent for energy transport in the tropics. Potential temperature is stably stratified, increasing upward. The Hadley circulation transports dry static energy (s=</a:t>
            </a:r>
            <a:r>
              <a:rPr lang="en-US" altLang="en-US" dirty="0" err="1">
                <a:latin typeface="Arial" panose="020B0604020202020204" pitchFamily="34" charset="0"/>
              </a:rPr>
              <a:t>cpT+gz</a:t>
            </a:r>
            <a:r>
              <a:rPr lang="en-US" altLang="en-US" dirty="0">
                <a:latin typeface="Arial" panose="020B0604020202020204" pitchFamily="34" charset="0"/>
              </a:rPr>
              <a:t>; </a:t>
            </a:r>
            <a:r>
              <a:rPr lang="en-US" altLang="en-US" dirty="0" err="1">
                <a:latin typeface="Arial" panose="020B0604020202020204" pitchFamily="34" charset="0"/>
              </a:rPr>
              <a:t>cpT</a:t>
            </a:r>
            <a:r>
              <a:rPr lang="en-US" altLang="en-US" dirty="0">
                <a:latin typeface="Arial" panose="020B0604020202020204" pitchFamily="34" charset="0"/>
              </a:rPr>
              <a:t> d(ln theta) = ds) poleward, with higher potential-temperature air flowing poleward. In the moist atmosphere, things are slightly different as humidity is trapped in the lower troposphere and decreases rapidly upward. The Hadley circulation transports the latent energy equatorward by the equatorward flow near the surface. The moist static energy is greater at the tropopause than at the surface, leading a net poleward transport of moist static energy. Because of the opposing effects in transporting temperature and humidity, the total energy transport by the Hadley circulation is much weaker than the transport in the midlatitudes, where eddies transport both temperature and moisture poleward. Because of this efficient eddy transport, the atmospheric energy transport features a pronounced peak in the midlatitudes.</a:t>
            </a:r>
          </a:p>
          <a:p>
            <a:pPr eaLnBrk="1" hangingPunct="1"/>
            <a:r>
              <a:rPr lang="en-US" altLang="en-US" dirty="0">
                <a:latin typeface="Arial" panose="020B0604020202020204" pitchFamily="34" charset="0"/>
                <a:hlinkClick r:id="rId3"/>
              </a:rPr>
              <a:t>Back, L. E, and C. S. Bretherton, 2006</a:t>
            </a:r>
            <a:r>
              <a:rPr lang="en-US" altLang="en-US" dirty="0">
                <a:latin typeface="Arial" panose="020B0604020202020204" pitchFamily="34" charset="0"/>
              </a:rPr>
              <a:t>: Geographic variability in the export of moist static energy and vertical motion profiles in the Tropical Pacific.</a:t>
            </a:r>
            <a:r>
              <a:rPr lang="en-US" altLang="en-US" dirty="0">
                <a:latin typeface="Arial" panose="020B0604020202020204" pitchFamily="34" charset="0"/>
                <a:hlinkClick r:id="rId4"/>
              </a:rPr>
              <a:t> </a:t>
            </a:r>
            <a:r>
              <a:rPr lang="en-US" altLang="en-US" i="1" dirty="0" err="1">
                <a:latin typeface="Arial" panose="020B0604020202020204" pitchFamily="34" charset="0"/>
              </a:rPr>
              <a:t>Geophys</a:t>
            </a:r>
            <a:r>
              <a:rPr lang="en-US" altLang="en-US" i="1" dirty="0">
                <a:latin typeface="Arial" panose="020B0604020202020204" pitchFamily="34" charset="0"/>
              </a:rPr>
              <a:t>. Res. Lett.</a:t>
            </a:r>
            <a:r>
              <a:rPr lang="en-US" altLang="en-US" dirty="0">
                <a:latin typeface="Arial" panose="020B0604020202020204" pitchFamily="34" charset="0"/>
              </a:rPr>
              <a:t>, </a:t>
            </a:r>
            <a:r>
              <a:rPr lang="en-US" altLang="en-US" b="1" dirty="0">
                <a:latin typeface="Arial" panose="020B0604020202020204" pitchFamily="34" charset="0"/>
              </a:rPr>
              <a:t>33</a:t>
            </a:r>
            <a:r>
              <a:rPr lang="en-US" altLang="en-US" dirty="0">
                <a:latin typeface="Arial" panose="020B0604020202020204" pitchFamily="34" charset="0"/>
              </a:rPr>
              <a:t>, L17810, doi:10.1029/2006GL026672.  </a:t>
            </a:r>
          </a:p>
        </p:txBody>
      </p:sp>
    </p:spTree>
    <p:extLst>
      <p:ext uri="{BB962C8B-B14F-4D97-AF65-F5344CB8AC3E}">
        <p14:creationId xmlns:p14="http://schemas.microsoft.com/office/powerpoint/2010/main" val="1516840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78AEDCA-D499-4AAB-8F92-B1DE0C8B99CA}"/>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B40DF544-BC0D-4B73-9CF0-C88168695A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Vertically integrated Q1 = precip + radiation (TOA-sfc) + sfc sensible flux</a:t>
            </a:r>
          </a:p>
          <a:p>
            <a:pPr eaLnBrk="1" hangingPunct="1"/>
            <a:r>
              <a:rPr lang="en-US" altLang="en-US">
                <a:latin typeface="Arial" panose="020B0604020202020204" pitchFamily="34" charset="0"/>
              </a:rPr>
              <a:t>Vertically integrated Q2 = precip – evaporation at the surface. </a:t>
            </a:r>
          </a:p>
        </p:txBody>
      </p:sp>
      <p:sp>
        <p:nvSpPr>
          <p:cNvPr id="49156" name="Slide Number Placeholder 3">
            <a:extLst>
              <a:ext uri="{FF2B5EF4-FFF2-40B4-BE49-F238E27FC236}">
                <a16:creationId xmlns:a16="http://schemas.microsoft.com/office/drawing/2014/main" id="{FF9ECF22-345D-4626-837D-B0CF4DDC9C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BBE6AE85-9D44-423A-A277-51B1DDBDE3F8}"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15</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DBC0F466-1DA1-4C2F-A7C8-36279F837EE8}"/>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B415DB1A-A68E-4877-933A-F68C9525A8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1204" name="Slide Number Placeholder 3">
            <a:extLst>
              <a:ext uri="{FF2B5EF4-FFF2-40B4-BE49-F238E27FC236}">
                <a16:creationId xmlns:a16="http://schemas.microsoft.com/office/drawing/2014/main" id="{C0AAB95E-E619-4697-93CD-78801B7DC7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0EAE39DA-9E85-42DD-A128-C275BADBEECD}"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07E81BC-58EC-4A0E-A20C-B0E8C4A7D55F}"/>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493C320C-9ACD-4C89-A2D2-EACD2AEDD9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93A387A5-1406-431D-B312-8A7B24EE0E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474C243D-CD23-4B5E-BD42-170415161D92}"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029158F-7E1F-4D5E-B746-95B0CD29F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a:spcBef>
                <a:spcPct val="0"/>
              </a:spcBef>
            </a:pPr>
            <a:fld id="{4CE88271-49A8-414F-AEA1-D17B05ADE766}" type="slidenum">
              <a:rPr lang="en-US" altLang="en-US"/>
              <a:pPr>
                <a:spcBef>
                  <a:spcPct val="0"/>
                </a:spcBef>
              </a:pPr>
              <a:t>2</a:t>
            </a:fld>
            <a:endParaRPr lang="en-US" altLang="en-US"/>
          </a:p>
        </p:txBody>
      </p:sp>
      <p:sp>
        <p:nvSpPr>
          <p:cNvPr id="39939" name="Rectangle 2">
            <a:extLst>
              <a:ext uri="{FF2B5EF4-FFF2-40B4-BE49-F238E27FC236}">
                <a16:creationId xmlns:a16="http://schemas.microsoft.com/office/drawing/2014/main" id="{1812D120-42CF-41BA-9686-CDA82EE14E2D}"/>
              </a:ext>
            </a:extLst>
          </p:cNvPr>
          <p:cNvSpPr>
            <a:spLocks noGrp="1" noRot="1" noChangeAspect="1" noChangeArrowheads="1" noTextEdit="1"/>
          </p:cNvSpPr>
          <p:nvPr>
            <p:ph type="sldImg"/>
          </p:nvPr>
        </p:nvSpPr>
        <p:spPr>
          <a:xfrm>
            <a:off x="1257300" y="722313"/>
            <a:ext cx="4800600" cy="3600450"/>
          </a:xfrm>
          <a:ln/>
        </p:spPr>
      </p:sp>
      <p:sp>
        <p:nvSpPr>
          <p:cNvPr id="39940" name="Rectangle 3">
            <a:extLst>
              <a:ext uri="{FF2B5EF4-FFF2-40B4-BE49-F238E27FC236}">
                <a16:creationId xmlns:a16="http://schemas.microsoft.com/office/drawing/2014/main" id="{7D744EF7-183D-453B-AAAE-8CA3F56C660F}"/>
              </a:ext>
            </a:extLst>
          </p:cNvPr>
          <p:cNvSpPr>
            <a:spLocks noGrp="1" noChangeArrowheads="1"/>
          </p:cNvSpPr>
          <p:nvPr>
            <p:ph type="body" idx="1"/>
          </p:nvPr>
        </p:nvSpPr>
        <p:spPr>
          <a:xfrm>
            <a:off x="973138" y="4560888"/>
            <a:ext cx="53689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4" rIns="96646" bIns="48324"/>
          <a:lstStyle/>
          <a:p>
            <a:r>
              <a:rPr lang="el-GR" altLang="en-US" b="1">
                <a:solidFill>
                  <a:srgbClr val="000000"/>
                </a:solidFill>
                <a:latin typeface="Arial" panose="020B0604020202020204" pitchFamily="34" charset="0"/>
                <a:cs typeface="Arial" panose="020B0604020202020204" pitchFamily="34" charset="0"/>
              </a:rPr>
              <a:t>Figure 4.1: </a:t>
            </a:r>
            <a:r>
              <a:rPr lang="el-GR" altLang="en-US">
                <a:solidFill>
                  <a:srgbClr val="000000"/>
                </a:solidFill>
                <a:latin typeface="Arial" panose="020B0604020202020204" pitchFamily="34" charset="0"/>
                <a:cs typeface="Arial" panose="020B0604020202020204" pitchFamily="34" charset="0"/>
              </a:rPr>
              <a:t>The hydrologic cycle.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3D17846-7AD8-4EF8-9F68-20B77B7B975F}"/>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3EE90477-DCF0-4F09-ACD9-427BC214FD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https://gpm.nasa.gov/sites/default/files/2020-06/grand_average_climatology2_black_print.jpg</a:t>
            </a:r>
          </a:p>
        </p:txBody>
      </p:sp>
      <p:sp>
        <p:nvSpPr>
          <p:cNvPr id="43012" name="Slide Number Placeholder 3">
            <a:extLst>
              <a:ext uri="{FF2B5EF4-FFF2-40B4-BE49-F238E27FC236}">
                <a16:creationId xmlns:a16="http://schemas.microsoft.com/office/drawing/2014/main" id="{BEA5BBE4-2498-47AC-8523-17CC85E3A4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a:spcBef>
                <a:spcPct val="0"/>
              </a:spcBef>
            </a:pPr>
            <a:fld id="{3BE8B62D-C146-4E65-A30D-B88AF3C7125B}" type="slidenum">
              <a:rPr lang="en-US" altLang="zh-CN"/>
              <a:pPr>
                <a:spcBef>
                  <a:spcPct val="0"/>
                </a:spcBef>
              </a:pPr>
              <a:t>3</a:t>
            </a:fld>
            <a:endParaRPr lang="en-US" altLang="zh-CN"/>
          </a:p>
        </p:txBody>
      </p:sp>
    </p:spTree>
    <p:extLst>
      <p:ext uri="{BB962C8B-B14F-4D97-AF65-F5344CB8AC3E}">
        <p14:creationId xmlns:p14="http://schemas.microsoft.com/office/powerpoint/2010/main" val="98761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3D17846-7AD8-4EF8-9F68-20B77B7B975F}"/>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3EE90477-DCF0-4F09-ACD9-427BC214FD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BEA5BBE4-2498-47AC-8523-17CC85E3A4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a:spcBef>
                <a:spcPct val="0"/>
              </a:spcBef>
            </a:pPr>
            <a:fld id="{3BE8B62D-C146-4E65-A30D-B88AF3C7125B}" type="slidenum">
              <a:rPr lang="en-US" altLang="zh-CN"/>
              <a:pPr>
                <a:spcBef>
                  <a:spcPct val="0"/>
                </a:spcBef>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4</a:t>
            </a:r>
          </a:p>
        </p:txBody>
      </p:sp>
      <p:sp>
        <p:nvSpPr>
          <p:cNvPr id="4" name="Slide Number Placeholder 3"/>
          <p:cNvSpPr>
            <a:spLocks noGrp="1"/>
          </p:cNvSpPr>
          <p:nvPr>
            <p:ph type="sldNum" sz="quarter" idx="5"/>
          </p:nvPr>
        </p:nvSpPr>
        <p:spPr/>
        <p:txBody>
          <a:bodyPr/>
          <a:lstStyle/>
          <a:p>
            <a:fld id="{9CA9F27B-92DF-4E4B-AB35-C9762D5D0589}" type="slidenum">
              <a:rPr lang="en-US" altLang="zh-CN" smtClean="0"/>
              <a:pPr/>
              <a:t>5</a:t>
            </a:fld>
            <a:endParaRPr lang="en-US" altLang="zh-CN"/>
          </a:p>
        </p:txBody>
      </p:sp>
    </p:spTree>
    <p:extLst>
      <p:ext uri="{BB962C8B-B14F-4D97-AF65-F5344CB8AC3E}">
        <p14:creationId xmlns:p14="http://schemas.microsoft.com/office/powerpoint/2010/main" val="909651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9843AA8-5C2F-4DBD-8097-D827F6889D5B}"/>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B5DF0194-BB64-41B3-B668-65CE2ACC92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F2F17403-44F5-467F-BCC8-B9862BDA4D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97D25392-B1BE-4134-B9CD-C1D288E51A5D}"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633F3A2-23DF-4041-A83B-EF30C6BF23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9727FE1E-2457-4D2A-9C24-B0EF21D1CFF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48131" name="Rectangle 7">
            <a:extLst>
              <a:ext uri="{FF2B5EF4-FFF2-40B4-BE49-F238E27FC236}">
                <a16:creationId xmlns:a16="http://schemas.microsoft.com/office/drawing/2014/main" id="{6EE4918B-A030-4F97-9D09-1E1E47600FF7}"/>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1" tIns="48325" rIns="96651" bIns="48325" anchor="b"/>
          <a:lstStyle>
            <a:lvl1pPr>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70FCFA-8ECE-4EED-A4F0-86703A0A9737}"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48132" name="Rectangle 2">
            <a:extLst>
              <a:ext uri="{FF2B5EF4-FFF2-40B4-BE49-F238E27FC236}">
                <a16:creationId xmlns:a16="http://schemas.microsoft.com/office/drawing/2014/main" id="{4BBE1F60-5AF2-4630-A3B5-0111AFBBDB93}"/>
              </a:ext>
            </a:extLst>
          </p:cNvPr>
          <p:cNvSpPr>
            <a:spLocks noGrp="1" noRot="1" noChangeAspect="1" noChangeArrowheads="1" noTextEdit="1"/>
          </p:cNvSpPr>
          <p:nvPr>
            <p:ph type="sldImg"/>
          </p:nvPr>
        </p:nvSpPr>
        <p:spPr>
          <a:xfrm>
            <a:off x="1258888" y="720725"/>
            <a:ext cx="4800600" cy="3600450"/>
          </a:xfrm>
          <a:ln/>
        </p:spPr>
      </p:sp>
      <p:sp>
        <p:nvSpPr>
          <p:cNvPr id="48133" name="Rectangle 3">
            <a:extLst>
              <a:ext uri="{FF2B5EF4-FFF2-40B4-BE49-F238E27FC236}">
                <a16:creationId xmlns:a16="http://schemas.microsoft.com/office/drawing/2014/main" id="{35E5F9A5-62C7-4983-B36B-5A0B1CE41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1" tIns="48325" rIns="96651" bIns="48325"/>
          <a:lstStyle/>
          <a:p>
            <a:r>
              <a:rPr lang="en-US" altLang="en-US" dirty="0">
                <a:latin typeface="Arial" panose="020B0604020202020204" pitchFamily="34" charset="0"/>
              </a:rPr>
              <a:t>Fig. </a:t>
            </a:r>
            <a:r>
              <a:rPr lang="en-US" altLang="en-US">
                <a:latin typeface="Arial" panose="020B0604020202020204" pitchFamily="34" charset="0"/>
              </a:rPr>
              <a:t>7. The </a:t>
            </a:r>
            <a:r>
              <a:rPr lang="en-US" altLang="en-US" dirty="0">
                <a:latin typeface="Arial" panose="020B0604020202020204" pitchFamily="34" charset="0"/>
              </a:rPr>
              <a:t>tropical atmosphere is stably stratified for dry convection but conditionally unstable for deep moist convection: d(theta)/</a:t>
            </a:r>
            <a:r>
              <a:rPr lang="en-US" altLang="en-US" dirty="0" err="1">
                <a:latin typeface="Arial" panose="020B0604020202020204" pitchFamily="34" charset="0"/>
              </a:rPr>
              <a:t>dz</a:t>
            </a:r>
            <a:r>
              <a:rPr lang="en-US" altLang="en-US" dirty="0">
                <a:latin typeface="Arial" panose="020B0604020202020204" pitchFamily="34" charset="0"/>
              </a:rPr>
              <a:t> &gt; 0 but d(theta*_e)/</a:t>
            </a:r>
            <a:r>
              <a:rPr lang="en-US" altLang="en-US" dirty="0" err="1">
                <a:latin typeface="Arial" panose="020B0604020202020204" pitchFamily="34" charset="0"/>
              </a:rPr>
              <a:t>dz</a:t>
            </a:r>
            <a:r>
              <a:rPr lang="en-US" altLang="en-US" dirty="0">
                <a:latin typeface="Arial" panose="020B0604020202020204" pitchFamily="34" charset="0"/>
              </a:rPr>
              <a:t> &lt; 0 in the lower troposphere. In upward motion, an air parcel initially at the surface will reduce its temperature, eventually causing condensation and cloud formation. At the lifting condensation level, the air parcel still has a temperature cooler than the surrounding. Continuing upward, condensational heating warms the parcel, and at the level of free convection (where </a:t>
            </a:r>
            <a:r>
              <a:rPr lang="en-US" altLang="en-US" dirty="0">
                <a:latin typeface="Symbol" panose="05050102010706020507" pitchFamily="18" charset="2"/>
              </a:rPr>
              <a:t>theta-</a:t>
            </a:r>
            <a:r>
              <a:rPr lang="en-US" altLang="en-US" dirty="0">
                <a:latin typeface="Arial" panose="020B0604020202020204" pitchFamily="34" charset="0"/>
              </a:rPr>
              <a:t>e*(p)= surface theta-e), its temperature equals the ambient. Further above, the air parcel has positive buoyancy for free convection. Thus, whether deep convection takes place depends on the moisture content in the surface layer. Mean relative humidity at the sea surface is around 80% so both sea surface temperature (SST) and surface wind convergence are important for convection.</a:t>
            </a:r>
          </a:p>
          <a:p>
            <a:endParaRPr lang="en-US" altLang="en-US" dirty="0">
              <a:latin typeface="Arial" panose="020B0604020202020204" pitchFamily="34" charset="0"/>
            </a:endParaRPr>
          </a:p>
          <a:p>
            <a:r>
              <a:rPr lang="en-US" altLang="en-US" dirty="0">
                <a:latin typeface="Arial" panose="020B0604020202020204" pitchFamily="34" charset="0"/>
              </a:rPr>
              <a:t>Frequent convection in the tropics neutralized the conditional instability. In the mid-troposphere, temperature stratification is close to moist adiabatic, with d(theta*_e)/</a:t>
            </a:r>
            <a:r>
              <a:rPr lang="en-US" altLang="en-US" dirty="0" err="1">
                <a:latin typeface="Arial" panose="020B0604020202020204" pitchFamily="34" charset="0"/>
              </a:rPr>
              <a:t>dz</a:t>
            </a:r>
            <a:r>
              <a:rPr lang="en-US" altLang="en-US" dirty="0">
                <a:latin typeface="Arial" panose="020B0604020202020204" pitchFamily="34" charset="0"/>
              </a:rPr>
              <a:t> ~ 0.</a:t>
            </a:r>
          </a:p>
          <a:p>
            <a:endParaRPr lang="en-US" altLang="en-US" dirty="0">
              <a:latin typeface="Arial" panose="020B0604020202020204" pitchFamily="34" charset="0"/>
            </a:endParaRPr>
          </a:p>
          <a:p>
            <a:r>
              <a:rPr lang="en-US" altLang="en-US" dirty="0">
                <a:latin typeface="Arial" panose="020B0604020202020204" pitchFamily="34" charset="0"/>
              </a:rPr>
              <a:t>For an air parcel rising at LFC with the environmental </a:t>
            </a:r>
            <a:r>
              <a:rPr lang="en-US" altLang="en-US" dirty="0" err="1">
                <a:latin typeface="Arial" panose="020B0604020202020204" pitchFamily="34" charset="0"/>
              </a:rPr>
              <a:t>theta_e</a:t>
            </a:r>
            <a:r>
              <a:rPr lang="en-US" altLang="en-US" dirty="0">
                <a:latin typeface="Arial" panose="020B0604020202020204" pitchFamily="34" charset="0"/>
              </a:rPr>
              <a:t> (blue line), its initial </a:t>
            </a:r>
            <a:r>
              <a:rPr lang="en-US" altLang="en-US" dirty="0" err="1">
                <a:latin typeface="Arial" panose="020B0604020202020204" pitchFamily="34" charset="0"/>
              </a:rPr>
              <a:t>theta_e</a:t>
            </a:r>
            <a:r>
              <a:rPr lang="en-US" altLang="en-US" dirty="0">
                <a:latin typeface="Arial" panose="020B0604020202020204" pitchFamily="34" charset="0"/>
              </a:rPr>
              <a:t> never exceeds the environmental theta*_e and thus cannot rise by its own.</a:t>
            </a:r>
          </a:p>
          <a:p>
            <a:endParaRPr lang="en-US" altLang="en-US" dirty="0">
              <a:latin typeface="Arial" panose="020B0604020202020204" pitchFamily="34" charset="0"/>
            </a:endParaRPr>
          </a:p>
          <a:p>
            <a:r>
              <a:rPr lang="en-US" altLang="en-US" dirty="0">
                <a:latin typeface="Arial" panose="020B0604020202020204" pitchFamily="34" charset="0"/>
              </a:rPr>
              <a:t>For a lower SST, the environmental theta and </a:t>
            </a:r>
            <a:r>
              <a:rPr lang="en-US" altLang="en-US" dirty="0" err="1">
                <a:latin typeface="Arial" panose="020B0604020202020204" pitchFamily="34" charset="0"/>
              </a:rPr>
              <a:t>theta_e</a:t>
            </a:r>
            <a:r>
              <a:rPr lang="en-US" altLang="en-US" dirty="0">
                <a:latin typeface="Arial" panose="020B0604020202020204" pitchFamily="34" charset="0"/>
              </a:rPr>
              <a:t> both drop like the green curves. An air parcel initially at the surface can eventually become freely convective, but reaching a lower cloud top (LNB).</a:t>
            </a:r>
          </a:p>
        </p:txBody>
      </p:sp>
    </p:spTree>
    <p:extLst>
      <p:ext uri="{BB962C8B-B14F-4D97-AF65-F5344CB8AC3E}">
        <p14:creationId xmlns:p14="http://schemas.microsoft.com/office/powerpoint/2010/main" val="4014246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4</a:t>
            </a:r>
          </a:p>
        </p:txBody>
      </p:sp>
      <p:sp>
        <p:nvSpPr>
          <p:cNvPr id="4" name="Slide Number Placeholder 3"/>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CA9F27B-92DF-4E4B-AB35-C9762D5D0589}"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85064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4</a:t>
            </a:r>
          </a:p>
        </p:txBody>
      </p:sp>
      <p:sp>
        <p:nvSpPr>
          <p:cNvPr id="4" name="Slide Number Placeholder 3"/>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CA9F27B-92DF-4E4B-AB35-C9762D5D0589}"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759341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CD5454C-E5AD-4874-87E4-B4015A3ED42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7A6A3471-A800-4DCA-B278-31D7879D92C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88091FA6-0F0D-4345-B8BC-495CFB9F24A2}"/>
              </a:ext>
            </a:extLst>
          </p:cNvPr>
          <p:cNvSpPr>
            <a:spLocks noGrp="1" noChangeArrowheads="1"/>
          </p:cNvSpPr>
          <p:nvPr>
            <p:ph type="sldNum" sz="quarter" idx="12"/>
          </p:nvPr>
        </p:nvSpPr>
        <p:spPr>
          <a:ln/>
        </p:spPr>
        <p:txBody>
          <a:bodyPr/>
          <a:lstStyle>
            <a:lvl1pPr>
              <a:defRPr/>
            </a:lvl1pPr>
          </a:lstStyle>
          <a:p>
            <a:fld id="{A97FFFB0-5A1F-49F8-A870-87F1969BCB56}" type="slidenum">
              <a:rPr lang="en-US" altLang="zh-CN"/>
              <a:pPr/>
              <a:t>‹#›</a:t>
            </a:fld>
            <a:endParaRPr lang="en-US" altLang="zh-CN"/>
          </a:p>
        </p:txBody>
      </p:sp>
    </p:spTree>
    <p:extLst>
      <p:ext uri="{BB962C8B-B14F-4D97-AF65-F5344CB8AC3E}">
        <p14:creationId xmlns:p14="http://schemas.microsoft.com/office/powerpoint/2010/main" val="196924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00FEAA-5850-4BFE-B3D7-C9F3ACE7B89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C35AE1B9-5B49-4393-BC87-1E94B2F7F89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3116E09-50A7-416F-AB66-805447EAEDFB}"/>
              </a:ext>
            </a:extLst>
          </p:cNvPr>
          <p:cNvSpPr>
            <a:spLocks noGrp="1" noChangeArrowheads="1"/>
          </p:cNvSpPr>
          <p:nvPr>
            <p:ph type="sldNum" sz="quarter" idx="12"/>
          </p:nvPr>
        </p:nvSpPr>
        <p:spPr>
          <a:ln/>
        </p:spPr>
        <p:txBody>
          <a:bodyPr/>
          <a:lstStyle>
            <a:lvl1pPr>
              <a:defRPr/>
            </a:lvl1pPr>
          </a:lstStyle>
          <a:p>
            <a:fld id="{0A683817-E475-4806-AAFB-FB112D97CB4E}" type="slidenum">
              <a:rPr lang="en-US" altLang="zh-CN"/>
              <a:pPr/>
              <a:t>‹#›</a:t>
            </a:fld>
            <a:endParaRPr lang="en-US" altLang="zh-CN"/>
          </a:p>
        </p:txBody>
      </p:sp>
    </p:spTree>
    <p:extLst>
      <p:ext uri="{BB962C8B-B14F-4D97-AF65-F5344CB8AC3E}">
        <p14:creationId xmlns:p14="http://schemas.microsoft.com/office/powerpoint/2010/main" val="256834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707E3D-DC52-4D01-9161-02582510C85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BB6F81D0-50E8-41F7-BB74-EE524012C42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39522276-2146-446D-A1DB-DAFC52950FFD}"/>
              </a:ext>
            </a:extLst>
          </p:cNvPr>
          <p:cNvSpPr>
            <a:spLocks noGrp="1" noChangeArrowheads="1"/>
          </p:cNvSpPr>
          <p:nvPr>
            <p:ph type="sldNum" sz="quarter" idx="12"/>
          </p:nvPr>
        </p:nvSpPr>
        <p:spPr>
          <a:ln/>
        </p:spPr>
        <p:txBody>
          <a:bodyPr/>
          <a:lstStyle>
            <a:lvl1pPr>
              <a:defRPr/>
            </a:lvl1pPr>
          </a:lstStyle>
          <a:p>
            <a:fld id="{BCB05C52-1B0B-4E3D-A969-02069AABBFF3}" type="slidenum">
              <a:rPr lang="en-US" altLang="zh-CN"/>
              <a:pPr/>
              <a:t>‹#›</a:t>
            </a:fld>
            <a:endParaRPr lang="en-US" altLang="zh-CN"/>
          </a:p>
        </p:txBody>
      </p:sp>
    </p:spTree>
    <p:extLst>
      <p:ext uri="{BB962C8B-B14F-4D97-AF65-F5344CB8AC3E}">
        <p14:creationId xmlns:p14="http://schemas.microsoft.com/office/powerpoint/2010/main" val="688240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53B4B958-4221-4012-AC43-166E05709DA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1F877C9D-5D62-4720-B274-B8317DAFD36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08133B41-E931-4167-8013-F2759294CBB4}"/>
              </a:ext>
            </a:extLst>
          </p:cNvPr>
          <p:cNvSpPr>
            <a:spLocks noGrp="1" noChangeArrowheads="1"/>
          </p:cNvSpPr>
          <p:nvPr>
            <p:ph type="sldNum" sz="quarter" idx="12"/>
          </p:nvPr>
        </p:nvSpPr>
        <p:spPr>
          <a:ln/>
        </p:spPr>
        <p:txBody>
          <a:bodyPr/>
          <a:lstStyle>
            <a:lvl1pPr>
              <a:defRPr/>
            </a:lvl1pPr>
          </a:lstStyle>
          <a:p>
            <a:fld id="{3BB61BE4-55E5-4974-A294-BF671CE1A48A}" type="slidenum">
              <a:rPr lang="en-US" altLang="zh-CN"/>
              <a:pPr/>
              <a:t>‹#›</a:t>
            </a:fld>
            <a:endParaRPr lang="en-US" altLang="zh-CN"/>
          </a:p>
        </p:txBody>
      </p:sp>
    </p:spTree>
    <p:extLst>
      <p:ext uri="{BB962C8B-B14F-4D97-AF65-F5344CB8AC3E}">
        <p14:creationId xmlns:p14="http://schemas.microsoft.com/office/powerpoint/2010/main" val="198339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22E5AC-BFC3-49C6-836D-3B3FD95AA88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758DBFE7-C080-45B9-B6E1-F71A810A2B8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81DA4B8B-68D9-4A9E-8595-10EBA50FA96F}"/>
              </a:ext>
            </a:extLst>
          </p:cNvPr>
          <p:cNvSpPr>
            <a:spLocks noGrp="1" noChangeArrowheads="1"/>
          </p:cNvSpPr>
          <p:nvPr>
            <p:ph type="sldNum" sz="quarter" idx="12"/>
          </p:nvPr>
        </p:nvSpPr>
        <p:spPr>
          <a:ln/>
        </p:spPr>
        <p:txBody>
          <a:bodyPr/>
          <a:lstStyle>
            <a:lvl1pPr>
              <a:defRPr/>
            </a:lvl1pPr>
          </a:lstStyle>
          <a:p>
            <a:fld id="{8783C274-2040-4E19-AB63-4D2D801F8A8D}" type="slidenum">
              <a:rPr lang="en-US" altLang="zh-CN"/>
              <a:pPr/>
              <a:t>‹#›</a:t>
            </a:fld>
            <a:endParaRPr lang="en-US" altLang="zh-CN"/>
          </a:p>
        </p:txBody>
      </p:sp>
    </p:spTree>
    <p:extLst>
      <p:ext uri="{BB962C8B-B14F-4D97-AF65-F5344CB8AC3E}">
        <p14:creationId xmlns:p14="http://schemas.microsoft.com/office/powerpoint/2010/main" val="23637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06822D2-D56B-4B5C-B0DB-488784D2FFC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A59FBDF0-08F2-481F-B556-CDEA59A4550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8E08AECA-59C3-45C0-A20C-58EDF132E237}"/>
              </a:ext>
            </a:extLst>
          </p:cNvPr>
          <p:cNvSpPr>
            <a:spLocks noGrp="1" noChangeArrowheads="1"/>
          </p:cNvSpPr>
          <p:nvPr>
            <p:ph type="sldNum" sz="quarter" idx="12"/>
          </p:nvPr>
        </p:nvSpPr>
        <p:spPr>
          <a:ln/>
        </p:spPr>
        <p:txBody>
          <a:bodyPr/>
          <a:lstStyle>
            <a:lvl1pPr>
              <a:defRPr/>
            </a:lvl1pPr>
          </a:lstStyle>
          <a:p>
            <a:fld id="{8D75E981-5C77-4860-AC76-6875C7A7162E}" type="slidenum">
              <a:rPr lang="en-US" altLang="zh-CN"/>
              <a:pPr/>
              <a:t>‹#›</a:t>
            </a:fld>
            <a:endParaRPr lang="en-US" altLang="zh-CN"/>
          </a:p>
        </p:txBody>
      </p:sp>
    </p:spTree>
    <p:extLst>
      <p:ext uri="{BB962C8B-B14F-4D97-AF65-F5344CB8AC3E}">
        <p14:creationId xmlns:p14="http://schemas.microsoft.com/office/powerpoint/2010/main" val="378306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E8A3DA5-A538-4783-B82E-CD021E110E2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00D79DAA-AE3E-4205-B72B-73D5959D471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3830D247-C6E1-409D-9CB7-5690382E86A3}"/>
              </a:ext>
            </a:extLst>
          </p:cNvPr>
          <p:cNvSpPr>
            <a:spLocks noGrp="1" noChangeArrowheads="1"/>
          </p:cNvSpPr>
          <p:nvPr>
            <p:ph type="sldNum" sz="quarter" idx="12"/>
          </p:nvPr>
        </p:nvSpPr>
        <p:spPr>
          <a:ln/>
        </p:spPr>
        <p:txBody>
          <a:bodyPr/>
          <a:lstStyle>
            <a:lvl1pPr>
              <a:defRPr/>
            </a:lvl1pPr>
          </a:lstStyle>
          <a:p>
            <a:fld id="{2B0C8347-E520-4B1C-97AB-882780336639}" type="slidenum">
              <a:rPr lang="en-US" altLang="zh-CN"/>
              <a:pPr/>
              <a:t>‹#›</a:t>
            </a:fld>
            <a:endParaRPr lang="en-US" altLang="zh-CN"/>
          </a:p>
        </p:txBody>
      </p:sp>
    </p:spTree>
    <p:extLst>
      <p:ext uri="{BB962C8B-B14F-4D97-AF65-F5344CB8AC3E}">
        <p14:creationId xmlns:p14="http://schemas.microsoft.com/office/powerpoint/2010/main" val="269913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4E71D6A-BBD7-46A4-89B8-287790BE66F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0DC36DCE-01AE-40AE-BDE0-CD5F5ED6FA4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571677E2-C5C2-43EA-A5A0-810B2F44F96D}"/>
              </a:ext>
            </a:extLst>
          </p:cNvPr>
          <p:cNvSpPr>
            <a:spLocks noGrp="1" noChangeArrowheads="1"/>
          </p:cNvSpPr>
          <p:nvPr>
            <p:ph type="sldNum" sz="quarter" idx="12"/>
          </p:nvPr>
        </p:nvSpPr>
        <p:spPr>
          <a:ln/>
        </p:spPr>
        <p:txBody>
          <a:bodyPr/>
          <a:lstStyle>
            <a:lvl1pPr>
              <a:defRPr/>
            </a:lvl1pPr>
          </a:lstStyle>
          <a:p>
            <a:fld id="{A26539D6-53BE-4B2B-95A1-5021B63C4F91}" type="slidenum">
              <a:rPr lang="en-US" altLang="zh-CN"/>
              <a:pPr/>
              <a:t>‹#›</a:t>
            </a:fld>
            <a:endParaRPr lang="en-US" altLang="zh-CN"/>
          </a:p>
        </p:txBody>
      </p:sp>
    </p:spTree>
    <p:extLst>
      <p:ext uri="{BB962C8B-B14F-4D97-AF65-F5344CB8AC3E}">
        <p14:creationId xmlns:p14="http://schemas.microsoft.com/office/powerpoint/2010/main" val="66525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03F0961-718D-42FC-A9A8-152B6024005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95077339-FD47-4580-8E94-E249D66E09E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1C6CC5A6-53B9-49A8-930C-3B5ECF887B89}"/>
              </a:ext>
            </a:extLst>
          </p:cNvPr>
          <p:cNvSpPr>
            <a:spLocks noGrp="1" noChangeArrowheads="1"/>
          </p:cNvSpPr>
          <p:nvPr>
            <p:ph type="sldNum" sz="quarter" idx="12"/>
          </p:nvPr>
        </p:nvSpPr>
        <p:spPr>
          <a:ln/>
        </p:spPr>
        <p:txBody>
          <a:bodyPr/>
          <a:lstStyle>
            <a:lvl1pPr>
              <a:defRPr/>
            </a:lvl1pPr>
          </a:lstStyle>
          <a:p>
            <a:fld id="{21C86CE2-5580-4C2D-BCA5-4D74F33B0A89}" type="slidenum">
              <a:rPr lang="en-US" altLang="zh-CN"/>
              <a:pPr/>
              <a:t>‹#›</a:t>
            </a:fld>
            <a:endParaRPr lang="en-US" altLang="zh-CN"/>
          </a:p>
        </p:txBody>
      </p:sp>
    </p:spTree>
    <p:extLst>
      <p:ext uri="{BB962C8B-B14F-4D97-AF65-F5344CB8AC3E}">
        <p14:creationId xmlns:p14="http://schemas.microsoft.com/office/powerpoint/2010/main" val="59258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FD49C3F-CE47-4E0F-A690-5479D06585B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E7D4C278-D9EB-48E3-92D6-F82CAF4DD63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05C9EEB4-5FF2-4D88-8CD3-459E5F9DBBEC}"/>
              </a:ext>
            </a:extLst>
          </p:cNvPr>
          <p:cNvSpPr>
            <a:spLocks noGrp="1" noChangeArrowheads="1"/>
          </p:cNvSpPr>
          <p:nvPr>
            <p:ph type="sldNum" sz="quarter" idx="12"/>
          </p:nvPr>
        </p:nvSpPr>
        <p:spPr>
          <a:ln/>
        </p:spPr>
        <p:txBody>
          <a:bodyPr/>
          <a:lstStyle>
            <a:lvl1pPr>
              <a:defRPr/>
            </a:lvl1pPr>
          </a:lstStyle>
          <a:p>
            <a:fld id="{C0FA0881-8846-45CC-ABEF-4B39B9F7201E}" type="slidenum">
              <a:rPr lang="en-US" altLang="zh-CN"/>
              <a:pPr/>
              <a:t>‹#›</a:t>
            </a:fld>
            <a:endParaRPr lang="en-US" altLang="zh-CN"/>
          </a:p>
        </p:txBody>
      </p:sp>
    </p:spTree>
    <p:extLst>
      <p:ext uri="{BB962C8B-B14F-4D97-AF65-F5344CB8AC3E}">
        <p14:creationId xmlns:p14="http://schemas.microsoft.com/office/powerpoint/2010/main" val="61629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B695D9-6C4A-4829-9799-90F00B6E616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1D4AC72C-41E2-4837-9CA0-0BC1A9F3ED8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B53CFFB4-A362-4C18-980A-1A05BA59C6BE}"/>
              </a:ext>
            </a:extLst>
          </p:cNvPr>
          <p:cNvSpPr>
            <a:spLocks noGrp="1" noChangeArrowheads="1"/>
          </p:cNvSpPr>
          <p:nvPr>
            <p:ph type="sldNum" sz="quarter" idx="12"/>
          </p:nvPr>
        </p:nvSpPr>
        <p:spPr>
          <a:ln/>
        </p:spPr>
        <p:txBody>
          <a:bodyPr/>
          <a:lstStyle>
            <a:lvl1pPr>
              <a:defRPr/>
            </a:lvl1pPr>
          </a:lstStyle>
          <a:p>
            <a:fld id="{998D4984-5808-4DB0-B7B9-02B169B07E25}" type="slidenum">
              <a:rPr lang="en-US" altLang="zh-CN"/>
              <a:pPr/>
              <a:t>‹#›</a:t>
            </a:fld>
            <a:endParaRPr lang="en-US" altLang="zh-CN"/>
          </a:p>
        </p:txBody>
      </p:sp>
    </p:spTree>
    <p:extLst>
      <p:ext uri="{BB962C8B-B14F-4D97-AF65-F5344CB8AC3E}">
        <p14:creationId xmlns:p14="http://schemas.microsoft.com/office/powerpoint/2010/main" val="36444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AA21510-596F-48E9-8CC6-8041DF3A2DA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6BF655AA-834E-4A45-AE19-E9832C1DC98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BFA9542C-DE07-413B-A4C4-78B4CEE1E725}"/>
              </a:ext>
            </a:extLst>
          </p:cNvPr>
          <p:cNvSpPr>
            <a:spLocks noGrp="1" noChangeArrowheads="1"/>
          </p:cNvSpPr>
          <p:nvPr>
            <p:ph type="sldNum" sz="quarter" idx="12"/>
          </p:nvPr>
        </p:nvSpPr>
        <p:spPr>
          <a:ln/>
        </p:spPr>
        <p:txBody>
          <a:bodyPr/>
          <a:lstStyle>
            <a:lvl1pPr>
              <a:defRPr/>
            </a:lvl1pPr>
          </a:lstStyle>
          <a:p>
            <a:fld id="{A0472B34-54D5-4366-95AD-E18B510D032D}" type="slidenum">
              <a:rPr lang="en-US" altLang="zh-CN"/>
              <a:pPr/>
              <a:t>‹#›</a:t>
            </a:fld>
            <a:endParaRPr lang="en-US" altLang="zh-CN"/>
          </a:p>
        </p:txBody>
      </p:sp>
    </p:spTree>
    <p:extLst>
      <p:ext uri="{BB962C8B-B14F-4D97-AF65-F5344CB8AC3E}">
        <p14:creationId xmlns:p14="http://schemas.microsoft.com/office/powerpoint/2010/main" val="38396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8F1DC46-1A7F-4C0C-B672-8B501E15B94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5E5FAB70-66B9-4543-8E06-A60DE580385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71FC399D-6480-47FD-A7B9-D4471A1F110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zh-CN"/>
          </a:p>
        </p:txBody>
      </p:sp>
      <p:sp>
        <p:nvSpPr>
          <p:cNvPr id="1029" name="Rectangle 5">
            <a:extLst>
              <a:ext uri="{FF2B5EF4-FFF2-40B4-BE49-F238E27FC236}">
                <a16:creationId xmlns:a16="http://schemas.microsoft.com/office/drawing/2014/main" id="{12AB52ED-FEF2-4780-B127-2DD67291A70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zh-CN"/>
          </a:p>
        </p:txBody>
      </p:sp>
      <p:sp>
        <p:nvSpPr>
          <p:cNvPr id="1030" name="Rectangle 6">
            <a:extLst>
              <a:ext uri="{FF2B5EF4-FFF2-40B4-BE49-F238E27FC236}">
                <a16:creationId xmlns:a16="http://schemas.microsoft.com/office/drawing/2014/main" id="{0FE82DB3-7DAB-47B9-9C5F-5C5E948A612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873313D-C575-4FF6-A80F-6C8B35D2FD45}"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SimSun" pitchFamily="2" charset="-122"/>
        </a:defRPr>
      </a:lvl2pPr>
      <a:lvl3pPr algn="ctr" rtl="0" eaLnBrk="0" fontAlgn="base" hangingPunct="0">
        <a:spcBef>
          <a:spcPct val="0"/>
        </a:spcBef>
        <a:spcAft>
          <a:spcPct val="0"/>
        </a:spcAft>
        <a:defRPr sz="4400">
          <a:solidFill>
            <a:schemeClr val="tx2"/>
          </a:solidFill>
          <a:latin typeface="Arial" charset="0"/>
          <a:ea typeface="SimSun" pitchFamily="2" charset="-122"/>
        </a:defRPr>
      </a:lvl3pPr>
      <a:lvl4pPr algn="ctr" rtl="0" eaLnBrk="0" fontAlgn="base" hangingPunct="0">
        <a:spcBef>
          <a:spcPct val="0"/>
        </a:spcBef>
        <a:spcAft>
          <a:spcPct val="0"/>
        </a:spcAft>
        <a:defRPr sz="4400">
          <a:solidFill>
            <a:schemeClr val="tx2"/>
          </a:solidFill>
          <a:latin typeface="Arial" charset="0"/>
          <a:ea typeface="SimSun" pitchFamily="2" charset="-122"/>
        </a:defRPr>
      </a:lvl4pPr>
      <a:lvl5pPr algn="ctr" rtl="0" eaLnBrk="0" fontAlgn="base" hangingPunct="0">
        <a:spcBef>
          <a:spcPct val="0"/>
        </a:spcBef>
        <a:spcAft>
          <a:spcPct val="0"/>
        </a:spcAft>
        <a:defRPr sz="4400">
          <a:solidFill>
            <a:schemeClr val="tx2"/>
          </a:solidFill>
          <a:latin typeface="Arial" charset="0"/>
          <a:ea typeface="SimSun" pitchFamily="2" charset="-122"/>
        </a:defRPr>
      </a:lvl5pPr>
      <a:lvl6pPr marL="457200" algn="ctr" rtl="0" fontAlgn="base">
        <a:spcBef>
          <a:spcPct val="0"/>
        </a:spcBef>
        <a:spcAft>
          <a:spcPct val="0"/>
        </a:spcAft>
        <a:defRPr sz="4400">
          <a:solidFill>
            <a:schemeClr val="tx2"/>
          </a:solidFill>
          <a:latin typeface="Arial" charset="0"/>
          <a:ea typeface="SimSun" pitchFamily="2" charset="-122"/>
        </a:defRPr>
      </a:lvl6pPr>
      <a:lvl7pPr marL="914400" algn="ctr" rtl="0" fontAlgn="base">
        <a:spcBef>
          <a:spcPct val="0"/>
        </a:spcBef>
        <a:spcAft>
          <a:spcPct val="0"/>
        </a:spcAft>
        <a:defRPr sz="4400">
          <a:solidFill>
            <a:schemeClr val="tx2"/>
          </a:solidFill>
          <a:latin typeface="Arial" charset="0"/>
          <a:ea typeface="SimSun" pitchFamily="2" charset="-122"/>
        </a:defRPr>
      </a:lvl7pPr>
      <a:lvl8pPr marL="1371600" algn="ctr" rtl="0" fontAlgn="base">
        <a:spcBef>
          <a:spcPct val="0"/>
        </a:spcBef>
        <a:spcAft>
          <a:spcPct val="0"/>
        </a:spcAft>
        <a:defRPr sz="4400">
          <a:solidFill>
            <a:schemeClr val="tx2"/>
          </a:solidFill>
          <a:latin typeface="Arial" charset="0"/>
          <a:ea typeface="SimSun" pitchFamily="2" charset="-122"/>
        </a:defRPr>
      </a:lvl8pPr>
      <a:lvl9pPr marL="1828800" algn="ctr" rtl="0" fontAlgn="base">
        <a:spcBef>
          <a:spcPct val="0"/>
        </a:spcBef>
        <a:spcAft>
          <a:spcPct val="0"/>
        </a:spcAft>
        <a:defRPr sz="4400">
          <a:solidFill>
            <a:schemeClr val="tx2"/>
          </a:solidFill>
          <a:latin typeface="Arial"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7.emf"/><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40.png"/><Relationship Id="rId5" Type="http://schemas.openxmlformats.org/officeDocument/2006/relationships/image" Target="../media/image341.png"/><Relationship Id="rId4" Type="http://schemas.openxmlformats.org/officeDocument/2006/relationships/image" Target="../media/image18.emf"/><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71.png"/><Relationship Id="rId4" Type="http://schemas.openxmlformats.org/officeDocument/2006/relationships/image" Target="../media/image361.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0.emf"/><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3010.png"/><Relationship Id="rId4" Type="http://schemas.openxmlformats.org/officeDocument/2006/relationships/image" Target="../media/image37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10.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0.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0.png"/><Relationship Id="rId11" Type="http://schemas.openxmlformats.org/officeDocument/2006/relationships/image" Target="../media/image27.png"/><Relationship Id="rId10" Type="http://schemas.openxmlformats.org/officeDocument/2006/relationships/image" Target="../media/image26.png"/><Relationship Id="rId4" Type="http://schemas.openxmlformats.org/officeDocument/2006/relationships/image" Target="../media/image140.png"/><Relationship Id="rId9" Type="http://schemas.openxmlformats.org/officeDocument/2006/relationships/image" Target="../media/image151.png"/></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1.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242.png"/><Relationship Id="rId4" Type="http://schemas.openxmlformats.org/officeDocument/2006/relationships/image" Target="../media/image24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72.png"/><Relationship Id="rId4" Type="http://schemas.openxmlformats.org/officeDocument/2006/relationships/image" Target="../media/image2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95059main_cumulus">
            <a:extLst>
              <a:ext uri="{FF2B5EF4-FFF2-40B4-BE49-F238E27FC236}">
                <a16:creationId xmlns:a16="http://schemas.microsoft.com/office/drawing/2014/main" id="{DD2CD69F-B609-4723-91F5-360CBF8A9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BD51B59F-62B6-4E95-B3CA-DE30FD73871C}"/>
              </a:ext>
            </a:extLst>
          </p:cNvPr>
          <p:cNvSpPr>
            <a:spLocks noChangeArrowheads="1"/>
          </p:cNvSpPr>
          <p:nvPr/>
        </p:nvSpPr>
        <p:spPr bwMode="auto">
          <a:xfrm>
            <a:off x="6934200" y="233363"/>
            <a:ext cx="2209800" cy="654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indent="176213">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300" dirty="0">
                <a:latin typeface="Times New Roman" panose="02020603050405020304" pitchFamily="18" charset="0"/>
              </a:rPr>
              <a:t>This image over Southern Brazil, taken from the space shuttle by an astronaut in February 1984, shows a mixture of cold and warm clouds. Warm clouds, consisting of individual cumuli clouds are found near the bottom of the image. The tops of these warm clouds are generally found below 3.1 miles (5 kilometers).</a:t>
            </a:r>
          </a:p>
          <a:p>
            <a:pPr eaLnBrk="1" hangingPunct="1">
              <a:spcBef>
                <a:spcPct val="0"/>
              </a:spcBef>
              <a:buFontTx/>
              <a:buNone/>
            </a:pPr>
            <a:r>
              <a:rPr lang="en-US" altLang="en-US" sz="1300" dirty="0">
                <a:latin typeface="Times New Roman" panose="02020603050405020304" pitchFamily="18" charset="0"/>
              </a:rPr>
              <a:t>Cold clouds, with large anvils rising typically above 6.2 miles (10 km) dominate the top and left portions of the image. The feathery edge of the anvil indicates a cold rain process, called glaciation. These clouds are capable of producing very heavy rain and thunderstorms.</a:t>
            </a:r>
          </a:p>
          <a:p>
            <a:pPr eaLnBrk="1" hangingPunct="1">
              <a:spcBef>
                <a:spcPct val="0"/>
              </a:spcBef>
              <a:buFontTx/>
              <a:buNone/>
            </a:pPr>
            <a:r>
              <a:rPr lang="en-US" altLang="en-US" sz="1300" dirty="0">
                <a:latin typeface="Times New Roman" panose="02020603050405020304" pitchFamily="18" charset="0"/>
              </a:rPr>
              <a:t>Near the center, about a third and half way from the bottom are cumulus congestus clouds, which can produce rain, and can rise to just above the freezing level near 3.1 miles (5 km), and are still considered warm clouds.</a:t>
            </a:r>
          </a:p>
          <a:p>
            <a:pPr eaLnBrk="1" hangingPunct="1">
              <a:spcBef>
                <a:spcPct val="0"/>
              </a:spcBef>
              <a:buFontTx/>
              <a:buNone/>
            </a:pPr>
            <a:r>
              <a:rPr lang="en-US" altLang="en-US" sz="1300" dirty="0">
                <a:latin typeface="Times New Roman" panose="02020603050405020304" pitchFamily="18" charset="0"/>
              </a:rPr>
              <a:t>Notice the way warm clouds are also found underneath cold clouds, as indicated near the center of the picture. </a:t>
            </a:r>
            <a:br>
              <a:rPr lang="en-US" altLang="en-US" sz="1300" dirty="0">
                <a:latin typeface="Times New Roman" panose="02020603050405020304" pitchFamily="18" charset="0"/>
              </a:rPr>
            </a:br>
            <a:r>
              <a:rPr lang="en-US" altLang="en-US" sz="1300" dirty="0">
                <a:latin typeface="Times New Roman" panose="02020603050405020304" pitchFamily="18" charset="0"/>
              </a:rPr>
              <a:t>--NASA</a:t>
            </a:r>
          </a:p>
        </p:txBody>
      </p:sp>
      <p:sp>
        <p:nvSpPr>
          <p:cNvPr id="6148" name="Text Box 4">
            <a:extLst>
              <a:ext uri="{FF2B5EF4-FFF2-40B4-BE49-F238E27FC236}">
                <a16:creationId xmlns:a16="http://schemas.microsoft.com/office/drawing/2014/main" id="{B1A6BC84-CE8F-4884-9890-1415EC34D5D9}"/>
              </a:ext>
            </a:extLst>
          </p:cNvPr>
          <p:cNvSpPr txBox="1">
            <a:spLocks noChangeArrowheads="1"/>
          </p:cNvSpPr>
          <p:nvPr/>
        </p:nvSpPr>
        <p:spPr bwMode="auto">
          <a:xfrm>
            <a:off x="0" y="64008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ctr" eaLnBrk="1" hangingPunct="1">
              <a:spcBef>
                <a:spcPct val="0"/>
              </a:spcBef>
              <a:buFontTx/>
              <a:buNone/>
            </a:pPr>
            <a:r>
              <a:rPr lang="en-US" altLang="en-US" sz="2400" b="1">
                <a:solidFill>
                  <a:srgbClr val="66FFFF"/>
                </a:solidFill>
              </a:rPr>
              <a:t>Cold and warm clouds seen from space</a:t>
            </a:r>
          </a:p>
        </p:txBody>
      </p:sp>
      <p:sp>
        <p:nvSpPr>
          <p:cNvPr id="6149" name="Text Box 5">
            <a:extLst>
              <a:ext uri="{FF2B5EF4-FFF2-40B4-BE49-F238E27FC236}">
                <a16:creationId xmlns:a16="http://schemas.microsoft.com/office/drawing/2014/main" id="{208C4AE0-9DAA-4839-B5EE-DBEA3CF06508}"/>
              </a:ext>
            </a:extLst>
          </p:cNvPr>
          <p:cNvSpPr txBox="1">
            <a:spLocks noChangeArrowheads="1"/>
          </p:cNvSpPr>
          <p:nvPr/>
        </p:nvSpPr>
        <p:spPr bwMode="auto">
          <a:xfrm>
            <a:off x="5416550" y="1600200"/>
            <a:ext cx="128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800">
                <a:solidFill>
                  <a:srgbClr val="FFFF00"/>
                </a:solidFill>
              </a:rPr>
              <a:t>Small OLR</a:t>
            </a:r>
          </a:p>
        </p:txBody>
      </p:sp>
      <p:sp>
        <p:nvSpPr>
          <p:cNvPr id="6150" name="Text Box 6">
            <a:extLst>
              <a:ext uri="{FF2B5EF4-FFF2-40B4-BE49-F238E27FC236}">
                <a16:creationId xmlns:a16="http://schemas.microsoft.com/office/drawing/2014/main" id="{BD6BC4BB-6E2C-4CB0-B89B-4A5985DFC436}"/>
              </a:ext>
            </a:extLst>
          </p:cNvPr>
          <p:cNvSpPr txBox="1">
            <a:spLocks noChangeArrowheads="1"/>
          </p:cNvSpPr>
          <p:nvPr/>
        </p:nvSpPr>
        <p:spPr bwMode="auto">
          <a:xfrm>
            <a:off x="5099050" y="4891088"/>
            <a:ext cx="1301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800">
                <a:solidFill>
                  <a:srgbClr val="FF9900"/>
                </a:solidFill>
              </a:rPr>
              <a:t>Large OLR</a:t>
            </a:r>
          </a:p>
        </p:txBody>
      </p:sp>
      <p:sp>
        <p:nvSpPr>
          <p:cNvPr id="6151" name="Text Box 7">
            <a:extLst>
              <a:ext uri="{FF2B5EF4-FFF2-40B4-BE49-F238E27FC236}">
                <a16:creationId xmlns:a16="http://schemas.microsoft.com/office/drawing/2014/main" id="{A5DD99D5-A18C-4A8C-A9B2-3057B5F0B765}"/>
              </a:ext>
            </a:extLst>
          </p:cNvPr>
          <p:cNvSpPr txBox="1">
            <a:spLocks noChangeArrowheads="1"/>
          </p:cNvSpPr>
          <p:nvPr/>
        </p:nvSpPr>
        <p:spPr bwMode="auto">
          <a:xfrm>
            <a:off x="0" y="152400"/>
            <a:ext cx="563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r" eaLnBrk="1" hangingPunct="1">
              <a:spcBef>
                <a:spcPct val="0"/>
              </a:spcBef>
              <a:buFontTx/>
              <a:buNone/>
            </a:pPr>
            <a:r>
              <a:rPr lang="en-US" altLang="en-US" b="1"/>
              <a:t>3. Tropical rain bands, and hydrological cycle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21F516-68E9-4A1F-B403-DA78926D9B31}"/>
              </a:ext>
            </a:extLst>
          </p:cNvPr>
          <p:cNvPicPr>
            <a:picLocks noChangeAspect="1"/>
          </p:cNvPicPr>
          <p:nvPr/>
        </p:nvPicPr>
        <p:blipFill>
          <a:blip r:embed="rId3"/>
          <a:stretch>
            <a:fillRect/>
          </a:stretch>
        </p:blipFill>
        <p:spPr>
          <a:xfrm>
            <a:off x="3323088" y="1160352"/>
            <a:ext cx="3221953" cy="2972486"/>
          </a:xfrm>
          <a:prstGeom prst="rect">
            <a:avLst/>
          </a:prstGeom>
        </p:spPr>
      </p:pic>
      <p:pic>
        <p:nvPicPr>
          <p:cNvPr id="3" name="Picture 2">
            <a:extLst>
              <a:ext uri="{FF2B5EF4-FFF2-40B4-BE49-F238E27FC236}">
                <a16:creationId xmlns:a16="http://schemas.microsoft.com/office/drawing/2014/main" id="{EE14C526-B48D-4A93-A5A9-AC2B17D92D53}"/>
              </a:ext>
            </a:extLst>
          </p:cNvPr>
          <p:cNvPicPr>
            <a:picLocks noChangeAspect="1"/>
          </p:cNvPicPr>
          <p:nvPr/>
        </p:nvPicPr>
        <p:blipFill>
          <a:blip r:embed="rId4"/>
          <a:stretch>
            <a:fillRect/>
          </a:stretch>
        </p:blipFill>
        <p:spPr>
          <a:xfrm>
            <a:off x="5909374" y="1143000"/>
            <a:ext cx="2938220" cy="2958458"/>
          </a:xfrm>
          <a:prstGeom prst="rect">
            <a:avLst/>
          </a:prstGeom>
        </p:spPr>
      </p:pic>
      <p:cxnSp>
        <p:nvCxnSpPr>
          <p:cNvPr id="6" name="Straight Connector 5">
            <a:extLst>
              <a:ext uri="{FF2B5EF4-FFF2-40B4-BE49-F238E27FC236}">
                <a16:creationId xmlns:a16="http://schemas.microsoft.com/office/drawing/2014/main" id="{659F5EE2-FDFD-4C41-B463-1A48E205095D}"/>
              </a:ext>
            </a:extLst>
          </p:cNvPr>
          <p:cNvCxnSpPr>
            <a:cxnSpLocks/>
          </p:cNvCxnSpPr>
          <p:nvPr/>
        </p:nvCxnSpPr>
        <p:spPr>
          <a:xfrm>
            <a:off x="3656954" y="2385003"/>
            <a:ext cx="530042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7D04A5D-C833-4323-8B72-92107E472324}"/>
              </a:ext>
            </a:extLst>
          </p:cNvPr>
          <p:cNvSpPr txBox="1"/>
          <p:nvPr/>
        </p:nvSpPr>
        <p:spPr>
          <a:xfrm>
            <a:off x="4495800" y="4253173"/>
            <a:ext cx="457200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4-time daily, April 15-July 22, 1956; Marshall Islands, 165E, 10N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Yanai</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et al. 1973)</a:t>
            </a:r>
          </a:p>
        </p:txBody>
      </p:sp>
      <p:sp>
        <p:nvSpPr>
          <p:cNvPr id="11" name="TextBox 3">
            <a:extLst>
              <a:ext uri="{FF2B5EF4-FFF2-40B4-BE49-F238E27FC236}">
                <a16:creationId xmlns:a16="http://schemas.microsoft.com/office/drawing/2014/main" id="{C0044813-9B4F-4A4E-BA76-E8853C42EFA9}"/>
              </a:ext>
            </a:extLst>
          </p:cNvPr>
          <p:cNvSpPr txBox="1">
            <a:spLocks noChangeArrowheads="1"/>
          </p:cNvSpPr>
          <p:nvPr/>
        </p:nvSpPr>
        <p:spPr bwMode="auto">
          <a:xfrm>
            <a:off x="4385374" y="5291033"/>
            <a:ext cx="4572000" cy="703398"/>
          </a:xfrm>
          <a:prstGeom prst="rect">
            <a:avLst/>
          </a:prstGeom>
          <a:noFill/>
          <a:ln w="9525">
            <a:solidFill>
              <a:srgbClr val="0099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Calibri" panose="020F0502020204030204" pitchFamily="34" charset="0"/>
                <a:ea typeface="SimSun" pitchFamily="2" charset="-122"/>
                <a:cs typeface="Calibri" panose="020F0502020204030204" pitchFamily="34" charset="0"/>
              </a:rPr>
              <a:t>Atmospheric moist energy</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Calibri" panose="020F0502020204030204" pitchFamily="34" charset="0"/>
              </a:rPr>
              <a:t>: m=</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SimSun" pitchFamily="2" charset="-122"/>
                <a:cs typeface="Calibri" panose="020F0502020204030204" pitchFamily="34" charset="0"/>
              </a:rPr>
              <a:t>c</a:t>
            </a:r>
            <a:r>
              <a:rPr kumimoji="0" lang="en-US" sz="1400" b="0" i="0" u="none" strike="noStrike" kern="1200" cap="none" spc="0" normalizeH="0" baseline="-25000" noProof="0" dirty="0" err="1">
                <a:ln>
                  <a:noFill/>
                </a:ln>
                <a:solidFill>
                  <a:srgbClr val="000000"/>
                </a:solidFill>
                <a:effectLst/>
                <a:uLnTx/>
                <a:uFillTx/>
                <a:latin typeface="Calibri" panose="020F0502020204030204" pitchFamily="34" charset="0"/>
                <a:ea typeface="SimSun" pitchFamily="2" charset="-122"/>
                <a:cs typeface="Calibri" panose="020F0502020204030204" pitchFamily="34" charset="0"/>
              </a:rPr>
              <a:t>p</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SimSun" pitchFamily="2" charset="-122"/>
                <a:cs typeface="Calibri" panose="020F0502020204030204" pitchFamily="34" charset="0"/>
              </a:rPr>
              <a:t>T+gz+</a:t>
            </a:r>
            <a:r>
              <a:rPr kumimoji="0" lang="en-US" sz="1400" b="0" i="0" u="none" strike="noStrike" kern="1200" cap="none" spc="0" normalizeH="0" baseline="0" noProof="0" dirty="0" err="1">
                <a:ln>
                  <a:noFill/>
                </a:ln>
                <a:solidFill>
                  <a:srgbClr val="0000FF"/>
                </a:solidFill>
                <a:effectLst/>
                <a:uLnTx/>
                <a:uFillTx/>
                <a:latin typeface="Calibri" panose="020F0502020204030204" pitchFamily="34" charset="0"/>
                <a:ea typeface="SimSun" pitchFamily="2" charset="-122"/>
                <a:cs typeface="Calibri" panose="020F0502020204030204" pitchFamily="34" charset="0"/>
              </a:rPr>
              <a:t>Lq</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Calibri" panose="020F0502020204030204" pitchFamily="34" charset="0"/>
              </a:rPr>
              <a:t> ; dm=</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SimSun" pitchFamily="2" charset="-122"/>
                <a:cs typeface="Calibri" panose="020F0502020204030204" pitchFamily="34" charset="0"/>
              </a:rPr>
              <a:t>c</a:t>
            </a:r>
            <a:r>
              <a:rPr kumimoji="0" lang="en-US" sz="1400" b="0" i="0" u="none" strike="noStrike" kern="1200" cap="none" spc="0" normalizeH="0" baseline="-25000" noProof="0" dirty="0" err="1">
                <a:ln>
                  <a:noFill/>
                </a:ln>
                <a:solidFill>
                  <a:srgbClr val="000000"/>
                </a:solidFill>
                <a:effectLst/>
                <a:uLnTx/>
                <a:uFillTx/>
                <a:latin typeface="Calibri" panose="020F0502020204030204" pitchFamily="34" charset="0"/>
                <a:ea typeface="SimSun" pitchFamily="2" charset="-122"/>
                <a:cs typeface="Calibri" panose="020F0502020204030204" pitchFamily="34" charset="0"/>
              </a:rPr>
              <a:t>p</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SimSun" pitchFamily="2" charset="-122"/>
                <a:cs typeface="Calibri" panose="020F0502020204030204" pitchFamily="34" charset="0"/>
              </a:rPr>
              <a:t>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Calibri" panose="020F0502020204030204" pitchFamily="34" charset="0"/>
              </a:rPr>
              <a:t> d(</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SimSun" pitchFamily="2" charset="-122"/>
                <a:cs typeface="Calibri" panose="020F0502020204030204" pitchFamily="34" charset="0"/>
              </a:rPr>
              <a:t>ln</a:t>
            </a:r>
            <a:r>
              <a:rPr kumimoji="0" lang="en-US" sz="1400" b="0" i="0" u="none" strike="noStrike" kern="1200" cap="none" spc="0" normalizeH="0" baseline="0" noProof="0" dirty="0" err="1">
                <a:ln>
                  <a:noFill/>
                </a:ln>
                <a:solidFill>
                  <a:srgbClr val="000000"/>
                </a:solidFill>
                <a:effectLst/>
                <a:uLnTx/>
                <a:uFillTx/>
                <a:latin typeface="Symbol" panose="05050102010706020507" pitchFamily="18" charset="2"/>
                <a:ea typeface="SimSun" pitchFamily="2" charset="-122"/>
                <a:cs typeface="Calibri" panose="020F0502020204030204" pitchFamily="34" charset="0"/>
              </a:rPr>
              <a:t>q</a:t>
            </a:r>
            <a:r>
              <a:rPr kumimoji="0" lang="en-US" sz="1400" b="0" i="0" u="none" strike="noStrike" kern="1200" cap="none" spc="0" normalizeH="0" baseline="-25000" noProof="0" dirty="0" err="1">
                <a:ln>
                  <a:noFill/>
                </a:ln>
                <a:solidFill>
                  <a:srgbClr val="000000"/>
                </a:solidFill>
                <a:effectLst/>
                <a:uLnTx/>
                <a:uFillTx/>
                <a:latin typeface="Calibri" panose="020F0502020204030204" pitchFamily="34" charset="0"/>
                <a:ea typeface="SimSun" pitchFamily="2" charset="-122"/>
                <a:cs typeface="Calibri" panose="020F0502020204030204" pitchFamily="34" charset="0"/>
              </a:rPr>
              <a:t>e</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Calibri" panose="020F0502020204030204" pitchFamily="34" charset="0"/>
              </a:rPr>
              <a:t>)</a:t>
            </a:r>
            <a:endParaRPr kumimoji="0" lang="en-US" sz="1400" b="0" i="0" u="none" strike="noStrike" kern="1200" cap="none" spc="0" normalizeH="0" baseline="0" noProof="0" dirty="0">
              <a:ln>
                <a:noFill/>
              </a:ln>
              <a:solidFill>
                <a:srgbClr val="0000FF"/>
              </a:solidFill>
              <a:effectLst/>
              <a:uLnTx/>
              <a:uFillTx/>
              <a:latin typeface="Calibri" panose="020F0502020204030204" pitchFamily="34" charset="0"/>
              <a:ea typeface="SimSun" pitchFamily="2" charset="-122"/>
              <a:cs typeface="Calibri" panose="020F0502020204030204"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SimSun" pitchFamily="2" charset="-122"/>
                <a:cs typeface="Calibri" panose="020F0502020204030204" pitchFamily="34" charset="0"/>
              </a:rPr>
              <a:t>                           Dry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Calibri" panose="020F0502020204030204" pitchFamily="34" charset="0"/>
              </a:rPr>
              <a:t>energy:   s=</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SimSun" pitchFamily="2" charset="-122"/>
                <a:cs typeface="Calibri" panose="020F0502020204030204" pitchFamily="34" charset="0"/>
              </a:rPr>
              <a:t>c</a:t>
            </a:r>
            <a:r>
              <a:rPr kumimoji="0" lang="en-US" sz="1400" b="0" i="0" u="none" strike="noStrike" kern="1200" cap="none" spc="0" normalizeH="0" baseline="-25000" noProof="0" dirty="0" err="1">
                <a:ln>
                  <a:noFill/>
                </a:ln>
                <a:solidFill>
                  <a:srgbClr val="000000"/>
                </a:solidFill>
                <a:effectLst/>
                <a:uLnTx/>
                <a:uFillTx/>
                <a:latin typeface="Calibri" panose="020F0502020204030204" pitchFamily="34" charset="0"/>
                <a:ea typeface="SimSun" pitchFamily="2" charset="-122"/>
                <a:cs typeface="Calibri" panose="020F0502020204030204" pitchFamily="34" charset="0"/>
              </a:rPr>
              <a:t>p</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SimSun" pitchFamily="2" charset="-122"/>
                <a:cs typeface="Calibri" panose="020F0502020204030204" pitchFamily="34" charset="0"/>
              </a:rPr>
              <a:t>T+gz</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Calibri" panose="020F0502020204030204" pitchFamily="34" charset="0"/>
              </a:rPr>
              <a:t> ;        ds=</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SimSun" pitchFamily="2" charset="-122"/>
                <a:cs typeface="Calibri" panose="020F0502020204030204" pitchFamily="34" charset="0"/>
              </a:rPr>
              <a:t>c</a:t>
            </a:r>
            <a:r>
              <a:rPr kumimoji="0" lang="en-US" sz="1400" b="0" i="0" u="none" strike="noStrike" kern="1200" cap="none" spc="0" normalizeH="0" baseline="-25000" noProof="0" dirty="0" err="1">
                <a:ln>
                  <a:noFill/>
                </a:ln>
                <a:solidFill>
                  <a:srgbClr val="000000"/>
                </a:solidFill>
                <a:effectLst/>
                <a:uLnTx/>
                <a:uFillTx/>
                <a:latin typeface="Calibri" panose="020F0502020204030204" pitchFamily="34" charset="0"/>
                <a:ea typeface="SimSun" pitchFamily="2" charset="-122"/>
                <a:cs typeface="Calibri" panose="020F0502020204030204" pitchFamily="34" charset="0"/>
              </a:rPr>
              <a:t>p</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SimSun" pitchFamily="2" charset="-122"/>
                <a:cs typeface="Calibri" panose="020F0502020204030204" pitchFamily="34" charset="0"/>
              </a:rPr>
              <a:t>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Calibri" panose="020F0502020204030204" pitchFamily="34" charset="0"/>
              </a:rPr>
              <a:t> d(</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SimSun" pitchFamily="2" charset="-122"/>
                <a:cs typeface="Calibri" panose="020F0502020204030204" pitchFamily="34" charset="0"/>
              </a:rPr>
              <a:t>ln</a:t>
            </a:r>
            <a:r>
              <a:rPr kumimoji="0" lang="en-US" sz="1400" b="0" i="0" u="none" strike="noStrike" kern="1200" cap="none" spc="0" normalizeH="0" baseline="0" noProof="0" dirty="0" err="1">
                <a:ln>
                  <a:noFill/>
                </a:ln>
                <a:solidFill>
                  <a:srgbClr val="000000"/>
                </a:solidFill>
                <a:effectLst/>
                <a:uLnTx/>
                <a:uFillTx/>
                <a:latin typeface="Symbol" panose="05050102010706020507" pitchFamily="18" charset="2"/>
                <a:ea typeface="SimSun" pitchFamily="2" charset="-122"/>
                <a:cs typeface="Calibri" panose="020F0502020204030204" pitchFamily="34" charset="0"/>
              </a:rPr>
              <a:t>q</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itchFamily="2" charset="-122"/>
                <a:cs typeface="Calibri" panose="020F0502020204030204" pitchFamily="34" charset="0"/>
              </a:rPr>
              <a:t>)</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FCB0EE3-1934-4302-9018-2EEE3CD97165}"/>
                  </a:ext>
                </a:extLst>
              </p:cNvPr>
              <p:cNvSpPr/>
              <p:nvPr/>
            </p:nvSpPr>
            <p:spPr>
              <a:xfrm>
                <a:off x="3831245" y="2471704"/>
                <a:ext cx="809196" cy="50135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l-GR" sz="14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ω</m:t>
                      </m:r>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𝑑𝑝</m:t>
                          </m:r>
                        </m:num>
                        <m:den>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𝑑𝑡</m:t>
                          </m:r>
                        </m:den>
                      </m:f>
                    </m:oMath>
                  </m:oMathPara>
                </a14:m>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5" name="Rectangle 4">
                <a:extLst>
                  <a:ext uri="{FF2B5EF4-FFF2-40B4-BE49-F238E27FC236}">
                    <a16:creationId xmlns:a16="http://schemas.microsoft.com/office/drawing/2014/main" id="{AFCB0EE3-1934-4302-9018-2EEE3CD97165}"/>
                  </a:ext>
                </a:extLst>
              </p:cNvPr>
              <p:cNvSpPr>
                <a:spLocks noRot="1" noChangeAspect="1" noMove="1" noResize="1" noEditPoints="1" noAdjustHandles="1" noChangeArrowheads="1" noChangeShapeType="1" noTextEdit="1"/>
              </p:cNvSpPr>
              <p:nvPr/>
            </p:nvSpPr>
            <p:spPr>
              <a:xfrm>
                <a:off x="3831245" y="2471704"/>
                <a:ext cx="809196" cy="501356"/>
              </a:xfrm>
              <a:prstGeom prst="rect">
                <a:avLst/>
              </a:prstGeom>
              <a:blipFill>
                <a:blip r:embed="rId5"/>
                <a:stretch>
                  <a:fillRect b="-1205"/>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7AD38F95-2F8A-41DD-978B-22FA73415F0E}"/>
              </a:ext>
            </a:extLst>
          </p:cNvPr>
          <p:cNvSpPr/>
          <p:nvPr/>
        </p:nvSpPr>
        <p:spPr>
          <a:xfrm rot="16200000">
            <a:off x="3038827" y="2819171"/>
            <a:ext cx="8506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Pressure</a:t>
            </a:r>
          </a:p>
        </p:txBody>
      </p:sp>
      <p:sp>
        <p:nvSpPr>
          <p:cNvPr id="13" name="Rectangle 12">
            <a:extLst>
              <a:ext uri="{FF2B5EF4-FFF2-40B4-BE49-F238E27FC236}">
                <a16:creationId xmlns:a16="http://schemas.microsoft.com/office/drawing/2014/main" id="{2D86B123-A938-4195-B4E0-2610B97A10AC}"/>
              </a:ext>
            </a:extLst>
          </p:cNvPr>
          <p:cNvSpPr/>
          <p:nvPr/>
        </p:nvSpPr>
        <p:spPr>
          <a:xfrm>
            <a:off x="7054733" y="2461083"/>
            <a:ext cx="150041" cy="307777"/>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a:t>
            </a:r>
          </a:p>
        </p:txBody>
      </p:sp>
      <p:sp>
        <p:nvSpPr>
          <p:cNvPr id="14" name="Rectangle 13">
            <a:extLst>
              <a:ext uri="{FF2B5EF4-FFF2-40B4-BE49-F238E27FC236}">
                <a16:creationId xmlns:a16="http://schemas.microsoft.com/office/drawing/2014/main" id="{E56CD85B-84E7-4786-A7F4-D3DB13BD5A39}"/>
              </a:ext>
            </a:extLst>
          </p:cNvPr>
          <p:cNvSpPr/>
          <p:nvPr/>
        </p:nvSpPr>
        <p:spPr>
          <a:xfrm>
            <a:off x="7391400" y="2526800"/>
            <a:ext cx="246866" cy="307777"/>
          </a:xfrm>
          <a:prstGeom prst="rect">
            <a:avLst/>
          </a:prstGeom>
          <a:solidFill>
            <a:schemeClr val="bg1"/>
          </a:solidFill>
        </p:spPr>
        <p:txBody>
          <a:bodyPr wrap="square" rIns="16459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SimSun" panose="02010600030101010101" pitchFamily="2" charset="-122"/>
                <a:cs typeface="Calibri" panose="020F0502020204030204" pitchFamily="34" charset="0"/>
              </a:rPr>
              <a:t>m</a:t>
            </a:r>
          </a:p>
        </p:txBody>
      </p:sp>
      <p:sp>
        <p:nvSpPr>
          <p:cNvPr id="15" name="Rectangle 14">
            <a:extLst>
              <a:ext uri="{FF2B5EF4-FFF2-40B4-BE49-F238E27FC236}">
                <a16:creationId xmlns:a16="http://schemas.microsoft.com/office/drawing/2014/main" id="{7D1FFD13-03CB-4E08-814D-5A7434F3E809}"/>
              </a:ext>
            </a:extLst>
          </p:cNvPr>
          <p:cNvSpPr/>
          <p:nvPr/>
        </p:nvSpPr>
        <p:spPr>
          <a:xfrm>
            <a:off x="7961684" y="2461083"/>
            <a:ext cx="427253" cy="307777"/>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02ADA5DD-5268-4E38-8DCF-6576DD2893FD}"/>
                  </a:ext>
                </a:extLst>
              </p:cNvPr>
              <p:cNvSpPr/>
              <p:nvPr/>
            </p:nvSpPr>
            <p:spPr>
              <a:xfrm>
                <a:off x="1294867" y="2576872"/>
                <a:ext cx="1611356" cy="60202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6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6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𝒖</m:t>
                      </m:r>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0" 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6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𝜔</m:t>
                          </m:r>
                        </m:num>
                        <m:den>
                          <m:r>
                            <a:rPr kumimoji="0" 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den>
                      </m:f>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oMath>
                  </m:oMathPara>
                </a14:m>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16" name="Rectangle 15">
                <a:extLst>
                  <a:ext uri="{FF2B5EF4-FFF2-40B4-BE49-F238E27FC236}">
                    <a16:creationId xmlns:a16="http://schemas.microsoft.com/office/drawing/2014/main" id="{02ADA5DD-5268-4E38-8DCF-6576DD2893FD}"/>
                  </a:ext>
                </a:extLst>
              </p:cNvPr>
              <p:cNvSpPr>
                <a:spLocks noRot="1" noChangeAspect="1" noMove="1" noResize="1" noEditPoints="1" noAdjustHandles="1" noChangeArrowheads="1" noChangeShapeType="1" noTextEdit="1"/>
              </p:cNvSpPr>
              <p:nvPr/>
            </p:nvSpPr>
            <p:spPr>
              <a:xfrm>
                <a:off x="1294867" y="2576872"/>
                <a:ext cx="1611356" cy="602024"/>
              </a:xfrm>
              <a:prstGeom prst="rect">
                <a:avLst/>
              </a:prstGeom>
              <a:blipFill>
                <a:blip r:embed="rId6"/>
                <a:stretch>
                  <a:fillRect/>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633E861C-A279-4D24-B011-448E57139492}"/>
              </a:ext>
            </a:extLst>
          </p:cNvPr>
          <p:cNvSpPr/>
          <p:nvPr/>
        </p:nvSpPr>
        <p:spPr>
          <a:xfrm>
            <a:off x="930721" y="3121032"/>
            <a:ext cx="1088684"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Soundings</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0" name="Rectangle 19">
            <a:extLst>
              <a:ext uri="{FF2B5EF4-FFF2-40B4-BE49-F238E27FC236}">
                <a16:creationId xmlns:a16="http://schemas.microsoft.com/office/drawing/2014/main" id="{27FCF4A3-3617-4653-A990-F22EB5707729}"/>
              </a:ext>
            </a:extLst>
          </p:cNvPr>
          <p:cNvSpPr/>
          <p:nvPr/>
        </p:nvSpPr>
        <p:spPr>
          <a:xfrm>
            <a:off x="896601" y="2606170"/>
            <a:ext cx="1008399" cy="97451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FFC13E74-2EBA-4557-BB72-5944369541D9}"/>
                  </a:ext>
                </a:extLst>
              </p:cNvPr>
              <p:cNvSpPr/>
              <p:nvPr/>
            </p:nvSpPr>
            <p:spPr>
              <a:xfrm>
                <a:off x="147061" y="4333357"/>
                <a:ext cx="3542550" cy="9233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Segoe Print" panose="02000600000000000000" pitchFamily="2" charset="0"/>
                    <a:ea typeface="SimSun" panose="02010600030101010101" pitchFamily="2" charset="-122"/>
                    <a:cs typeface="+mn-cs"/>
                  </a:rPr>
                  <a:t>Is it possible to compute </a:t>
                </a:r>
                <a14:m>
                  <m:oMath xmlns:m="http://schemas.openxmlformats.org/officeDocument/2006/math">
                    <m:r>
                      <m:rPr>
                        <m:sty m:val="p"/>
                      </m:rPr>
                      <a:rPr kumimoji="0" lang="en-US" sz="1800" b="0" i="0" u="none" strike="noStrike" kern="1200" cap="none" spc="0" normalizeH="0" baseline="0" noProof="0">
                        <a:ln>
                          <a:noFill/>
                        </a:ln>
                        <a:solidFill>
                          <a:srgbClr val="C00000"/>
                        </a:solidFill>
                        <a:effectLst/>
                        <a:uLnTx/>
                        <a:uFillTx/>
                        <a:latin typeface="Cambria Math" panose="02040503050406030204" pitchFamily="18" charset="0"/>
                        <a:cs typeface="+mn-cs"/>
                      </a:rPr>
                      <m:t>∇</m:t>
                    </m:r>
                    <m:r>
                      <a:rPr kumimoji="0" lang="en-US" sz="1800" b="0" i="0" u="none" strike="noStrike" kern="1200" cap="none" spc="0" normalizeH="0" baseline="0" noProof="0">
                        <a:ln>
                          <a:noFill/>
                        </a:ln>
                        <a:solidFill>
                          <a:srgbClr val="C00000"/>
                        </a:solidFill>
                        <a:effectLst/>
                        <a:uLnTx/>
                        <a:uFillTx/>
                        <a:latin typeface="Cambria Math" panose="02040503050406030204" pitchFamily="18" charset="0"/>
                        <a:cs typeface="+mn-cs"/>
                      </a:rPr>
                      <m:t>∙</m:t>
                    </m:r>
                    <m:r>
                      <a:rPr kumimoji="0" lang="en-US" sz="1800" b="1" i="1" u="none" strike="noStrike" kern="1200" cap="none" spc="0" normalizeH="0" baseline="0" noProof="0">
                        <a:ln>
                          <a:noFill/>
                        </a:ln>
                        <a:solidFill>
                          <a:srgbClr val="C00000"/>
                        </a:solidFill>
                        <a:effectLst/>
                        <a:uLnTx/>
                        <a:uFillTx/>
                        <a:latin typeface="Cambria Math" panose="02040503050406030204" pitchFamily="18" charset="0"/>
                        <a:cs typeface="+mn-cs"/>
                      </a:rPr>
                      <m:t>𝒖</m:t>
                    </m:r>
                  </m:oMath>
                </a14:m>
                <a:r>
                  <a:rPr kumimoji="0" lang="en-US" sz="1800" b="0" i="0" u="none" strike="noStrike" kern="1200" cap="none" spc="0" normalizeH="0" baseline="0" noProof="0" dirty="0">
                    <a:ln>
                      <a:noFill/>
                    </a:ln>
                    <a:solidFill>
                      <a:srgbClr val="C00000"/>
                    </a:solidFill>
                    <a:effectLst/>
                    <a:uLnTx/>
                    <a:uFillTx/>
                    <a:latin typeface="Segoe Print" panose="02000600000000000000" pitchFamily="2" charset="0"/>
                    <a:ea typeface="SimSun" panose="02010600030101010101" pitchFamily="2" charset="-122"/>
                    <a:cs typeface="+mn-cs"/>
                  </a:rPr>
                  <a:t> from an array of soundings in midlatitudes?</a:t>
                </a:r>
              </a:p>
            </p:txBody>
          </p:sp>
        </mc:Choice>
        <mc:Fallback xmlns="">
          <p:sp>
            <p:nvSpPr>
              <p:cNvPr id="21" name="Rectangle 20">
                <a:extLst>
                  <a:ext uri="{FF2B5EF4-FFF2-40B4-BE49-F238E27FC236}">
                    <a16:creationId xmlns:a16="http://schemas.microsoft.com/office/drawing/2014/main" id="{FFC13E74-2EBA-4557-BB72-5944369541D9}"/>
                  </a:ext>
                </a:extLst>
              </p:cNvPr>
              <p:cNvSpPr>
                <a:spLocks noRot="1" noChangeAspect="1" noMove="1" noResize="1" noEditPoints="1" noAdjustHandles="1" noChangeArrowheads="1" noChangeShapeType="1" noTextEdit="1"/>
              </p:cNvSpPr>
              <p:nvPr/>
            </p:nvSpPr>
            <p:spPr>
              <a:xfrm>
                <a:off x="147061" y="4333357"/>
                <a:ext cx="3542550" cy="923330"/>
              </a:xfrm>
              <a:prstGeom prst="rect">
                <a:avLst/>
              </a:prstGeom>
              <a:blipFill>
                <a:blip r:embed="rId7"/>
                <a:stretch>
                  <a:fillRect l="-1377" t="-3311" b="-993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49E2534-924A-4C8E-AD6C-5788EDD1D04D}"/>
              </a:ext>
            </a:extLst>
          </p:cNvPr>
          <p:cNvSpPr txBox="1"/>
          <p:nvPr/>
        </p:nvSpPr>
        <p:spPr>
          <a:xfrm>
            <a:off x="1927707" y="304169"/>
            <a:ext cx="461733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CC"/>
                </a:highlight>
                <a:uLnTx/>
                <a:uFillTx/>
                <a:latin typeface="Calibri" panose="020F0502020204030204" pitchFamily="34" charset="0"/>
                <a:ea typeface="SimSun" panose="02010600030101010101" pitchFamily="2" charset="-122"/>
                <a:cs typeface="Calibri" panose="020F0502020204030204" pitchFamily="34" charset="0"/>
              </a:rPr>
              <a:t>Diagnosis from atmospheric sounding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network</a:t>
            </a:r>
          </a:p>
        </p:txBody>
      </p:sp>
      <p:pic>
        <p:nvPicPr>
          <p:cNvPr id="18" name="Picture 5">
            <a:extLst>
              <a:ext uri="{FF2B5EF4-FFF2-40B4-BE49-F238E27FC236}">
                <a16:creationId xmlns:a16="http://schemas.microsoft.com/office/drawing/2014/main" id="{5158F6B5-7DCA-4244-807C-D929EA0E91F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405" t="24557" r="27140"/>
          <a:stretch/>
        </p:blipFill>
        <p:spPr bwMode="auto">
          <a:xfrm>
            <a:off x="0" y="5865"/>
            <a:ext cx="1939584" cy="205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pic>
      <p:sp>
        <p:nvSpPr>
          <p:cNvPr id="7" name="Oval 6">
            <a:extLst>
              <a:ext uri="{FF2B5EF4-FFF2-40B4-BE49-F238E27FC236}">
                <a16:creationId xmlns:a16="http://schemas.microsoft.com/office/drawing/2014/main" id="{598430FC-DA1F-4794-AFDC-E0034EBAC40E}"/>
              </a:ext>
            </a:extLst>
          </p:cNvPr>
          <p:cNvSpPr>
            <a:spLocks/>
          </p:cNvSpPr>
          <p:nvPr/>
        </p:nvSpPr>
        <p:spPr>
          <a:xfrm>
            <a:off x="2133600" y="1600200"/>
            <a:ext cx="134667" cy="1385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22" name="Oval 21">
            <a:extLst>
              <a:ext uri="{FF2B5EF4-FFF2-40B4-BE49-F238E27FC236}">
                <a16:creationId xmlns:a16="http://schemas.microsoft.com/office/drawing/2014/main" id="{B9CC3FDC-BE07-4A8D-BE4C-E512A8B3B6AA}"/>
              </a:ext>
            </a:extLst>
          </p:cNvPr>
          <p:cNvSpPr>
            <a:spLocks/>
          </p:cNvSpPr>
          <p:nvPr/>
        </p:nvSpPr>
        <p:spPr>
          <a:xfrm>
            <a:off x="2338815" y="1768613"/>
            <a:ext cx="134667" cy="1385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23" name="Oval 22">
            <a:extLst>
              <a:ext uri="{FF2B5EF4-FFF2-40B4-BE49-F238E27FC236}">
                <a16:creationId xmlns:a16="http://schemas.microsoft.com/office/drawing/2014/main" id="{E7B6DDAF-C4C3-46AC-B946-A9A1804717E9}"/>
              </a:ext>
            </a:extLst>
          </p:cNvPr>
          <p:cNvSpPr>
            <a:spLocks/>
          </p:cNvSpPr>
          <p:nvPr/>
        </p:nvSpPr>
        <p:spPr>
          <a:xfrm>
            <a:off x="2532333" y="1935228"/>
            <a:ext cx="134667" cy="1385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24" name="Oval 23">
            <a:extLst>
              <a:ext uri="{FF2B5EF4-FFF2-40B4-BE49-F238E27FC236}">
                <a16:creationId xmlns:a16="http://schemas.microsoft.com/office/drawing/2014/main" id="{FD333F5B-886E-4E84-A055-57B99B293AC0}"/>
              </a:ext>
            </a:extLst>
          </p:cNvPr>
          <p:cNvSpPr>
            <a:spLocks/>
          </p:cNvSpPr>
          <p:nvPr/>
        </p:nvSpPr>
        <p:spPr>
          <a:xfrm>
            <a:off x="2532333" y="1600200"/>
            <a:ext cx="134667" cy="1385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25" name="Oval 24">
            <a:extLst>
              <a:ext uri="{FF2B5EF4-FFF2-40B4-BE49-F238E27FC236}">
                <a16:creationId xmlns:a16="http://schemas.microsoft.com/office/drawing/2014/main" id="{C1195760-FD63-411A-8441-7C1FD1B5A7F1}"/>
              </a:ext>
            </a:extLst>
          </p:cNvPr>
          <p:cNvSpPr>
            <a:spLocks/>
          </p:cNvSpPr>
          <p:nvPr/>
        </p:nvSpPr>
        <p:spPr>
          <a:xfrm>
            <a:off x="2133600" y="1935228"/>
            <a:ext cx="134667" cy="1385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9" name="TextBox 8">
            <a:extLst>
              <a:ext uri="{FF2B5EF4-FFF2-40B4-BE49-F238E27FC236}">
                <a16:creationId xmlns:a16="http://schemas.microsoft.com/office/drawing/2014/main" id="{D387324F-3C39-4A3E-9D41-BEC968200887}"/>
              </a:ext>
            </a:extLst>
          </p:cNvPr>
          <p:cNvSpPr txBox="1"/>
          <p:nvPr/>
        </p:nvSpPr>
        <p:spPr>
          <a:xfrm flipH="1">
            <a:off x="7216293" y="113336"/>
            <a:ext cx="1880772"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SimSun" panose="02010600030101010101" pitchFamily="2" charset="-122"/>
                <a:cs typeface="Calibri" panose="020F0502020204030204" pitchFamily="34" charset="0"/>
              </a:rPr>
              <a:t>What happens in deep convection?</a:t>
            </a:r>
          </a:p>
        </p:txBody>
      </p:sp>
      <p:pic>
        <p:nvPicPr>
          <p:cNvPr id="26" name="Picture 2" descr="Cumulus Networks lands $43M funding as investors bet on shift to ...">
            <a:extLst>
              <a:ext uri="{FF2B5EF4-FFF2-40B4-BE49-F238E27FC236}">
                <a16:creationId xmlns:a16="http://schemas.microsoft.com/office/drawing/2014/main" id="{9689EE39-39EB-4CC6-BC1B-2B94C7A32B6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090" t="4304" r="23819"/>
          <a:stretch/>
        </p:blipFill>
        <p:spPr bwMode="auto">
          <a:xfrm>
            <a:off x="6477000" y="25203"/>
            <a:ext cx="779921" cy="81299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C806F7F-C82F-450F-977D-CBD1ECE94C8C}"/>
              </a:ext>
            </a:extLst>
          </p:cNvPr>
          <p:cNvSpPr txBox="1"/>
          <p:nvPr/>
        </p:nvSpPr>
        <p:spPr>
          <a:xfrm>
            <a:off x="239711" y="6400800"/>
            <a:ext cx="1174751"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Fig. 3.7</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47831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68456-32DB-4954-87E2-43FD246E002E}"/>
              </a:ext>
            </a:extLst>
          </p:cNvPr>
          <p:cNvPicPr>
            <a:picLocks noChangeAspect="1"/>
          </p:cNvPicPr>
          <p:nvPr/>
        </p:nvPicPr>
        <p:blipFill>
          <a:blip r:embed="rId3"/>
          <a:stretch>
            <a:fillRect/>
          </a:stretch>
        </p:blipFill>
        <p:spPr>
          <a:xfrm>
            <a:off x="228600" y="3110462"/>
            <a:ext cx="3810000" cy="3006958"/>
          </a:xfrm>
          <a:prstGeom prst="rect">
            <a:avLst/>
          </a:prstGeom>
        </p:spPr>
      </p:pic>
      <p:cxnSp>
        <p:nvCxnSpPr>
          <p:cNvPr id="10" name="Straight Connector 9">
            <a:extLst>
              <a:ext uri="{FF2B5EF4-FFF2-40B4-BE49-F238E27FC236}">
                <a16:creationId xmlns:a16="http://schemas.microsoft.com/office/drawing/2014/main" id="{0826B54D-D825-4822-8AD0-457AB3EA6F24}"/>
              </a:ext>
            </a:extLst>
          </p:cNvPr>
          <p:cNvCxnSpPr>
            <a:cxnSpLocks/>
          </p:cNvCxnSpPr>
          <p:nvPr/>
        </p:nvCxnSpPr>
        <p:spPr>
          <a:xfrm flipV="1">
            <a:off x="729672" y="4265796"/>
            <a:ext cx="2545080" cy="140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A80A6F1-5BB7-4B58-94A6-C626A73CE701}"/>
                  </a:ext>
                </a:extLst>
              </p:cNvPr>
              <p:cNvSpPr/>
              <p:nvPr/>
            </p:nvSpPr>
            <p:spPr>
              <a:xfrm>
                <a:off x="2413042" y="873278"/>
                <a:ext cx="6362700" cy="66569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FF0000"/>
                              </a:solidFill>
                              <a:effectLst/>
                              <a:uLnTx/>
                              <a:uFillTx/>
                              <a:latin typeface="Cambria Math" panose="02040503050406030204" pitchFamily="18" charset="0"/>
                              <a:cs typeface="+mn-cs"/>
                            </a:rPr>
                            <m:t>𝑄</m:t>
                          </m:r>
                        </m:e>
                        <m:sub>
                          <m:r>
                            <a:rPr kumimoji="0" lang="en-US" sz="1800" b="0" i="0" u="none" strike="noStrike" kern="1200" cap="none" spc="0" normalizeH="0" baseline="0" noProof="0">
                              <a:ln>
                                <a:noFill/>
                              </a:ln>
                              <a:solidFill>
                                <a:srgbClr val="FF0000"/>
                              </a:solidFill>
                              <a:effectLst/>
                              <a:uLnTx/>
                              <a:uFillTx/>
                              <a:latin typeface="Cambria Math" panose="02040503050406030204" pitchFamily="18" charset="0"/>
                              <a:cs typeface="+mn-cs"/>
                            </a:rPr>
                            <m:t>1</m:t>
                          </m:r>
                        </m:sub>
                      </m:sSub>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𝑑𝑠</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𝑑𝑡</m:t>
                          </m:r>
                        </m:den>
                      </m:f>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num>
                        <m:den>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𝑡</m:t>
                          </m:r>
                        </m:den>
                      </m:f>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r>
                            <a:rPr kumimoji="0" lang="en-US" sz="1800" b="1" i="1" u="none" strike="noStrike" kern="1200" cap="none" spc="0" normalizeH="0" baseline="0" noProof="0">
                              <a:ln>
                                <a:noFill/>
                              </a:ln>
                              <a:solidFill>
                                <a:srgbClr val="000000"/>
                              </a:solidFill>
                              <a:effectLst/>
                              <a:uLnTx/>
                              <a:uFillTx/>
                              <a:latin typeface="Cambria Math" panose="02040503050406030204" pitchFamily="18" charset="0"/>
                              <a:cs typeface="+mn-cs"/>
                            </a:rPr>
                            <m:t>𝒖</m:t>
                          </m:r>
                        </m:e>
                      </m:d>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num>
                        <m:den>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den>
                      </m:f>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𝜔</m:t>
                          </m:r>
                        </m:e>
                      </m:d>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𝑄</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𝑅</m:t>
                          </m:r>
                        </m:sub>
                      </m:sSub>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𝐿</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𝑐</m:t>
                          </m:r>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𝑒</m:t>
                          </m:r>
                        </m:e>
                      </m:d>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num>
                        <m:den>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den>
                      </m:f>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accPr>
                        <m:e>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𝑠</m:t>
                              </m:r>
                            </m:e>
                            <m:sup>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sup>
                          </m:sSup>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𝜔</m:t>
                              </m:r>
                            </m:e>
                            <m:sup>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sup>
                          </m:sSup>
                        </m:e>
                      </m:acc>
                    </m:oMath>
                  </m:oMathPara>
                </a14:m>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7" name="Rectangle 6">
                <a:extLst>
                  <a:ext uri="{FF2B5EF4-FFF2-40B4-BE49-F238E27FC236}">
                    <a16:creationId xmlns:a16="http://schemas.microsoft.com/office/drawing/2014/main" id="{9A80A6F1-5BB7-4B58-94A6-C626A73CE701}"/>
                  </a:ext>
                </a:extLst>
              </p:cNvPr>
              <p:cNvSpPr>
                <a:spLocks noRot="1" noChangeAspect="1" noMove="1" noResize="1" noEditPoints="1" noAdjustHandles="1" noChangeArrowheads="1" noChangeShapeType="1" noTextEdit="1"/>
              </p:cNvSpPr>
              <p:nvPr/>
            </p:nvSpPr>
            <p:spPr>
              <a:xfrm>
                <a:off x="2413042" y="873278"/>
                <a:ext cx="6362700" cy="66569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D713083-E77E-4DD4-BEDF-1EAAAA8AEC57}"/>
                  </a:ext>
                </a:extLst>
              </p:cNvPr>
              <p:cNvSpPr/>
              <p:nvPr/>
            </p:nvSpPr>
            <p:spPr>
              <a:xfrm>
                <a:off x="2057400" y="2087320"/>
                <a:ext cx="7010400" cy="7087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3333FF"/>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3333FF"/>
                              </a:solidFill>
                              <a:effectLst/>
                              <a:uLnTx/>
                              <a:uFillTx/>
                              <a:latin typeface="Cambria Math" panose="02040503050406030204" pitchFamily="18" charset="0"/>
                              <a:cs typeface="+mn-cs"/>
                            </a:rPr>
                            <m:t>𝑄</m:t>
                          </m:r>
                        </m:e>
                        <m:sub>
                          <m:r>
                            <a:rPr kumimoji="0" lang="en-US" sz="1800" b="0" i="0" u="none" strike="noStrike" kern="1200" cap="none" spc="0" normalizeH="0" baseline="0" noProof="0">
                              <a:ln>
                                <a:noFill/>
                              </a:ln>
                              <a:solidFill>
                                <a:srgbClr val="3333FF"/>
                              </a:solidFill>
                              <a:effectLst/>
                              <a:uLnTx/>
                              <a:uFillTx/>
                              <a:latin typeface="Cambria Math" panose="02040503050406030204" pitchFamily="18" charset="0"/>
                              <a:cs typeface="+mn-cs"/>
                            </a:rPr>
                            <m:t>2</m:t>
                          </m:r>
                        </m:sub>
                      </m:sSub>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𝐿</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𝑑𝑞</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𝑑𝑡</m:t>
                          </m:r>
                        </m:den>
                      </m:f>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𝐿</m:t>
                      </m:r>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𝑞</m:t>
                              </m:r>
                            </m:num>
                            <m:den>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𝑡</m:t>
                              </m:r>
                            </m:den>
                          </m:f>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𝑞</m:t>
                              </m:r>
                              <m:r>
                                <a:rPr kumimoji="0" lang="en-US" sz="1800" b="1" i="1" u="none" strike="noStrike" kern="1200" cap="none" spc="0" normalizeH="0" baseline="0" noProof="0">
                                  <a:ln>
                                    <a:noFill/>
                                  </a:ln>
                                  <a:solidFill>
                                    <a:srgbClr val="000000"/>
                                  </a:solidFill>
                                  <a:effectLst/>
                                  <a:uLnTx/>
                                  <a:uFillTx/>
                                  <a:latin typeface="Cambria Math" panose="02040503050406030204" pitchFamily="18" charset="0"/>
                                  <a:cs typeface="+mn-cs"/>
                                </a:rPr>
                                <m:t>𝒖</m:t>
                              </m:r>
                            </m:e>
                          </m:d>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num>
                            <m:den>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den>
                          </m:f>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𝑞</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𝜔</m:t>
                              </m:r>
                            </m:e>
                          </m:d>
                        </m:e>
                      </m:d>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𝐿</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𝑐</m:t>
                          </m:r>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𝑒</m:t>
                          </m:r>
                        </m:e>
                      </m:d>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𝐿</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num>
                        <m:den>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den>
                      </m:f>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accPr>
                        <m:e>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𝑞</m:t>
                              </m:r>
                            </m:e>
                            <m:sup>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sup>
                          </m:sSup>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𝜔</m:t>
                              </m:r>
                            </m:e>
                            <m:sup>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sup>
                          </m:sSup>
                        </m:e>
                      </m:acc>
                    </m:oMath>
                  </m:oMathPara>
                </a14:m>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11" name="Rectangle 10">
                <a:extLst>
                  <a:ext uri="{FF2B5EF4-FFF2-40B4-BE49-F238E27FC236}">
                    <a16:creationId xmlns:a16="http://schemas.microsoft.com/office/drawing/2014/main" id="{AD713083-E77E-4DD4-BEDF-1EAAAA8AEC57}"/>
                  </a:ext>
                </a:extLst>
              </p:cNvPr>
              <p:cNvSpPr>
                <a:spLocks noRot="1" noChangeAspect="1" noMove="1" noResize="1" noEditPoints="1" noAdjustHandles="1" noChangeArrowheads="1" noChangeShapeType="1" noTextEdit="1"/>
              </p:cNvSpPr>
              <p:nvPr/>
            </p:nvSpPr>
            <p:spPr>
              <a:xfrm>
                <a:off x="2057400" y="2087320"/>
                <a:ext cx="7010400" cy="708720"/>
              </a:xfrm>
              <a:prstGeom prst="rect">
                <a:avLst/>
              </a:prstGeom>
              <a:blipFill>
                <a:blip r:embed="rId5"/>
                <a:stretch>
                  <a:fillRect/>
                </a:stretch>
              </a:blipFill>
            </p:spPr>
            <p:txBody>
              <a:bodyPr/>
              <a:lstStyle/>
              <a:p>
                <a:r>
                  <a:rPr lang="en-US">
                    <a:noFill/>
                  </a:rPr>
                  <a:t> </a:t>
                </a:r>
              </a:p>
            </p:txBody>
          </p:sp>
        </mc:Fallback>
      </mc:AlternateContent>
      <p:sp>
        <p:nvSpPr>
          <p:cNvPr id="12" name="Text Box 7">
            <a:extLst>
              <a:ext uri="{FF2B5EF4-FFF2-40B4-BE49-F238E27FC236}">
                <a16:creationId xmlns:a16="http://schemas.microsoft.com/office/drawing/2014/main" id="{8638FFA6-1EDB-4DB0-A9AB-EA0B765F489E}"/>
              </a:ext>
            </a:extLst>
          </p:cNvPr>
          <p:cNvSpPr txBox="1">
            <a:spLocks noChangeArrowheads="1"/>
          </p:cNvSpPr>
          <p:nvPr/>
        </p:nvSpPr>
        <p:spPr bwMode="auto">
          <a:xfrm>
            <a:off x="182194" y="849416"/>
            <a:ext cx="19849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Energy budget: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Apparent heat source</a:t>
            </a:r>
          </a:p>
        </p:txBody>
      </p:sp>
      <p:sp>
        <p:nvSpPr>
          <p:cNvPr id="13" name="Text Box 8">
            <a:extLst>
              <a:ext uri="{FF2B5EF4-FFF2-40B4-BE49-F238E27FC236}">
                <a16:creationId xmlns:a16="http://schemas.microsoft.com/office/drawing/2014/main" id="{C2BCBCFD-646A-4EE4-BEFF-6937B2DCA7CE}"/>
              </a:ext>
            </a:extLst>
          </p:cNvPr>
          <p:cNvSpPr txBox="1">
            <a:spLocks noChangeArrowheads="1"/>
          </p:cNvSpPr>
          <p:nvPr/>
        </p:nvSpPr>
        <p:spPr bwMode="auto">
          <a:xfrm>
            <a:off x="76200" y="2026960"/>
            <a:ext cx="21275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Water vapor budget:</a:t>
            </a:r>
            <a:endParaRPr kumimoji="0" lang="en-US" altLang="en-US" sz="1600" b="0" i="0" u="none" strike="noStrike" kern="1200" cap="none" spc="0" normalizeH="0" baseline="0" noProof="0" dirty="0">
              <a:ln>
                <a:noFill/>
              </a:ln>
              <a:solidFill>
                <a:srgbClr val="3333FF"/>
              </a:solidFill>
              <a:effectLst/>
              <a:uLnTx/>
              <a:uFillTx/>
              <a:latin typeface="Calibri" panose="020F0502020204030204" pitchFamily="34" charset="0"/>
              <a:ea typeface="SimSun" panose="02010600030101010101" pitchFamily="2" charset="-122"/>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3333FF"/>
                </a:solidFill>
                <a:effectLst/>
                <a:uLnTx/>
                <a:uFillTx/>
                <a:latin typeface="Calibri" panose="020F0502020204030204" pitchFamily="34" charset="0"/>
                <a:ea typeface="SimSun" panose="02010600030101010101" pitchFamily="2" charset="-122"/>
                <a:cs typeface="Calibri" panose="020F0502020204030204" pitchFamily="34" charset="0"/>
              </a:rPr>
              <a:t>Apparent moisture sink</a:t>
            </a:r>
          </a:p>
        </p:txBody>
      </p:sp>
      <p:sp>
        <p:nvSpPr>
          <p:cNvPr id="14" name="Rectangle 13">
            <a:extLst>
              <a:ext uri="{FF2B5EF4-FFF2-40B4-BE49-F238E27FC236}">
                <a16:creationId xmlns:a16="http://schemas.microsoft.com/office/drawing/2014/main" id="{E852E269-D569-4E39-9895-0CC4F92C4D54}"/>
              </a:ext>
            </a:extLst>
          </p:cNvPr>
          <p:cNvSpPr/>
          <p:nvPr/>
        </p:nvSpPr>
        <p:spPr>
          <a:xfrm>
            <a:off x="3577198" y="454562"/>
            <a:ext cx="2366402" cy="1069438"/>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15" name="Rectangle 14">
            <a:extLst>
              <a:ext uri="{FF2B5EF4-FFF2-40B4-BE49-F238E27FC236}">
                <a16:creationId xmlns:a16="http://schemas.microsoft.com/office/drawing/2014/main" id="{E52DF74C-407F-46F9-83EE-9910C803B320}"/>
              </a:ext>
            </a:extLst>
          </p:cNvPr>
          <p:cNvSpPr/>
          <p:nvPr/>
        </p:nvSpPr>
        <p:spPr>
          <a:xfrm>
            <a:off x="3609122" y="418985"/>
            <a:ext cx="1151277"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Soundings</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16" name="Rectangle 15">
            <a:extLst>
              <a:ext uri="{FF2B5EF4-FFF2-40B4-BE49-F238E27FC236}">
                <a16:creationId xmlns:a16="http://schemas.microsoft.com/office/drawing/2014/main" id="{999D4058-218E-4512-B3AB-4B86EA3E563F}"/>
              </a:ext>
            </a:extLst>
          </p:cNvPr>
          <p:cNvSpPr/>
          <p:nvPr/>
        </p:nvSpPr>
        <p:spPr>
          <a:xfrm rot="19362967">
            <a:off x="6169301" y="619901"/>
            <a:ext cx="931922"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radiation</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17" name="Rectangle 16">
            <a:extLst>
              <a:ext uri="{FF2B5EF4-FFF2-40B4-BE49-F238E27FC236}">
                <a16:creationId xmlns:a16="http://schemas.microsoft.com/office/drawing/2014/main" id="{9BE07D6D-14E6-480A-B599-43AF653C6B7D}"/>
              </a:ext>
            </a:extLst>
          </p:cNvPr>
          <p:cNvSpPr/>
          <p:nvPr/>
        </p:nvSpPr>
        <p:spPr>
          <a:xfrm rot="19362967">
            <a:off x="6932437" y="419323"/>
            <a:ext cx="1311128"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condensation</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18" name="Rectangle 17">
            <a:extLst>
              <a:ext uri="{FF2B5EF4-FFF2-40B4-BE49-F238E27FC236}">
                <a16:creationId xmlns:a16="http://schemas.microsoft.com/office/drawing/2014/main" id="{A3B9EA87-FC57-43C9-9C4B-35A1DF81D4F5}"/>
              </a:ext>
            </a:extLst>
          </p:cNvPr>
          <p:cNvSpPr/>
          <p:nvPr/>
        </p:nvSpPr>
        <p:spPr>
          <a:xfrm rot="19362967">
            <a:off x="7915603" y="415812"/>
            <a:ext cx="1093569"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turbulence</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19" name="Rectangle 18">
            <a:extLst>
              <a:ext uri="{FF2B5EF4-FFF2-40B4-BE49-F238E27FC236}">
                <a16:creationId xmlns:a16="http://schemas.microsoft.com/office/drawing/2014/main" id="{4C5BFA28-7E34-4B00-8851-5958A889AFC5}"/>
              </a:ext>
            </a:extLst>
          </p:cNvPr>
          <p:cNvSpPr/>
          <p:nvPr/>
        </p:nvSpPr>
        <p:spPr>
          <a:xfrm>
            <a:off x="4114800" y="2032403"/>
            <a:ext cx="2366402" cy="779348"/>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20" name="Rectangle 19">
            <a:extLst>
              <a:ext uri="{FF2B5EF4-FFF2-40B4-BE49-F238E27FC236}">
                <a16:creationId xmlns:a16="http://schemas.microsoft.com/office/drawing/2014/main" id="{3B3E5286-657C-430B-9662-010CBA3864A1}"/>
              </a:ext>
            </a:extLst>
          </p:cNvPr>
          <p:cNvSpPr/>
          <p:nvPr/>
        </p:nvSpPr>
        <p:spPr>
          <a:xfrm rot="19362967">
            <a:off x="6158664" y="2858919"/>
            <a:ext cx="1311128"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condensation</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1" name="Rectangle 20">
            <a:extLst>
              <a:ext uri="{FF2B5EF4-FFF2-40B4-BE49-F238E27FC236}">
                <a16:creationId xmlns:a16="http://schemas.microsoft.com/office/drawing/2014/main" id="{D4C22B5B-BF2E-4867-99B8-1299120A1830}"/>
              </a:ext>
            </a:extLst>
          </p:cNvPr>
          <p:cNvSpPr/>
          <p:nvPr/>
        </p:nvSpPr>
        <p:spPr>
          <a:xfrm rot="19362967">
            <a:off x="7378015" y="2927223"/>
            <a:ext cx="1093569"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turbulence</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2" name="TextBox 21">
            <a:extLst>
              <a:ext uri="{FF2B5EF4-FFF2-40B4-BE49-F238E27FC236}">
                <a16:creationId xmlns:a16="http://schemas.microsoft.com/office/drawing/2014/main" id="{A9124623-EC2C-419B-9FE7-C600C1BC8A24}"/>
              </a:ext>
            </a:extLst>
          </p:cNvPr>
          <p:cNvSpPr txBox="1"/>
          <p:nvPr/>
        </p:nvSpPr>
        <p:spPr>
          <a:xfrm>
            <a:off x="454666" y="6111050"/>
            <a:ext cx="5444426"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4-time daily, April 15-July 22, 1956; Marshall Islands, 165E, 10N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Yanai</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et al. 1973)</a:t>
            </a:r>
          </a:p>
        </p:txBody>
      </p:sp>
      <p:sp>
        <p:nvSpPr>
          <p:cNvPr id="2" name="TextBox 1">
            <a:extLst>
              <a:ext uri="{FF2B5EF4-FFF2-40B4-BE49-F238E27FC236}">
                <a16:creationId xmlns:a16="http://schemas.microsoft.com/office/drawing/2014/main" id="{C4681215-FF18-4970-B00F-D6F59877811D}"/>
              </a:ext>
            </a:extLst>
          </p:cNvPr>
          <p:cNvSpPr txBox="1"/>
          <p:nvPr/>
        </p:nvSpPr>
        <p:spPr>
          <a:xfrm>
            <a:off x="218999" y="103036"/>
            <a:ext cx="254194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CC"/>
                </a:highlight>
                <a:uLnTx/>
                <a:uFillTx/>
                <a:latin typeface="Calibri" panose="020F0502020204030204" pitchFamily="34" charset="0"/>
                <a:ea typeface="SimSun" panose="02010600030101010101" pitchFamily="2" charset="-122"/>
                <a:cs typeface="Calibri" panose="020F0502020204030204" pitchFamily="34" charset="0"/>
              </a:rPr>
              <a:t>Estimate diabatic heating</a:t>
            </a:r>
          </a:p>
        </p:txBody>
      </p:sp>
      <p:sp>
        <p:nvSpPr>
          <p:cNvPr id="25" name="Text Box 7">
            <a:extLst>
              <a:ext uri="{FF2B5EF4-FFF2-40B4-BE49-F238E27FC236}">
                <a16:creationId xmlns:a16="http://schemas.microsoft.com/office/drawing/2014/main" id="{EC225EF9-556D-4D13-A99D-3BC512646743}"/>
              </a:ext>
            </a:extLst>
          </p:cNvPr>
          <p:cNvSpPr txBox="1">
            <a:spLocks noChangeArrowheads="1"/>
          </p:cNvSpPr>
          <p:nvPr/>
        </p:nvSpPr>
        <p:spPr bwMode="auto">
          <a:xfrm>
            <a:off x="3274752" y="4079462"/>
            <a:ext cx="426720" cy="338554"/>
          </a:xfrm>
          <a:prstGeom prst="rect">
            <a:avLst/>
          </a:prstGeom>
          <a:solidFill>
            <a:schemeClr val="bg1"/>
          </a:solidFill>
          <a:ln>
            <a:noFill/>
          </a:ln>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Q1</a:t>
            </a:r>
          </a:p>
        </p:txBody>
      </p:sp>
      <p:sp>
        <p:nvSpPr>
          <p:cNvPr id="26" name="Text Box 7">
            <a:extLst>
              <a:ext uri="{FF2B5EF4-FFF2-40B4-BE49-F238E27FC236}">
                <a16:creationId xmlns:a16="http://schemas.microsoft.com/office/drawing/2014/main" id="{DA2822FE-8E00-4FA7-AC30-B12CF05A0DAE}"/>
              </a:ext>
            </a:extLst>
          </p:cNvPr>
          <p:cNvSpPr txBox="1">
            <a:spLocks noChangeArrowheads="1"/>
          </p:cNvSpPr>
          <p:nvPr/>
        </p:nvSpPr>
        <p:spPr bwMode="auto">
          <a:xfrm>
            <a:off x="3084652" y="4925979"/>
            <a:ext cx="426720" cy="338554"/>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70C0"/>
                </a:solidFill>
                <a:effectLst/>
                <a:uLnTx/>
                <a:uFillTx/>
                <a:latin typeface="Calibri" panose="020F0502020204030204" pitchFamily="34" charset="0"/>
                <a:ea typeface="SimSun" panose="02010600030101010101" pitchFamily="2" charset="-122"/>
                <a:cs typeface="Calibri" panose="020F0502020204030204" pitchFamily="34" charset="0"/>
              </a:rPr>
              <a:t>Q2</a:t>
            </a:r>
          </a:p>
        </p:txBody>
      </p:sp>
    </p:spTree>
    <p:extLst>
      <p:ext uri="{BB962C8B-B14F-4D97-AF65-F5344CB8AC3E}">
        <p14:creationId xmlns:p14="http://schemas.microsoft.com/office/powerpoint/2010/main" val="25816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9" grpId="0" animBg="1"/>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1C8082-CADC-45BE-8F16-A170F5D4EA18}"/>
              </a:ext>
            </a:extLst>
          </p:cNvPr>
          <p:cNvPicPr>
            <a:picLocks noChangeAspect="1"/>
          </p:cNvPicPr>
          <p:nvPr/>
        </p:nvPicPr>
        <p:blipFill>
          <a:blip r:embed="rId2"/>
          <a:stretch>
            <a:fillRect/>
          </a:stretch>
        </p:blipFill>
        <p:spPr>
          <a:xfrm>
            <a:off x="4191000" y="3047314"/>
            <a:ext cx="3810000" cy="3006958"/>
          </a:xfrm>
          <a:prstGeom prst="rect">
            <a:avLst/>
          </a:prstGeom>
        </p:spPr>
      </p:pic>
      <p:pic>
        <p:nvPicPr>
          <p:cNvPr id="3" name="Picture 2">
            <a:extLst>
              <a:ext uri="{FF2B5EF4-FFF2-40B4-BE49-F238E27FC236}">
                <a16:creationId xmlns:a16="http://schemas.microsoft.com/office/drawing/2014/main" id="{6A0F68FE-1AF5-4079-A8F0-BF2AAE062F1F}"/>
              </a:ext>
            </a:extLst>
          </p:cNvPr>
          <p:cNvPicPr>
            <a:picLocks noChangeAspect="1"/>
          </p:cNvPicPr>
          <p:nvPr/>
        </p:nvPicPr>
        <p:blipFill>
          <a:blip r:embed="rId3"/>
          <a:stretch>
            <a:fillRect/>
          </a:stretch>
        </p:blipFill>
        <p:spPr>
          <a:xfrm>
            <a:off x="903705" y="3047314"/>
            <a:ext cx="3221953" cy="2972486"/>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619B6C3-F818-470C-816D-1783DF0061F6}"/>
                  </a:ext>
                </a:extLst>
              </p:cNvPr>
              <p:cNvSpPr/>
              <p:nvPr/>
            </p:nvSpPr>
            <p:spPr>
              <a:xfrm>
                <a:off x="1411862" y="4358666"/>
                <a:ext cx="809196" cy="50135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l-GR" sz="14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ω</m:t>
                      </m:r>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𝑑𝑝</m:t>
                          </m:r>
                        </m:num>
                        <m:den>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𝑑𝑡</m:t>
                          </m:r>
                        </m:den>
                      </m:f>
                    </m:oMath>
                  </m:oMathPara>
                </a14:m>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4" name="Rectangle 3">
                <a:extLst>
                  <a:ext uri="{FF2B5EF4-FFF2-40B4-BE49-F238E27FC236}">
                    <a16:creationId xmlns:a16="http://schemas.microsoft.com/office/drawing/2014/main" id="{7619B6C3-F818-470C-816D-1783DF0061F6}"/>
                  </a:ext>
                </a:extLst>
              </p:cNvPr>
              <p:cNvSpPr>
                <a:spLocks noRot="1" noChangeAspect="1" noMove="1" noResize="1" noEditPoints="1" noAdjustHandles="1" noChangeArrowheads="1" noChangeShapeType="1" noTextEdit="1"/>
              </p:cNvSpPr>
              <p:nvPr/>
            </p:nvSpPr>
            <p:spPr>
              <a:xfrm>
                <a:off x="1411862" y="4358666"/>
                <a:ext cx="809196" cy="501356"/>
              </a:xfrm>
              <a:prstGeom prst="rect">
                <a:avLst/>
              </a:prstGeom>
              <a:blipFill>
                <a:blip r:embed="rId4"/>
                <a:stretch>
                  <a:fillRect b="-2439"/>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0D9654B1-FACC-404B-99C1-6770D3AD9BEC}"/>
              </a:ext>
            </a:extLst>
          </p:cNvPr>
          <p:cNvSpPr/>
          <p:nvPr/>
        </p:nvSpPr>
        <p:spPr>
          <a:xfrm rot="16200000">
            <a:off x="619444" y="4706133"/>
            <a:ext cx="8506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Pressure</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C7BA153-BC01-47AF-9BDF-02C75758DE3E}"/>
                  </a:ext>
                </a:extLst>
              </p:cNvPr>
              <p:cNvSpPr/>
              <p:nvPr/>
            </p:nvSpPr>
            <p:spPr>
              <a:xfrm>
                <a:off x="4191000" y="1314223"/>
                <a:ext cx="2146342" cy="66492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𝜔</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𝑑</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𝑠</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sub>
                          </m:sSub>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𝑑𝑝</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𝑄</m:t>
                          </m:r>
                        </m:e>
                        <m:sub>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oMath>
                  </m:oMathPara>
                </a14:m>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6" name="Rectangle 5">
                <a:extLst>
                  <a:ext uri="{FF2B5EF4-FFF2-40B4-BE49-F238E27FC236}">
                    <a16:creationId xmlns:a16="http://schemas.microsoft.com/office/drawing/2014/main" id="{BC7BA153-BC01-47AF-9BDF-02C75758DE3E}"/>
                  </a:ext>
                </a:extLst>
              </p:cNvPr>
              <p:cNvSpPr>
                <a:spLocks noRot="1" noChangeAspect="1" noMove="1" noResize="1" noEditPoints="1" noAdjustHandles="1" noChangeArrowheads="1" noChangeShapeType="1" noTextEdit="1"/>
              </p:cNvSpPr>
              <p:nvPr/>
            </p:nvSpPr>
            <p:spPr>
              <a:xfrm>
                <a:off x="4191000" y="1314223"/>
                <a:ext cx="2146342" cy="664926"/>
              </a:xfrm>
              <a:prstGeom prst="rect">
                <a:avLst/>
              </a:prstGeom>
              <a:blipFill>
                <a:blip r:embed="rId5"/>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740DD11-2C4E-4D35-AF0E-8630BF7F196B}"/>
              </a:ext>
            </a:extLst>
          </p:cNvPr>
          <p:cNvSpPr txBox="1"/>
          <p:nvPr/>
        </p:nvSpPr>
        <p:spPr>
          <a:xfrm>
            <a:off x="4267200" y="2035333"/>
            <a:ext cx="44196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Wingdings" panose="05000000000000000000" pitchFamily="2" charset="2"/>
              </a:rPr>
              <a:t> </a:t>
            </a:r>
            <a:r>
              <a:rPr kumimoji="0" lang="en-US" sz="1800" b="0" i="1" u="none" strike="noStrike" kern="1200" cap="none" spc="0" normalizeH="0" baseline="0" noProof="0" dirty="0">
                <a:ln>
                  <a:noFill/>
                </a:ln>
                <a:solidFill>
                  <a:srgbClr val="0070C0"/>
                </a:solidFill>
                <a:effectLst/>
                <a:uLnTx/>
                <a:uFillTx/>
                <a:latin typeface="Symbol" panose="05050102010706020507" pitchFamily="18" charset="2"/>
                <a:ea typeface="SimSun" panose="02010600030101010101" pitchFamily="2" charset="-122"/>
                <a:cs typeface="Calibri" panose="020F0502020204030204" pitchFamily="34" charset="0"/>
              </a:rPr>
              <a:t>w</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&amp; Q1 share a similar vertical profile. </a:t>
            </a:r>
          </a:p>
        </p:txBody>
      </p:sp>
      <p:sp>
        <p:nvSpPr>
          <p:cNvPr id="9" name="TextBox 8">
            <a:extLst>
              <a:ext uri="{FF2B5EF4-FFF2-40B4-BE49-F238E27FC236}">
                <a16:creationId xmlns:a16="http://schemas.microsoft.com/office/drawing/2014/main" id="{83A62B9A-4ADC-43D1-8105-8561514AB933}"/>
              </a:ext>
            </a:extLst>
          </p:cNvPr>
          <p:cNvSpPr txBox="1"/>
          <p:nvPr/>
        </p:nvSpPr>
        <p:spPr>
          <a:xfrm>
            <a:off x="3772882" y="858741"/>
            <a:ext cx="1942118"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Nearly const in vertical</a:t>
            </a:r>
          </a:p>
        </p:txBody>
      </p:sp>
      <p:sp>
        <p:nvSpPr>
          <p:cNvPr id="10" name="Rectangle 9">
            <a:extLst>
              <a:ext uri="{FF2B5EF4-FFF2-40B4-BE49-F238E27FC236}">
                <a16:creationId xmlns:a16="http://schemas.microsoft.com/office/drawing/2014/main" id="{99A09816-F668-4ADD-8C02-C364C33AC3E0}"/>
              </a:ext>
            </a:extLst>
          </p:cNvPr>
          <p:cNvSpPr/>
          <p:nvPr/>
        </p:nvSpPr>
        <p:spPr>
          <a:xfrm>
            <a:off x="4895263" y="1358405"/>
            <a:ext cx="395584" cy="584695"/>
          </a:xfrm>
          <a:prstGeom prst="rect">
            <a:avLst/>
          </a:prstGeom>
          <a:solidFill>
            <a:srgbClr val="CC66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cxnSp>
        <p:nvCxnSpPr>
          <p:cNvPr id="12" name="Straight Connector 11">
            <a:extLst>
              <a:ext uri="{FF2B5EF4-FFF2-40B4-BE49-F238E27FC236}">
                <a16:creationId xmlns:a16="http://schemas.microsoft.com/office/drawing/2014/main" id="{0D486A94-BDB0-4EC3-88D9-F220BBC3414C}"/>
              </a:ext>
            </a:extLst>
          </p:cNvPr>
          <p:cNvCxnSpPr>
            <a:cxnSpLocks/>
          </p:cNvCxnSpPr>
          <p:nvPr/>
        </p:nvCxnSpPr>
        <p:spPr>
          <a:xfrm>
            <a:off x="4693745" y="1198710"/>
            <a:ext cx="403036" cy="14785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6A74D50-1324-4E06-9CD4-25085CDF85BC}"/>
              </a:ext>
            </a:extLst>
          </p:cNvPr>
          <p:cNvPicPr>
            <a:picLocks noChangeAspect="1"/>
          </p:cNvPicPr>
          <p:nvPr/>
        </p:nvPicPr>
        <p:blipFill>
          <a:blip r:embed="rId6"/>
          <a:stretch>
            <a:fillRect/>
          </a:stretch>
        </p:blipFill>
        <p:spPr>
          <a:xfrm>
            <a:off x="903705" y="53711"/>
            <a:ext cx="2938220" cy="2958458"/>
          </a:xfrm>
          <a:prstGeom prst="rect">
            <a:avLst/>
          </a:prstGeom>
        </p:spPr>
      </p:pic>
      <p:sp>
        <p:nvSpPr>
          <p:cNvPr id="15" name="Rectangle 14">
            <a:extLst>
              <a:ext uri="{FF2B5EF4-FFF2-40B4-BE49-F238E27FC236}">
                <a16:creationId xmlns:a16="http://schemas.microsoft.com/office/drawing/2014/main" id="{979E9B9F-E71E-43EF-B9B4-9F6EBCE04284}"/>
              </a:ext>
            </a:extLst>
          </p:cNvPr>
          <p:cNvSpPr/>
          <p:nvPr/>
        </p:nvSpPr>
        <p:spPr>
          <a:xfrm>
            <a:off x="2059759" y="1371600"/>
            <a:ext cx="150041" cy="307777"/>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s</a:t>
            </a:r>
          </a:p>
        </p:txBody>
      </p:sp>
      <p:sp>
        <p:nvSpPr>
          <p:cNvPr id="16" name="Rectangle 15">
            <a:extLst>
              <a:ext uri="{FF2B5EF4-FFF2-40B4-BE49-F238E27FC236}">
                <a16:creationId xmlns:a16="http://schemas.microsoft.com/office/drawing/2014/main" id="{DAF8D283-9F90-4DFB-9707-DC0C75C6C705}"/>
              </a:ext>
            </a:extLst>
          </p:cNvPr>
          <p:cNvSpPr/>
          <p:nvPr/>
        </p:nvSpPr>
        <p:spPr>
          <a:xfrm>
            <a:off x="2438400" y="1447800"/>
            <a:ext cx="184267" cy="307777"/>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SimSun" panose="02010600030101010101" pitchFamily="2" charset="-122"/>
                <a:cs typeface="Calibri" panose="020F0502020204030204" pitchFamily="34" charset="0"/>
              </a:rPr>
              <a:t>m</a:t>
            </a:r>
          </a:p>
        </p:txBody>
      </p:sp>
      <p:sp>
        <p:nvSpPr>
          <p:cNvPr id="17" name="Rectangle 16">
            <a:extLst>
              <a:ext uri="{FF2B5EF4-FFF2-40B4-BE49-F238E27FC236}">
                <a16:creationId xmlns:a16="http://schemas.microsoft.com/office/drawing/2014/main" id="{32F2F97A-D049-4C40-96D3-A5BFE63E767B}"/>
              </a:ext>
            </a:extLst>
          </p:cNvPr>
          <p:cNvSpPr/>
          <p:nvPr/>
        </p:nvSpPr>
        <p:spPr>
          <a:xfrm>
            <a:off x="2964351" y="1371600"/>
            <a:ext cx="427253" cy="307777"/>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a:t>
            </a:r>
          </a:p>
        </p:txBody>
      </p:sp>
      <p:cxnSp>
        <p:nvCxnSpPr>
          <p:cNvPr id="11" name="Straight Connector 10">
            <a:extLst>
              <a:ext uri="{FF2B5EF4-FFF2-40B4-BE49-F238E27FC236}">
                <a16:creationId xmlns:a16="http://schemas.microsoft.com/office/drawing/2014/main" id="{CAAD6C8D-1A18-4756-A430-BCDB4EC1B7E8}"/>
              </a:ext>
            </a:extLst>
          </p:cNvPr>
          <p:cNvCxnSpPr/>
          <p:nvPr/>
        </p:nvCxnSpPr>
        <p:spPr>
          <a:xfrm flipH="1">
            <a:off x="2094796" y="53711"/>
            <a:ext cx="1791404" cy="26894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0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a:extLst>
              <a:ext uri="{FF2B5EF4-FFF2-40B4-BE49-F238E27FC236}">
                <a16:creationId xmlns:a16="http://schemas.microsoft.com/office/drawing/2014/main" id="{C0A4A465-A18D-448F-8F79-FA3609EF2B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79" t="24460" r="5544" b="56975"/>
          <a:stretch/>
        </p:blipFill>
        <p:spPr bwMode="auto">
          <a:xfrm>
            <a:off x="152401" y="1862273"/>
            <a:ext cx="4458936" cy="230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a:extLst>
              <a:ext uri="{FF2B5EF4-FFF2-40B4-BE49-F238E27FC236}">
                <a16:creationId xmlns:a16="http://schemas.microsoft.com/office/drawing/2014/main" id="{FC28BC51-7007-4793-A80F-AA89DB8AEB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517" t="4095" r="3871" b="5249"/>
          <a:stretch>
            <a:fillRect/>
          </a:stretch>
        </p:blipFill>
        <p:spPr bwMode="auto">
          <a:xfrm>
            <a:off x="5334000" y="29052"/>
            <a:ext cx="267811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a:extLst>
              <a:ext uri="{FF2B5EF4-FFF2-40B4-BE49-F238E27FC236}">
                <a16:creationId xmlns:a16="http://schemas.microsoft.com/office/drawing/2014/main" id="{D9C33B37-2F5D-4A3D-BFEA-D016FA8AFAAF}"/>
              </a:ext>
            </a:extLst>
          </p:cNvPr>
          <p:cNvSpPr>
            <a:spLocks noChangeArrowheads="1"/>
          </p:cNvSpPr>
          <p:nvPr/>
        </p:nvSpPr>
        <p:spPr bwMode="auto">
          <a:xfrm>
            <a:off x="4591770" y="6305728"/>
            <a:ext cx="4206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Vertical profiles of heat source </a:t>
            </a:r>
            <a:r>
              <a:rPr kumimoji="0" lang="en-US" altLang="en-US" sz="14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Q</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1 &amp; moisture sink </a:t>
            </a:r>
            <a:r>
              <a:rPr kumimoji="0" lang="en-US" altLang="en-US" sz="14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Q</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2. </a:t>
            </a:r>
            <a:r>
              <a:rPr kumimoji="0" lang="en-US" altLang="en-US" sz="14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Yanai</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&amp; Tomita (1998)</a:t>
            </a:r>
          </a:p>
        </p:txBody>
      </p:sp>
      <p:pic>
        <p:nvPicPr>
          <p:cNvPr id="19461" name="Picture 5">
            <a:extLst>
              <a:ext uri="{FF2B5EF4-FFF2-40B4-BE49-F238E27FC236}">
                <a16:creationId xmlns:a16="http://schemas.microsoft.com/office/drawing/2014/main" id="{E8CA17A9-A687-4B41-9FB3-1CB549379F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9328"/>
          <a:stretch>
            <a:fillRect/>
          </a:stretch>
        </p:blipFill>
        <p:spPr bwMode="auto">
          <a:xfrm>
            <a:off x="4914900" y="229578"/>
            <a:ext cx="46990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a:extLst>
              <a:ext uri="{FF2B5EF4-FFF2-40B4-BE49-F238E27FC236}">
                <a16:creationId xmlns:a16="http://schemas.microsoft.com/office/drawing/2014/main" id="{4FBE6140-0C16-4B6F-88BD-3452926463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9328"/>
          <a:stretch>
            <a:fillRect/>
          </a:stretch>
        </p:blipFill>
        <p:spPr bwMode="auto">
          <a:xfrm>
            <a:off x="4876800" y="3506178"/>
            <a:ext cx="46990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7">
            <a:extLst>
              <a:ext uri="{FF2B5EF4-FFF2-40B4-BE49-F238E27FC236}">
                <a16:creationId xmlns:a16="http://schemas.microsoft.com/office/drawing/2014/main" id="{40664D8E-3CC6-4827-B83F-AE4203826DD9}"/>
              </a:ext>
            </a:extLst>
          </p:cNvPr>
          <p:cNvSpPr txBox="1">
            <a:spLocks noChangeArrowheads="1"/>
          </p:cNvSpPr>
          <p:nvPr/>
        </p:nvSpPr>
        <p:spPr bwMode="auto">
          <a:xfrm>
            <a:off x="5546725" y="494691"/>
            <a:ext cx="9139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NW Pac</a:t>
            </a:r>
          </a:p>
        </p:txBody>
      </p:sp>
      <p:sp>
        <p:nvSpPr>
          <p:cNvPr id="19464" name="Text Box 8">
            <a:extLst>
              <a:ext uri="{FF2B5EF4-FFF2-40B4-BE49-F238E27FC236}">
                <a16:creationId xmlns:a16="http://schemas.microsoft.com/office/drawing/2014/main" id="{8BBBA6B0-4D04-449A-BA1D-3C939799D48F}"/>
              </a:ext>
            </a:extLst>
          </p:cNvPr>
          <p:cNvSpPr txBox="1">
            <a:spLocks noChangeArrowheads="1"/>
          </p:cNvSpPr>
          <p:nvPr/>
        </p:nvSpPr>
        <p:spPr bwMode="auto">
          <a:xfrm>
            <a:off x="5546725" y="3695091"/>
            <a:ext cx="7776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3333FF"/>
                </a:solidFill>
                <a:effectLst/>
                <a:uLnTx/>
                <a:uFillTx/>
                <a:latin typeface="Calibri" panose="020F0502020204030204" pitchFamily="34" charset="0"/>
                <a:ea typeface="SimSun" panose="02010600030101010101" pitchFamily="2" charset="-122"/>
                <a:cs typeface="Calibri" panose="020F0502020204030204" pitchFamily="34" charset="0"/>
              </a:rPr>
              <a:t>SE Pac</a:t>
            </a:r>
          </a:p>
        </p:txBody>
      </p:sp>
      <p:sp>
        <p:nvSpPr>
          <p:cNvPr id="19465" name="Text Box 9">
            <a:extLst>
              <a:ext uri="{FF2B5EF4-FFF2-40B4-BE49-F238E27FC236}">
                <a16:creationId xmlns:a16="http://schemas.microsoft.com/office/drawing/2014/main" id="{4F1564A7-CC47-47DD-A466-CF3E516A6342}"/>
              </a:ext>
            </a:extLst>
          </p:cNvPr>
          <p:cNvSpPr txBox="1">
            <a:spLocks noChangeArrowheads="1"/>
          </p:cNvSpPr>
          <p:nvPr/>
        </p:nvSpPr>
        <p:spPr bwMode="auto">
          <a:xfrm>
            <a:off x="1478762" y="781716"/>
            <a:ext cx="35826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In deep convective regions, diabatic heating peaks around 400-500 mb.</a:t>
            </a:r>
          </a:p>
        </p:txBody>
      </p:sp>
      <p:sp>
        <p:nvSpPr>
          <p:cNvPr id="19466" name="Rectangle 9">
            <a:extLst>
              <a:ext uri="{FF2B5EF4-FFF2-40B4-BE49-F238E27FC236}">
                <a16:creationId xmlns:a16="http://schemas.microsoft.com/office/drawing/2014/main" id="{66BC6936-6091-4235-91B8-1B3E53AAC749}"/>
              </a:ext>
            </a:extLst>
          </p:cNvPr>
          <p:cNvSpPr>
            <a:spLocks noChangeArrowheads="1"/>
          </p:cNvSpPr>
          <p:nvPr/>
        </p:nvSpPr>
        <p:spPr bwMode="auto">
          <a:xfrm>
            <a:off x="7315200" y="1231291"/>
            <a:ext cx="5159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FF0000"/>
                </a:solidFill>
                <a:effectLst/>
                <a:uLnTx/>
                <a:uFillTx/>
                <a:latin typeface="Arial" panose="020B0604020202020204" pitchFamily="34" charset="0"/>
                <a:ea typeface="SimSun" panose="02010600030101010101" pitchFamily="2" charset="-122"/>
                <a:cs typeface="+mn-cs"/>
              </a:rPr>
              <a:t>Q</a:t>
            </a:r>
            <a:r>
              <a:rPr kumimoji="0" lang="en-US" altLang="en-US" sz="1600" b="0" i="0" u="none" strike="noStrike" kern="1200" cap="none" spc="0" normalizeH="0" baseline="0" noProof="0">
                <a:ln>
                  <a:noFill/>
                </a:ln>
                <a:solidFill>
                  <a:srgbClr val="FF0000"/>
                </a:solidFill>
                <a:effectLst/>
                <a:uLnTx/>
                <a:uFillTx/>
                <a:latin typeface="Arial" panose="020B0604020202020204" pitchFamily="34" charset="0"/>
                <a:ea typeface="SimSun" panose="02010600030101010101" pitchFamily="2" charset="-122"/>
                <a:cs typeface="+mn-cs"/>
              </a:rPr>
              <a:t>1 </a:t>
            </a:r>
          </a:p>
        </p:txBody>
      </p:sp>
      <p:sp>
        <p:nvSpPr>
          <p:cNvPr id="19467" name="Rectangle 10">
            <a:extLst>
              <a:ext uri="{FF2B5EF4-FFF2-40B4-BE49-F238E27FC236}">
                <a16:creationId xmlns:a16="http://schemas.microsoft.com/office/drawing/2014/main" id="{01F1230A-D8D7-46F0-B977-B8DA6ACC9196}"/>
              </a:ext>
            </a:extLst>
          </p:cNvPr>
          <p:cNvSpPr>
            <a:spLocks noChangeArrowheads="1"/>
          </p:cNvSpPr>
          <p:nvPr/>
        </p:nvSpPr>
        <p:spPr bwMode="auto">
          <a:xfrm>
            <a:off x="6605588" y="1524978"/>
            <a:ext cx="517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B0F0"/>
                </a:solidFill>
                <a:effectLst/>
                <a:uLnTx/>
                <a:uFillTx/>
                <a:latin typeface="Arial" panose="020B0604020202020204" pitchFamily="34" charset="0"/>
                <a:ea typeface="SimSun" panose="02010600030101010101" pitchFamily="2" charset="-122"/>
                <a:cs typeface="+mn-cs"/>
              </a:rPr>
              <a:t>Q</a:t>
            </a:r>
            <a:r>
              <a:rPr kumimoji="0" lang="en-US" altLang="en-US" sz="1600" b="0" i="0" u="none" strike="noStrike" kern="1200" cap="none" spc="0" normalizeH="0" baseline="0" noProof="0" dirty="0">
                <a:ln>
                  <a:noFill/>
                </a:ln>
                <a:solidFill>
                  <a:srgbClr val="00B0F0"/>
                </a:solidFill>
                <a:effectLst/>
                <a:uLnTx/>
                <a:uFillTx/>
                <a:latin typeface="Arial" panose="020B0604020202020204" pitchFamily="34" charset="0"/>
                <a:ea typeface="SimSun" panose="02010600030101010101" pitchFamily="2" charset="-122"/>
                <a:cs typeface="+mn-cs"/>
              </a:rPr>
              <a:t>2</a:t>
            </a:r>
            <a:r>
              <a:rPr kumimoji="0" lang="en-US" altLang="en-US" sz="1600" b="0" i="0" u="none" strike="noStrike" kern="1200" cap="none" spc="0" normalizeH="0" baseline="0" noProof="0" dirty="0">
                <a:ln>
                  <a:noFill/>
                </a:ln>
                <a:solidFill>
                  <a:srgbClr val="3366FF"/>
                </a:solidFill>
                <a:effectLst/>
                <a:uLnTx/>
                <a:uFillTx/>
                <a:latin typeface="Arial" panose="020B0604020202020204" pitchFamily="34" charset="0"/>
                <a:ea typeface="SimSun" panose="02010600030101010101" pitchFamily="2" charset="-122"/>
                <a:cs typeface="+mn-cs"/>
              </a:rPr>
              <a:t> </a:t>
            </a:r>
          </a:p>
        </p:txBody>
      </p:sp>
      <p:sp>
        <p:nvSpPr>
          <p:cNvPr id="19468" name="Rectangle 9">
            <a:extLst>
              <a:ext uri="{FF2B5EF4-FFF2-40B4-BE49-F238E27FC236}">
                <a16:creationId xmlns:a16="http://schemas.microsoft.com/office/drawing/2014/main" id="{9941CB7A-8BA9-429E-AA61-2C6EDCA6BC23}"/>
              </a:ext>
            </a:extLst>
          </p:cNvPr>
          <p:cNvSpPr>
            <a:spLocks noChangeArrowheads="1"/>
          </p:cNvSpPr>
          <p:nvPr/>
        </p:nvSpPr>
        <p:spPr bwMode="auto">
          <a:xfrm>
            <a:off x="5884863" y="4572978"/>
            <a:ext cx="5159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FF0000"/>
                </a:solidFill>
                <a:effectLst/>
                <a:uLnTx/>
                <a:uFillTx/>
                <a:latin typeface="Arial" panose="020B0604020202020204" pitchFamily="34" charset="0"/>
                <a:ea typeface="SimSun" panose="02010600030101010101" pitchFamily="2" charset="-122"/>
                <a:cs typeface="+mn-cs"/>
              </a:rPr>
              <a:t>Q</a:t>
            </a:r>
            <a:r>
              <a:rPr kumimoji="0" lang="en-US" altLang="en-US" sz="1600" b="0" i="0" u="none" strike="noStrike" kern="1200" cap="none" spc="0" normalizeH="0" baseline="0" noProof="0">
                <a:ln>
                  <a:noFill/>
                </a:ln>
                <a:solidFill>
                  <a:srgbClr val="FF0000"/>
                </a:solidFill>
                <a:effectLst/>
                <a:uLnTx/>
                <a:uFillTx/>
                <a:latin typeface="Arial" panose="020B0604020202020204" pitchFamily="34" charset="0"/>
                <a:ea typeface="SimSun" panose="02010600030101010101" pitchFamily="2" charset="-122"/>
                <a:cs typeface="+mn-cs"/>
              </a:rPr>
              <a:t>1 </a:t>
            </a:r>
          </a:p>
        </p:txBody>
      </p:sp>
      <p:sp>
        <p:nvSpPr>
          <p:cNvPr id="19469" name="Rectangle 10">
            <a:extLst>
              <a:ext uri="{FF2B5EF4-FFF2-40B4-BE49-F238E27FC236}">
                <a16:creationId xmlns:a16="http://schemas.microsoft.com/office/drawing/2014/main" id="{A9C256B7-ED6D-4462-927C-E2B5F32B6AD9}"/>
              </a:ext>
            </a:extLst>
          </p:cNvPr>
          <p:cNvSpPr>
            <a:spLocks noChangeArrowheads="1"/>
          </p:cNvSpPr>
          <p:nvPr/>
        </p:nvSpPr>
        <p:spPr bwMode="auto">
          <a:xfrm>
            <a:off x="5562600" y="5323866"/>
            <a:ext cx="517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3366FF"/>
                </a:solidFill>
                <a:effectLst/>
                <a:uLnTx/>
                <a:uFillTx/>
                <a:latin typeface="Arial" panose="020B0604020202020204" pitchFamily="34" charset="0"/>
                <a:ea typeface="SimSun" panose="02010600030101010101" pitchFamily="2" charset="-122"/>
                <a:cs typeface="+mn-cs"/>
              </a:rPr>
              <a:t>Q</a:t>
            </a:r>
            <a:r>
              <a:rPr kumimoji="0" lang="en-US" altLang="en-US" sz="1600" b="0" i="0" u="none" strike="noStrike" kern="1200" cap="none" spc="0" normalizeH="0" baseline="0" noProof="0">
                <a:ln>
                  <a:noFill/>
                </a:ln>
                <a:solidFill>
                  <a:srgbClr val="3366FF"/>
                </a:solidFill>
                <a:effectLst/>
                <a:uLnTx/>
                <a:uFillTx/>
                <a:latin typeface="Arial" panose="020B0604020202020204" pitchFamily="34" charset="0"/>
                <a:ea typeface="SimSun" panose="02010600030101010101" pitchFamily="2" charset="-122"/>
                <a:cs typeface="+mn-cs"/>
              </a:rPr>
              <a:t>2 </a:t>
            </a:r>
          </a:p>
        </p:txBody>
      </p:sp>
      <p:sp>
        <p:nvSpPr>
          <p:cNvPr id="19470" name="Text Box 9">
            <a:extLst>
              <a:ext uri="{FF2B5EF4-FFF2-40B4-BE49-F238E27FC236}">
                <a16:creationId xmlns:a16="http://schemas.microsoft.com/office/drawing/2014/main" id="{2EBBF7C6-D21F-4C7E-AA0E-A8C6B2F35893}"/>
              </a:ext>
            </a:extLst>
          </p:cNvPr>
          <p:cNvSpPr txBox="1">
            <a:spLocks noChangeArrowheads="1"/>
          </p:cNvSpPr>
          <p:nvPr/>
        </p:nvSpPr>
        <p:spPr bwMode="auto">
          <a:xfrm>
            <a:off x="1131887" y="4569604"/>
            <a:ext cx="3886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In subsidence regions, radiative cooling and moistening of the boundary layer (Q2&lt;0) by surface evaporation.</a:t>
            </a:r>
          </a:p>
        </p:txBody>
      </p:sp>
      <p:cxnSp>
        <p:nvCxnSpPr>
          <p:cNvPr id="3" name="Straight Connector 2">
            <a:extLst>
              <a:ext uri="{FF2B5EF4-FFF2-40B4-BE49-F238E27FC236}">
                <a16:creationId xmlns:a16="http://schemas.microsoft.com/office/drawing/2014/main" id="{4DACA72C-ED99-4010-A1CE-17A83D96B9BD}"/>
              </a:ext>
            </a:extLst>
          </p:cNvPr>
          <p:cNvCxnSpPr>
            <a:cxnSpLocks/>
          </p:cNvCxnSpPr>
          <p:nvPr/>
        </p:nvCxnSpPr>
        <p:spPr>
          <a:xfrm flipV="1">
            <a:off x="1614801" y="893432"/>
            <a:ext cx="4068763" cy="1736722"/>
          </a:xfrm>
          <a:prstGeom prst="line">
            <a:avLst/>
          </a:prstGeom>
          <a:ln>
            <a:solidFill>
              <a:srgbClr val="FF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5BE96C8D-0D83-40C9-B5B9-02FEAF2FDC3F}"/>
              </a:ext>
            </a:extLst>
          </p:cNvPr>
          <p:cNvCxnSpPr>
            <a:cxnSpLocks/>
          </p:cNvCxnSpPr>
          <p:nvPr/>
        </p:nvCxnSpPr>
        <p:spPr>
          <a:xfrm>
            <a:off x="2895600" y="2906201"/>
            <a:ext cx="2797175" cy="745187"/>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Box 5">
            <a:extLst>
              <a:ext uri="{FF2B5EF4-FFF2-40B4-BE49-F238E27FC236}">
                <a16:creationId xmlns:a16="http://schemas.microsoft.com/office/drawing/2014/main" id="{082CB365-1CCF-44A9-BF31-CE153FF21939}"/>
              </a:ext>
            </a:extLst>
          </p:cNvPr>
          <p:cNvSpPr txBox="1">
            <a:spLocks noChangeArrowheads="1"/>
          </p:cNvSpPr>
          <p:nvPr/>
        </p:nvSpPr>
        <p:spPr bwMode="auto">
          <a:xfrm>
            <a:off x="152400" y="3666198"/>
            <a:ext cx="5533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OLR</a:t>
            </a:r>
          </a:p>
        </p:txBody>
      </p:sp>
      <p:sp>
        <p:nvSpPr>
          <p:cNvPr id="20" name="TextBox 19">
            <a:extLst>
              <a:ext uri="{FF2B5EF4-FFF2-40B4-BE49-F238E27FC236}">
                <a16:creationId xmlns:a16="http://schemas.microsoft.com/office/drawing/2014/main" id="{982C6308-6FD5-4DDF-BE4A-86681F57A35C}"/>
              </a:ext>
            </a:extLst>
          </p:cNvPr>
          <p:cNvSpPr txBox="1"/>
          <p:nvPr/>
        </p:nvSpPr>
        <p:spPr>
          <a:xfrm>
            <a:off x="152400" y="112937"/>
            <a:ext cx="254194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CC"/>
                </a:highlight>
                <a:uLnTx/>
                <a:uFillTx/>
                <a:latin typeface="Calibri" panose="020F0502020204030204" pitchFamily="34" charset="0"/>
                <a:ea typeface="SimSun" panose="02010600030101010101" pitchFamily="2" charset="-122"/>
                <a:cs typeface="Calibri" panose="020F0502020204030204" pitchFamily="34" charset="0"/>
              </a:rPr>
              <a:t>Estimate diabatic heating</a:t>
            </a:r>
          </a:p>
        </p:txBody>
      </p:sp>
      <p:sp>
        <p:nvSpPr>
          <p:cNvPr id="2" name="Freeform: Shape 1">
            <a:extLst>
              <a:ext uri="{FF2B5EF4-FFF2-40B4-BE49-F238E27FC236}">
                <a16:creationId xmlns:a16="http://schemas.microsoft.com/office/drawing/2014/main" id="{06F992E7-1154-4DC6-BFDD-63775BB65467}"/>
              </a:ext>
            </a:extLst>
          </p:cNvPr>
          <p:cNvSpPr/>
          <p:nvPr/>
        </p:nvSpPr>
        <p:spPr>
          <a:xfrm>
            <a:off x="6655242" y="731520"/>
            <a:ext cx="434847" cy="1836815"/>
          </a:xfrm>
          <a:custGeom>
            <a:avLst/>
            <a:gdLst>
              <a:gd name="connsiteX0" fmla="*/ 7951 w 434847"/>
              <a:gd name="connsiteY0" fmla="*/ 0 h 1836815"/>
              <a:gd name="connsiteX1" fmla="*/ 55659 w 434847"/>
              <a:gd name="connsiteY1" fmla="*/ 222637 h 1836815"/>
              <a:gd name="connsiteX2" fmla="*/ 198782 w 434847"/>
              <a:gd name="connsiteY2" fmla="*/ 230588 h 1836815"/>
              <a:gd name="connsiteX3" fmla="*/ 206734 w 434847"/>
              <a:gd name="connsiteY3" fmla="*/ 580445 h 1836815"/>
              <a:gd name="connsiteX4" fmla="*/ 341906 w 434847"/>
              <a:gd name="connsiteY4" fmla="*/ 580445 h 1836815"/>
              <a:gd name="connsiteX5" fmla="*/ 333955 w 434847"/>
              <a:gd name="connsiteY5" fmla="*/ 842838 h 1836815"/>
              <a:gd name="connsiteX6" fmla="*/ 373711 w 434847"/>
              <a:gd name="connsiteY6" fmla="*/ 842838 h 1836815"/>
              <a:gd name="connsiteX7" fmla="*/ 381662 w 434847"/>
              <a:gd name="connsiteY7" fmla="*/ 1049572 h 1836815"/>
              <a:gd name="connsiteX8" fmla="*/ 381662 w 434847"/>
              <a:gd name="connsiteY8" fmla="*/ 1049572 h 1836815"/>
              <a:gd name="connsiteX9" fmla="*/ 429370 w 434847"/>
              <a:gd name="connsiteY9" fmla="*/ 1097280 h 1836815"/>
              <a:gd name="connsiteX10" fmla="*/ 429370 w 434847"/>
              <a:gd name="connsiteY10" fmla="*/ 1280160 h 1836815"/>
              <a:gd name="connsiteX11" fmla="*/ 389614 w 434847"/>
              <a:gd name="connsiteY11" fmla="*/ 1319917 h 1836815"/>
              <a:gd name="connsiteX12" fmla="*/ 389614 w 434847"/>
              <a:gd name="connsiteY12" fmla="*/ 1606163 h 1836815"/>
              <a:gd name="connsiteX13" fmla="*/ 310101 w 434847"/>
              <a:gd name="connsiteY13" fmla="*/ 1645920 h 1836815"/>
              <a:gd name="connsiteX14" fmla="*/ 278295 w 434847"/>
              <a:gd name="connsiteY14" fmla="*/ 1820849 h 1836815"/>
              <a:gd name="connsiteX15" fmla="*/ 0 w 434847"/>
              <a:gd name="connsiteY15" fmla="*/ 1828800 h 1836815"/>
              <a:gd name="connsiteX16" fmla="*/ 0 w 434847"/>
              <a:gd name="connsiteY16" fmla="*/ 1828800 h 1836815"/>
              <a:gd name="connsiteX17" fmla="*/ 0 w 434847"/>
              <a:gd name="connsiteY17" fmla="*/ 1828800 h 1836815"/>
              <a:gd name="connsiteX18" fmla="*/ 0 w 434847"/>
              <a:gd name="connsiteY18" fmla="*/ 1828800 h 1836815"/>
              <a:gd name="connsiteX0" fmla="*/ 7951 w 434847"/>
              <a:gd name="connsiteY0" fmla="*/ 0 h 1836815"/>
              <a:gd name="connsiteX1" fmla="*/ 55659 w 434847"/>
              <a:gd name="connsiteY1" fmla="*/ 222637 h 1836815"/>
              <a:gd name="connsiteX2" fmla="*/ 198782 w 434847"/>
              <a:gd name="connsiteY2" fmla="*/ 230588 h 1836815"/>
              <a:gd name="connsiteX3" fmla="*/ 206734 w 434847"/>
              <a:gd name="connsiteY3" fmla="*/ 556591 h 1836815"/>
              <a:gd name="connsiteX4" fmla="*/ 341906 w 434847"/>
              <a:gd name="connsiteY4" fmla="*/ 580445 h 1836815"/>
              <a:gd name="connsiteX5" fmla="*/ 333955 w 434847"/>
              <a:gd name="connsiteY5" fmla="*/ 842838 h 1836815"/>
              <a:gd name="connsiteX6" fmla="*/ 373711 w 434847"/>
              <a:gd name="connsiteY6" fmla="*/ 842838 h 1836815"/>
              <a:gd name="connsiteX7" fmla="*/ 381662 w 434847"/>
              <a:gd name="connsiteY7" fmla="*/ 1049572 h 1836815"/>
              <a:gd name="connsiteX8" fmla="*/ 381662 w 434847"/>
              <a:gd name="connsiteY8" fmla="*/ 1049572 h 1836815"/>
              <a:gd name="connsiteX9" fmla="*/ 429370 w 434847"/>
              <a:gd name="connsiteY9" fmla="*/ 1097280 h 1836815"/>
              <a:gd name="connsiteX10" fmla="*/ 429370 w 434847"/>
              <a:gd name="connsiteY10" fmla="*/ 1280160 h 1836815"/>
              <a:gd name="connsiteX11" fmla="*/ 389614 w 434847"/>
              <a:gd name="connsiteY11" fmla="*/ 1319917 h 1836815"/>
              <a:gd name="connsiteX12" fmla="*/ 389614 w 434847"/>
              <a:gd name="connsiteY12" fmla="*/ 1606163 h 1836815"/>
              <a:gd name="connsiteX13" fmla="*/ 310101 w 434847"/>
              <a:gd name="connsiteY13" fmla="*/ 1645920 h 1836815"/>
              <a:gd name="connsiteX14" fmla="*/ 278295 w 434847"/>
              <a:gd name="connsiteY14" fmla="*/ 1820849 h 1836815"/>
              <a:gd name="connsiteX15" fmla="*/ 0 w 434847"/>
              <a:gd name="connsiteY15" fmla="*/ 1828800 h 1836815"/>
              <a:gd name="connsiteX16" fmla="*/ 0 w 434847"/>
              <a:gd name="connsiteY16" fmla="*/ 1828800 h 1836815"/>
              <a:gd name="connsiteX17" fmla="*/ 0 w 434847"/>
              <a:gd name="connsiteY17" fmla="*/ 1828800 h 1836815"/>
              <a:gd name="connsiteX18" fmla="*/ 0 w 434847"/>
              <a:gd name="connsiteY18" fmla="*/ 1828800 h 1836815"/>
              <a:gd name="connsiteX0" fmla="*/ 7951 w 434847"/>
              <a:gd name="connsiteY0" fmla="*/ 0 h 1836815"/>
              <a:gd name="connsiteX1" fmla="*/ 55659 w 434847"/>
              <a:gd name="connsiteY1" fmla="*/ 222637 h 1836815"/>
              <a:gd name="connsiteX2" fmla="*/ 198782 w 434847"/>
              <a:gd name="connsiteY2" fmla="*/ 230588 h 1836815"/>
              <a:gd name="connsiteX3" fmla="*/ 206734 w 434847"/>
              <a:gd name="connsiteY3" fmla="*/ 556591 h 1836815"/>
              <a:gd name="connsiteX4" fmla="*/ 333955 w 434847"/>
              <a:gd name="connsiteY4" fmla="*/ 564542 h 1836815"/>
              <a:gd name="connsiteX5" fmla="*/ 333955 w 434847"/>
              <a:gd name="connsiteY5" fmla="*/ 842838 h 1836815"/>
              <a:gd name="connsiteX6" fmla="*/ 373711 w 434847"/>
              <a:gd name="connsiteY6" fmla="*/ 842838 h 1836815"/>
              <a:gd name="connsiteX7" fmla="*/ 381662 w 434847"/>
              <a:gd name="connsiteY7" fmla="*/ 1049572 h 1836815"/>
              <a:gd name="connsiteX8" fmla="*/ 381662 w 434847"/>
              <a:gd name="connsiteY8" fmla="*/ 1049572 h 1836815"/>
              <a:gd name="connsiteX9" fmla="*/ 429370 w 434847"/>
              <a:gd name="connsiteY9" fmla="*/ 1097280 h 1836815"/>
              <a:gd name="connsiteX10" fmla="*/ 429370 w 434847"/>
              <a:gd name="connsiteY10" fmla="*/ 1280160 h 1836815"/>
              <a:gd name="connsiteX11" fmla="*/ 389614 w 434847"/>
              <a:gd name="connsiteY11" fmla="*/ 1319917 h 1836815"/>
              <a:gd name="connsiteX12" fmla="*/ 389614 w 434847"/>
              <a:gd name="connsiteY12" fmla="*/ 1606163 h 1836815"/>
              <a:gd name="connsiteX13" fmla="*/ 310101 w 434847"/>
              <a:gd name="connsiteY13" fmla="*/ 1645920 h 1836815"/>
              <a:gd name="connsiteX14" fmla="*/ 278295 w 434847"/>
              <a:gd name="connsiteY14" fmla="*/ 1820849 h 1836815"/>
              <a:gd name="connsiteX15" fmla="*/ 0 w 434847"/>
              <a:gd name="connsiteY15" fmla="*/ 1828800 h 1836815"/>
              <a:gd name="connsiteX16" fmla="*/ 0 w 434847"/>
              <a:gd name="connsiteY16" fmla="*/ 1828800 h 1836815"/>
              <a:gd name="connsiteX17" fmla="*/ 0 w 434847"/>
              <a:gd name="connsiteY17" fmla="*/ 1828800 h 1836815"/>
              <a:gd name="connsiteX18" fmla="*/ 0 w 434847"/>
              <a:gd name="connsiteY18" fmla="*/ 1828800 h 1836815"/>
              <a:gd name="connsiteX0" fmla="*/ 7951 w 434847"/>
              <a:gd name="connsiteY0" fmla="*/ 0 h 1836815"/>
              <a:gd name="connsiteX1" fmla="*/ 55659 w 434847"/>
              <a:gd name="connsiteY1" fmla="*/ 222637 h 1836815"/>
              <a:gd name="connsiteX2" fmla="*/ 198782 w 434847"/>
              <a:gd name="connsiteY2" fmla="*/ 230588 h 1836815"/>
              <a:gd name="connsiteX3" fmla="*/ 206734 w 434847"/>
              <a:gd name="connsiteY3" fmla="*/ 556591 h 1836815"/>
              <a:gd name="connsiteX4" fmla="*/ 326003 w 434847"/>
              <a:gd name="connsiteY4" fmla="*/ 596347 h 1836815"/>
              <a:gd name="connsiteX5" fmla="*/ 333955 w 434847"/>
              <a:gd name="connsiteY5" fmla="*/ 842838 h 1836815"/>
              <a:gd name="connsiteX6" fmla="*/ 373711 w 434847"/>
              <a:gd name="connsiteY6" fmla="*/ 842838 h 1836815"/>
              <a:gd name="connsiteX7" fmla="*/ 381662 w 434847"/>
              <a:gd name="connsiteY7" fmla="*/ 1049572 h 1836815"/>
              <a:gd name="connsiteX8" fmla="*/ 381662 w 434847"/>
              <a:gd name="connsiteY8" fmla="*/ 1049572 h 1836815"/>
              <a:gd name="connsiteX9" fmla="*/ 429370 w 434847"/>
              <a:gd name="connsiteY9" fmla="*/ 1097280 h 1836815"/>
              <a:gd name="connsiteX10" fmla="*/ 429370 w 434847"/>
              <a:gd name="connsiteY10" fmla="*/ 1280160 h 1836815"/>
              <a:gd name="connsiteX11" fmla="*/ 389614 w 434847"/>
              <a:gd name="connsiteY11" fmla="*/ 1319917 h 1836815"/>
              <a:gd name="connsiteX12" fmla="*/ 389614 w 434847"/>
              <a:gd name="connsiteY12" fmla="*/ 1606163 h 1836815"/>
              <a:gd name="connsiteX13" fmla="*/ 310101 w 434847"/>
              <a:gd name="connsiteY13" fmla="*/ 1645920 h 1836815"/>
              <a:gd name="connsiteX14" fmla="*/ 278295 w 434847"/>
              <a:gd name="connsiteY14" fmla="*/ 1820849 h 1836815"/>
              <a:gd name="connsiteX15" fmla="*/ 0 w 434847"/>
              <a:gd name="connsiteY15" fmla="*/ 1828800 h 1836815"/>
              <a:gd name="connsiteX16" fmla="*/ 0 w 434847"/>
              <a:gd name="connsiteY16" fmla="*/ 1828800 h 1836815"/>
              <a:gd name="connsiteX17" fmla="*/ 0 w 434847"/>
              <a:gd name="connsiteY17" fmla="*/ 1828800 h 1836815"/>
              <a:gd name="connsiteX18" fmla="*/ 0 w 434847"/>
              <a:gd name="connsiteY18" fmla="*/ 1828800 h 183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4847" h="1836815">
                <a:moveTo>
                  <a:pt x="7951" y="0"/>
                </a:moveTo>
                <a:cubicBezTo>
                  <a:pt x="15902" y="92103"/>
                  <a:pt x="23854" y="184206"/>
                  <a:pt x="55659" y="222637"/>
                </a:cubicBezTo>
                <a:cubicBezTo>
                  <a:pt x="87464" y="261068"/>
                  <a:pt x="173603" y="174929"/>
                  <a:pt x="198782" y="230588"/>
                </a:cubicBezTo>
                <a:cubicBezTo>
                  <a:pt x="223961" y="286247"/>
                  <a:pt x="185531" y="495631"/>
                  <a:pt x="206734" y="556591"/>
                </a:cubicBezTo>
                <a:cubicBezTo>
                  <a:pt x="227937" y="617551"/>
                  <a:pt x="304800" y="548639"/>
                  <a:pt x="326003" y="596347"/>
                </a:cubicBezTo>
                <a:cubicBezTo>
                  <a:pt x="347206" y="644055"/>
                  <a:pt x="326004" y="801756"/>
                  <a:pt x="333955" y="842838"/>
                </a:cubicBezTo>
                <a:cubicBezTo>
                  <a:pt x="341906" y="883920"/>
                  <a:pt x="365760" y="808382"/>
                  <a:pt x="373711" y="842838"/>
                </a:cubicBezTo>
                <a:cubicBezTo>
                  <a:pt x="381662" y="877294"/>
                  <a:pt x="381662" y="1049572"/>
                  <a:pt x="381662" y="1049572"/>
                </a:cubicBezTo>
                <a:lnTo>
                  <a:pt x="381662" y="1049572"/>
                </a:lnTo>
                <a:cubicBezTo>
                  <a:pt x="389613" y="1057523"/>
                  <a:pt x="421419" y="1058849"/>
                  <a:pt x="429370" y="1097280"/>
                </a:cubicBezTo>
                <a:cubicBezTo>
                  <a:pt x="437321" y="1135711"/>
                  <a:pt x="435996" y="1243054"/>
                  <a:pt x="429370" y="1280160"/>
                </a:cubicBezTo>
                <a:cubicBezTo>
                  <a:pt x="422744" y="1317266"/>
                  <a:pt x="396240" y="1265583"/>
                  <a:pt x="389614" y="1319917"/>
                </a:cubicBezTo>
                <a:cubicBezTo>
                  <a:pt x="382988" y="1374251"/>
                  <a:pt x="402866" y="1551829"/>
                  <a:pt x="389614" y="1606163"/>
                </a:cubicBezTo>
                <a:cubicBezTo>
                  <a:pt x="376362" y="1660497"/>
                  <a:pt x="328654" y="1610139"/>
                  <a:pt x="310101" y="1645920"/>
                </a:cubicBezTo>
                <a:cubicBezTo>
                  <a:pt x="291548" y="1681701"/>
                  <a:pt x="329979" y="1790369"/>
                  <a:pt x="278295" y="1820849"/>
                </a:cubicBezTo>
                <a:cubicBezTo>
                  <a:pt x="226611" y="1851329"/>
                  <a:pt x="0" y="1828800"/>
                  <a:pt x="0" y="1828800"/>
                </a:cubicBezTo>
                <a:lnTo>
                  <a:pt x="0" y="1828800"/>
                </a:lnTo>
                <a:lnTo>
                  <a:pt x="0" y="1828800"/>
                </a:lnTo>
                <a:lnTo>
                  <a:pt x="0" y="182880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4" name="Freeform: Shape 3">
            <a:extLst>
              <a:ext uri="{FF2B5EF4-FFF2-40B4-BE49-F238E27FC236}">
                <a16:creationId xmlns:a16="http://schemas.microsoft.com/office/drawing/2014/main" id="{B8CBF676-D658-41C3-AAC4-F286BB3BBEA4}"/>
              </a:ext>
            </a:extLst>
          </p:cNvPr>
          <p:cNvSpPr/>
          <p:nvPr/>
        </p:nvSpPr>
        <p:spPr>
          <a:xfrm>
            <a:off x="5629883" y="4503616"/>
            <a:ext cx="1041227" cy="1484271"/>
          </a:xfrm>
          <a:custGeom>
            <a:avLst/>
            <a:gdLst>
              <a:gd name="connsiteX0" fmla="*/ 1040760 w 1040760"/>
              <a:gd name="connsiteY0" fmla="*/ 0 h 1430212"/>
              <a:gd name="connsiteX1" fmla="*/ 993052 w 1040760"/>
              <a:gd name="connsiteY1" fmla="*/ 238539 h 1430212"/>
              <a:gd name="connsiteX2" fmla="*/ 969198 w 1040760"/>
              <a:gd name="connsiteY2" fmla="*/ 262393 h 1430212"/>
              <a:gd name="connsiteX3" fmla="*/ 937393 w 1040760"/>
              <a:gd name="connsiteY3" fmla="*/ 469127 h 1430212"/>
              <a:gd name="connsiteX4" fmla="*/ 865831 w 1040760"/>
              <a:gd name="connsiteY4" fmla="*/ 485029 h 1430212"/>
              <a:gd name="connsiteX5" fmla="*/ 841977 w 1040760"/>
              <a:gd name="connsiteY5" fmla="*/ 683812 h 1430212"/>
              <a:gd name="connsiteX6" fmla="*/ 539828 w 1040760"/>
              <a:gd name="connsiteY6" fmla="*/ 699714 h 1430212"/>
              <a:gd name="connsiteX7" fmla="*/ 547779 w 1040760"/>
              <a:gd name="connsiteY7" fmla="*/ 1089328 h 1430212"/>
              <a:gd name="connsiteX8" fmla="*/ 22993 w 1040760"/>
              <a:gd name="connsiteY8" fmla="*/ 1065474 h 1430212"/>
              <a:gd name="connsiteX9" fmla="*/ 86604 w 1040760"/>
              <a:gd name="connsiteY9" fmla="*/ 1407381 h 1430212"/>
              <a:gd name="connsiteX10" fmla="*/ 94555 w 1040760"/>
              <a:gd name="connsiteY10" fmla="*/ 1399429 h 1430212"/>
              <a:gd name="connsiteX11" fmla="*/ 94555 w 1040760"/>
              <a:gd name="connsiteY11" fmla="*/ 1399429 h 1430212"/>
              <a:gd name="connsiteX0" fmla="*/ 1039188 w 1039188"/>
              <a:gd name="connsiteY0" fmla="*/ 0 h 1430212"/>
              <a:gd name="connsiteX1" fmla="*/ 991480 w 1039188"/>
              <a:gd name="connsiteY1" fmla="*/ 238539 h 1430212"/>
              <a:gd name="connsiteX2" fmla="*/ 967626 w 1039188"/>
              <a:gd name="connsiteY2" fmla="*/ 262393 h 1430212"/>
              <a:gd name="connsiteX3" fmla="*/ 935821 w 1039188"/>
              <a:gd name="connsiteY3" fmla="*/ 469127 h 1430212"/>
              <a:gd name="connsiteX4" fmla="*/ 864259 w 1039188"/>
              <a:gd name="connsiteY4" fmla="*/ 485029 h 1430212"/>
              <a:gd name="connsiteX5" fmla="*/ 840405 w 1039188"/>
              <a:gd name="connsiteY5" fmla="*/ 683812 h 1430212"/>
              <a:gd name="connsiteX6" fmla="*/ 538256 w 1039188"/>
              <a:gd name="connsiteY6" fmla="*/ 699714 h 1430212"/>
              <a:gd name="connsiteX7" fmla="*/ 522353 w 1039188"/>
              <a:gd name="connsiteY7" fmla="*/ 1041620 h 1430212"/>
              <a:gd name="connsiteX8" fmla="*/ 21421 w 1039188"/>
              <a:gd name="connsiteY8" fmla="*/ 1065474 h 1430212"/>
              <a:gd name="connsiteX9" fmla="*/ 85032 w 1039188"/>
              <a:gd name="connsiteY9" fmla="*/ 1407381 h 1430212"/>
              <a:gd name="connsiteX10" fmla="*/ 92983 w 1039188"/>
              <a:gd name="connsiteY10" fmla="*/ 1399429 h 1430212"/>
              <a:gd name="connsiteX11" fmla="*/ 92983 w 1039188"/>
              <a:gd name="connsiteY11" fmla="*/ 1399429 h 1430212"/>
              <a:gd name="connsiteX0" fmla="*/ 1039188 w 1039188"/>
              <a:gd name="connsiteY0" fmla="*/ 0 h 1430212"/>
              <a:gd name="connsiteX1" fmla="*/ 991480 w 1039188"/>
              <a:gd name="connsiteY1" fmla="*/ 238539 h 1430212"/>
              <a:gd name="connsiteX2" fmla="*/ 967626 w 1039188"/>
              <a:gd name="connsiteY2" fmla="*/ 262393 h 1430212"/>
              <a:gd name="connsiteX3" fmla="*/ 935821 w 1039188"/>
              <a:gd name="connsiteY3" fmla="*/ 469127 h 1430212"/>
              <a:gd name="connsiteX4" fmla="*/ 864259 w 1039188"/>
              <a:gd name="connsiteY4" fmla="*/ 485029 h 1430212"/>
              <a:gd name="connsiteX5" fmla="*/ 840405 w 1039188"/>
              <a:gd name="connsiteY5" fmla="*/ 675861 h 1430212"/>
              <a:gd name="connsiteX6" fmla="*/ 538256 w 1039188"/>
              <a:gd name="connsiteY6" fmla="*/ 699714 h 1430212"/>
              <a:gd name="connsiteX7" fmla="*/ 522353 w 1039188"/>
              <a:gd name="connsiteY7" fmla="*/ 1041620 h 1430212"/>
              <a:gd name="connsiteX8" fmla="*/ 21421 w 1039188"/>
              <a:gd name="connsiteY8" fmla="*/ 1065474 h 1430212"/>
              <a:gd name="connsiteX9" fmla="*/ 85032 w 1039188"/>
              <a:gd name="connsiteY9" fmla="*/ 1407381 h 1430212"/>
              <a:gd name="connsiteX10" fmla="*/ 92983 w 1039188"/>
              <a:gd name="connsiteY10" fmla="*/ 1399429 h 1430212"/>
              <a:gd name="connsiteX11" fmla="*/ 92983 w 1039188"/>
              <a:gd name="connsiteY11" fmla="*/ 1399429 h 1430212"/>
              <a:gd name="connsiteX0" fmla="*/ 1039188 w 1039188"/>
              <a:gd name="connsiteY0" fmla="*/ 0 h 1430212"/>
              <a:gd name="connsiteX1" fmla="*/ 991480 w 1039188"/>
              <a:gd name="connsiteY1" fmla="*/ 238539 h 1430212"/>
              <a:gd name="connsiteX2" fmla="*/ 967626 w 1039188"/>
              <a:gd name="connsiteY2" fmla="*/ 262393 h 1430212"/>
              <a:gd name="connsiteX3" fmla="*/ 935821 w 1039188"/>
              <a:gd name="connsiteY3" fmla="*/ 469127 h 1430212"/>
              <a:gd name="connsiteX4" fmla="*/ 864259 w 1039188"/>
              <a:gd name="connsiteY4" fmla="*/ 485029 h 1430212"/>
              <a:gd name="connsiteX5" fmla="*/ 840405 w 1039188"/>
              <a:gd name="connsiteY5" fmla="*/ 675861 h 1430212"/>
              <a:gd name="connsiteX6" fmla="*/ 538256 w 1039188"/>
              <a:gd name="connsiteY6" fmla="*/ 699714 h 1430212"/>
              <a:gd name="connsiteX7" fmla="*/ 522353 w 1039188"/>
              <a:gd name="connsiteY7" fmla="*/ 1041620 h 1430212"/>
              <a:gd name="connsiteX8" fmla="*/ 21421 w 1039188"/>
              <a:gd name="connsiteY8" fmla="*/ 1065474 h 1430212"/>
              <a:gd name="connsiteX9" fmla="*/ 85032 w 1039188"/>
              <a:gd name="connsiteY9" fmla="*/ 1407381 h 1430212"/>
              <a:gd name="connsiteX10" fmla="*/ 92983 w 1039188"/>
              <a:gd name="connsiteY10" fmla="*/ 1399429 h 1430212"/>
              <a:gd name="connsiteX11" fmla="*/ 64702 w 1039188"/>
              <a:gd name="connsiteY11" fmla="*/ 1408856 h 1430212"/>
              <a:gd name="connsiteX0" fmla="*/ 1039188 w 1039188"/>
              <a:gd name="connsiteY0" fmla="*/ 0 h 1430212"/>
              <a:gd name="connsiteX1" fmla="*/ 991480 w 1039188"/>
              <a:gd name="connsiteY1" fmla="*/ 238539 h 1430212"/>
              <a:gd name="connsiteX2" fmla="*/ 967626 w 1039188"/>
              <a:gd name="connsiteY2" fmla="*/ 262393 h 1430212"/>
              <a:gd name="connsiteX3" fmla="*/ 935821 w 1039188"/>
              <a:gd name="connsiteY3" fmla="*/ 469127 h 1430212"/>
              <a:gd name="connsiteX4" fmla="*/ 864259 w 1039188"/>
              <a:gd name="connsiteY4" fmla="*/ 485029 h 1430212"/>
              <a:gd name="connsiteX5" fmla="*/ 840405 w 1039188"/>
              <a:gd name="connsiteY5" fmla="*/ 675861 h 1430212"/>
              <a:gd name="connsiteX6" fmla="*/ 538256 w 1039188"/>
              <a:gd name="connsiteY6" fmla="*/ 699714 h 1430212"/>
              <a:gd name="connsiteX7" fmla="*/ 522353 w 1039188"/>
              <a:gd name="connsiteY7" fmla="*/ 1041620 h 1430212"/>
              <a:gd name="connsiteX8" fmla="*/ 21421 w 1039188"/>
              <a:gd name="connsiteY8" fmla="*/ 1065474 h 1430212"/>
              <a:gd name="connsiteX9" fmla="*/ 85032 w 1039188"/>
              <a:gd name="connsiteY9" fmla="*/ 1407381 h 1430212"/>
              <a:gd name="connsiteX10" fmla="*/ 92983 w 1039188"/>
              <a:gd name="connsiteY10" fmla="*/ 1399429 h 1430212"/>
              <a:gd name="connsiteX11" fmla="*/ 64702 w 1039188"/>
              <a:gd name="connsiteY11" fmla="*/ 1408856 h 1430212"/>
              <a:gd name="connsiteX0" fmla="*/ 1039188 w 1039188"/>
              <a:gd name="connsiteY0" fmla="*/ 0 h 1484271"/>
              <a:gd name="connsiteX1" fmla="*/ 991480 w 1039188"/>
              <a:gd name="connsiteY1" fmla="*/ 238539 h 1484271"/>
              <a:gd name="connsiteX2" fmla="*/ 967626 w 1039188"/>
              <a:gd name="connsiteY2" fmla="*/ 262393 h 1484271"/>
              <a:gd name="connsiteX3" fmla="*/ 935821 w 1039188"/>
              <a:gd name="connsiteY3" fmla="*/ 469127 h 1484271"/>
              <a:gd name="connsiteX4" fmla="*/ 864259 w 1039188"/>
              <a:gd name="connsiteY4" fmla="*/ 485029 h 1484271"/>
              <a:gd name="connsiteX5" fmla="*/ 840405 w 1039188"/>
              <a:gd name="connsiteY5" fmla="*/ 675861 h 1484271"/>
              <a:gd name="connsiteX6" fmla="*/ 538256 w 1039188"/>
              <a:gd name="connsiteY6" fmla="*/ 699714 h 1484271"/>
              <a:gd name="connsiteX7" fmla="*/ 522353 w 1039188"/>
              <a:gd name="connsiteY7" fmla="*/ 1041620 h 1484271"/>
              <a:gd name="connsiteX8" fmla="*/ 21421 w 1039188"/>
              <a:gd name="connsiteY8" fmla="*/ 1065474 h 1484271"/>
              <a:gd name="connsiteX9" fmla="*/ 85032 w 1039188"/>
              <a:gd name="connsiteY9" fmla="*/ 1407381 h 1484271"/>
              <a:gd name="connsiteX10" fmla="*/ 92983 w 1039188"/>
              <a:gd name="connsiteY10" fmla="*/ 1399429 h 1484271"/>
              <a:gd name="connsiteX11" fmla="*/ 17568 w 1039188"/>
              <a:gd name="connsiteY11" fmla="*/ 1484271 h 1484271"/>
              <a:gd name="connsiteX0" fmla="*/ 1039285 w 1039285"/>
              <a:gd name="connsiteY0" fmla="*/ 0 h 1484271"/>
              <a:gd name="connsiteX1" fmla="*/ 991577 w 1039285"/>
              <a:gd name="connsiteY1" fmla="*/ 238539 h 1484271"/>
              <a:gd name="connsiteX2" fmla="*/ 967723 w 1039285"/>
              <a:gd name="connsiteY2" fmla="*/ 262393 h 1484271"/>
              <a:gd name="connsiteX3" fmla="*/ 935918 w 1039285"/>
              <a:gd name="connsiteY3" fmla="*/ 469127 h 1484271"/>
              <a:gd name="connsiteX4" fmla="*/ 864356 w 1039285"/>
              <a:gd name="connsiteY4" fmla="*/ 485029 h 1484271"/>
              <a:gd name="connsiteX5" fmla="*/ 840502 w 1039285"/>
              <a:gd name="connsiteY5" fmla="*/ 675861 h 1484271"/>
              <a:gd name="connsiteX6" fmla="*/ 538353 w 1039285"/>
              <a:gd name="connsiteY6" fmla="*/ 699714 h 1484271"/>
              <a:gd name="connsiteX7" fmla="*/ 522450 w 1039285"/>
              <a:gd name="connsiteY7" fmla="*/ 1041620 h 1484271"/>
              <a:gd name="connsiteX8" fmla="*/ 21518 w 1039285"/>
              <a:gd name="connsiteY8" fmla="*/ 1065474 h 1484271"/>
              <a:gd name="connsiteX9" fmla="*/ 85129 w 1039285"/>
              <a:gd name="connsiteY9" fmla="*/ 1407381 h 1484271"/>
              <a:gd name="connsiteX10" fmla="*/ 27092 w 1039285"/>
              <a:gd name="connsiteY10" fmla="*/ 1380576 h 1484271"/>
              <a:gd name="connsiteX11" fmla="*/ 17665 w 1039285"/>
              <a:gd name="connsiteY11" fmla="*/ 1484271 h 1484271"/>
              <a:gd name="connsiteX0" fmla="*/ 1059307 w 1059307"/>
              <a:gd name="connsiteY0" fmla="*/ 0 h 1484271"/>
              <a:gd name="connsiteX1" fmla="*/ 1011599 w 1059307"/>
              <a:gd name="connsiteY1" fmla="*/ 238539 h 1484271"/>
              <a:gd name="connsiteX2" fmla="*/ 987745 w 1059307"/>
              <a:gd name="connsiteY2" fmla="*/ 262393 h 1484271"/>
              <a:gd name="connsiteX3" fmla="*/ 955940 w 1059307"/>
              <a:gd name="connsiteY3" fmla="*/ 469127 h 1484271"/>
              <a:gd name="connsiteX4" fmla="*/ 884378 w 1059307"/>
              <a:gd name="connsiteY4" fmla="*/ 485029 h 1484271"/>
              <a:gd name="connsiteX5" fmla="*/ 860524 w 1059307"/>
              <a:gd name="connsiteY5" fmla="*/ 675861 h 1484271"/>
              <a:gd name="connsiteX6" fmla="*/ 558375 w 1059307"/>
              <a:gd name="connsiteY6" fmla="*/ 699714 h 1484271"/>
              <a:gd name="connsiteX7" fmla="*/ 542472 w 1059307"/>
              <a:gd name="connsiteY7" fmla="*/ 1041620 h 1484271"/>
              <a:gd name="connsiteX8" fmla="*/ 41540 w 1059307"/>
              <a:gd name="connsiteY8" fmla="*/ 1065474 h 1484271"/>
              <a:gd name="connsiteX9" fmla="*/ 29736 w 1059307"/>
              <a:gd name="connsiteY9" fmla="*/ 1416808 h 1484271"/>
              <a:gd name="connsiteX10" fmla="*/ 47114 w 1059307"/>
              <a:gd name="connsiteY10" fmla="*/ 1380576 h 1484271"/>
              <a:gd name="connsiteX11" fmla="*/ 37687 w 1059307"/>
              <a:gd name="connsiteY11" fmla="*/ 1484271 h 1484271"/>
              <a:gd name="connsiteX0" fmla="*/ 1059307 w 1059307"/>
              <a:gd name="connsiteY0" fmla="*/ 0 h 1484271"/>
              <a:gd name="connsiteX1" fmla="*/ 1011599 w 1059307"/>
              <a:gd name="connsiteY1" fmla="*/ 238539 h 1484271"/>
              <a:gd name="connsiteX2" fmla="*/ 987745 w 1059307"/>
              <a:gd name="connsiteY2" fmla="*/ 262393 h 1484271"/>
              <a:gd name="connsiteX3" fmla="*/ 955940 w 1059307"/>
              <a:gd name="connsiteY3" fmla="*/ 469127 h 1484271"/>
              <a:gd name="connsiteX4" fmla="*/ 884378 w 1059307"/>
              <a:gd name="connsiteY4" fmla="*/ 485029 h 1484271"/>
              <a:gd name="connsiteX5" fmla="*/ 860524 w 1059307"/>
              <a:gd name="connsiteY5" fmla="*/ 675861 h 1484271"/>
              <a:gd name="connsiteX6" fmla="*/ 558375 w 1059307"/>
              <a:gd name="connsiteY6" fmla="*/ 699714 h 1484271"/>
              <a:gd name="connsiteX7" fmla="*/ 542472 w 1059307"/>
              <a:gd name="connsiteY7" fmla="*/ 1041620 h 1484271"/>
              <a:gd name="connsiteX8" fmla="*/ 41540 w 1059307"/>
              <a:gd name="connsiteY8" fmla="*/ 1065474 h 1484271"/>
              <a:gd name="connsiteX9" fmla="*/ 29736 w 1059307"/>
              <a:gd name="connsiteY9" fmla="*/ 1416808 h 1484271"/>
              <a:gd name="connsiteX10" fmla="*/ 47114 w 1059307"/>
              <a:gd name="connsiteY10" fmla="*/ 1314588 h 1484271"/>
              <a:gd name="connsiteX11" fmla="*/ 37687 w 1059307"/>
              <a:gd name="connsiteY11" fmla="*/ 1484271 h 1484271"/>
              <a:gd name="connsiteX0" fmla="*/ 1059307 w 1059307"/>
              <a:gd name="connsiteY0" fmla="*/ 0 h 1484271"/>
              <a:gd name="connsiteX1" fmla="*/ 1011599 w 1059307"/>
              <a:gd name="connsiteY1" fmla="*/ 238539 h 1484271"/>
              <a:gd name="connsiteX2" fmla="*/ 987745 w 1059307"/>
              <a:gd name="connsiteY2" fmla="*/ 262393 h 1484271"/>
              <a:gd name="connsiteX3" fmla="*/ 955940 w 1059307"/>
              <a:gd name="connsiteY3" fmla="*/ 469127 h 1484271"/>
              <a:gd name="connsiteX4" fmla="*/ 884378 w 1059307"/>
              <a:gd name="connsiteY4" fmla="*/ 485029 h 1484271"/>
              <a:gd name="connsiteX5" fmla="*/ 860524 w 1059307"/>
              <a:gd name="connsiteY5" fmla="*/ 675861 h 1484271"/>
              <a:gd name="connsiteX6" fmla="*/ 558375 w 1059307"/>
              <a:gd name="connsiteY6" fmla="*/ 699714 h 1484271"/>
              <a:gd name="connsiteX7" fmla="*/ 542472 w 1059307"/>
              <a:gd name="connsiteY7" fmla="*/ 1041620 h 1484271"/>
              <a:gd name="connsiteX8" fmla="*/ 41540 w 1059307"/>
              <a:gd name="connsiteY8" fmla="*/ 1065474 h 1484271"/>
              <a:gd name="connsiteX9" fmla="*/ 29736 w 1059307"/>
              <a:gd name="connsiteY9" fmla="*/ 1416808 h 1484271"/>
              <a:gd name="connsiteX10" fmla="*/ 47114 w 1059307"/>
              <a:gd name="connsiteY10" fmla="*/ 1314588 h 1484271"/>
              <a:gd name="connsiteX11" fmla="*/ 56540 w 1059307"/>
              <a:gd name="connsiteY11" fmla="*/ 1484271 h 1484271"/>
              <a:gd name="connsiteX0" fmla="*/ 1059307 w 1059307"/>
              <a:gd name="connsiteY0" fmla="*/ 0 h 1484271"/>
              <a:gd name="connsiteX1" fmla="*/ 1011599 w 1059307"/>
              <a:gd name="connsiteY1" fmla="*/ 238539 h 1484271"/>
              <a:gd name="connsiteX2" fmla="*/ 987745 w 1059307"/>
              <a:gd name="connsiteY2" fmla="*/ 262393 h 1484271"/>
              <a:gd name="connsiteX3" fmla="*/ 955940 w 1059307"/>
              <a:gd name="connsiteY3" fmla="*/ 469127 h 1484271"/>
              <a:gd name="connsiteX4" fmla="*/ 884378 w 1059307"/>
              <a:gd name="connsiteY4" fmla="*/ 485029 h 1484271"/>
              <a:gd name="connsiteX5" fmla="*/ 898231 w 1059307"/>
              <a:gd name="connsiteY5" fmla="*/ 751276 h 1484271"/>
              <a:gd name="connsiteX6" fmla="*/ 558375 w 1059307"/>
              <a:gd name="connsiteY6" fmla="*/ 699714 h 1484271"/>
              <a:gd name="connsiteX7" fmla="*/ 542472 w 1059307"/>
              <a:gd name="connsiteY7" fmla="*/ 1041620 h 1484271"/>
              <a:gd name="connsiteX8" fmla="*/ 41540 w 1059307"/>
              <a:gd name="connsiteY8" fmla="*/ 1065474 h 1484271"/>
              <a:gd name="connsiteX9" fmla="*/ 29736 w 1059307"/>
              <a:gd name="connsiteY9" fmla="*/ 1416808 h 1484271"/>
              <a:gd name="connsiteX10" fmla="*/ 47114 w 1059307"/>
              <a:gd name="connsiteY10" fmla="*/ 1314588 h 1484271"/>
              <a:gd name="connsiteX11" fmla="*/ 56540 w 1059307"/>
              <a:gd name="connsiteY11" fmla="*/ 1484271 h 1484271"/>
              <a:gd name="connsiteX0" fmla="*/ 1059307 w 1059307"/>
              <a:gd name="connsiteY0" fmla="*/ 0 h 1484271"/>
              <a:gd name="connsiteX1" fmla="*/ 1011599 w 1059307"/>
              <a:gd name="connsiteY1" fmla="*/ 238539 h 1484271"/>
              <a:gd name="connsiteX2" fmla="*/ 987745 w 1059307"/>
              <a:gd name="connsiteY2" fmla="*/ 262393 h 1484271"/>
              <a:gd name="connsiteX3" fmla="*/ 955940 w 1059307"/>
              <a:gd name="connsiteY3" fmla="*/ 469127 h 1484271"/>
              <a:gd name="connsiteX4" fmla="*/ 884378 w 1059307"/>
              <a:gd name="connsiteY4" fmla="*/ 485029 h 1484271"/>
              <a:gd name="connsiteX5" fmla="*/ 898231 w 1059307"/>
              <a:gd name="connsiteY5" fmla="*/ 751276 h 1484271"/>
              <a:gd name="connsiteX6" fmla="*/ 539521 w 1059307"/>
              <a:gd name="connsiteY6" fmla="*/ 775128 h 1484271"/>
              <a:gd name="connsiteX7" fmla="*/ 542472 w 1059307"/>
              <a:gd name="connsiteY7" fmla="*/ 1041620 h 1484271"/>
              <a:gd name="connsiteX8" fmla="*/ 41540 w 1059307"/>
              <a:gd name="connsiteY8" fmla="*/ 1065474 h 1484271"/>
              <a:gd name="connsiteX9" fmla="*/ 29736 w 1059307"/>
              <a:gd name="connsiteY9" fmla="*/ 1416808 h 1484271"/>
              <a:gd name="connsiteX10" fmla="*/ 47114 w 1059307"/>
              <a:gd name="connsiteY10" fmla="*/ 1314588 h 1484271"/>
              <a:gd name="connsiteX11" fmla="*/ 56540 w 1059307"/>
              <a:gd name="connsiteY11" fmla="*/ 1484271 h 1484271"/>
              <a:gd name="connsiteX0" fmla="*/ 1059307 w 1059307"/>
              <a:gd name="connsiteY0" fmla="*/ 0 h 1484271"/>
              <a:gd name="connsiteX1" fmla="*/ 1011599 w 1059307"/>
              <a:gd name="connsiteY1" fmla="*/ 238539 h 1484271"/>
              <a:gd name="connsiteX2" fmla="*/ 987745 w 1059307"/>
              <a:gd name="connsiteY2" fmla="*/ 262393 h 1484271"/>
              <a:gd name="connsiteX3" fmla="*/ 955940 w 1059307"/>
              <a:gd name="connsiteY3" fmla="*/ 469127 h 1484271"/>
              <a:gd name="connsiteX4" fmla="*/ 884378 w 1059307"/>
              <a:gd name="connsiteY4" fmla="*/ 485029 h 1484271"/>
              <a:gd name="connsiteX5" fmla="*/ 898231 w 1059307"/>
              <a:gd name="connsiteY5" fmla="*/ 751276 h 1484271"/>
              <a:gd name="connsiteX6" fmla="*/ 577228 w 1059307"/>
              <a:gd name="connsiteY6" fmla="*/ 765702 h 1484271"/>
              <a:gd name="connsiteX7" fmla="*/ 542472 w 1059307"/>
              <a:gd name="connsiteY7" fmla="*/ 1041620 h 1484271"/>
              <a:gd name="connsiteX8" fmla="*/ 41540 w 1059307"/>
              <a:gd name="connsiteY8" fmla="*/ 1065474 h 1484271"/>
              <a:gd name="connsiteX9" fmla="*/ 29736 w 1059307"/>
              <a:gd name="connsiteY9" fmla="*/ 1416808 h 1484271"/>
              <a:gd name="connsiteX10" fmla="*/ 47114 w 1059307"/>
              <a:gd name="connsiteY10" fmla="*/ 1314588 h 1484271"/>
              <a:gd name="connsiteX11" fmla="*/ 56540 w 1059307"/>
              <a:gd name="connsiteY11" fmla="*/ 1484271 h 1484271"/>
              <a:gd name="connsiteX0" fmla="*/ 1057232 w 1057232"/>
              <a:gd name="connsiteY0" fmla="*/ 0 h 1484271"/>
              <a:gd name="connsiteX1" fmla="*/ 1009524 w 1057232"/>
              <a:gd name="connsiteY1" fmla="*/ 238539 h 1484271"/>
              <a:gd name="connsiteX2" fmla="*/ 985670 w 1057232"/>
              <a:gd name="connsiteY2" fmla="*/ 262393 h 1484271"/>
              <a:gd name="connsiteX3" fmla="*/ 953865 w 1057232"/>
              <a:gd name="connsiteY3" fmla="*/ 469127 h 1484271"/>
              <a:gd name="connsiteX4" fmla="*/ 882303 w 1057232"/>
              <a:gd name="connsiteY4" fmla="*/ 485029 h 1484271"/>
              <a:gd name="connsiteX5" fmla="*/ 896156 w 1057232"/>
              <a:gd name="connsiteY5" fmla="*/ 751276 h 1484271"/>
              <a:gd name="connsiteX6" fmla="*/ 575153 w 1057232"/>
              <a:gd name="connsiteY6" fmla="*/ 765702 h 1484271"/>
              <a:gd name="connsiteX7" fmla="*/ 512116 w 1057232"/>
              <a:gd name="connsiteY7" fmla="*/ 1060473 h 1484271"/>
              <a:gd name="connsiteX8" fmla="*/ 39465 w 1057232"/>
              <a:gd name="connsiteY8" fmla="*/ 1065474 h 1484271"/>
              <a:gd name="connsiteX9" fmla="*/ 27661 w 1057232"/>
              <a:gd name="connsiteY9" fmla="*/ 1416808 h 1484271"/>
              <a:gd name="connsiteX10" fmla="*/ 45039 w 1057232"/>
              <a:gd name="connsiteY10" fmla="*/ 1314588 h 1484271"/>
              <a:gd name="connsiteX11" fmla="*/ 54465 w 1057232"/>
              <a:gd name="connsiteY11" fmla="*/ 1484271 h 1484271"/>
              <a:gd name="connsiteX0" fmla="*/ 1055159 w 1055159"/>
              <a:gd name="connsiteY0" fmla="*/ 0 h 1484271"/>
              <a:gd name="connsiteX1" fmla="*/ 1007451 w 1055159"/>
              <a:gd name="connsiteY1" fmla="*/ 238539 h 1484271"/>
              <a:gd name="connsiteX2" fmla="*/ 983597 w 1055159"/>
              <a:gd name="connsiteY2" fmla="*/ 262393 h 1484271"/>
              <a:gd name="connsiteX3" fmla="*/ 951792 w 1055159"/>
              <a:gd name="connsiteY3" fmla="*/ 469127 h 1484271"/>
              <a:gd name="connsiteX4" fmla="*/ 880230 w 1055159"/>
              <a:gd name="connsiteY4" fmla="*/ 485029 h 1484271"/>
              <a:gd name="connsiteX5" fmla="*/ 894083 w 1055159"/>
              <a:gd name="connsiteY5" fmla="*/ 751276 h 1484271"/>
              <a:gd name="connsiteX6" fmla="*/ 573080 w 1055159"/>
              <a:gd name="connsiteY6" fmla="*/ 765702 h 1484271"/>
              <a:gd name="connsiteX7" fmla="*/ 481763 w 1055159"/>
              <a:gd name="connsiteY7" fmla="*/ 1117034 h 1484271"/>
              <a:gd name="connsiteX8" fmla="*/ 37392 w 1055159"/>
              <a:gd name="connsiteY8" fmla="*/ 1065474 h 1484271"/>
              <a:gd name="connsiteX9" fmla="*/ 25588 w 1055159"/>
              <a:gd name="connsiteY9" fmla="*/ 1416808 h 1484271"/>
              <a:gd name="connsiteX10" fmla="*/ 42966 w 1055159"/>
              <a:gd name="connsiteY10" fmla="*/ 1314588 h 1484271"/>
              <a:gd name="connsiteX11" fmla="*/ 52392 w 1055159"/>
              <a:gd name="connsiteY11" fmla="*/ 1484271 h 1484271"/>
              <a:gd name="connsiteX0" fmla="*/ 1055159 w 1055159"/>
              <a:gd name="connsiteY0" fmla="*/ 0 h 1484271"/>
              <a:gd name="connsiteX1" fmla="*/ 1007451 w 1055159"/>
              <a:gd name="connsiteY1" fmla="*/ 238539 h 1484271"/>
              <a:gd name="connsiteX2" fmla="*/ 983597 w 1055159"/>
              <a:gd name="connsiteY2" fmla="*/ 262393 h 1484271"/>
              <a:gd name="connsiteX3" fmla="*/ 951792 w 1055159"/>
              <a:gd name="connsiteY3" fmla="*/ 469127 h 1484271"/>
              <a:gd name="connsiteX4" fmla="*/ 880230 w 1055159"/>
              <a:gd name="connsiteY4" fmla="*/ 485029 h 1484271"/>
              <a:gd name="connsiteX5" fmla="*/ 894083 w 1055159"/>
              <a:gd name="connsiteY5" fmla="*/ 751276 h 1484271"/>
              <a:gd name="connsiteX6" fmla="*/ 573080 w 1055159"/>
              <a:gd name="connsiteY6" fmla="*/ 765702 h 1484271"/>
              <a:gd name="connsiteX7" fmla="*/ 481763 w 1055159"/>
              <a:gd name="connsiteY7" fmla="*/ 1117034 h 1484271"/>
              <a:gd name="connsiteX8" fmla="*/ 37392 w 1055159"/>
              <a:gd name="connsiteY8" fmla="*/ 1122035 h 1484271"/>
              <a:gd name="connsiteX9" fmla="*/ 25588 w 1055159"/>
              <a:gd name="connsiteY9" fmla="*/ 1416808 h 1484271"/>
              <a:gd name="connsiteX10" fmla="*/ 42966 w 1055159"/>
              <a:gd name="connsiteY10" fmla="*/ 1314588 h 1484271"/>
              <a:gd name="connsiteX11" fmla="*/ 52392 w 1055159"/>
              <a:gd name="connsiteY11" fmla="*/ 1484271 h 1484271"/>
              <a:gd name="connsiteX0" fmla="*/ 1054345 w 1054345"/>
              <a:gd name="connsiteY0" fmla="*/ 0 h 1484271"/>
              <a:gd name="connsiteX1" fmla="*/ 1006637 w 1054345"/>
              <a:gd name="connsiteY1" fmla="*/ 238539 h 1484271"/>
              <a:gd name="connsiteX2" fmla="*/ 982783 w 1054345"/>
              <a:gd name="connsiteY2" fmla="*/ 262393 h 1484271"/>
              <a:gd name="connsiteX3" fmla="*/ 950978 w 1054345"/>
              <a:gd name="connsiteY3" fmla="*/ 469127 h 1484271"/>
              <a:gd name="connsiteX4" fmla="*/ 879416 w 1054345"/>
              <a:gd name="connsiteY4" fmla="*/ 485029 h 1484271"/>
              <a:gd name="connsiteX5" fmla="*/ 893269 w 1054345"/>
              <a:gd name="connsiteY5" fmla="*/ 751276 h 1484271"/>
              <a:gd name="connsiteX6" fmla="*/ 572266 w 1054345"/>
              <a:gd name="connsiteY6" fmla="*/ 765702 h 1484271"/>
              <a:gd name="connsiteX7" fmla="*/ 480949 w 1054345"/>
              <a:gd name="connsiteY7" fmla="*/ 1117034 h 1484271"/>
              <a:gd name="connsiteX8" fmla="*/ 36578 w 1054345"/>
              <a:gd name="connsiteY8" fmla="*/ 1122035 h 1484271"/>
              <a:gd name="connsiteX9" fmla="*/ 24774 w 1054345"/>
              <a:gd name="connsiteY9" fmla="*/ 1416808 h 1484271"/>
              <a:gd name="connsiteX10" fmla="*/ 23299 w 1054345"/>
              <a:gd name="connsiteY10" fmla="*/ 1333442 h 1484271"/>
              <a:gd name="connsiteX11" fmla="*/ 51578 w 1054345"/>
              <a:gd name="connsiteY11" fmla="*/ 1484271 h 1484271"/>
              <a:gd name="connsiteX0" fmla="*/ 1041227 w 1041227"/>
              <a:gd name="connsiteY0" fmla="*/ 0 h 1484271"/>
              <a:gd name="connsiteX1" fmla="*/ 993519 w 1041227"/>
              <a:gd name="connsiteY1" fmla="*/ 238539 h 1484271"/>
              <a:gd name="connsiteX2" fmla="*/ 969665 w 1041227"/>
              <a:gd name="connsiteY2" fmla="*/ 262393 h 1484271"/>
              <a:gd name="connsiteX3" fmla="*/ 937860 w 1041227"/>
              <a:gd name="connsiteY3" fmla="*/ 469127 h 1484271"/>
              <a:gd name="connsiteX4" fmla="*/ 866298 w 1041227"/>
              <a:gd name="connsiteY4" fmla="*/ 485029 h 1484271"/>
              <a:gd name="connsiteX5" fmla="*/ 880151 w 1041227"/>
              <a:gd name="connsiteY5" fmla="*/ 751276 h 1484271"/>
              <a:gd name="connsiteX6" fmla="*/ 559148 w 1041227"/>
              <a:gd name="connsiteY6" fmla="*/ 765702 h 1484271"/>
              <a:gd name="connsiteX7" fmla="*/ 467831 w 1041227"/>
              <a:gd name="connsiteY7" fmla="*/ 1117034 h 1484271"/>
              <a:gd name="connsiteX8" fmla="*/ 42314 w 1041227"/>
              <a:gd name="connsiteY8" fmla="*/ 1131462 h 1484271"/>
              <a:gd name="connsiteX9" fmla="*/ 11656 w 1041227"/>
              <a:gd name="connsiteY9" fmla="*/ 1416808 h 1484271"/>
              <a:gd name="connsiteX10" fmla="*/ 10181 w 1041227"/>
              <a:gd name="connsiteY10" fmla="*/ 1333442 h 1484271"/>
              <a:gd name="connsiteX11" fmla="*/ 38460 w 1041227"/>
              <a:gd name="connsiteY11" fmla="*/ 1484271 h 1484271"/>
              <a:gd name="connsiteX0" fmla="*/ 1041227 w 1041227"/>
              <a:gd name="connsiteY0" fmla="*/ 0 h 1484271"/>
              <a:gd name="connsiteX1" fmla="*/ 993519 w 1041227"/>
              <a:gd name="connsiteY1" fmla="*/ 238539 h 1484271"/>
              <a:gd name="connsiteX2" fmla="*/ 969665 w 1041227"/>
              <a:gd name="connsiteY2" fmla="*/ 262393 h 1484271"/>
              <a:gd name="connsiteX3" fmla="*/ 937860 w 1041227"/>
              <a:gd name="connsiteY3" fmla="*/ 469127 h 1484271"/>
              <a:gd name="connsiteX4" fmla="*/ 866298 w 1041227"/>
              <a:gd name="connsiteY4" fmla="*/ 485029 h 1484271"/>
              <a:gd name="connsiteX5" fmla="*/ 833017 w 1041227"/>
              <a:gd name="connsiteY5" fmla="*/ 760703 h 1484271"/>
              <a:gd name="connsiteX6" fmla="*/ 559148 w 1041227"/>
              <a:gd name="connsiteY6" fmla="*/ 765702 h 1484271"/>
              <a:gd name="connsiteX7" fmla="*/ 467831 w 1041227"/>
              <a:gd name="connsiteY7" fmla="*/ 1117034 h 1484271"/>
              <a:gd name="connsiteX8" fmla="*/ 42314 w 1041227"/>
              <a:gd name="connsiteY8" fmla="*/ 1131462 h 1484271"/>
              <a:gd name="connsiteX9" fmla="*/ 11656 w 1041227"/>
              <a:gd name="connsiteY9" fmla="*/ 1416808 h 1484271"/>
              <a:gd name="connsiteX10" fmla="*/ 10181 w 1041227"/>
              <a:gd name="connsiteY10" fmla="*/ 1333442 h 1484271"/>
              <a:gd name="connsiteX11" fmla="*/ 38460 w 1041227"/>
              <a:gd name="connsiteY11" fmla="*/ 1484271 h 1484271"/>
              <a:gd name="connsiteX0" fmla="*/ 1041227 w 1041227"/>
              <a:gd name="connsiteY0" fmla="*/ 0 h 1484271"/>
              <a:gd name="connsiteX1" fmla="*/ 993519 w 1041227"/>
              <a:gd name="connsiteY1" fmla="*/ 238539 h 1484271"/>
              <a:gd name="connsiteX2" fmla="*/ 969665 w 1041227"/>
              <a:gd name="connsiteY2" fmla="*/ 262393 h 1484271"/>
              <a:gd name="connsiteX3" fmla="*/ 937860 w 1041227"/>
              <a:gd name="connsiteY3" fmla="*/ 469127 h 1484271"/>
              <a:gd name="connsiteX4" fmla="*/ 866298 w 1041227"/>
              <a:gd name="connsiteY4" fmla="*/ 485029 h 1484271"/>
              <a:gd name="connsiteX5" fmla="*/ 833017 w 1041227"/>
              <a:gd name="connsiteY5" fmla="*/ 760703 h 1484271"/>
              <a:gd name="connsiteX6" fmla="*/ 559148 w 1041227"/>
              <a:gd name="connsiteY6" fmla="*/ 765702 h 1484271"/>
              <a:gd name="connsiteX7" fmla="*/ 467831 w 1041227"/>
              <a:gd name="connsiteY7" fmla="*/ 1117034 h 1484271"/>
              <a:gd name="connsiteX8" fmla="*/ 42314 w 1041227"/>
              <a:gd name="connsiteY8" fmla="*/ 1131462 h 1484271"/>
              <a:gd name="connsiteX9" fmla="*/ 11656 w 1041227"/>
              <a:gd name="connsiteY9" fmla="*/ 1416808 h 1484271"/>
              <a:gd name="connsiteX10" fmla="*/ 10181 w 1041227"/>
              <a:gd name="connsiteY10" fmla="*/ 1333442 h 1484271"/>
              <a:gd name="connsiteX11" fmla="*/ 38460 w 1041227"/>
              <a:gd name="connsiteY11" fmla="*/ 1484271 h 148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227" h="1484271">
                <a:moveTo>
                  <a:pt x="1041227" y="0"/>
                </a:moveTo>
                <a:cubicBezTo>
                  <a:pt x="1023336" y="97403"/>
                  <a:pt x="1005446" y="194807"/>
                  <a:pt x="993519" y="238539"/>
                </a:cubicBezTo>
                <a:cubicBezTo>
                  <a:pt x="981592" y="282271"/>
                  <a:pt x="978941" y="223962"/>
                  <a:pt x="969665" y="262393"/>
                </a:cubicBezTo>
                <a:cubicBezTo>
                  <a:pt x="960389" y="300824"/>
                  <a:pt x="955088" y="432021"/>
                  <a:pt x="937860" y="469127"/>
                </a:cubicBezTo>
                <a:cubicBezTo>
                  <a:pt x="920632" y="506233"/>
                  <a:pt x="883772" y="436433"/>
                  <a:pt x="866298" y="485029"/>
                </a:cubicBezTo>
                <a:cubicBezTo>
                  <a:pt x="848824" y="533625"/>
                  <a:pt x="884209" y="742205"/>
                  <a:pt x="833017" y="760703"/>
                </a:cubicBezTo>
                <a:cubicBezTo>
                  <a:pt x="781825" y="779201"/>
                  <a:pt x="620012" y="706314"/>
                  <a:pt x="559148" y="765702"/>
                </a:cubicBezTo>
                <a:cubicBezTo>
                  <a:pt x="498284" y="825091"/>
                  <a:pt x="553970" y="1056074"/>
                  <a:pt x="467831" y="1117034"/>
                </a:cubicBezTo>
                <a:cubicBezTo>
                  <a:pt x="381692" y="1177994"/>
                  <a:pt x="118343" y="1081500"/>
                  <a:pt x="42314" y="1131462"/>
                </a:cubicBezTo>
                <a:cubicBezTo>
                  <a:pt x="-33715" y="1181424"/>
                  <a:pt x="17012" y="1383145"/>
                  <a:pt x="11656" y="1416808"/>
                </a:cubicBezTo>
                <a:cubicBezTo>
                  <a:pt x="6301" y="1450471"/>
                  <a:pt x="10181" y="1333442"/>
                  <a:pt x="10181" y="1333442"/>
                </a:cubicBezTo>
                <a:lnTo>
                  <a:pt x="38460" y="1484271"/>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23" name="Rectangle 22">
            <a:extLst>
              <a:ext uri="{FF2B5EF4-FFF2-40B4-BE49-F238E27FC236}">
                <a16:creationId xmlns:a16="http://schemas.microsoft.com/office/drawing/2014/main" id="{3E977975-90F8-44DA-A2B7-C55649BBFAAD}"/>
              </a:ext>
            </a:extLst>
          </p:cNvPr>
          <p:cNvSpPr/>
          <p:nvPr/>
        </p:nvSpPr>
        <p:spPr>
          <a:xfrm>
            <a:off x="4893383" y="3316923"/>
            <a:ext cx="3429000" cy="2934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22" name="TextBox 21">
            <a:extLst>
              <a:ext uri="{FF2B5EF4-FFF2-40B4-BE49-F238E27FC236}">
                <a16:creationId xmlns:a16="http://schemas.microsoft.com/office/drawing/2014/main" id="{1675E23D-8F34-4E35-93AF-A70EEF71A43E}"/>
              </a:ext>
            </a:extLst>
          </p:cNvPr>
          <p:cNvSpPr txBox="1"/>
          <p:nvPr/>
        </p:nvSpPr>
        <p:spPr>
          <a:xfrm>
            <a:off x="239711" y="6400800"/>
            <a:ext cx="1174751"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Fig. 3.8</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4" name="Rectangle 4">
            <a:extLst>
              <a:ext uri="{FF2B5EF4-FFF2-40B4-BE49-F238E27FC236}">
                <a16:creationId xmlns:a16="http://schemas.microsoft.com/office/drawing/2014/main" id="{73FC8BBB-7612-4305-8D9D-D15BC963900D}"/>
              </a:ext>
            </a:extLst>
          </p:cNvPr>
          <p:cNvSpPr>
            <a:spLocks noChangeArrowheads="1"/>
          </p:cNvSpPr>
          <p:nvPr/>
        </p:nvSpPr>
        <p:spPr bwMode="auto">
          <a:xfrm rot="16200000">
            <a:off x="4250554" y="1875234"/>
            <a:ext cx="12222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Pressure (mb)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94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1">
            <a:extLst>
              <a:ext uri="{FF2B5EF4-FFF2-40B4-BE49-F238E27FC236}">
                <a16:creationId xmlns:a16="http://schemas.microsoft.com/office/drawing/2014/main" id="{43F8D004-B702-4ED2-8477-58BE6BB78F8F}"/>
              </a:ext>
            </a:extLst>
          </p:cNvPr>
          <p:cNvSpPr txBox="1">
            <a:spLocks noChangeArrowheads="1"/>
          </p:cNvSpPr>
          <p:nvPr/>
        </p:nvSpPr>
        <p:spPr bwMode="auto">
          <a:xfrm>
            <a:off x="2229611" y="1263040"/>
            <a:ext cx="57472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Baroclinic overturning circulation dominates tropics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Deep convective heating </a:t>
            </a:r>
            <a:r>
              <a:rPr kumimoji="0" lang="en-US" alt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that peaks at mid-troposphere.</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Radiative cooling </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 subsidence.</a:t>
            </a:r>
          </a:p>
        </p:txBody>
      </p:sp>
      <p:grpSp>
        <p:nvGrpSpPr>
          <p:cNvPr id="8" name="Group 7">
            <a:extLst>
              <a:ext uri="{FF2B5EF4-FFF2-40B4-BE49-F238E27FC236}">
                <a16:creationId xmlns:a16="http://schemas.microsoft.com/office/drawing/2014/main" id="{D6C7EBA1-197C-2163-CDC0-DF7897DE5736}"/>
              </a:ext>
            </a:extLst>
          </p:cNvPr>
          <p:cNvGrpSpPr/>
          <p:nvPr/>
        </p:nvGrpSpPr>
        <p:grpSpPr>
          <a:xfrm>
            <a:off x="2642449" y="2895600"/>
            <a:ext cx="3859101" cy="1912468"/>
            <a:chOff x="3349928" y="2255480"/>
            <a:chExt cx="3859101" cy="1912468"/>
          </a:xfrm>
        </p:grpSpPr>
        <p:pic>
          <p:nvPicPr>
            <p:cNvPr id="9" name="Graphic 2" descr="Cloud with solid fill">
              <a:extLst>
                <a:ext uri="{FF2B5EF4-FFF2-40B4-BE49-F238E27FC236}">
                  <a16:creationId xmlns:a16="http://schemas.microsoft.com/office/drawing/2014/main" id="{E549F9BD-C419-435D-8767-4499CD0935C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6308"/>
            <a:stretch/>
          </p:blipFill>
          <p:spPr>
            <a:xfrm>
              <a:off x="4174911" y="2255480"/>
              <a:ext cx="1788956" cy="1643478"/>
            </a:xfrm>
            <a:prstGeom prst="rect">
              <a:avLst/>
            </a:prstGeom>
          </p:spPr>
        </p:pic>
        <p:sp>
          <p:nvSpPr>
            <p:cNvPr id="10" name="Rectangle: Rounded Corners 9">
              <a:extLst>
                <a:ext uri="{FF2B5EF4-FFF2-40B4-BE49-F238E27FC236}">
                  <a16:creationId xmlns:a16="http://schemas.microsoft.com/office/drawing/2014/main" id="{521D4779-C35B-5943-1049-5B69E9C5295A}"/>
                </a:ext>
              </a:extLst>
            </p:cNvPr>
            <p:cNvSpPr/>
            <p:nvPr/>
          </p:nvSpPr>
          <p:spPr>
            <a:xfrm>
              <a:off x="5149924" y="2266150"/>
              <a:ext cx="1940619" cy="13224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id="{61B55076-7DA3-B2D7-B825-EBEF3F387624}"/>
                </a:ext>
              </a:extLst>
            </p:cNvPr>
            <p:cNvSpPr/>
            <p:nvPr/>
          </p:nvSpPr>
          <p:spPr>
            <a:xfrm>
              <a:off x="3837152" y="2280124"/>
              <a:ext cx="1098969" cy="13224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2" name="Straight Arrow Connector 11">
              <a:extLst>
                <a:ext uri="{FF2B5EF4-FFF2-40B4-BE49-F238E27FC236}">
                  <a16:creationId xmlns:a16="http://schemas.microsoft.com/office/drawing/2014/main" id="{3622B977-3FA0-AE79-77A1-386E6C880DBB}"/>
                </a:ext>
              </a:extLst>
            </p:cNvPr>
            <p:cNvCxnSpPr>
              <a:cxnSpLocks/>
            </p:cNvCxnSpPr>
            <p:nvPr/>
          </p:nvCxnSpPr>
          <p:spPr bwMode="auto">
            <a:xfrm flipH="1" flipV="1">
              <a:off x="5620088" y="3585384"/>
              <a:ext cx="177697" cy="6409"/>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7AC5025-3692-53A2-E42F-6BD90042F19B}"/>
                </a:ext>
              </a:extLst>
            </p:cNvPr>
            <p:cNvCxnSpPr>
              <a:cxnSpLocks/>
            </p:cNvCxnSpPr>
            <p:nvPr/>
          </p:nvCxnSpPr>
          <p:spPr bwMode="auto">
            <a:xfrm>
              <a:off x="4522081" y="3602248"/>
              <a:ext cx="123247" cy="0"/>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FC43364-3B75-E3D4-B24E-2D1B489F2830}"/>
                </a:ext>
              </a:extLst>
            </p:cNvPr>
            <p:cNvCxnSpPr/>
            <p:nvPr/>
          </p:nvCxnSpPr>
          <p:spPr>
            <a:xfrm>
              <a:off x="3396181" y="3847681"/>
              <a:ext cx="3812848" cy="0"/>
            </a:xfrm>
            <a:prstGeom prst="straightConnector1">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EC3CC79B-6D19-02DD-F1AA-4720EDA65BE5}"/>
                </a:ext>
              </a:extLst>
            </p:cNvPr>
            <p:cNvCxnSpPr>
              <a:cxnSpLocks/>
            </p:cNvCxnSpPr>
            <p:nvPr/>
          </p:nvCxnSpPr>
          <p:spPr>
            <a:xfrm flipH="1" flipV="1">
              <a:off x="3623350" y="3051253"/>
              <a:ext cx="4166" cy="979158"/>
            </a:xfrm>
            <a:prstGeom prst="straightConnector1">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6" name="TextBox 9">
              <a:extLst>
                <a:ext uri="{FF2B5EF4-FFF2-40B4-BE49-F238E27FC236}">
                  <a16:creationId xmlns:a16="http://schemas.microsoft.com/office/drawing/2014/main" id="{536DDDFE-E78F-999B-FF79-BDBF39CB71D6}"/>
                </a:ext>
              </a:extLst>
            </p:cNvPr>
            <p:cNvSpPr txBox="1"/>
            <p:nvPr/>
          </p:nvSpPr>
          <p:spPr>
            <a:xfrm>
              <a:off x="6817121" y="3798616"/>
              <a:ext cx="273422"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x</a:t>
              </a:r>
              <a:endParaRPr kumimoji="0" lang="en-US" sz="18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7" name="TextBox 10">
              <a:extLst>
                <a:ext uri="{FF2B5EF4-FFF2-40B4-BE49-F238E27FC236}">
                  <a16:creationId xmlns:a16="http://schemas.microsoft.com/office/drawing/2014/main" id="{8FD5F62E-B955-B843-33FE-5C27C0897ED2}"/>
                </a:ext>
              </a:extLst>
            </p:cNvPr>
            <p:cNvSpPr txBox="1"/>
            <p:nvPr/>
          </p:nvSpPr>
          <p:spPr>
            <a:xfrm>
              <a:off x="3349928" y="3051253"/>
              <a:ext cx="273422"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z</a:t>
              </a:r>
              <a:endParaRPr kumimoji="0" lang="en-US" sz="18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D9BB228F-59A2-923F-D8E2-701DC6685512}"/>
                </a:ext>
              </a:extLst>
            </p:cNvPr>
            <p:cNvCxnSpPr>
              <a:cxnSpLocks/>
            </p:cNvCxnSpPr>
            <p:nvPr/>
          </p:nvCxnSpPr>
          <p:spPr>
            <a:xfrm flipV="1">
              <a:off x="5041201" y="2622331"/>
              <a:ext cx="5464" cy="726768"/>
            </a:xfrm>
            <a:prstGeom prst="straightConnector1">
              <a:avLst/>
            </a:prstGeom>
            <a:ln w="19050">
              <a:solidFill>
                <a:schemeClr val="tx1">
                  <a:lumMod val="85000"/>
                  <a:lumOff val="1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86076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31AA02A4-C085-4897-8975-D11D03354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285"/>
          <a:stretch>
            <a:fillRect/>
          </a:stretch>
        </p:blipFill>
        <p:spPr bwMode="auto">
          <a:xfrm>
            <a:off x="4006191" y="914400"/>
            <a:ext cx="48879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655AB3FB-4BAC-45E4-AC45-CB5FEE010989}"/>
              </a:ext>
            </a:extLst>
          </p:cNvPr>
          <p:cNvSpPr>
            <a:spLocks noChangeArrowheads="1"/>
          </p:cNvSpPr>
          <p:nvPr/>
        </p:nvSpPr>
        <p:spPr bwMode="auto">
          <a:xfrm>
            <a:off x="5181600" y="5905639"/>
            <a:ext cx="38861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Vertically integrated (a) heat source </a:t>
            </a:r>
            <a:r>
              <a:rPr kumimoji="0" lang="en-US" altLang="en-US" sz="14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Q</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1, and (b) moisture sink </a:t>
            </a:r>
            <a:r>
              <a:rPr kumimoji="0" lang="en-US" altLang="en-US" sz="14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Q</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2 for JJA. (</a:t>
            </a:r>
            <a:r>
              <a:rPr kumimoji="0" lang="en-US" altLang="en-US" sz="14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Yanai</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&amp; Tomita 1998, JC)</a:t>
            </a:r>
          </a:p>
        </p:txBody>
      </p:sp>
      <p:sp>
        <p:nvSpPr>
          <p:cNvPr id="18436" name="Text Box 4">
            <a:extLst>
              <a:ext uri="{FF2B5EF4-FFF2-40B4-BE49-F238E27FC236}">
                <a16:creationId xmlns:a16="http://schemas.microsoft.com/office/drawing/2014/main" id="{5124CF36-A48C-441E-A8EB-977BC77AF88E}"/>
              </a:ext>
            </a:extLst>
          </p:cNvPr>
          <p:cNvSpPr txBox="1">
            <a:spLocks noChangeArrowheads="1"/>
          </p:cNvSpPr>
          <p:nvPr/>
        </p:nvSpPr>
        <p:spPr bwMode="auto">
          <a:xfrm>
            <a:off x="6500153" y="100488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mn-cs"/>
              </a:rPr>
              <a:t>Q1</a:t>
            </a:r>
          </a:p>
        </p:txBody>
      </p:sp>
      <p:sp>
        <p:nvSpPr>
          <p:cNvPr id="18437" name="Text Box 5">
            <a:extLst>
              <a:ext uri="{FF2B5EF4-FFF2-40B4-BE49-F238E27FC236}">
                <a16:creationId xmlns:a16="http://schemas.microsoft.com/office/drawing/2014/main" id="{FB6A9D85-1DE2-4189-9CC4-445E7E61A020}"/>
              </a:ext>
            </a:extLst>
          </p:cNvPr>
          <p:cNvSpPr txBox="1">
            <a:spLocks noChangeArrowheads="1"/>
          </p:cNvSpPr>
          <p:nvPr/>
        </p:nvSpPr>
        <p:spPr bwMode="auto">
          <a:xfrm>
            <a:off x="6477000" y="34290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70C0"/>
                </a:solidFill>
                <a:effectLst/>
                <a:uLnTx/>
                <a:uFillTx/>
                <a:latin typeface="Arial" panose="020B0604020202020204" pitchFamily="34" charset="0"/>
                <a:ea typeface="SimSun" panose="02010600030101010101" pitchFamily="2" charset="-122"/>
                <a:cs typeface="+mn-cs"/>
              </a:rPr>
              <a:t>Q2</a:t>
            </a:r>
          </a:p>
        </p:txBody>
      </p:sp>
      <p:sp>
        <p:nvSpPr>
          <p:cNvPr id="18445" name="Text Box 13">
            <a:extLst>
              <a:ext uri="{FF2B5EF4-FFF2-40B4-BE49-F238E27FC236}">
                <a16:creationId xmlns:a16="http://schemas.microsoft.com/office/drawing/2014/main" id="{113E0A86-0315-4957-A023-E0E4FC39B4FC}"/>
              </a:ext>
            </a:extLst>
          </p:cNvPr>
          <p:cNvSpPr txBox="1">
            <a:spLocks noChangeArrowheads="1"/>
          </p:cNvSpPr>
          <p:nvPr/>
        </p:nvSpPr>
        <p:spPr bwMode="auto">
          <a:xfrm>
            <a:off x="3921158" y="168275"/>
            <a:ext cx="51466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Two sides of precipitation: </a:t>
            </a:r>
            <a:r>
              <a:rPr kumimoji="0" lang="en-US" altLang="en-US" sz="2000" b="0" i="0" u="none" strike="noStrike" kern="1200" cap="none" spc="0" normalizeH="0" baseline="0" noProof="0" dirty="0">
                <a:ln>
                  <a:noFill/>
                </a:ln>
                <a:solidFill>
                  <a:srgbClr val="3366FF"/>
                </a:solidFill>
                <a:effectLst/>
                <a:uLnTx/>
                <a:uFillTx/>
                <a:latin typeface="Calibri" panose="020F0502020204030204" pitchFamily="34" charset="0"/>
                <a:ea typeface="SimSun" panose="02010600030101010101" pitchFamily="2" charset="-122"/>
                <a:cs typeface="Calibri" panose="020F0502020204030204" pitchFamily="34" charset="0"/>
              </a:rPr>
              <a:t>Hydrological cycle</a:t>
            </a: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(water balance) and </a:t>
            </a:r>
            <a:r>
              <a:rPr kumimoji="0" lang="en-US" altLang="en-US" sz="20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condensational heating</a:t>
            </a:r>
            <a:endPar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7E4C2FB-929B-48E0-92F0-9C724F19B903}"/>
                  </a:ext>
                </a:extLst>
              </p:cNvPr>
              <p:cNvSpPr/>
              <p:nvPr/>
            </p:nvSpPr>
            <p:spPr>
              <a:xfrm>
                <a:off x="457200" y="1799926"/>
                <a:ext cx="2517676"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𝑄</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𝑄</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𝑅</m:t>
                              </m:r>
                            </m:sub>
                          </m:sSub>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𝐿𝑃</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𝑄</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𝐻</m:t>
                          </m:r>
                        </m:sub>
                      </m:sSub>
                    </m:oMath>
                  </m:oMathPara>
                </a14:m>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3" name="Rectangle 2">
                <a:extLst>
                  <a:ext uri="{FF2B5EF4-FFF2-40B4-BE49-F238E27FC236}">
                    <a16:creationId xmlns:a16="http://schemas.microsoft.com/office/drawing/2014/main" id="{47E4C2FB-929B-48E0-92F0-9C724F19B903}"/>
                  </a:ext>
                </a:extLst>
              </p:cNvPr>
              <p:cNvSpPr>
                <a:spLocks noRot="1" noChangeAspect="1" noMove="1" noResize="1" noEditPoints="1" noAdjustHandles="1" noChangeArrowheads="1" noChangeShapeType="1" noTextEdit="1"/>
              </p:cNvSpPr>
              <p:nvPr/>
            </p:nvSpPr>
            <p:spPr>
              <a:xfrm>
                <a:off x="457200" y="1799926"/>
                <a:ext cx="2517676" cy="369332"/>
              </a:xfrm>
              <a:prstGeom prst="rect">
                <a:avLst/>
              </a:prstGeom>
              <a:blipFill>
                <a:blip r:embed="rId4"/>
                <a:stretch>
                  <a:fillRect b="-1147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DCFD08D-697C-4501-BEF1-48B84EFC4554}"/>
              </a:ext>
            </a:extLst>
          </p:cNvPr>
          <p:cNvSpPr/>
          <p:nvPr/>
        </p:nvSpPr>
        <p:spPr>
          <a:xfrm>
            <a:off x="135786" y="1219200"/>
            <a:ext cx="3403496"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column-integrated diabatic heating</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5" name="Rectangle 4">
            <a:extLst>
              <a:ext uri="{FF2B5EF4-FFF2-40B4-BE49-F238E27FC236}">
                <a16:creationId xmlns:a16="http://schemas.microsoft.com/office/drawing/2014/main" id="{92C788CE-089A-4801-9907-91A70FD8CA8B}"/>
              </a:ext>
            </a:extLst>
          </p:cNvPr>
          <p:cNvSpPr/>
          <p:nvPr/>
        </p:nvSpPr>
        <p:spPr>
          <a:xfrm>
            <a:off x="156927" y="3259672"/>
            <a:ext cx="3185487"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column-integrated moisture sink</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47075D4-0D5B-4754-98F9-4322D8D6F50B}"/>
                  </a:ext>
                </a:extLst>
              </p:cNvPr>
              <p:cNvSpPr/>
              <p:nvPr/>
            </p:nvSpPr>
            <p:spPr>
              <a:xfrm>
                <a:off x="617328" y="3876676"/>
                <a:ext cx="1863074"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𝑄</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𝐿</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𝑃</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oMath>
                </a14:m>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6" name="Rectangle 5">
                <a:extLst>
                  <a:ext uri="{FF2B5EF4-FFF2-40B4-BE49-F238E27FC236}">
                    <a16:creationId xmlns:a16="http://schemas.microsoft.com/office/drawing/2014/main" id="{647075D4-0D5B-4754-98F9-4322D8D6F50B}"/>
                  </a:ext>
                </a:extLst>
              </p:cNvPr>
              <p:cNvSpPr>
                <a:spLocks noRot="1" noChangeAspect="1" noMove="1" noResize="1" noEditPoints="1" noAdjustHandles="1" noChangeArrowheads="1" noChangeShapeType="1" noTextEdit="1"/>
              </p:cNvSpPr>
              <p:nvPr/>
            </p:nvSpPr>
            <p:spPr>
              <a:xfrm>
                <a:off x="617328" y="3876676"/>
                <a:ext cx="1863074" cy="369332"/>
              </a:xfrm>
              <a:prstGeom prst="rect">
                <a:avLst/>
              </a:prstGeom>
              <a:blipFill>
                <a:blip r:embed="rId5"/>
                <a:stretch>
                  <a:fillRect b="-13115"/>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ED92EFB9-3AC3-4852-A5F8-D0E804584996}"/>
              </a:ext>
            </a:extLst>
          </p:cNvPr>
          <p:cNvSpPr/>
          <p:nvPr/>
        </p:nvSpPr>
        <p:spPr>
          <a:xfrm rot="19899212">
            <a:off x="611009" y="2334491"/>
            <a:ext cx="1696318" cy="33855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Condens</a:t>
            </a:r>
            <a:r>
              <a:rPr kumimoji="0" lang="en-US" altLang="en-US" sz="16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 heating</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22" name="Rectangle 21">
            <a:extLst>
              <a:ext uri="{FF2B5EF4-FFF2-40B4-BE49-F238E27FC236}">
                <a16:creationId xmlns:a16="http://schemas.microsoft.com/office/drawing/2014/main" id="{EC050F6F-F496-4177-9995-9246303A4488}"/>
              </a:ext>
            </a:extLst>
          </p:cNvPr>
          <p:cNvSpPr/>
          <p:nvPr/>
        </p:nvSpPr>
        <p:spPr>
          <a:xfrm rot="19899212">
            <a:off x="1343727" y="4232219"/>
            <a:ext cx="1053595" cy="33855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Sfc</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altLang="en-US" sz="16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evap</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23" name="Rectangle 22">
            <a:extLst>
              <a:ext uri="{FF2B5EF4-FFF2-40B4-BE49-F238E27FC236}">
                <a16:creationId xmlns:a16="http://schemas.microsoft.com/office/drawing/2014/main" id="{C452C35A-D631-4079-924A-32E15BE7422E}"/>
              </a:ext>
            </a:extLst>
          </p:cNvPr>
          <p:cNvSpPr/>
          <p:nvPr/>
        </p:nvSpPr>
        <p:spPr>
          <a:xfrm rot="19899212">
            <a:off x="1193645" y="2404089"/>
            <a:ext cx="1711128" cy="33855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Sfc</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sensible heat</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24" name="Rectangle 23">
            <a:extLst>
              <a:ext uri="{FF2B5EF4-FFF2-40B4-BE49-F238E27FC236}">
                <a16:creationId xmlns:a16="http://schemas.microsoft.com/office/drawing/2014/main" id="{67F08D45-08E3-476C-8022-63B0FB105F14}"/>
              </a:ext>
            </a:extLst>
          </p:cNvPr>
          <p:cNvSpPr/>
          <p:nvPr/>
        </p:nvSpPr>
        <p:spPr>
          <a:xfrm rot="19899212">
            <a:off x="911692" y="4186985"/>
            <a:ext cx="815351" cy="33855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Precip</a:t>
            </a:r>
            <a:r>
              <a:rPr kumimoji="0" lang="en-US" altLang="en-US" sz="16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8C31DE7-3EFB-4D6C-B2B5-84B84F9B8C3A}"/>
                  </a:ext>
                </a:extLst>
              </p:cNvPr>
              <p:cNvSpPr/>
              <p:nvPr/>
            </p:nvSpPr>
            <p:spPr>
              <a:xfrm>
                <a:off x="92718" y="5010942"/>
                <a:ext cx="3452933" cy="61824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𝑄</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𝑄</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𝑑</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𝑑</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𝑡</m:t>
                              </m:r>
                            </m:den>
                          </m:f>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𝑅</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𝑇𝑂𝐴</m:t>
                          </m:r>
                        </m:sub>
                      </m:sSub>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𝑄</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𝑛𝑒𝑡</m:t>
                          </m:r>
                        </m:sub>
                      </m:sSub>
                    </m:oMath>
                  </m:oMathPara>
                </a14:m>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10" name="Rectangle 9">
                <a:extLst>
                  <a:ext uri="{FF2B5EF4-FFF2-40B4-BE49-F238E27FC236}">
                    <a16:creationId xmlns:a16="http://schemas.microsoft.com/office/drawing/2014/main" id="{68C31DE7-3EFB-4D6C-B2B5-84B84F9B8C3A}"/>
                  </a:ext>
                </a:extLst>
              </p:cNvPr>
              <p:cNvSpPr>
                <a:spLocks noRot="1" noChangeAspect="1" noMove="1" noResize="1" noEditPoints="1" noAdjustHandles="1" noChangeArrowheads="1" noChangeShapeType="1" noTextEdit="1"/>
              </p:cNvSpPr>
              <p:nvPr/>
            </p:nvSpPr>
            <p:spPr>
              <a:xfrm>
                <a:off x="92718" y="5010942"/>
                <a:ext cx="3452933" cy="618246"/>
              </a:xfrm>
              <a:prstGeom prst="rect">
                <a:avLst/>
              </a:prstGeom>
              <a:blipFill>
                <a:blip r:embed="rId6"/>
                <a:stretch>
                  <a:fillRect/>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2E582956-A110-418A-9E73-37492F95A58A}"/>
              </a:ext>
            </a:extLst>
          </p:cNvPr>
          <p:cNvSpPr/>
          <p:nvPr/>
        </p:nvSpPr>
        <p:spPr>
          <a:xfrm rot="19899212">
            <a:off x="2095476" y="4645820"/>
            <a:ext cx="1888927" cy="30777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Radiation~80 W/m</a:t>
            </a:r>
            <a:r>
              <a:rPr kumimoji="0" lang="en-US" altLang="en-US" sz="1400" b="0" i="0" u="none" strike="noStrike" kern="1200" cap="none" spc="0" normalizeH="0" baseline="3000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2</a:t>
            </a:r>
            <a:endPar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28" name="Rectangle 27">
            <a:extLst>
              <a:ext uri="{FF2B5EF4-FFF2-40B4-BE49-F238E27FC236}">
                <a16:creationId xmlns:a16="http://schemas.microsoft.com/office/drawing/2014/main" id="{BD347459-C41E-478C-8D5D-5C4464A63704}"/>
              </a:ext>
            </a:extLst>
          </p:cNvPr>
          <p:cNvSpPr/>
          <p:nvPr/>
        </p:nvSpPr>
        <p:spPr>
          <a:xfrm rot="19899212">
            <a:off x="2916455" y="4768690"/>
            <a:ext cx="1108213" cy="30777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Sfc</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flux ~0</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816EEF9-4020-4BF1-A3C6-9058EB161258}"/>
                  </a:ext>
                </a:extLst>
              </p:cNvPr>
              <p:cNvSpPr txBox="1"/>
              <p:nvPr/>
            </p:nvSpPr>
            <p:spPr>
              <a:xfrm flipH="1">
                <a:off x="1066938" y="5748450"/>
                <a:ext cx="309819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Print" panose="02000600000000000000" pitchFamily="2" charset="0"/>
                    <a:ea typeface="SimSun" panose="02010600030101010101" pitchFamily="2" charset="-122"/>
                    <a:cs typeface="+mn-cs"/>
                  </a:rPr>
                  <a:t>In convective regions, </a:t>
                </a:r>
                <a:r>
                  <a:rPr kumimoji="0" lang="en-US" sz="1800" b="0" i="0" u="none" strike="noStrike" kern="1200" cap="none" spc="0" normalizeH="0" baseline="0" noProof="0" dirty="0">
                    <a:ln>
                      <a:noFill/>
                    </a:ln>
                    <a:solidFill>
                      <a:srgbClr val="C00000"/>
                    </a:solidFill>
                    <a:effectLst/>
                    <a:uLnTx/>
                    <a:uFillTx/>
                    <a:latin typeface="Segoe Print" panose="02000600000000000000" pitchFamily="2" charset="0"/>
                    <a:ea typeface="SimSun" panose="02010600030101010101" pitchFamily="2" charset="-122"/>
                    <a:cs typeface="+mn-cs"/>
                  </a:rPr>
                  <a:t>why </a:t>
                </a:r>
                <a14:m>
                  <m:oMath xmlns:m="http://schemas.openxmlformats.org/officeDocument/2006/math">
                    <m:sSub>
                      <m:sSubPr>
                        <m:ctrlPr>
                          <a:rPr kumimoji="0" lang="en-US" sz="1800" b="0" i="1" u="none" strike="noStrike" kern="1200" cap="none" spc="0" normalizeH="0" baseline="0" noProof="0">
                            <a:ln>
                              <a:noFill/>
                            </a:ln>
                            <a:solidFill>
                              <a:srgbClr val="C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C00000"/>
                            </a:solidFill>
                            <a:effectLst/>
                            <a:uLnTx/>
                            <a:uFillTx/>
                            <a:latin typeface="Cambria Math" panose="02040503050406030204" pitchFamily="18" charset="0"/>
                            <a:cs typeface="+mn-cs"/>
                          </a:rPr>
                          <m:t>𝑅</m:t>
                        </m:r>
                      </m:e>
                      <m:sub>
                        <m:r>
                          <a:rPr kumimoji="0" lang="en-US" sz="1800" b="0" i="1" u="none" strike="noStrike" kern="1200" cap="none" spc="0" normalizeH="0" baseline="0" noProof="0">
                            <a:ln>
                              <a:noFill/>
                            </a:ln>
                            <a:solidFill>
                              <a:srgbClr val="C00000"/>
                            </a:solidFill>
                            <a:effectLst/>
                            <a:uLnTx/>
                            <a:uFillTx/>
                            <a:latin typeface="Cambria Math" panose="02040503050406030204" pitchFamily="18" charset="0"/>
                            <a:cs typeface="+mn-cs"/>
                          </a:rPr>
                          <m:t>𝑇𝑂𝐴</m:t>
                        </m:r>
                      </m:sub>
                    </m:sSub>
                  </m:oMath>
                </a14:m>
                <a:r>
                  <a:rPr kumimoji="0" lang="en-US" sz="1800" b="0" i="0" u="none" strike="noStrike" kern="1200" cap="none" spc="0" normalizeH="0" baseline="0" noProof="0" dirty="0">
                    <a:ln>
                      <a:noFill/>
                    </a:ln>
                    <a:solidFill>
                      <a:srgbClr val="C00000"/>
                    </a:solidFill>
                    <a:effectLst/>
                    <a:uLnTx/>
                    <a:uFillTx/>
                    <a:latin typeface="Segoe Print" panose="02000600000000000000" pitchFamily="2" charset="0"/>
                    <a:ea typeface="SimSun" panose="02010600030101010101" pitchFamily="2" charset="-122"/>
                    <a:cs typeface="+mn-cs"/>
                  </a:rPr>
                  <a:t>&gt;0 &amp; </a:t>
                </a:r>
                <a14:m>
                  <m:oMath xmlns:m="http://schemas.openxmlformats.org/officeDocument/2006/math">
                    <m:sSub>
                      <m:sSubPr>
                        <m:ctrlPr>
                          <a:rPr kumimoji="0" lang="en-US" sz="1800" b="0" i="1" u="none" strike="noStrike" kern="1200" cap="none" spc="0" normalizeH="0" baseline="0" noProof="0">
                            <a:ln>
                              <a:noFill/>
                            </a:ln>
                            <a:solidFill>
                              <a:srgbClr val="C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C00000"/>
                            </a:solidFill>
                            <a:effectLst/>
                            <a:uLnTx/>
                            <a:uFillTx/>
                            <a:latin typeface="Cambria Math" panose="02040503050406030204" pitchFamily="18" charset="0"/>
                            <a:cs typeface="+mn-cs"/>
                          </a:rPr>
                          <m:t>𝑄</m:t>
                        </m:r>
                      </m:e>
                      <m:sub>
                        <m:r>
                          <a:rPr kumimoji="0" lang="en-US" sz="1800" b="0" i="1" u="none" strike="noStrike" kern="1200" cap="none" spc="0" normalizeH="0" baseline="0" noProof="0">
                            <a:ln>
                              <a:noFill/>
                            </a:ln>
                            <a:solidFill>
                              <a:srgbClr val="C00000"/>
                            </a:solidFill>
                            <a:effectLst/>
                            <a:uLnTx/>
                            <a:uFillTx/>
                            <a:latin typeface="Cambria Math" panose="02040503050406030204" pitchFamily="18" charset="0"/>
                            <a:cs typeface="+mn-cs"/>
                          </a:rPr>
                          <m:t>𝑛𝑒𝑡</m:t>
                        </m:r>
                      </m:sub>
                    </m:sSub>
                  </m:oMath>
                </a14:m>
                <a:r>
                  <a:rPr kumimoji="0" lang="en-US" sz="1800" b="0" i="0" u="none" strike="noStrike" kern="1200" cap="none" spc="0" normalizeH="0" baseline="0" noProof="0" dirty="0">
                    <a:ln>
                      <a:noFill/>
                    </a:ln>
                    <a:solidFill>
                      <a:srgbClr val="C00000"/>
                    </a:solidFill>
                    <a:effectLst/>
                    <a:uLnTx/>
                    <a:uFillTx/>
                    <a:latin typeface="Segoe Print" panose="02000600000000000000" pitchFamily="2" charset="0"/>
                    <a:ea typeface="SimSun" panose="02010600030101010101" pitchFamily="2" charset="-122"/>
                    <a:cs typeface="+mn-cs"/>
                  </a:rPr>
                  <a:t>~0? </a:t>
                </a:r>
              </a:p>
            </p:txBody>
          </p:sp>
        </mc:Choice>
        <mc:Fallback xmlns="">
          <p:sp>
            <p:nvSpPr>
              <p:cNvPr id="11" name="TextBox 10">
                <a:extLst>
                  <a:ext uri="{FF2B5EF4-FFF2-40B4-BE49-F238E27FC236}">
                    <a16:creationId xmlns:a16="http://schemas.microsoft.com/office/drawing/2014/main" id="{D816EEF9-4020-4BF1-A3C6-9058EB161258}"/>
                  </a:ext>
                </a:extLst>
              </p:cNvPr>
              <p:cNvSpPr txBox="1">
                <a:spLocks noRot="1" noChangeAspect="1" noMove="1" noResize="1" noEditPoints="1" noAdjustHandles="1" noChangeArrowheads="1" noChangeShapeType="1" noTextEdit="1"/>
              </p:cNvSpPr>
              <p:nvPr/>
            </p:nvSpPr>
            <p:spPr>
              <a:xfrm flipH="1">
                <a:off x="1066938" y="5748450"/>
                <a:ext cx="3098193" cy="646331"/>
              </a:xfrm>
              <a:prstGeom prst="rect">
                <a:avLst/>
              </a:prstGeom>
              <a:blipFill>
                <a:blip r:embed="rId7"/>
                <a:stretch>
                  <a:fillRect l="-1575" t="-5660" b="-15094"/>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A3478D97-667A-475F-8497-0E552571D6A6}"/>
              </a:ext>
            </a:extLst>
          </p:cNvPr>
          <p:cNvSpPr/>
          <p:nvPr/>
        </p:nvSpPr>
        <p:spPr>
          <a:xfrm>
            <a:off x="4070259" y="3430416"/>
            <a:ext cx="5096966"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20" name="TextBox 19">
            <a:extLst>
              <a:ext uri="{FF2B5EF4-FFF2-40B4-BE49-F238E27FC236}">
                <a16:creationId xmlns:a16="http://schemas.microsoft.com/office/drawing/2014/main" id="{80683141-B4A4-4D6F-BD74-8C634E2D110C}"/>
              </a:ext>
            </a:extLst>
          </p:cNvPr>
          <p:cNvSpPr txBox="1"/>
          <p:nvPr/>
        </p:nvSpPr>
        <p:spPr>
          <a:xfrm>
            <a:off x="92718" y="75222"/>
            <a:ext cx="254194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CC"/>
                </a:highlight>
                <a:uLnTx/>
                <a:uFillTx/>
                <a:latin typeface="Calibri" panose="020F0502020204030204" pitchFamily="34" charset="0"/>
                <a:ea typeface="SimSun" panose="02010600030101010101" pitchFamily="2" charset="-122"/>
                <a:cs typeface="Calibri" panose="020F0502020204030204" pitchFamily="34" charset="0"/>
              </a:rPr>
              <a:t>Estimate diabatic heating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2" grpId="0"/>
      <p:bldP spid="24" grpId="0"/>
      <p:bldP spid="10" grpId="0"/>
      <p:bldP spid="27" grpId="0"/>
      <p:bldP spid="28" grpId="0"/>
      <p:bldP spid="11"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Text Box 8">
            <a:extLst>
              <a:ext uri="{FF2B5EF4-FFF2-40B4-BE49-F238E27FC236}">
                <a16:creationId xmlns:a16="http://schemas.microsoft.com/office/drawing/2014/main" id="{97A542A4-E4B3-4C8E-97E2-9E31BC061CBA}"/>
              </a:ext>
            </a:extLst>
          </p:cNvPr>
          <p:cNvSpPr txBox="1">
            <a:spLocks noChangeArrowheads="1"/>
          </p:cNvSpPr>
          <p:nvPr/>
        </p:nvSpPr>
        <p:spPr bwMode="auto">
          <a:xfrm>
            <a:off x="457200" y="228600"/>
            <a:ext cx="8423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t>Heating profile dependency on underlying sea surface temperature (SST)</a:t>
            </a:r>
          </a:p>
        </p:txBody>
      </p:sp>
      <p:pic>
        <p:nvPicPr>
          <p:cNvPr id="14" name="图片 10">
            <a:extLst>
              <a:ext uri="{FF2B5EF4-FFF2-40B4-BE49-F238E27FC236}">
                <a16:creationId xmlns:a16="http://schemas.microsoft.com/office/drawing/2014/main" id="{14BA2BAD-288F-49C2-B1C3-820FE20AB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049" y="958334"/>
            <a:ext cx="4439902" cy="4712138"/>
          </a:xfrm>
          <a:prstGeom prst="rect">
            <a:avLst/>
          </a:prstGeom>
        </p:spPr>
      </p:pic>
      <p:sp>
        <p:nvSpPr>
          <p:cNvPr id="15" name="Rectangle 7">
            <a:extLst>
              <a:ext uri="{FF2B5EF4-FFF2-40B4-BE49-F238E27FC236}">
                <a16:creationId xmlns:a16="http://schemas.microsoft.com/office/drawing/2014/main" id="{42CFA5E3-18BC-4014-9CF5-98FA69C7C1E7}"/>
              </a:ext>
            </a:extLst>
          </p:cNvPr>
          <p:cNvSpPr>
            <a:spLocks noChangeArrowheads="1"/>
          </p:cNvSpPr>
          <p:nvPr/>
        </p:nvSpPr>
        <p:spPr bwMode="auto">
          <a:xfrm>
            <a:off x="1828800" y="6003331"/>
            <a:ext cx="66694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Fig. 3.9</a:t>
            </a:r>
            <a:r>
              <a:rPr kumimoji="0" lang="en-US" altLang="zh-CN"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Comparison of Q1/c</a:t>
            </a:r>
            <a:r>
              <a:rPr kumimoji="0" lang="en-US" altLang="zh-CN" sz="1400" b="0" i="0" u="none" strike="noStrike" kern="1200" cap="none" spc="0" normalizeH="0" baseline="-2500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a:t>
            </a:r>
            <a:r>
              <a:rPr kumimoji="0" lang="en-US" altLang="zh-CN"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profiles </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for June-August during 1981-2010 </a:t>
            </a:r>
            <a:r>
              <a:rPr kumimoji="0" lang="en-US" altLang="zh-CN"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over the tropical western Pacific (</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145</a:t>
            </a:r>
            <a:r>
              <a:rPr kumimoji="0" lang="en-US" altLang="zh-CN" sz="1400" b="0" i="0" u="none" strike="noStrike" kern="1200" cap="none" spc="0" normalizeH="0" baseline="30000" noProof="0" dirty="0">
                <a:ln>
                  <a:noFill/>
                </a:ln>
                <a:solidFill>
                  <a:srgbClr val="000000"/>
                </a:solidFill>
                <a:effectLst/>
                <a:uLnTx/>
                <a:uFillTx/>
                <a:latin typeface="VrjtlrAdvTT3713a231"/>
                <a:ea typeface="SimSun" panose="02010600030101010101" pitchFamily="2" charset="-122"/>
                <a:cs typeface="+mn-cs"/>
              </a:rPr>
              <a:t>o</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 5</a:t>
            </a:r>
            <a:r>
              <a:rPr kumimoji="0" lang="en-US" altLang="zh-CN" sz="1400" b="0" i="0" u="none" strike="noStrike" kern="1200" cap="none" spc="0" normalizeH="0" baseline="30000" noProof="0" dirty="0">
                <a:ln>
                  <a:noFill/>
                </a:ln>
                <a:solidFill>
                  <a:srgbClr val="000000"/>
                </a:solidFill>
                <a:effectLst/>
                <a:uLnTx/>
                <a:uFillTx/>
                <a:latin typeface="VrjtlrAdvTT3713a231"/>
                <a:ea typeface="SimSun" panose="02010600030101010101" pitchFamily="2" charset="-122"/>
                <a:cs typeface="+mn-cs"/>
              </a:rPr>
              <a:t>o</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a:t>
            </a:r>
            <a:r>
              <a:rPr kumimoji="0" lang="en-US" altLang="zh-CN"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and Northeast Atlantic (40</a:t>
            </a:r>
            <a:r>
              <a:rPr kumimoji="0" lang="en-US" altLang="zh-CN" sz="1400" b="0" i="0" u="none" strike="noStrike" kern="1200" cap="none" spc="0" normalizeH="0" baseline="30000" noProof="0" dirty="0">
                <a:ln>
                  <a:noFill/>
                </a:ln>
                <a:solidFill>
                  <a:srgbClr val="000000"/>
                </a:solidFill>
                <a:effectLst/>
                <a:uLnTx/>
                <a:uFillTx/>
                <a:latin typeface="VrjtlrAdvTT3713a231"/>
                <a:ea typeface="SimSun" panose="02010600030101010101" pitchFamily="2" charset="-122"/>
                <a:cs typeface="+mn-cs"/>
              </a:rPr>
              <a:t>o</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W, 6</a:t>
            </a:r>
            <a:r>
              <a:rPr kumimoji="0" lang="en-US" altLang="zh-CN" sz="1400" b="0" i="0" u="none" strike="noStrike" kern="1200" cap="none" spc="0" normalizeH="0" baseline="30000" noProof="0" dirty="0">
                <a:ln>
                  <a:noFill/>
                </a:ln>
                <a:solidFill>
                  <a:srgbClr val="000000"/>
                </a:solidFill>
                <a:effectLst/>
                <a:uLnTx/>
                <a:uFillTx/>
                <a:latin typeface="VrjtlrAdvTT3713a231"/>
                <a:ea typeface="SimSun" panose="02010600030101010101" pitchFamily="2" charset="-122"/>
                <a:cs typeface="+mn-cs"/>
              </a:rPr>
              <a:t>o</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 </a:t>
            </a:r>
            <a:r>
              <a:rPr kumimoji="0" lang="en-US" altLang="zh-CN"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dashed). SST is 29.5 and 28</a:t>
            </a:r>
            <a:r>
              <a:rPr kumimoji="0" lang="en-US" altLang="zh-CN" sz="1400" b="0" i="0" u="none" strike="noStrike" kern="1200" cap="none" spc="0" normalizeH="0" baseline="3000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o</a:t>
            </a:r>
            <a:r>
              <a:rPr kumimoji="0" lang="en-US" altLang="zh-CN"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 </a:t>
            </a:r>
            <a:r>
              <a:rPr kumimoji="0" lang="en-US" altLang="zh-CN" sz="14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respectively</a:t>
            </a:r>
            <a:r>
              <a:rPr kumimoji="0" lang="en-US" altLang="en-US" sz="14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Replotted</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based on</a:t>
            </a:r>
            <a:r>
              <a:rPr kumimoji="0" lang="en-US" altLang="zh-CN"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Lin and Johnson (1996, JAS).</a:t>
            </a:r>
            <a:r>
              <a:rPr kumimoji="0" lang="en-US" altLang="zh-CN" sz="1400" b="0" i="0" u="none" strike="noStrike" kern="1200" cap="none" spc="0" normalizeH="0" baseline="0" noProof="0" dirty="0">
                <a:ln>
                  <a:noFill/>
                </a:ln>
                <a:solidFill>
                  <a:srgbClr val="000000"/>
                </a:solidFill>
                <a:effectLst/>
                <a:uLnTx/>
                <a:uFillTx/>
                <a:latin typeface="Calibri"/>
                <a:ea typeface="SimSun"/>
                <a:cs typeface="Calibri"/>
              </a:rPr>
              <a:t> </a:t>
            </a:r>
            <a:endParaRPr kumimoji="0" lang="en-US" altLang="zh-CN"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id="{7BA693F5-2CE8-4154-8278-A87E55AFB666}"/>
              </a:ext>
            </a:extLst>
          </p:cNvPr>
          <p:cNvSpPr/>
          <p:nvPr/>
        </p:nvSpPr>
        <p:spPr>
          <a:xfrm>
            <a:off x="5943600" y="2209800"/>
            <a:ext cx="675649" cy="228600"/>
          </a:xfrm>
          <a:prstGeom prst="rect">
            <a:avLst/>
          </a:prstGeom>
          <a:solidFill>
            <a:srgbClr val="CC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17" name="Rectangle 16">
            <a:extLst>
              <a:ext uri="{FF2B5EF4-FFF2-40B4-BE49-F238E27FC236}">
                <a16:creationId xmlns:a16="http://schemas.microsoft.com/office/drawing/2014/main" id="{731D0DD7-C0E9-437B-8F1B-4AEE2A7A4D47}"/>
              </a:ext>
            </a:extLst>
          </p:cNvPr>
          <p:cNvSpPr/>
          <p:nvPr/>
        </p:nvSpPr>
        <p:spPr>
          <a:xfrm>
            <a:off x="6019800" y="3320321"/>
            <a:ext cx="675649" cy="228600"/>
          </a:xfrm>
          <a:prstGeom prst="rect">
            <a:avLst/>
          </a:prstGeom>
          <a:solidFill>
            <a:srgbClr val="FF99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E0C15D6D-B97F-451F-8AD8-ED94B82FF68E}"/>
              </a:ext>
            </a:extLst>
          </p:cNvPr>
          <p:cNvSpPr txBox="1">
            <a:spLocks noChangeArrowheads="1"/>
          </p:cNvSpPr>
          <p:nvPr/>
        </p:nvSpPr>
        <p:spPr bwMode="auto">
          <a:xfrm>
            <a:off x="533400" y="533400"/>
            <a:ext cx="774115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85750">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28575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Key words</a:t>
            </a:r>
          </a:p>
          <a:p>
            <a:pPr marL="0" marR="0" lvl="0" indent="28575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0" marR="0" lvl="0" indent="285750" algn="l" defTabSz="914400" rtl="0" eaLnBrk="1" fontAlgn="base" latinLnBrk="0" hangingPunct="1">
              <a:lnSpc>
                <a:spcPct val="100000"/>
              </a:lnSpc>
              <a:spcBef>
                <a:spcPct val="0"/>
              </a:spcBef>
              <a:spcAft>
                <a:spcPct val="5000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Hydrological cycle and tropical rain bands</a:t>
            </a:r>
          </a:p>
          <a:p>
            <a:pPr marL="0" marR="0" lvl="0" indent="285750" algn="l" defTabSz="914400" rtl="0" eaLnBrk="1" fontAlgn="base" latinLnBrk="0" hangingPunct="1">
              <a:lnSpc>
                <a:spcPct val="100000"/>
              </a:lnSpc>
              <a:spcBef>
                <a:spcPct val="0"/>
              </a:spcBef>
              <a:spcAft>
                <a:spcPct val="5000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Importance of low-level wind convergence </a:t>
            </a:r>
          </a:p>
          <a:p>
            <a:pPr marL="0" marR="0" lvl="0" indent="285750" algn="l" defTabSz="914400" rtl="0" eaLnBrk="1" fontAlgn="base" latinLnBrk="0" hangingPunct="1">
              <a:lnSpc>
                <a:spcPct val="100000"/>
              </a:lnSpc>
              <a:spcBef>
                <a:spcPct val="0"/>
              </a:spcBef>
              <a:spcAft>
                <a:spcPct val="5000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SST control of deep convection, conditional instability</a:t>
            </a:r>
          </a:p>
          <a:p>
            <a:pPr marL="0" marR="0" lvl="0" indent="285750" algn="l" defTabSz="914400" rtl="0" eaLnBrk="1" fontAlgn="base" latinLnBrk="0" hangingPunct="1">
              <a:lnSpc>
                <a:spcPct val="100000"/>
              </a:lnSpc>
              <a:spcBef>
                <a:spcPct val="0"/>
              </a:spcBef>
              <a:spcAft>
                <a:spcPct val="5000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Heat and moisture budgets, Q1 &amp; Q2 diagnostics</a:t>
            </a:r>
          </a:p>
          <a:p>
            <a:pPr marL="0" marR="0" lvl="0" indent="285750" algn="l" defTabSz="914400" rtl="0" eaLnBrk="1" fontAlgn="base" latinLnBrk="0" hangingPunct="1">
              <a:lnSpc>
                <a:spcPct val="100000"/>
              </a:lnSpc>
              <a:spcBef>
                <a:spcPct val="0"/>
              </a:spcBef>
              <a:spcAft>
                <a:spcPct val="5000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Condensational heating in deep convection</a:t>
            </a:r>
          </a:p>
          <a:p>
            <a:pPr marL="0" marR="0" lvl="0" indent="285750" algn="l" defTabSz="914400" rtl="0" eaLnBrk="1" fontAlgn="base" latinLnBrk="0" hangingPunct="1">
              <a:lnSpc>
                <a:spcPct val="100000"/>
              </a:lnSpc>
              <a:spcBef>
                <a:spcPct val="0"/>
              </a:spcBef>
              <a:spcAft>
                <a:spcPct val="5000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SST effects on the height of convection and heating profile</a:t>
            </a:r>
          </a:p>
        </p:txBody>
      </p:sp>
      <p:sp>
        <p:nvSpPr>
          <p:cNvPr id="24579" name="Text Box 19">
            <a:extLst>
              <a:ext uri="{FF2B5EF4-FFF2-40B4-BE49-F238E27FC236}">
                <a16:creationId xmlns:a16="http://schemas.microsoft.com/office/drawing/2014/main" id="{0F35ABA8-3D40-4386-9631-13DBA8F306F2}"/>
              </a:ext>
            </a:extLst>
          </p:cNvPr>
          <p:cNvSpPr txBox="1">
            <a:spLocks noChangeArrowheads="1"/>
          </p:cNvSpPr>
          <p:nvPr/>
        </p:nvSpPr>
        <p:spPr bwMode="auto">
          <a:xfrm>
            <a:off x="3505200" y="5105400"/>
            <a:ext cx="1485900"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CC6600"/>
                </a:solidFill>
                <a:effectLst/>
                <a:uLnTx/>
                <a:uFillTx/>
                <a:latin typeface="Arial" panose="020B0604020202020204" pitchFamily="34" charset="0"/>
                <a:ea typeface="SimSun" panose="02010600030101010101" pitchFamily="2" charset="-122"/>
                <a:cs typeface="+mn-cs"/>
              </a:rPr>
              <a:t>Convection</a:t>
            </a:r>
          </a:p>
        </p:txBody>
      </p:sp>
      <p:sp>
        <p:nvSpPr>
          <p:cNvPr id="24580" name="Text Box 19">
            <a:extLst>
              <a:ext uri="{FF2B5EF4-FFF2-40B4-BE49-F238E27FC236}">
                <a16:creationId xmlns:a16="http://schemas.microsoft.com/office/drawing/2014/main" id="{1D7B4EA8-808F-44F1-BEE7-9D30A913043B}"/>
              </a:ext>
            </a:extLst>
          </p:cNvPr>
          <p:cNvSpPr txBox="1">
            <a:spLocks noChangeArrowheads="1"/>
          </p:cNvSpPr>
          <p:nvPr/>
        </p:nvSpPr>
        <p:spPr bwMode="auto">
          <a:xfrm>
            <a:off x="3505200" y="5649913"/>
            <a:ext cx="1485900"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70C0"/>
                </a:solidFill>
                <a:effectLst/>
                <a:uLnTx/>
                <a:uFillTx/>
                <a:latin typeface="Arial" panose="020B0604020202020204" pitchFamily="34" charset="0"/>
                <a:ea typeface="SimSun" panose="02010600030101010101" pitchFamily="2" charset="-122"/>
                <a:cs typeface="+mn-cs"/>
              </a:rPr>
              <a:t>Circulation</a:t>
            </a:r>
          </a:p>
        </p:txBody>
      </p:sp>
      <p:sp>
        <p:nvSpPr>
          <p:cNvPr id="5" name="Curved Left Arrow 4">
            <a:extLst>
              <a:ext uri="{FF2B5EF4-FFF2-40B4-BE49-F238E27FC236}">
                <a16:creationId xmlns:a16="http://schemas.microsoft.com/office/drawing/2014/main" id="{7EE93D99-D4D5-437D-986D-2457C8DD6AD5}"/>
              </a:ext>
            </a:extLst>
          </p:cNvPr>
          <p:cNvSpPr/>
          <p:nvPr/>
        </p:nvSpPr>
        <p:spPr>
          <a:xfrm>
            <a:off x="5029200" y="5257800"/>
            <a:ext cx="228600" cy="577850"/>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SimSun"/>
              <a:cs typeface="+mn-cs"/>
            </a:endParaRPr>
          </a:p>
        </p:txBody>
      </p:sp>
      <p:sp>
        <p:nvSpPr>
          <p:cNvPr id="6" name="Curved Left Arrow 5">
            <a:extLst>
              <a:ext uri="{FF2B5EF4-FFF2-40B4-BE49-F238E27FC236}">
                <a16:creationId xmlns:a16="http://schemas.microsoft.com/office/drawing/2014/main" id="{D974E58F-2E54-4D1D-BA45-EB8E0F4D60D3}"/>
              </a:ext>
            </a:extLst>
          </p:cNvPr>
          <p:cNvSpPr/>
          <p:nvPr/>
        </p:nvSpPr>
        <p:spPr>
          <a:xfrm rot="10800000">
            <a:off x="3276600" y="5257800"/>
            <a:ext cx="228600" cy="533400"/>
          </a:xfrm>
          <a:prstGeom prst="curvedLef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SimSun"/>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hidden="1">
            <a:extLst>
              <a:ext uri="{FF2B5EF4-FFF2-40B4-BE49-F238E27FC236}">
                <a16:creationId xmlns:a16="http://schemas.microsoft.com/office/drawing/2014/main" id="{33B27527-39C8-4870-A09F-1C320FC28839}"/>
              </a:ext>
            </a:extLst>
          </p:cNvPr>
          <p:cNvSpPr>
            <a:spLocks noGrp="1" noChangeArrowheads="1"/>
          </p:cNvSpPr>
          <p:nvPr>
            <p:ph type="title"/>
          </p:nvPr>
        </p:nvSpPr>
        <p:spPr/>
        <p:txBody>
          <a:bodyPr/>
          <a:lstStyle/>
          <a:p>
            <a:r>
              <a:rPr lang="en-US" altLang="en-US"/>
              <a:t>	</a:t>
            </a:r>
          </a:p>
        </p:txBody>
      </p:sp>
      <p:pic>
        <p:nvPicPr>
          <p:cNvPr id="125957" name="Picture 5" descr="hydrocycle1">
            <a:extLst>
              <a:ext uri="{FF2B5EF4-FFF2-40B4-BE49-F238E27FC236}">
                <a16:creationId xmlns:a16="http://schemas.microsoft.com/office/drawing/2014/main" id="{1371B16F-14F4-4C09-878E-41E1DD766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123950"/>
            <a:ext cx="89662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6" descr="hydrocycle2">
            <a:extLst>
              <a:ext uri="{FF2B5EF4-FFF2-40B4-BE49-F238E27FC236}">
                <a16:creationId xmlns:a16="http://schemas.microsoft.com/office/drawing/2014/main" id="{13302667-F208-4C8F-9210-331A61F943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1123950"/>
            <a:ext cx="89662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9" name="Picture 7" descr="hydrocycle3">
            <a:extLst>
              <a:ext uri="{FF2B5EF4-FFF2-40B4-BE49-F238E27FC236}">
                <a16:creationId xmlns:a16="http://schemas.microsoft.com/office/drawing/2014/main" id="{19761B15-090B-4B35-AB14-6B8BDE9FB1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0" y="1123950"/>
            <a:ext cx="89662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Picture 8" descr="hydrocycle4">
            <a:extLst>
              <a:ext uri="{FF2B5EF4-FFF2-40B4-BE49-F238E27FC236}">
                <a16:creationId xmlns:a16="http://schemas.microsoft.com/office/drawing/2014/main" id="{767BA5E5-387F-42C7-8550-36941070AA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00" y="1123950"/>
            <a:ext cx="89662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9">
            <a:extLst>
              <a:ext uri="{FF2B5EF4-FFF2-40B4-BE49-F238E27FC236}">
                <a16:creationId xmlns:a16="http://schemas.microsoft.com/office/drawing/2014/main" id="{2CF40B05-25CF-4411-8F9B-BDEDA3860B0D}"/>
              </a:ext>
            </a:extLst>
          </p:cNvPr>
          <p:cNvSpPr>
            <a:spLocks noChangeArrowheads="1"/>
          </p:cNvSpPr>
          <p:nvPr/>
        </p:nvSpPr>
        <p:spPr bwMode="auto">
          <a:xfrm>
            <a:off x="457200" y="533400"/>
            <a:ext cx="845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ctr" eaLnBrk="1" hangingPunct="1">
              <a:spcBef>
                <a:spcPct val="0"/>
              </a:spcBef>
              <a:buFontTx/>
              <a:buNone/>
            </a:pPr>
            <a:r>
              <a:rPr lang="en-US" altLang="en-US" sz="4800">
                <a:solidFill>
                  <a:schemeClr val="tx2"/>
                </a:solidFill>
              </a:rPr>
              <a:t>The Earth’s Hydrologic Cycle</a:t>
            </a:r>
            <a:br>
              <a:rPr lang="en-US" altLang="en-US" sz="4800">
                <a:solidFill>
                  <a:schemeClr val="tx2"/>
                </a:solidFill>
              </a:rPr>
            </a:br>
            <a:endParaRPr lang="en-US" altLang="en-US" sz="4800">
              <a:solidFill>
                <a:schemeClr val="tx2"/>
              </a:solidFill>
            </a:endParaRPr>
          </a:p>
        </p:txBody>
      </p:sp>
      <p:sp>
        <p:nvSpPr>
          <p:cNvPr id="7176" name="Text Box 10">
            <a:extLst>
              <a:ext uri="{FF2B5EF4-FFF2-40B4-BE49-F238E27FC236}">
                <a16:creationId xmlns:a16="http://schemas.microsoft.com/office/drawing/2014/main" id="{C0388CE0-5BF0-4558-A60C-7E23C3C873AB}"/>
              </a:ext>
            </a:extLst>
          </p:cNvPr>
          <p:cNvSpPr txBox="1">
            <a:spLocks noChangeArrowheads="1"/>
          </p:cNvSpPr>
          <p:nvPr/>
        </p:nvSpPr>
        <p:spPr bwMode="auto">
          <a:xfrm>
            <a:off x="0" y="5867400"/>
            <a:ext cx="910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buFontTx/>
              <a:buNone/>
            </a:pPr>
            <a:r>
              <a:rPr lang="en-US" altLang="en-US" sz="2400"/>
              <a:t>Globally averaged, evaporation &amp; precipitation are 1 m each year.</a:t>
            </a:r>
          </a:p>
        </p:txBody>
      </p:sp>
      <p:sp>
        <p:nvSpPr>
          <p:cNvPr id="7177" name="Text Box 11">
            <a:extLst>
              <a:ext uri="{FF2B5EF4-FFF2-40B4-BE49-F238E27FC236}">
                <a16:creationId xmlns:a16="http://schemas.microsoft.com/office/drawing/2014/main" id="{6525E147-9C09-4B8F-9557-C4DF68D96F74}"/>
              </a:ext>
            </a:extLst>
          </p:cNvPr>
          <p:cNvSpPr txBox="1">
            <a:spLocks noChangeArrowheads="1"/>
          </p:cNvSpPr>
          <p:nvPr/>
        </p:nvSpPr>
        <p:spPr bwMode="auto">
          <a:xfrm>
            <a:off x="2165350" y="776288"/>
            <a:ext cx="492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800"/>
              <a:t>Evaporation: 85% over ocean &amp; 15% over 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59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59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5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291A9E8B-4D15-42EB-987F-4A9FF02C9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453465"/>
            <a:ext cx="9144000" cy="4518422"/>
          </a:xfrm>
          <a:prstGeom prst="rect">
            <a:avLst/>
          </a:prstGeom>
        </p:spPr>
      </p:pic>
      <p:sp>
        <p:nvSpPr>
          <p:cNvPr id="10244" name="Text Box 6">
            <a:extLst>
              <a:ext uri="{FF2B5EF4-FFF2-40B4-BE49-F238E27FC236}">
                <a16:creationId xmlns:a16="http://schemas.microsoft.com/office/drawing/2014/main" id="{C01426FB-B3CC-4A69-977D-8D60C30B82BF}"/>
              </a:ext>
            </a:extLst>
          </p:cNvPr>
          <p:cNvSpPr txBox="1">
            <a:spLocks noChangeArrowheads="1"/>
          </p:cNvSpPr>
          <p:nvPr/>
        </p:nvSpPr>
        <p:spPr bwMode="auto">
          <a:xfrm>
            <a:off x="-34031" y="2667410"/>
            <a:ext cx="5822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400" dirty="0">
                <a:solidFill>
                  <a:schemeClr val="bg1"/>
                </a:solidFill>
              </a:rPr>
              <a:t>ITCZ</a:t>
            </a:r>
          </a:p>
        </p:txBody>
      </p:sp>
      <p:sp>
        <p:nvSpPr>
          <p:cNvPr id="10245" name="Text Box 7">
            <a:extLst>
              <a:ext uri="{FF2B5EF4-FFF2-40B4-BE49-F238E27FC236}">
                <a16:creationId xmlns:a16="http://schemas.microsoft.com/office/drawing/2014/main" id="{76340392-D258-4255-BDD5-18068B8FD259}"/>
              </a:ext>
            </a:extLst>
          </p:cNvPr>
          <p:cNvSpPr txBox="1">
            <a:spLocks noChangeArrowheads="1"/>
          </p:cNvSpPr>
          <p:nvPr/>
        </p:nvSpPr>
        <p:spPr bwMode="auto">
          <a:xfrm>
            <a:off x="3352800" y="2373126"/>
            <a:ext cx="5822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400" dirty="0">
                <a:solidFill>
                  <a:schemeClr val="bg1"/>
                </a:solidFill>
              </a:rPr>
              <a:t>ITCZ</a:t>
            </a:r>
          </a:p>
        </p:txBody>
      </p:sp>
      <p:sp>
        <p:nvSpPr>
          <p:cNvPr id="10246" name="Text Box 8">
            <a:extLst>
              <a:ext uri="{FF2B5EF4-FFF2-40B4-BE49-F238E27FC236}">
                <a16:creationId xmlns:a16="http://schemas.microsoft.com/office/drawing/2014/main" id="{DF8E7C13-F1C8-45F3-89B0-03F99881163A}"/>
              </a:ext>
            </a:extLst>
          </p:cNvPr>
          <p:cNvSpPr txBox="1">
            <a:spLocks noChangeArrowheads="1"/>
          </p:cNvSpPr>
          <p:nvPr/>
        </p:nvSpPr>
        <p:spPr bwMode="auto">
          <a:xfrm>
            <a:off x="6624638" y="2404095"/>
            <a:ext cx="5822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400" dirty="0">
                <a:solidFill>
                  <a:schemeClr val="bg1"/>
                </a:solidFill>
              </a:rPr>
              <a:t>ITCZ</a:t>
            </a:r>
          </a:p>
        </p:txBody>
      </p:sp>
      <p:sp>
        <p:nvSpPr>
          <p:cNvPr id="10247" name="Text Box 10">
            <a:extLst>
              <a:ext uri="{FF2B5EF4-FFF2-40B4-BE49-F238E27FC236}">
                <a16:creationId xmlns:a16="http://schemas.microsoft.com/office/drawing/2014/main" id="{D2EE3793-E2C6-4401-B71B-9FA1CB1BBE85}"/>
              </a:ext>
            </a:extLst>
          </p:cNvPr>
          <p:cNvSpPr txBox="1">
            <a:spLocks noChangeArrowheads="1"/>
          </p:cNvSpPr>
          <p:nvPr/>
        </p:nvSpPr>
        <p:spPr bwMode="auto">
          <a:xfrm rot="1242567">
            <a:off x="3020819" y="2947550"/>
            <a:ext cx="6639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400">
                <a:solidFill>
                  <a:schemeClr val="bg1"/>
                </a:solidFill>
              </a:rPr>
              <a:t>SPCZ</a:t>
            </a:r>
          </a:p>
        </p:txBody>
      </p:sp>
      <p:sp>
        <p:nvSpPr>
          <p:cNvPr id="10248" name="Text Box 11">
            <a:extLst>
              <a:ext uri="{FF2B5EF4-FFF2-40B4-BE49-F238E27FC236}">
                <a16:creationId xmlns:a16="http://schemas.microsoft.com/office/drawing/2014/main" id="{036C292D-3A15-4CD4-ABBB-EF152E18D0AB}"/>
              </a:ext>
            </a:extLst>
          </p:cNvPr>
          <p:cNvSpPr txBox="1">
            <a:spLocks noChangeArrowheads="1"/>
          </p:cNvSpPr>
          <p:nvPr/>
        </p:nvSpPr>
        <p:spPr bwMode="auto">
          <a:xfrm rot="1950454">
            <a:off x="6214484" y="3275111"/>
            <a:ext cx="6639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400">
                <a:solidFill>
                  <a:schemeClr val="bg1"/>
                </a:solidFill>
              </a:rPr>
              <a:t>SACZ</a:t>
            </a:r>
          </a:p>
        </p:txBody>
      </p:sp>
      <p:sp>
        <p:nvSpPr>
          <p:cNvPr id="10249" name="Text Box 13">
            <a:extLst>
              <a:ext uri="{FF2B5EF4-FFF2-40B4-BE49-F238E27FC236}">
                <a16:creationId xmlns:a16="http://schemas.microsoft.com/office/drawing/2014/main" id="{6C654945-1A02-4609-8A92-0C8DFC7E850E}"/>
              </a:ext>
            </a:extLst>
          </p:cNvPr>
          <p:cNvSpPr txBox="1">
            <a:spLocks noChangeArrowheads="1"/>
          </p:cNvSpPr>
          <p:nvPr/>
        </p:nvSpPr>
        <p:spPr bwMode="auto">
          <a:xfrm rot="21247088">
            <a:off x="2485426" y="1519845"/>
            <a:ext cx="10999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400" dirty="0">
                <a:solidFill>
                  <a:schemeClr val="bg1"/>
                </a:solidFill>
              </a:rPr>
              <a:t>Storm track</a:t>
            </a:r>
          </a:p>
        </p:txBody>
      </p:sp>
      <p:sp>
        <p:nvSpPr>
          <p:cNvPr id="10250" name="Text Box 14">
            <a:extLst>
              <a:ext uri="{FF2B5EF4-FFF2-40B4-BE49-F238E27FC236}">
                <a16:creationId xmlns:a16="http://schemas.microsoft.com/office/drawing/2014/main" id="{8CA80AFC-93C6-4FA4-BA2D-340E7B17C7E6}"/>
              </a:ext>
            </a:extLst>
          </p:cNvPr>
          <p:cNvSpPr txBox="1">
            <a:spLocks noChangeArrowheads="1"/>
          </p:cNvSpPr>
          <p:nvPr/>
        </p:nvSpPr>
        <p:spPr bwMode="auto">
          <a:xfrm rot="-1018780">
            <a:off x="6236008" y="1289660"/>
            <a:ext cx="10999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400">
                <a:solidFill>
                  <a:schemeClr val="bg1"/>
                </a:solidFill>
              </a:rPr>
              <a:t>Storm track</a:t>
            </a:r>
          </a:p>
        </p:txBody>
      </p:sp>
      <p:sp>
        <p:nvSpPr>
          <p:cNvPr id="17" name="Text Box 18">
            <a:extLst>
              <a:ext uri="{FF2B5EF4-FFF2-40B4-BE49-F238E27FC236}">
                <a16:creationId xmlns:a16="http://schemas.microsoft.com/office/drawing/2014/main" id="{94A33C81-BC76-4F4B-A347-F594BCD15D06}"/>
              </a:ext>
            </a:extLst>
          </p:cNvPr>
          <p:cNvSpPr txBox="1">
            <a:spLocks noChangeArrowheads="1"/>
          </p:cNvSpPr>
          <p:nvPr/>
        </p:nvSpPr>
        <p:spPr bwMode="auto">
          <a:xfrm>
            <a:off x="963097" y="87868"/>
            <a:ext cx="69429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800" b="1" dirty="0">
                <a:solidFill>
                  <a:srgbClr val="3333FF"/>
                </a:solidFill>
              </a:rPr>
              <a:t>Rain bands are collocated with low-level convergence zones. </a:t>
            </a:r>
            <a:endParaRPr lang="en-US" altLang="en-US" sz="1800" b="1" i="1" dirty="0">
              <a:solidFill>
                <a:srgbClr val="C00000"/>
              </a:solidFill>
            </a:endParaRPr>
          </a:p>
        </p:txBody>
      </p:sp>
      <p:sp>
        <p:nvSpPr>
          <p:cNvPr id="15" name="TextBox 11">
            <a:extLst>
              <a:ext uri="{FF2B5EF4-FFF2-40B4-BE49-F238E27FC236}">
                <a16:creationId xmlns:a16="http://schemas.microsoft.com/office/drawing/2014/main" id="{BB7A55CB-9BED-4D83-9624-2028552C4BCF}"/>
              </a:ext>
            </a:extLst>
          </p:cNvPr>
          <p:cNvSpPr txBox="1">
            <a:spLocks noChangeArrowheads="1"/>
          </p:cNvSpPr>
          <p:nvPr/>
        </p:nvSpPr>
        <p:spPr bwMode="auto">
          <a:xfrm>
            <a:off x="685800" y="4968151"/>
            <a:ext cx="4699235"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spcAft>
                <a:spcPts val="1000"/>
              </a:spcAft>
              <a:buFontTx/>
              <a:buNone/>
              <a:defRPr/>
            </a:pPr>
            <a:r>
              <a:rPr lang="en-US" altLang="en-US" sz="1800" dirty="0">
                <a:latin typeface="Calibri" panose="020F0502020204030204" pitchFamily="34" charset="0"/>
                <a:cs typeface="Calibri" panose="020F0502020204030204" pitchFamily="34" charset="0"/>
              </a:rPr>
              <a:t>ITCZ: Intertropical convergence zone</a:t>
            </a:r>
          </a:p>
          <a:p>
            <a:pPr eaLnBrk="1" hangingPunct="1">
              <a:spcBef>
                <a:spcPct val="0"/>
              </a:spcBef>
              <a:spcAft>
                <a:spcPts val="1000"/>
              </a:spcAft>
              <a:buFontTx/>
              <a:buNone/>
              <a:defRPr/>
            </a:pPr>
            <a:r>
              <a:rPr lang="en-US" altLang="en-US" sz="1800" dirty="0">
                <a:latin typeface="Calibri" panose="020F0502020204030204" pitchFamily="34" charset="0"/>
                <a:cs typeface="Calibri" panose="020F0502020204030204" pitchFamily="34" charset="0"/>
              </a:rPr>
              <a:t>SPCZ: South Pacific convergence zone</a:t>
            </a:r>
          </a:p>
          <a:p>
            <a:pPr eaLnBrk="1" hangingPunct="1">
              <a:spcBef>
                <a:spcPct val="0"/>
              </a:spcBef>
              <a:spcAft>
                <a:spcPts val="1000"/>
              </a:spcAft>
              <a:buFontTx/>
              <a:buNone/>
              <a:defRPr/>
            </a:pPr>
            <a:r>
              <a:rPr lang="en-US" altLang="en-US" sz="1800" dirty="0">
                <a:latin typeface="Calibri" panose="020F0502020204030204" pitchFamily="34" charset="0"/>
                <a:cs typeface="Calibri" panose="020F0502020204030204" pitchFamily="34" charset="0"/>
              </a:rPr>
              <a:t>SACZ: South Atlantic convergence zone</a:t>
            </a:r>
          </a:p>
          <a:p>
            <a:pPr marL="285750" indent="-285750" eaLnBrk="1" hangingPunct="1">
              <a:spcBef>
                <a:spcPct val="0"/>
              </a:spcBef>
              <a:spcAft>
                <a:spcPts val="1000"/>
              </a:spcAft>
              <a:defRPr/>
            </a:pPr>
            <a:r>
              <a:rPr lang="en-US" altLang="en-US" sz="1800" dirty="0">
                <a:latin typeface="Calibri" panose="020F0502020204030204" pitchFamily="34" charset="0"/>
                <a:cs typeface="Calibri" panose="020F0502020204030204" pitchFamily="34" charset="0"/>
              </a:rPr>
              <a:t>Latent heating drives atmospheric circulation</a:t>
            </a:r>
          </a:p>
        </p:txBody>
      </p:sp>
      <p:sp>
        <p:nvSpPr>
          <p:cNvPr id="18" name="TextBox 17">
            <a:extLst>
              <a:ext uri="{FF2B5EF4-FFF2-40B4-BE49-F238E27FC236}">
                <a16:creationId xmlns:a16="http://schemas.microsoft.com/office/drawing/2014/main" id="{30910739-1B63-43B3-99DC-27ED4C2A9EC5}"/>
              </a:ext>
            </a:extLst>
          </p:cNvPr>
          <p:cNvSpPr txBox="1"/>
          <p:nvPr/>
        </p:nvSpPr>
        <p:spPr>
          <a:xfrm>
            <a:off x="7696200" y="4572000"/>
            <a:ext cx="1270410" cy="307777"/>
          </a:xfrm>
          <a:prstGeom prst="rect">
            <a:avLst/>
          </a:prstGeom>
          <a:noFill/>
        </p:spPr>
        <p:txBody>
          <a:bodyPr wrap="square">
            <a:spAutoFit/>
          </a:bodyPr>
          <a:lstStyle/>
          <a:p>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Annual </a:t>
            </a:r>
            <a:r>
              <a:rPr kumimoji="0" lang="en-US" sz="14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precip</a:t>
            </a:r>
            <a:endParaRPr lang="en-US" dirty="0"/>
          </a:p>
        </p:txBody>
      </p:sp>
      <p:cxnSp>
        <p:nvCxnSpPr>
          <p:cNvPr id="3" name="Straight Connector 2">
            <a:extLst>
              <a:ext uri="{FF2B5EF4-FFF2-40B4-BE49-F238E27FC236}">
                <a16:creationId xmlns:a16="http://schemas.microsoft.com/office/drawing/2014/main" id="{588F0682-9F01-41E3-A661-303C0D158993}"/>
              </a:ext>
            </a:extLst>
          </p:cNvPr>
          <p:cNvCxnSpPr/>
          <p:nvPr/>
        </p:nvCxnSpPr>
        <p:spPr>
          <a:xfrm>
            <a:off x="-6350" y="270662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4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7429BE3A-2BF2-414D-BFE4-FA77FB1044DF}"/>
              </a:ext>
            </a:extLst>
          </p:cNvPr>
          <p:cNvPicPr>
            <a:picLocks noChangeAspect="1"/>
          </p:cNvPicPr>
          <p:nvPr/>
        </p:nvPicPr>
        <p:blipFill rotWithShape="1">
          <a:blip r:embed="rId3">
            <a:extLst>
              <a:ext uri="{28A0092B-C50C-407E-A947-70E740481C1C}">
                <a14:useLocalDpi xmlns:a14="http://schemas.microsoft.com/office/drawing/2010/main" val="0"/>
              </a:ext>
            </a:extLst>
          </a:blip>
          <a:srcRect t="11218"/>
          <a:stretch/>
        </p:blipFill>
        <p:spPr>
          <a:xfrm>
            <a:off x="2813286" y="761193"/>
            <a:ext cx="6270100" cy="3058811"/>
          </a:xfrm>
          <a:prstGeom prst="rect">
            <a:avLst/>
          </a:prstGeom>
        </p:spPr>
      </p:pic>
      <p:pic>
        <p:nvPicPr>
          <p:cNvPr id="33797" name="Picture 5">
            <a:extLst>
              <a:ext uri="{FF2B5EF4-FFF2-40B4-BE49-F238E27FC236}">
                <a16:creationId xmlns:a16="http://schemas.microsoft.com/office/drawing/2014/main" id="{9B0F2339-590F-4FAF-8C8F-7D15D6F5E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4285"/>
          <a:stretch>
            <a:fillRect/>
          </a:stretch>
        </p:blipFill>
        <p:spPr bwMode="auto">
          <a:xfrm>
            <a:off x="1666586" y="3657600"/>
            <a:ext cx="72390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15">
            <a:extLst>
              <a:ext uri="{FF2B5EF4-FFF2-40B4-BE49-F238E27FC236}">
                <a16:creationId xmlns:a16="http://schemas.microsoft.com/office/drawing/2014/main" id="{82840806-D542-403D-81C1-0304A0B05550}"/>
              </a:ext>
            </a:extLst>
          </p:cNvPr>
          <p:cNvSpPr txBox="1">
            <a:spLocks noChangeArrowheads="1"/>
          </p:cNvSpPr>
          <p:nvPr/>
        </p:nvSpPr>
        <p:spPr bwMode="auto">
          <a:xfrm>
            <a:off x="8341408" y="3374549"/>
            <a:ext cx="802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400" b="1" dirty="0">
                <a:latin typeface="Calibri" panose="020F0502020204030204" pitchFamily="34" charset="0"/>
                <a:cs typeface="Calibri" panose="020F0502020204030204" pitchFamily="34" charset="0"/>
              </a:rPr>
              <a:t>January </a:t>
            </a:r>
          </a:p>
        </p:txBody>
      </p:sp>
      <p:sp>
        <p:nvSpPr>
          <p:cNvPr id="33808" name="Text Box 16">
            <a:extLst>
              <a:ext uri="{FF2B5EF4-FFF2-40B4-BE49-F238E27FC236}">
                <a16:creationId xmlns:a16="http://schemas.microsoft.com/office/drawing/2014/main" id="{CEA6C48B-D43D-432D-8999-D74EB543F1C7}"/>
              </a:ext>
            </a:extLst>
          </p:cNvPr>
          <p:cNvSpPr txBox="1">
            <a:spLocks noChangeArrowheads="1"/>
          </p:cNvSpPr>
          <p:nvPr/>
        </p:nvSpPr>
        <p:spPr bwMode="auto">
          <a:xfrm>
            <a:off x="2362200" y="6415088"/>
            <a:ext cx="33429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600" dirty="0">
                <a:solidFill>
                  <a:schemeClr val="bg1"/>
                </a:solidFill>
                <a:latin typeface="Calibri" panose="020F0502020204030204" pitchFamily="34" charset="0"/>
                <a:cs typeface="Calibri" panose="020F0502020204030204" pitchFamily="34" charset="0"/>
              </a:rPr>
              <a:t>DJF </a:t>
            </a:r>
            <a:r>
              <a:rPr lang="en-US" altLang="en-US" sz="1600" dirty="0" err="1">
                <a:solidFill>
                  <a:schemeClr val="bg1"/>
                </a:solidFill>
                <a:latin typeface="Calibri" panose="020F0502020204030204" pitchFamily="34" charset="0"/>
                <a:cs typeface="Calibri" panose="020F0502020204030204" pitchFamily="34" charset="0"/>
              </a:rPr>
              <a:t>Sfc</a:t>
            </a:r>
            <a:r>
              <a:rPr lang="en-US" altLang="en-US" sz="1600" dirty="0">
                <a:solidFill>
                  <a:schemeClr val="bg1"/>
                </a:solidFill>
                <a:latin typeface="Calibri" panose="020F0502020204030204" pitchFamily="34" charset="0"/>
                <a:cs typeface="Calibri" panose="020F0502020204030204" pitchFamily="34" charset="0"/>
              </a:rPr>
              <a:t> wind &amp; </a:t>
            </a:r>
            <a:r>
              <a:rPr lang="en-US" altLang="en-US" sz="1600" dirty="0" err="1">
                <a:solidFill>
                  <a:schemeClr val="bg1"/>
                </a:solidFill>
                <a:latin typeface="Calibri" panose="020F0502020204030204" pitchFamily="34" charset="0"/>
                <a:cs typeface="Calibri" panose="020F0502020204030204" pitchFamily="34" charset="0"/>
              </a:rPr>
              <a:t>precip</a:t>
            </a:r>
            <a:r>
              <a:rPr lang="en-US" altLang="en-US" sz="1600" dirty="0">
                <a:latin typeface="Calibri" panose="020F0502020204030204" pitchFamily="34" charset="0"/>
                <a:cs typeface="Calibri" panose="020F0502020204030204" pitchFamily="34" charset="0"/>
              </a:rPr>
              <a:t> (WH05)</a:t>
            </a:r>
          </a:p>
        </p:txBody>
      </p:sp>
      <p:sp>
        <p:nvSpPr>
          <p:cNvPr id="33811" name="Text Box 19">
            <a:extLst>
              <a:ext uri="{FF2B5EF4-FFF2-40B4-BE49-F238E27FC236}">
                <a16:creationId xmlns:a16="http://schemas.microsoft.com/office/drawing/2014/main" id="{D93025F4-7430-4059-ADC5-874A7C9E6ED8}"/>
              </a:ext>
            </a:extLst>
          </p:cNvPr>
          <p:cNvSpPr txBox="1">
            <a:spLocks noChangeArrowheads="1"/>
          </p:cNvSpPr>
          <p:nvPr/>
        </p:nvSpPr>
        <p:spPr bwMode="auto">
          <a:xfrm>
            <a:off x="74696" y="2722107"/>
            <a:ext cx="28281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400" dirty="0">
                <a:latin typeface="Calibri" panose="020F0502020204030204" pitchFamily="34" charset="0"/>
                <a:cs typeface="Calibri" panose="020F0502020204030204" pitchFamily="34" charset="0"/>
              </a:rPr>
              <a:t>Collocation of surface convergence and rainfall arises from </a:t>
            </a:r>
            <a:r>
              <a:rPr lang="en-US" altLang="en-US" sz="1400" dirty="0">
                <a:solidFill>
                  <a:srgbClr val="3333FF"/>
                </a:solidFill>
                <a:latin typeface="Calibri" panose="020F0502020204030204" pitchFamily="34" charset="0"/>
                <a:cs typeface="Calibri" panose="020F0502020204030204" pitchFamily="34" charset="0"/>
              </a:rPr>
              <a:t>water vapor budget</a:t>
            </a:r>
            <a:r>
              <a:rPr lang="en-US" altLang="en-US" sz="1400" dirty="0">
                <a:latin typeface="Calibri" panose="020F0502020204030204" pitchFamily="34" charset="0"/>
                <a:cs typeface="Calibri" panose="020F0502020204030204" pitchFamily="34" charset="0"/>
              </a:rPr>
              <a:t> and deep </a:t>
            </a:r>
            <a:r>
              <a:rPr lang="en-US" altLang="en-US" sz="1400" dirty="0">
                <a:solidFill>
                  <a:srgbClr val="FF0000"/>
                </a:solidFill>
                <a:latin typeface="Calibri" panose="020F0502020204030204" pitchFamily="34" charset="0"/>
                <a:cs typeface="Calibri" panose="020F0502020204030204" pitchFamily="34" charset="0"/>
              </a:rPr>
              <a:t>latent heating</a:t>
            </a:r>
            <a:r>
              <a:rPr lang="en-US" altLang="en-US" sz="1400" dirty="0">
                <a:latin typeface="Calibri" panose="020F0502020204030204" pitchFamily="34" charset="0"/>
                <a:cs typeface="Calibri" panose="020F0502020204030204" pitchFamily="34" charset="0"/>
              </a:rPr>
              <a:t> that drives atmospheric circulation.</a:t>
            </a:r>
          </a:p>
        </p:txBody>
      </p:sp>
      <p:sp>
        <p:nvSpPr>
          <p:cNvPr id="17" name="Text Box 18">
            <a:extLst>
              <a:ext uri="{FF2B5EF4-FFF2-40B4-BE49-F238E27FC236}">
                <a16:creationId xmlns:a16="http://schemas.microsoft.com/office/drawing/2014/main" id="{94A33C81-BC76-4F4B-A347-F594BCD15D06}"/>
              </a:ext>
            </a:extLst>
          </p:cNvPr>
          <p:cNvSpPr txBox="1">
            <a:spLocks noChangeArrowheads="1"/>
          </p:cNvSpPr>
          <p:nvPr/>
        </p:nvSpPr>
        <p:spPr bwMode="auto">
          <a:xfrm>
            <a:off x="902970" y="234745"/>
            <a:ext cx="7571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800" b="1" dirty="0">
                <a:solidFill>
                  <a:srgbClr val="3333FF"/>
                </a:solidFill>
              </a:rPr>
              <a:t>Rain bands are collocated with low-level convergence zones. </a:t>
            </a:r>
            <a:r>
              <a:rPr lang="en-US" altLang="en-US" sz="1800" b="1" i="1" dirty="0">
                <a:solidFill>
                  <a:srgbClr val="C00000"/>
                </a:solidFill>
              </a:rPr>
              <a:t>Why?</a:t>
            </a:r>
          </a:p>
        </p:txBody>
      </p:sp>
      <p:sp>
        <p:nvSpPr>
          <p:cNvPr id="11" name="TextBox 10">
            <a:extLst>
              <a:ext uri="{FF2B5EF4-FFF2-40B4-BE49-F238E27FC236}">
                <a16:creationId xmlns:a16="http://schemas.microsoft.com/office/drawing/2014/main" id="{C385C1A2-0248-429A-953F-22586A6B0604}"/>
              </a:ext>
            </a:extLst>
          </p:cNvPr>
          <p:cNvSpPr txBox="1"/>
          <p:nvPr/>
        </p:nvSpPr>
        <p:spPr>
          <a:xfrm>
            <a:off x="152400" y="6523322"/>
            <a:ext cx="883328" cy="307777"/>
          </a:xfrm>
          <a:prstGeom prst="rect">
            <a:avLst/>
          </a:prstGeom>
          <a:noFill/>
        </p:spPr>
        <p:txBody>
          <a:bodyPr wrap="square">
            <a:spAutoFit/>
          </a:bodyPr>
          <a:lstStyle/>
          <a:p>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Fig. 3.3</a:t>
            </a:r>
            <a:endParaRPr lang="en-US" dirty="0"/>
          </a:p>
        </p:txBody>
      </p:sp>
      <p:sp>
        <p:nvSpPr>
          <p:cNvPr id="4" name="Text Box 7">
            <a:extLst>
              <a:ext uri="{FF2B5EF4-FFF2-40B4-BE49-F238E27FC236}">
                <a16:creationId xmlns:a16="http://schemas.microsoft.com/office/drawing/2014/main" id="{C2EFA02B-F4EF-78F6-8810-D8732C779EE4}"/>
              </a:ext>
            </a:extLst>
          </p:cNvPr>
          <p:cNvSpPr txBox="1">
            <a:spLocks noChangeArrowheads="1"/>
          </p:cNvSpPr>
          <p:nvPr/>
        </p:nvSpPr>
        <p:spPr bwMode="auto">
          <a:xfrm>
            <a:off x="5157747" y="1972328"/>
            <a:ext cx="493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400" dirty="0">
                <a:solidFill>
                  <a:schemeClr val="bg1"/>
                </a:solidFill>
                <a:latin typeface="Calibri" panose="020F0502020204030204" pitchFamily="34" charset="0"/>
                <a:cs typeface="Calibri" panose="020F0502020204030204" pitchFamily="34" charset="0"/>
              </a:rPr>
              <a:t>ITCZ</a:t>
            </a:r>
          </a:p>
        </p:txBody>
      </p:sp>
      <p:sp>
        <p:nvSpPr>
          <p:cNvPr id="5" name="Text Box 10">
            <a:extLst>
              <a:ext uri="{FF2B5EF4-FFF2-40B4-BE49-F238E27FC236}">
                <a16:creationId xmlns:a16="http://schemas.microsoft.com/office/drawing/2014/main" id="{64473D4A-2072-EFCC-1260-7D4574C21D8D}"/>
              </a:ext>
            </a:extLst>
          </p:cNvPr>
          <p:cNvSpPr txBox="1">
            <a:spLocks noChangeArrowheads="1"/>
          </p:cNvSpPr>
          <p:nvPr/>
        </p:nvSpPr>
        <p:spPr bwMode="auto">
          <a:xfrm rot="1242567">
            <a:off x="4977872" y="2363448"/>
            <a:ext cx="53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400" dirty="0">
                <a:solidFill>
                  <a:schemeClr val="bg1"/>
                </a:solidFill>
                <a:latin typeface="Calibri" panose="020F0502020204030204" pitchFamily="34" charset="0"/>
                <a:cs typeface="Calibri" panose="020F0502020204030204" pitchFamily="34" charset="0"/>
              </a:rPr>
              <a:t>SPCZ</a:t>
            </a:r>
          </a:p>
        </p:txBody>
      </p:sp>
      <p:sp>
        <p:nvSpPr>
          <p:cNvPr id="6" name="Text Box 11">
            <a:extLst>
              <a:ext uri="{FF2B5EF4-FFF2-40B4-BE49-F238E27FC236}">
                <a16:creationId xmlns:a16="http://schemas.microsoft.com/office/drawing/2014/main" id="{48195791-4818-4518-B682-3BF93F166772}"/>
              </a:ext>
            </a:extLst>
          </p:cNvPr>
          <p:cNvSpPr txBox="1">
            <a:spLocks noChangeArrowheads="1"/>
          </p:cNvSpPr>
          <p:nvPr/>
        </p:nvSpPr>
        <p:spPr bwMode="auto">
          <a:xfrm rot="1950454">
            <a:off x="7117315" y="2617229"/>
            <a:ext cx="5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400" dirty="0">
                <a:solidFill>
                  <a:schemeClr val="bg1"/>
                </a:solidFill>
                <a:latin typeface="Calibri" panose="020F0502020204030204" pitchFamily="34" charset="0"/>
                <a:cs typeface="Calibri" panose="020F0502020204030204" pitchFamily="34" charset="0"/>
              </a:rPr>
              <a:t>SACZ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11"/>
                                        </p:tgtEl>
                                        <p:attrNameLst>
                                          <p:attrName>style.visibility</p:attrName>
                                        </p:attrNameLst>
                                      </p:cBhvr>
                                      <p:to>
                                        <p:strVal val="visible"/>
                                      </p:to>
                                    </p:set>
                                    <p:animEffect transition="in" filter="wipe(left)">
                                      <p:cBhvr>
                                        <p:cTn id="7" dur="500"/>
                                        <p:tgtEl>
                                          <p:spTgt spid="33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D713083-E77E-4DD4-BEDF-1EAAAA8AEC57}"/>
                  </a:ext>
                </a:extLst>
              </p:cNvPr>
              <p:cNvSpPr/>
              <p:nvPr/>
            </p:nvSpPr>
            <p:spPr>
              <a:xfrm>
                <a:off x="482380" y="1143340"/>
                <a:ext cx="5499493" cy="66569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𝑞</m:t>
                          </m:r>
                        </m:num>
                        <m:den>
                          <m:r>
                            <a:rPr lang="en-US">
                              <a:latin typeface="Cambria Math" panose="02040503050406030204" pitchFamily="18" charset="0"/>
                            </a:rPr>
                            <m:t>𝜕</m:t>
                          </m:r>
                          <m:r>
                            <a:rPr lang="en-US" i="1">
                              <a:latin typeface="Cambria Math" panose="02040503050406030204" pitchFamily="18" charset="0"/>
                            </a:rPr>
                            <m:t>𝑡</m:t>
                          </m:r>
                        </m:den>
                      </m:f>
                      <m:r>
                        <a:rPr lang="en-US">
                          <a:latin typeface="Cambria Math" panose="02040503050406030204" pitchFamily="18" charset="0"/>
                        </a:rPr>
                        <m:t>+</m:t>
                      </m:r>
                      <m:r>
                        <m:rPr>
                          <m:sty m:val="p"/>
                        </m:rPr>
                        <a:rPr lang="en-US">
                          <a:latin typeface="Cambria Math" panose="02040503050406030204" pitchFamily="18" charset="0"/>
                        </a:rPr>
                        <m:t>∇</m:t>
                      </m:r>
                      <m:r>
                        <a:rPr lang="en-US">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𝑞</m:t>
                          </m:r>
                          <m:r>
                            <a:rPr lang="en-US" b="1" i="1">
                              <a:latin typeface="Cambria Math" panose="02040503050406030204" pitchFamily="18" charset="0"/>
                            </a:rPr>
                            <m:t>𝒖</m:t>
                          </m:r>
                        </m:e>
                      </m:d>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m:t>
                          </m:r>
                        </m:num>
                        <m:den>
                          <m:r>
                            <a:rPr lang="en-US">
                              <a:latin typeface="Cambria Math" panose="02040503050406030204" pitchFamily="18" charset="0"/>
                            </a:rPr>
                            <m:t>𝜕</m:t>
                          </m:r>
                          <m:r>
                            <a:rPr lang="en-US" i="1">
                              <a:latin typeface="Cambria Math" panose="02040503050406030204" pitchFamily="18" charset="0"/>
                            </a:rPr>
                            <m:t>𝑝</m:t>
                          </m:r>
                        </m:den>
                      </m:f>
                      <m:d>
                        <m:dPr>
                          <m:ctrlPr>
                            <a:rPr lang="en-US" i="1">
                              <a:latin typeface="Cambria Math" panose="02040503050406030204" pitchFamily="18" charset="0"/>
                            </a:rPr>
                          </m:ctrlPr>
                        </m:dPr>
                        <m:e>
                          <m:r>
                            <a:rPr lang="en-US" i="1">
                              <a:latin typeface="Cambria Math" panose="02040503050406030204" pitchFamily="18" charset="0"/>
                            </a:rPr>
                            <m:t>𝑞</m:t>
                          </m:r>
                          <m:r>
                            <a:rPr lang="en-US" i="1">
                              <a:latin typeface="Cambria Math" panose="02040503050406030204" pitchFamily="18" charset="0"/>
                            </a:rPr>
                            <m:t>𝜔</m:t>
                          </m:r>
                        </m:e>
                      </m:d>
                      <m:r>
                        <a:rPr lang="en-US" i="1">
                          <a:latin typeface="Cambria Math" panose="02040503050406030204" pitchFamily="18" charset="0"/>
                        </a:rPr>
                        <m:t> </m:t>
                      </m:r>
                      <m:r>
                        <a:rPr lang="en-US" b="0" i="0">
                          <a:latin typeface="Cambria Math" panose="02040503050406030204" pitchFamily="18" charset="0"/>
                        </a:rPr>
                        <m:t>=</m:t>
                      </m:r>
                      <m:d>
                        <m:dPr>
                          <m:ctrlPr>
                            <a:rPr lang="en-US" b="0" i="1">
                              <a:latin typeface="Cambria Math" panose="02040503050406030204" pitchFamily="18" charset="0"/>
                            </a:rPr>
                          </m:ctrlPr>
                        </m:dPr>
                        <m:e>
                          <m:r>
                            <a:rPr lang="en-US" b="0" i="1">
                              <a:latin typeface="Cambria Math" panose="02040503050406030204" pitchFamily="18" charset="0"/>
                            </a:rPr>
                            <m:t>𝑐</m:t>
                          </m:r>
                          <m:r>
                            <a:rPr lang="en-US" b="0" i="0">
                              <a:latin typeface="Cambria Math" panose="02040503050406030204" pitchFamily="18" charset="0"/>
                            </a:rPr>
                            <m:t>−</m:t>
                          </m:r>
                          <m:r>
                            <a:rPr lang="en-US" b="0" i="1">
                              <a:latin typeface="Cambria Math" panose="02040503050406030204" pitchFamily="18" charset="0"/>
                            </a:rPr>
                            <m:t>𝑒</m:t>
                          </m:r>
                        </m:e>
                      </m:d>
                      <m:r>
                        <a:rPr lang="en-US" b="0" i="0">
                          <a:latin typeface="Cambria Math" panose="02040503050406030204" pitchFamily="18" charset="0"/>
                        </a:rPr>
                        <m:t>+</m:t>
                      </m:r>
                      <m:f>
                        <m:fPr>
                          <m:ctrlPr>
                            <a:rPr lang="en-US" b="0" i="1">
                              <a:latin typeface="Cambria Math" panose="02040503050406030204" pitchFamily="18" charset="0"/>
                            </a:rPr>
                          </m:ctrlPr>
                        </m:fPr>
                        <m:num>
                          <m:r>
                            <a:rPr lang="en-US" b="0" i="0">
                              <a:latin typeface="Cambria Math" panose="02040503050406030204" pitchFamily="18" charset="0"/>
                            </a:rPr>
                            <m:t>𝜕</m:t>
                          </m:r>
                        </m:num>
                        <m:den>
                          <m:r>
                            <a:rPr lang="en-US" b="0" i="0">
                              <a:latin typeface="Cambria Math" panose="02040503050406030204" pitchFamily="18" charset="0"/>
                            </a:rPr>
                            <m:t>𝜕</m:t>
                          </m:r>
                          <m:r>
                            <a:rPr lang="en-US" b="0" i="1">
                              <a:latin typeface="Cambria Math" panose="02040503050406030204" pitchFamily="18" charset="0"/>
                            </a:rPr>
                            <m:t>𝑝</m:t>
                          </m:r>
                        </m:den>
                      </m:f>
                      <m:acc>
                        <m:accPr>
                          <m:chr m:val="̅"/>
                          <m:ctrlPr>
                            <a:rPr lang="en-US" b="0" i="1">
                              <a:latin typeface="Cambria Math" panose="02040503050406030204" pitchFamily="18" charset="0"/>
                            </a:rPr>
                          </m:ctrlPr>
                        </m:accPr>
                        <m:e>
                          <m:sSup>
                            <m:sSupPr>
                              <m:ctrlPr>
                                <a:rPr lang="en-US" b="0" i="1">
                                  <a:latin typeface="Cambria Math" panose="02040503050406030204" pitchFamily="18" charset="0"/>
                                </a:rPr>
                              </m:ctrlPr>
                            </m:sSupPr>
                            <m:e>
                              <m:r>
                                <a:rPr lang="en-US" b="0" i="1">
                                  <a:latin typeface="Cambria Math" panose="02040503050406030204" pitchFamily="18" charset="0"/>
                                </a:rPr>
                                <m:t>𝑞</m:t>
                              </m:r>
                            </m:e>
                            <m:sup>
                              <m:r>
                                <a:rPr lang="en-US" b="0" i="0">
                                  <a:latin typeface="Cambria Math" panose="02040503050406030204" pitchFamily="18" charset="0"/>
                                </a:rPr>
                                <m:t>′</m:t>
                              </m:r>
                            </m:sup>
                          </m:sSup>
                          <m:sSup>
                            <m:sSupPr>
                              <m:ctrlPr>
                                <a:rPr lang="en-US" b="0" i="1">
                                  <a:latin typeface="Cambria Math" panose="02040503050406030204" pitchFamily="18" charset="0"/>
                                </a:rPr>
                              </m:ctrlPr>
                            </m:sSupPr>
                            <m:e>
                              <m:r>
                                <a:rPr lang="en-US" b="0" i="1">
                                  <a:latin typeface="Cambria Math" panose="02040503050406030204" pitchFamily="18" charset="0"/>
                                </a:rPr>
                                <m:t>𝜔</m:t>
                              </m:r>
                            </m:e>
                            <m:sup>
                              <m:r>
                                <a:rPr lang="en-US" b="0" i="0">
                                  <a:latin typeface="Cambria Math" panose="02040503050406030204" pitchFamily="18" charset="0"/>
                                </a:rPr>
                                <m:t>′</m:t>
                              </m:r>
                            </m:sup>
                          </m:sSup>
                        </m:e>
                      </m:acc>
                    </m:oMath>
                  </m:oMathPara>
                </a14:m>
                <a:endParaRPr lang="en-US" dirty="0"/>
              </a:p>
            </p:txBody>
          </p:sp>
        </mc:Choice>
        <mc:Fallback xmlns="">
          <p:sp>
            <p:nvSpPr>
              <p:cNvPr id="11" name="Rectangle 10">
                <a:extLst>
                  <a:ext uri="{FF2B5EF4-FFF2-40B4-BE49-F238E27FC236}">
                    <a16:creationId xmlns:a16="http://schemas.microsoft.com/office/drawing/2014/main" id="{AD713083-E77E-4DD4-BEDF-1EAAAA8AEC57}"/>
                  </a:ext>
                </a:extLst>
              </p:cNvPr>
              <p:cNvSpPr>
                <a:spLocks noRot="1" noChangeAspect="1" noMove="1" noResize="1" noEditPoints="1" noAdjustHandles="1" noChangeArrowheads="1" noChangeShapeType="1" noTextEdit="1"/>
              </p:cNvSpPr>
              <p:nvPr/>
            </p:nvSpPr>
            <p:spPr>
              <a:xfrm>
                <a:off x="482380" y="1143340"/>
                <a:ext cx="5499493" cy="665695"/>
              </a:xfrm>
              <a:prstGeom prst="rect">
                <a:avLst/>
              </a:prstGeom>
              <a:blipFill>
                <a:blip r:embed="rId3"/>
                <a:stretch>
                  <a:fillRect/>
                </a:stretch>
              </a:blipFill>
            </p:spPr>
            <p:txBody>
              <a:bodyPr/>
              <a:lstStyle/>
              <a:p>
                <a:r>
                  <a:rPr lang="en-US">
                    <a:noFill/>
                  </a:rPr>
                  <a:t> </a:t>
                </a:r>
              </a:p>
            </p:txBody>
          </p:sp>
        </mc:Fallback>
      </mc:AlternateContent>
      <p:sp>
        <p:nvSpPr>
          <p:cNvPr id="13" name="Text Box 8">
            <a:extLst>
              <a:ext uri="{FF2B5EF4-FFF2-40B4-BE49-F238E27FC236}">
                <a16:creationId xmlns:a16="http://schemas.microsoft.com/office/drawing/2014/main" id="{C2BCBCFD-646A-4EE4-BEFF-6937B2DCA7CE}"/>
              </a:ext>
            </a:extLst>
          </p:cNvPr>
          <p:cNvSpPr txBox="1">
            <a:spLocks noChangeArrowheads="1"/>
          </p:cNvSpPr>
          <p:nvPr/>
        </p:nvSpPr>
        <p:spPr bwMode="auto">
          <a:xfrm>
            <a:off x="248517" y="206048"/>
            <a:ext cx="2340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None/>
            </a:pPr>
            <a:r>
              <a:rPr lang="en-US" altLang="en-US" sz="2000" dirty="0">
                <a:latin typeface="Calibri" panose="020F0502020204030204" pitchFamily="34" charset="0"/>
                <a:cs typeface="Calibri" panose="020F0502020204030204" pitchFamily="34" charset="0"/>
              </a:rPr>
              <a:t>Water vapor budget</a:t>
            </a:r>
            <a:endParaRPr lang="en-US" altLang="en-US" sz="2000" dirty="0">
              <a:solidFill>
                <a:srgbClr val="3333FF"/>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9BE07D6D-14E6-480A-B599-43AF653C6B7D}"/>
              </a:ext>
            </a:extLst>
          </p:cNvPr>
          <p:cNvSpPr/>
          <p:nvPr/>
        </p:nvSpPr>
        <p:spPr>
          <a:xfrm rot="19362967">
            <a:off x="3699759" y="782887"/>
            <a:ext cx="1381789" cy="338554"/>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Condensation</a:t>
            </a:r>
            <a:endParaRPr lang="en-US" sz="1600" dirty="0"/>
          </a:p>
        </p:txBody>
      </p:sp>
      <p:sp>
        <p:nvSpPr>
          <p:cNvPr id="21" name="Rectangle 20">
            <a:extLst>
              <a:ext uri="{FF2B5EF4-FFF2-40B4-BE49-F238E27FC236}">
                <a16:creationId xmlns:a16="http://schemas.microsoft.com/office/drawing/2014/main" id="{D4C22B5B-BF2E-4867-99B8-1299120A1830}"/>
              </a:ext>
            </a:extLst>
          </p:cNvPr>
          <p:cNvSpPr/>
          <p:nvPr/>
        </p:nvSpPr>
        <p:spPr>
          <a:xfrm rot="19362967">
            <a:off x="4965603" y="718096"/>
            <a:ext cx="1093569" cy="338554"/>
          </a:xfrm>
          <a:prstGeom prst="rect">
            <a:avLst/>
          </a:prstGeom>
        </p:spPr>
        <p:txBody>
          <a:bodyPr wrap="none">
            <a:spAutoFit/>
          </a:bodyPr>
          <a:lstStyle/>
          <a:p>
            <a:r>
              <a:rPr lang="en-US" sz="1600" dirty="0">
                <a:latin typeface="Calibri" panose="020F0502020204030204" pitchFamily="34" charset="0"/>
                <a:cs typeface="Calibri" panose="020F0502020204030204" pitchFamily="34" charset="0"/>
              </a:rPr>
              <a:t>turbulence</a:t>
            </a:r>
            <a:endParaRPr lang="en-US" sz="1600" dirty="0"/>
          </a:p>
        </p:txBody>
      </p:sp>
      <p:sp>
        <p:nvSpPr>
          <p:cNvPr id="24" name="Rectangle 23">
            <a:extLst>
              <a:ext uri="{FF2B5EF4-FFF2-40B4-BE49-F238E27FC236}">
                <a16:creationId xmlns:a16="http://schemas.microsoft.com/office/drawing/2014/main" id="{D3E12B77-63CA-4624-9B50-40E94E4FB921}"/>
              </a:ext>
            </a:extLst>
          </p:cNvPr>
          <p:cNvSpPr/>
          <p:nvPr/>
        </p:nvSpPr>
        <p:spPr>
          <a:xfrm>
            <a:off x="459289" y="3030234"/>
            <a:ext cx="3198311" cy="369332"/>
          </a:xfrm>
          <a:prstGeom prst="rect">
            <a:avLst/>
          </a:prstGeom>
        </p:spPr>
        <p:txBody>
          <a:bodyPr wrap="none">
            <a:spAutoFit/>
          </a:bodyPr>
          <a:lstStyle/>
          <a:p>
            <a:r>
              <a:rPr lang="en-US" kern="0" dirty="0">
                <a:solidFill>
                  <a:srgbClr val="008000"/>
                </a:solidFill>
                <a:latin typeface="Times New Roman" panose="02020603050405020304" pitchFamily="18" charset="0"/>
              </a:rPr>
              <a:t>column-integrated</a:t>
            </a:r>
            <a:r>
              <a:rPr lang="en-US" kern="0" dirty="0">
                <a:latin typeface="Times New Roman" panose="02020603050405020304" pitchFamily="18" charset="0"/>
              </a:rPr>
              <a:t>, time-average</a:t>
            </a:r>
            <a:endParaRPr lang="en-US" dirty="0"/>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60F99904-0E91-4053-ADF5-E14050E3FB17}"/>
                  </a:ext>
                </a:extLst>
              </p:cNvPr>
              <p:cNvSpPr/>
              <p:nvPr/>
            </p:nvSpPr>
            <p:spPr>
              <a:xfrm>
                <a:off x="1114005" y="3781914"/>
                <a:ext cx="18737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m:t>
                      </m:r>
                      <m:r>
                        <a:rPr lang="en-US"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solidFill>
                                <a:srgbClr val="0070C0"/>
                              </a:solidFill>
                              <a:latin typeface="Cambria Math" panose="02040503050406030204" pitchFamily="18" charset="0"/>
                            </a:rPr>
                            <m:t>𝑞</m:t>
                          </m:r>
                          <m:r>
                            <a:rPr lang="en-US" b="1" i="1" smtClean="0">
                              <a:latin typeface="Cambria Math" panose="02040503050406030204" pitchFamily="18" charset="0"/>
                            </a:rPr>
                            <m:t>𝒖</m:t>
                          </m:r>
                        </m:e>
                      </m:d>
                      <m:r>
                        <a:rPr lang="en-US" i="1">
                          <a:latin typeface="Cambria Math" panose="02040503050406030204" pitchFamily="18" charset="0"/>
                        </a:rPr>
                        <m:t>=</m:t>
                      </m:r>
                      <m:r>
                        <a:rPr lang="en-US" i="1">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𝑃</m:t>
                      </m:r>
                    </m:oMath>
                  </m:oMathPara>
                </a14:m>
                <a:endParaRPr lang="en-US" dirty="0"/>
              </a:p>
            </p:txBody>
          </p:sp>
        </mc:Choice>
        <mc:Fallback xmlns="">
          <p:sp>
            <p:nvSpPr>
              <p:cNvPr id="25" name="Rectangle 24">
                <a:extLst>
                  <a:ext uri="{FF2B5EF4-FFF2-40B4-BE49-F238E27FC236}">
                    <a16:creationId xmlns:a16="http://schemas.microsoft.com/office/drawing/2014/main" id="{60F99904-0E91-4053-ADF5-E14050E3FB17}"/>
                  </a:ext>
                </a:extLst>
              </p:cNvPr>
              <p:cNvSpPr>
                <a:spLocks noRot="1" noChangeAspect="1" noMove="1" noResize="1" noEditPoints="1" noAdjustHandles="1" noChangeArrowheads="1" noChangeShapeType="1" noTextEdit="1"/>
              </p:cNvSpPr>
              <p:nvPr/>
            </p:nvSpPr>
            <p:spPr>
              <a:xfrm>
                <a:off x="1114005" y="3781914"/>
                <a:ext cx="1873718" cy="369332"/>
              </a:xfrm>
              <a:prstGeom prst="rect">
                <a:avLst/>
              </a:prstGeom>
              <a:blipFill>
                <a:blip r:embed="rId4"/>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B1F5E50-D8E9-48E6-B951-FED15EEC1859}"/>
                  </a:ext>
                </a:extLst>
              </p:cNvPr>
              <p:cNvSpPr txBox="1"/>
              <p:nvPr/>
            </p:nvSpPr>
            <p:spPr>
              <a:xfrm>
                <a:off x="323813" y="4473233"/>
                <a:ext cx="5764079" cy="1295868"/>
              </a:xfrm>
              <a:prstGeom prst="rect">
                <a:avLst/>
              </a:prstGeom>
              <a:noFill/>
            </p:spPr>
            <p:txBody>
              <a:bodyPr wrap="square" rtlCol="0">
                <a:spAutoFit/>
              </a:bodyPr>
              <a:lstStyle/>
              <a:p>
                <a:pPr>
                  <a:lnSpc>
                    <a:spcPct val="150000"/>
                  </a:lnSpc>
                </a:pPr>
                <a:r>
                  <a:rPr lang="en-US" dirty="0">
                    <a:solidFill>
                      <a:srgbClr val="0070C0"/>
                    </a:solidFill>
                    <a:latin typeface="Calibri" panose="020F0502020204030204" pitchFamily="34" charset="0"/>
                    <a:cs typeface="Calibri" panose="020F0502020204030204" pitchFamily="34" charset="0"/>
                  </a:rPr>
                  <a:t>q</a:t>
                </a:r>
                <a:r>
                  <a:rPr lang="en-US" dirty="0">
                    <a:latin typeface="Calibri" panose="020F0502020204030204" pitchFamily="34" charset="0"/>
                    <a:cs typeface="Calibri" panose="020F0502020204030204" pitchFamily="34" charset="0"/>
                  </a:rPr>
                  <a:t> concentrated near surface </a:t>
                </a:r>
              </a:p>
              <a:p>
                <a:pPr marL="285750" indent="-285750">
                  <a:lnSpc>
                    <a:spcPct val="150000"/>
                  </a:lnSpc>
                  <a:buFont typeface="Wingdings" panose="05000000000000000000" pitchFamily="2" charset="2"/>
                  <a:buChar char="à"/>
                </a:pPr>
                <a:r>
                  <a:rPr lang="en-US" dirty="0">
                    <a:latin typeface="Calibri" panose="020F0502020204030204" pitchFamily="34" charset="0"/>
                    <a:cs typeface="Calibri" panose="020F0502020204030204" pitchFamily="34" charset="0"/>
                  </a:rPr>
                  <a:t>Moisture convergence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latin typeface="Calibri" panose="020F0502020204030204" pitchFamily="34" charset="0"/>
                    <a:cs typeface="Calibri" panose="020F0502020204030204" pitchFamily="34" charset="0"/>
                  </a:rPr>
                  <a:t> low-level wind convergence</a:t>
                </a:r>
              </a:p>
              <a:p>
                <a:pPr>
                  <a:lnSpc>
                    <a:spcPct val="150000"/>
                  </a:lnSpc>
                </a:pPr>
                <a:r>
                  <a:rPr lang="en-US" dirty="0">
                    <a:latin typeface="Calibri" panose="020F0502020204030204" pitchFamily="34" charset="0"/>
                    <a:cs typeface="Calibri" panose="020F0502020204030204" pitchFamily="34" charset="0"/>
                  </a:rPr>
                  <a:t>E: Flat distribution  </a:t>
                </a:r>
              </a:p>
            </p:txBody>
          </p:sp>
        </mc:Choice>
        <mc:Fallback xmlns="">
          <p:sp>
            <p:nvSpPr>
              <p:cNvPr id="5" name="TextBox 4">
                <a:extLst>
                  <a:ext uri="{FF2B5EF4-FFF2-40B4-BE49-F238E27FC236}">
                    <a16:creationId xmlns:a16="http://schemas.microsoft.com/office/drawing/2014/main" id="{6B1F5E50-D8E9-48E6-B951-FED15EEC1859}"/>
                  </a:ext>
                </a:extLst>
              </p:cNvPr>
              <p:cNvSpPr txBox="1">
                <a:spLocks noRot="1" noChangeAspect="1" noMove="1" noResize="1" noEditPoints="1" noAdjustHandles="1" noChangeArrowheads="1" noChangeShapeType="1" noTextEdit="1"/>
              </p:cNvSpPr>
              <p:nvPr/>
            </p:nvSpPr>
            <p:spPr>
              <a:xfrm>
                <a:off x="323813" y="4473233"/>
                <a:ext cx="5764079" cy="1295868"/>
              </a:xfrm>
              <a:prstGeom prst="rect">
                <a:avLst/>
              </a:prstGeom>
              <a:blipFill>
                <a:blip r:embed="rId6"/>
                <a:stretch>
                  <a:fillRect l="-846" b="-7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BD9EC7C-40C3-4B76-9C86-82C2AB2050AA}"/>
                  </a:ext>
                </a:extLst>
              </p:cNvPr>
              <p:cNvSpPr txBox="1"/>
              <p:nvPr/>
            </p:nvSpPr>
            <p:spPr>
              <a:xfrm>
                <a:off x="1054507" y="2133014"/>
                <a:ext cx="1534266" cy="6002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8000"/>
                              </a:solidFill>
                              <a:latin typeface="Cambria Math" panose="02040503050406030204" pitchFamily="18" charset="0"/>
                            </a:rPr>
                          </m:ctrlPr>
                        </m:dPr>
                        <m:e>
                          <m:r>
                            <a:rPr lang="en-US" i="1" smtClean="0">
                              <a:solidFill>
                                <a:srgbClr val="008000"/>
                              </a:solidFill>
                              <a:latin typeface="Cambria Math" panose="02040503050406030204" pitchFamily="18" charset="0"/>
                              <a:ea typeface="Cambria Math" panose="02040503050406030204" pitchFamily="18" charset="0"/>
                            </a:rPr>
                            <m:t>∙</m:t>
                          </m:r>
                        </m:e>
                      </m:d>
                      <m:r>
                        <a:rPr lang="en-US" i="1" smtClean="0">
                          <a:solidFill>
                            <a:srgbClr val="008000"/>
                          </a:solidFill>
                          <a:latin typeface="Cambria Math" panose="02040503050406030204" pitchFamily="18" charset="0"/>
                          <a:ea typeface="Cambria Math" panose="02040503050406030204" pitchFamily="18" charset="0"/>
                        </a:rPr>
                        <m:t>≡</m:t>
                      </m:r>
                      <m:nary>
                        <m:naryPr>
                          <m:ctrlPr>
                            <a:rPr lang="en-US" i="1" smtClean="0">
                              <a:solidFill>
                                <a:srgbClr val="008000"/>
                              </a:solidFill>
                              <a:latin typeface="Cambria Math" panose="02040503050406030204" pitchFamily="18" charset="0"/>
                            </a:rPr>
                          </m:ctrlPr>
                        </m:naryPr>
                        <m:sub>
                          <m:r>
                            <m:rPr>
                              <m:brk m:alnAt="23"/>
                            </m:rPr>
                            <a:rPr lang="en-US" b="0" i="1" smtClean="0">
                              <a:solidFill>
                                <a:srgbClr val="008000"/>
                              </a:solidFill>
                              <a:latin typeface="Cambria Math" panose="02040503050406030204" pitchFamily="18" charset="0"/>
                            </a:rPr>
                            <m:t>0</m:t>
                          </m:r>
                        </m:sub>
                        <m:sup>
                          <m:r>
                            <a:rPr lang="en-US" b="0" i="1" smtClean="0">
                              <a:solidFill>
                                <a:srgbClr val="008000"/>
                              </a:solidFill>
                              <a:latin typeface="Cambria Math" panose="02040503050406030204" pitchFamily="18" charset="0"/>
                            </a:rPr>
                            <m:t>𝑝𝑠</m:t>
                          </m:r>
                        </m:sup>
                        <m:e>
                          <m:d>
                            <m:dPr>
                              <m:ctrlPr>
                                <a:rPr lang="en-US" i="1" smtClean="0">
                                  <a:solidFill>
                                    <a:srgbClr val="008000"/>
                                  </a:solidFill>
                                  <a:latin typeface="Cambria Math" panose="02040503050406030204" pitchFamily="18" charset="0"/>
                                </a:rPr>
                              </m:ctrlPr>
                            </m:dPr>
                            <m:e>
                              <m:r>
                                <a:rPr lang="en-US" i="1" smtClean="0">
                                  <a:solidFill>
                                    <a:srgbClr val="008000"/>
                                  </a:solidFill>
                                  <a:latin typeface="Cambria Math" panose="02040503050406030204" pitchFamily="18" charset="0"/>
                                  <a:ea typeface="Cambria Math" panose="02040503050406030204" pitchFamily="18" charset="0"/>
                                </a:rPr>
                                <m:t>∙</m:t>
                              </m:r>
                            </m:e>
                          </m:d>
                          <m:f>
                            <m:fPr>
                              <m:ctrlPr>
                                <a:rPr lang="en-US" i="1" smtClean="0">
                                  <a:solidFill>
                                    <a:srgbClr val="008000"/>
                                  </a:solidFill>
                                  <a:latin typeface="Cambria Math" panose="02040503050406030204" pitchFamily="18" charset="0"/>
                                </a:rPr>
                              </m:ctrlPr>
                            </m:fPr>
                            <m:num>
                              <m:r>
                                <a:rPr lang="en-US" i="1" smtClean="0">
                                  <a:solidFill>
                                    <a:srgbClr val="008000"/>
                                  </a:solidFill>
                                  <a:latin typeface="Cambria Math" panose="02040503050406030204" pitchFamily="18" charset="0"/>
                                </a:rPr>
                                <m:t>𝑑</m:t>
                              </m:r>
                              <m:r>
                                <a:rPr lang="en-US" b="0" i="1" smtClean="0">
                                  <a:solidFill>
                                    <a:srgbClr val="008000"/>
                                  </a:solidFill>
                                  <a:latin typeface="Cambria Math" panose="02040503050406030204" pitchFamily="18" charset="0"/>
                                </a:rPr>
                                <m:t>𝑝</m:t>
                              </m:r>
                            </m:num>
                            <m:den>
                              <m:r>
                                <a:rPr lang="en-US" b="0" i="1" smtClean="0">
                                  <a:solidFill>
                                    <a:srgbClr val="008000"/>
                                  </a:solidFill>
                                  <a:latin typeface="Cambria Math" panose="02040503050406030204" pitchFamily="18" charset="0"/>
                                </a:rPr>
                                <m:t>𝑔</m:t>
                              </m:r>
                            </m:den>
                          </m:f>
                        </m:e>
                      </m:nary>
                    </m:oMath>
                  </m:oMathPara>
                </a14:m>
                <a:endParaRPr lang="en-US" dirty="0">
                  <a:solidFill>
                    <a:srgbClr val="008000"/>
                  </a:solidFill>
                </a:endParaRPr>
              </a:p>
            </p:txBody>
          </p:sp>
        </mc:Choice>
        <mc:Fallback xmlns="">
          <p:sp>
            <p:nvSpPr>
              <p:cNvPr id="3" name="TextBox 2">
                <a:extLst>
                  <a:ext uri="{FF2B5EF4-FFF2-40B4-BE49-F238E27FC236}">
                    <a16:creationId xmlns:a16="http://schemas.microsoft.com/office/drawing/2014/main" id="{3BD9EC7C-40C3-4B76-9C86-82C2AB2050AA}"/>
                  </a:ext>
                </a:extLst>
              </p:cNvPr>
              <p:cNvSpPr txBox="1">
                <a:spLocks noRot="1" noChangeAspect="1" noMove="1" noResize="1" noEditPoints="1" noAdjustHandles="1" noChangeArrowheads="1" noChangeShapeType="1" noTextEdit="1"/>
              </p:cNvSpPr>
              <p:nvPr/>
            </p:nvSpPr>
            <p:spPr>
              <a:xfrm>
                <a:off x="1054507" y="2133014"/>
                <a:ext cx="1534266" cy="600229"/>
              </a:xfrm>
              <a:prstGeom prst="rect">
                <a:avLst/>
              </a:prstGeom>
              <a:blipFill>
                <a:blip r:embed="rId7"/>
                <a:stretch>
                  <a:fillRect b="-1020"/>
                </a:stretch>
              </a:blipFill>
            </p:spPr>
            <p:txBody>
              <a:bodyPr/>
              <a:lstStyle/>
              <a:p>
                <a:r>
                  <a:rPr lang="en-US">
                    <a:noFill/>
                  </a:rPr>
                  <a:t> </a:t>
                </a:r>
              </a:p>
            </p:txBody>
          </p:sp>
        </mc:Fallback>
      </mc:AlternateContent>
      <p:sp>
        <p:nvSpPr>
          <p:cNvPr id="12" name="TextBox 2">
            <a:extLst>
              <a:ext uri="{FF2B5EF4-FFF2-40B4-BE49-F238E27FC236}">
                <a16:creationId xmlns:a16="http://schemas.microsoft.com/office/drawing/2014/main" id="{ACDA0C04-8AE7-4016-A85B-BCB774A777E8}"/>
              </a:ext>
            </a:extLst>
          </p:cNvPr>
          <p:cNvSpPr txBox="1">
            <a:spLocks noChangeArrowheads="1"/>
          </p:cNvSpPr>
          <p:nvPr/>
        </p:nvSpPr>
        <p:spPr bwMode="auto">
          <a:xfrm>
            <a:off x="5926583" y="5449669"/>
            <a:ext cx="32174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spcAft>
                <a:spcPts val="1800"/>
              </a:spcAft>
              <a:buFontTx/>
              <a:buNone/>
            </a:pPr>
            <a:r>
              <a:rPr lang="en-US" altLang="en-US" sz="1800" dirty="0">
                <a:solidFill>
                  <a:srgbClr val="C00000"/>
                </a:solidFill>
                <a:latin typeface="Segoe Print" panose="02000600000000000000" pitchFamily="2" charset="0"/>
              </a:rPr>
              <a:t>Why is water vapor trapped near the surface? </a:t>
            </a:r>
          </a:p>
        </p:txBody>
      </p:sp>
      <p:pic>
        <p:nvPicPr>
          <p:cNvPr id="14" name="图片 8">
            <a:extLst>
              <a:ext uri="{FF2B5EF4-FFF2-40B4-BE49-F238E27FC236}">
                <a16:creationId xmlns:a16="http://schemas.microsoft.com/office/drawing/2014/main" id="{834B8E53-C223-420C-9251-C60BFE2ED0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5656" y="2553415"/>
            <a:ext cx="3132496" cy="2815125"/>
          </a:xfrm>
          <a:prstGeom prst="rect">
            <a:avLst/>
          </a:prstGeom>
        </p:spPr>
      </p:pic>
      <p:sp>
        <p:nvSpPr>
          <p:cNvPr id="18" name="TextBox 17">
            <a:extLst>
              <a:ext uri="{FF2B5EF4-FFF2-40B4-BE49-F238E27FC236}">
                <a16:creationId xmlns:a16="http://schemas.microsoft.com/office/drawing/2014/main" id="{32EA809B-FED5-4707-B5CF-5C46274C648C}"/>
              </a:ext>
            </a:extLst>
          </p:cNvPr>
          <p:cNvSpPr txBox="1"/>
          <p:nvPr/>
        </p:nvSpPr>
        <p:spPr>
          <a:xfrm>
            <a:off x="8149114" y="6414786"/>
            <a:ext cx="883328" cy="307777"/>
          </a:xfrm>
          <a:prstGeom prst="rect">
            <a:avLst/>
          </a:prstGeom>
          <a:noFill/>
        </p:spPr>
        <p:txBody>
          <a:bodyPr wrap="square">
            <a:spAutoFit/>
          </a:bodyPr>
          <a:lstStyle/>
          <a:p>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Fig. 3.4</a:t>
            </a:r>
            <a:endParaRPr lang="en-US" dirty="0"/>
          </a:p>
        </p:txBody>
      </p:sp>
      <p:cxnSp>
        <p:nvCxnSpPr>
          <p:cNvPr id="4" name="Straight Connector 3">
            <a:extLst>
              <a:ext uri="{FF2B5EF4-FFF2-40B4-BE49-F238E27FC236}">
                <a16:creationId xmlns:a16="http://schemas.microsoft.com/office/drawing/2014/main" id="{BA37E48A-0A78-41DB-9476-6102F02AC5F4}"/>
              </a:ext>
            </a:extLst>
          </p:cNvPr>
          <p:cNvCxnSpPr>
            <a:cxnSpLocks/>
          </p:cNvCxnSpPr>
          <p:nvPr/>
        </p:nvCxnSpPr>
        <p:spPr>
          <a:xfrm>
            <a:off x="7269480" y="2667000"/>
            <a:ext cx="0" cy="23598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388FE2A-2672-4B6A-A57C-20DE52226A86}"/>
                  </a:ext>
                </a:extLst>
              </p:cNvPr>
              <p:cNvSpPr txBox="1"/>
              <p:nvPr/>
            </p:nvSpPr>
            <p:spPr>
              <a:xfrm>
                <a:off x="6629400" y="1260876"/>
                <a:ext cx="1828800" cy="55573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rPr>
                        <m:t>𝑞</m:t>
                      </m:r>
                      <m:r>
                        <a:rPr lang="en-US" sz="160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sSub>
                            <m:sSubPr>
                              <m:ctrlPr>
                                <a:rPr lang="en-US" sz="160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𝜌</m:t>
                              </m:r>
                            </m:e>
                            <m:sub>
                              <m:r>
                                <a:rPr lang="en-US" sz="1600" b="0" i="1" smtClean="0">
                                  <a:latin typeface="Cambria Math" panose="02040503050406030204" pitchFamily="18" charset="0"/>
                                  <a:ea typeface="Cambria Math" panose="02040503050406030204" pitchFamily="18" charset="0"/>
                                </a:rPr>
                                <m:t>𝑣</m:t>
                              </m:r>
                            </m:sub>
                          </m:sSub>
                        </m:num>
                        <m:den>
                          <m:r>
                            <a:rPr lang="en-US" sz="1600" i="1">
                              <a:latin typeface="Cambria Math" panose="02040503050406030204" pitchFamily="18" charset="0"/>
                              <a:ea typeface="Cambria Math" panose="02040503050406030204" pitchFamily="18" charset="0"/>
                            </a:rPr>
                            <m:t>𝜌</m:t>
                          </m:r>
                        </m:den>
                      </m:f>
                      <m:r>
                        <a:rPr lang="en-US" sz="1600" b="0" i="0" smtClean="0">
                          <a:latin typeface="Cambria Math" panose="02040503050406030204" pitchFamily="18" charset="0"/>
                          <a:ea typeface="Cambria Math" panose="02040503050406030204" pitchFamily="18" charset="0"/>
                        </a:rPr>
                        <m:t>=0.68</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𝑒</m:t>
                          </m:r>
                        </m:num>
                        <m:den>
                          <m:r>
                            <a:rPr lang="en-US" sz="1600" b="0" i="1" smtClean="0">
                              <a:latin typeface="Cambria Math" panose="02040503050406030204" pitchFamily="18" charset="0"/>
                              <a:ea typeface="Cambria Math" panose="02040503050406030204" pitchFamily="18" charset="0"/>
                            </a:rPr>
                            <m:t>𝑝</m:t>
                          </m:r>
                        </m:den>
                      </m:f>
                    </m:oMath>
                  </m:oMathPara>
                </a14:m>
                <a:endParaRPr lang="en-US" sz="1600" dirty="0"/>
              </a:p>
            </p:txBody>
          </p:sp>
        </mc:Choice>
        <mc:Fallback xmlns="">
          <p:sp>
            <p:nvSpPr>
              <p:cNvPr id="26" name="TextBox 25">
                <a:extLst>
                  <a:ext uri="{FF2B5EF4-FFF2-40B4-BE49-F238E27FC236}">
                    <a16:creationId xmlns:a16="http://schemas.microsoft.com/office/drawing/2014/main" id="{E388FE2A-2672-4B6A-A57C-20DE52226A86}"/>
                  </a:ext>
                </a:extLst>
              </p:cNvPr>
              <p:cNvSpPr txBox="1">
                <a:spLocks noRot="1" noChangeAspect="1" noMove="1" noResize="1" noEditPoints="1" noAdjustHandles="1" noChangeArrowheads="1" noChangeShapeType="1" noTextEdit="1"/>
              </p:cNvSpPr>
              <p:nvPr/>
            </p:nvSpPr>
            <p:spPr>
              <a:xfrm>
                <a:off x="6629400" y="1260876"/>
                <a:ext cx="1828800" cy="555730"/>
              </a:xfrm>
              <a:prstGeom prst="rect">
                <a:avLst/>
              </a:prstGeom>
              <a:blipFill>
                <a:blip r:embed="rId9"/>
                <a:stretch>
                  <a:fillRect b="-3297"/>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B9BFC974-72F9-4EC5-8CC4-82FA65B26681}"/>
              </a:ext>
            </a:extLst>
          </p:cNvPr>
          <p:cNvSpPr txBox="1"/>
          <p:nvPr/>
        </p:nvSpPr>
        <p:spPr>
          <a:xfrm>
            <a:off x="321456" y="6019800"/>
            <a:ext cx="2267317"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Clausius-Clapeyron Eq.</a:t>
            </a:r>
            <a:endParaRPr lang="en-US" sz="1600" baseline="30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D32A8E8-7FF2-D221-AE62-CAB68B660B00}"/>
                  </a:ext>
                </a:extLst>
              </p:cNvPr>
              <p:cNvSpPr txBox="1"/>
              <p:nvPr/>
            </p:nvSpPr>
            <p:spPr>
              <a:xfrm>
                <a:off x="2440841" y="6041010"/>
                <a:ext cx="1750159" cy="3206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𝑒</m:t>
                          </m:r>
                        </m:e>
                        <m:sub>
                          <m:r>
                            <a:rPr lang="en-US" sz="2000" b="0" i="1" smtClean="0">
                              <a:solidFill>
                                <a:srgbClr val="0070C0"/>
                              </a:solidFill>
                              <a:latin typeface="Cambria Math" panose="02040503050406030204" pitchFamily="18" charset="0"/>
                            </a:rPr>
                            <m:t>𝑠</m:t>
                          </m:r>
                        </m:sub>
                      </m:sSub>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0</m:t>
                          </m:r>
                        </m:sub>
                      </m:sSub>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i="1" smtClean="0">
                              <a:latin typeface="Cambria Math" panose="02040503050406030204" pitchFamily="18" charset="0"/>
                              <a:ea typeface="Cambria Math" panose="02040503050406030204" pitchFamily="18" charset="0"/>
                            </a:rPr>
                            <m:t>𝛼</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𝑇</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0</m:t>
                              </m:r>
                            </m:sub>
                          </m:sSub>
                          <m:r>
                            <a:rPr lang="en-US" sz="2000" b="0" i="1" smtClean="0">
                              <a:latin typeface="Cambria Math" panose="02040503050406030204" pitchFamily="18" charset="0"/>
                              <a:ea typeface="Cambria Math" panose="02040503050406030204" pitchFamily="18" charset="0"/>
                            </a:rPr>
                            <m:t>)</m:t>
                          </m:r>
                        </m:sup>
                      </m:sSup>
                    </m:oMath>
                  </m:oMathPara>
                </a14:m>
                <a:endParaRPr lang="en-US" sz="2000" dirty="0"/>
              </a:p>
            </p:txBody>
          </p:sp>
        </mc:Choice>
        <mc:Fallback xmlns="">
          <p:sp>
            <p:nvSpPr>
              <p:cNvPr id="2" name="TextBox 1">
                <a:extLst>
                  <a:ext uri="{FF2B5EF4-FFF2-40B4-BE49-F238E27FC236}">
                    <a16:creationId xmlns:a16="http://schemas.microsoft.com/office/drawing/2014/main" id="{FD32A8E8-7FF2-D221-AE62-CAB68B660B00}"/>
                  </a:ext>
                </a:extLst>
              </p:cNvPr>
              <p:cNvSpPr txBox="1">
                <a:spLocks noRot="1" noChangeAspect="1" noMove="1" noResize="1" noEditPoints="1" noAdjustHandles="1" noChangeArrowheads="1" noChangeShapeType="1" noTextEdit="1"/>
              </p:cNvSpPr>
              <p:nvPr/>
            </p:nvSpPr>
            <p:spPr>
              <a:xfrm>
                <a:off x="2440841" y="6041010"/>
                <a:ext cx="1750159" cy="320601"/>
              </a:xfrm>
              <a:prstGeom prst="rect">
                <a:avLst/>
              </a:prstGeom>
              <a:blipFill>
                <a:blip r:embed="rId10"/>
                <a:stretch>
                  <a:fillRect l="-1042" t="-3774" r="-2083"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BC738A4-4495-1D3F-A875-5073A96CC4E6}"/>
                  </a:ext>
                </a:extLst>
              </p:cNvPr>
              <p:cNvSpPr txBox="1"/>
              <p:nvPr/>
            </p:nvSpPr>
            <p:spPr>
              <a:xfrm>
                <a:off x="2663671" y="6416664"/>
                <a:ext cx="1304497" cy="338554"/>
              </a:xfrm>
              <a:prstGeom prst="rect">
                <a:avLst/>
              </a:prstGeom>
              <a:noFill/>
            </p:spPr>
            <p:txBody>
              <a:bodyPr wrap="square" rtlCol="0">
                <a:spAutoFit/>
              </a:bodyPr>
              <a:lstStyle/>
              <a:p>
                <a14:m>
                  <m:oMath xmlns:m="http://schemas.openxmlformats.org/officeDocument/2006/math">
                    <m:r>
                      <a:rPr lang="en-US" sz="1600" i="1" smtClean="0">
                        <a:latin typeface="Cambria Math" panose="02040503050406030204" pitchFamily="18" charset="0"/>
                        <a:ea typeface="Cambria Math" panose="02040503050406030204" pitchFamily="18" charset="0"/>
                      </a:rPr>
                      <m:t>𝛼</m:t>
                    </m:r>
                  </m:oMath>
                </a14:m>
                <a:r>
                  <a:rPr lang="en-US" sz="1600" dirty="0">
                    <a:latin typeface="Calibri" panose="020F0502020204030204" pitchFamily="34" charset="0"/>
                    <a:cs typeface="Calibri" panose="020F0502020204030204" pitchFamily="34" charset="0"/>
                  </a:rPr>
                  <a:t>=0.065 K</a:t>
                </a:r>
                <a:r>
                  <a:rPr lang="en-US" sz="1600" baseline="30000" dirty="0">
                    <a:latin typeface="Calibri" panose="020F0502020204030204" pitchFamily="34" charset="0"/>
                    <a:cs typeface="Calibri" panose="020F0502020204030204" pitchFamily="34" charset="0"/>
                  </a:rPr>
                  <a:t>-1</a:t>
                </a:r>
              </a:p>
            </p:txBody>
          </p:sp>
        </mc:Choice>
        <mc:Fallback xmlns="">
          <p:sp>
            <p:nvSpPr>
              <p:cNvPr id="6" name="TextBox 5">
                <a:extLst>
                  <a:ext uri="{FF2B5EF4-FFF2-40B4-BE49-F238E27FC236}">
                    <a16:creationId xmlns:a16="http://schemas.microsoft.com/office/drawing/2014/main" id="{2BC738A4-4495-1D3F-A875-5073A96CC4E6}"/>
                  </a:ext>
                </a:extLst>
              </p:cNvPr>
              <p:cNvSpPr txBox="1">
                <a:spLocks noRot="1" noChangeAspect="1" noMove="1" noResize="1" noEditPoints="1" noAdjustHandles="1" noChangeArrowheads="1" noChangeShapeType="1" noTextEdit="1"/>
              </p:cNvSpPr>
              <p:nvPr/>
            </p:nvSpPr>
            <p:spPr>
              <a:xfrm>
                <a:off x="2663671" y="6416664"/>
                <a:ext cx="1304497" cy="338554"/>
              </a:xfrm>
              <a:prstGeom prst="rect">
                <a:avLst/>
              </a:prstGeom>
              <a:blipFill>
                <a:blip r:embed="rId11"/>
                <a:stretch>
                  <a:fillRect t="-5455" b="-23636"/>
                </a:stretch>
              </a:blipFill>
            </p:spPr>
            <p:txBody>
              <a:bodyPr/>
              <a:lstStyle/>
              <a:p>
                <a:r>
                  <a:rPr lang="en-US">
                    <a:noFill/>
                  </a:rPr>
                  <a:t> </a:t>
                </a:r>
              </a:p>
            </p:txBody>
          </p:sp>
        </mc:Fallback>
      </mc:AlternateContent>
    </p:spTree>
    <p:extLst>
      <p:ext uri="{BB962C8B-B14F-4D97-AF65-F5344CB8AC3E}">
        <p14:creationId xmlns:p14="http://schemas.microsoft.com/office/powerpoint/2010/main" val="115527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70948996-B2E8-4317-941C-38AB19576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702" t="7326" r="12683" b="63802"/>
          <a:stretch>
            <a:fillRect/>
          </a:stretch>
        </p:blipFill>
        <p:spPr bwMode="auto">
          <a:xfrm>
            <a:off x="838200" y="438150"/>
            <a:ext cx="74215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a:extLst>
              <a:ext uri="{FF2B5EF4-FFF2-40B4-BE49-F238E27FC236}">
                <a16:creationId xmlns:a16="http://schemas.microsoft.com/office/drawing/2014/main" id="{9A5B6B30-5F45-48CA-89D2-3E2849803811}"/>
              </a:ext>
            </a:extLst>
          </p:cNvPr>
          <p:cNvSpPr txBox="1">
            <a:spLocks noChangeArrowheads="1"/>
          </p:cNvSpPr>
          <p:nvPr/>
        </p:nvSpPr>
        <p:spPr bwMode="auto">
          <a:xfrm>
            <a:off x="1981200" y="1962150"/>
            <a:ext cx="1001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t>Ann-mean</a:t>
            </a:r>
          </a:p>
        </p:txBody>
      </p:sp>
      <p:sp>
        <p:nvSpPr>
          <p:cNvPr id="13316" name="Text Box 6">
            <a:extLst>
              <a:ext uri="{FF2B5EF4-FFF2-40B4-BE49-F238E27FC236}">
                <a16:creationId xmlns:a16="http://schemas.microsoft.com/office/drawing/2014/main" id="{F2F853EC-2A7F-49B2-A886-CCC2FB3D2AD4}"/>
              </a:ext>
            </a:extLst>
          </p:cNvPr>
          <p:cNvSpPr txBox="1">
            <a:spLocks noChangeArrowheads="1"/>
          </p:cNvSpPr>
          <p:nvPr/>
        </p:nvSpPr>
        <p:spPr bwMode="auto">
          <a:xfrm>
            <a:off x="2727325" y="152400"/>
            <a:ext cx="2949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CMAP </a:t>
            </a:r>
            <a:r>
              <a:rPr kumimoji="0" lang="en-US" altLang="zh-CN" sz="1800" b="0" i="0" u="none" strike="noStrike" kern="1200" cap="none" spc="0" normalizeH="0" baseline="0" noProof="0" dirty="0" err="1">
                <a:ln>
                  <a:noFill/>
                </a:ln>
                <a:solidFill>
                  <a:srgbClr val="000000"/>
                </a:solidFill>
                <a:effectLst/>
                <a:uLnTx/>
                <a:uFillTx/>
                <a:latin typeface="Arial" panose="020B0604020202020204" pitchFamily="34" charset="0"/>
                <a:ea typeface="SimSun" panose="02010600030101010101" pitchFamily="2" charset="-122"/>
                <a:cs typeface="+mn-cs"/>
              </a:rPr>
              <a:t>precip</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 &amp; SST </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(&gt;27</a:t>
            </a:r>
            <a:r>
              <a:rPr kumimoji="0" lang="en-US" altLang="en-US" sz="1400" b="0" i="0" u="none" strike="noStrike" kern="1200" cap="none" spc="0" normalizeH="0" baseline="30000" noProof="0" dirty="0">
                <a:ln>
                  <a:noFill/>
                </a:ln>
                <a:solidFill>
                  <a:srgbClr val="000000"/>
                </a:solidFill>
                <a:effectLst/>
                <a:uLnTx/>
                <a:uFillTx/>
                <a:latin typeface="Arial" panose="020B0604020202020204" pitchFamily="34" charset="0"/>
                <a:ea typeface="SimSun" panose="02010600030101010101" pitchFamily="2" charset="-122"/>
                <a:cs typeface="+mn-cs"/>
              </a:rPr>
              <a:t>o</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C)</a:t>
            </a:r>
          </a:p>
        </p:txBody>
      </p:sp>
      <p:sp>
        <p:nvSpPr>
          <p:cNvPr id="13322" name="TextBox 1">
            <a:extLst>
              <a:ext uri="{FF2B5EF4-FFF2-40B4-BE49-F238E27FC236}">
                <a16:creationId xmlns:a16="http://schemas.microsoft.com/office/drawing/2014/main" id="{139A1482-07BD-4576-B61B-CA2CC3DAC262}"/>
              </a:ext>
            </a:extLst>
          </p:cNvPr>
          <p:cNvSpPr txBox="1">
            <a:spLocks noChangeArrowheads="1"/>
          </p:cNvSpPr>
          <p:nvPr/>
        </p:nvSpPr>
        <p:spPr bwMode="auto">
          <a:xfrm>
            <a:off x="1219200" y="2857500"/>
            <a:ext cx="5297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SST threshold for deep convection, currently at ~ 27</a:t>
            </a:r>
            <a:r>
              <a:rPr kumimoji="0" lang="en-US" altLang="en-US" sz="1800" b="0" i="0" u="none" strike="noStrike" kern="1200" cap="none" spc="0" normalizeH="0" baseline="30000" noProof="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o</a:t>
            </a: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a:t>
            </a: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15" name="TextBox 14">
            <a:extLst>
              <a:ext uri="{FF2B5EF4-FFF2-40B4-BE49-F238E27FC236}">
                <a16:creationId xmlns:a16="http://schemas.microsoft.com/office/drawing/2014/main" id="{5DECAE12-4730-41C8-BA65-4F01A7B91C60}"/>
              </a:ext>
            </a:extLst>
          </p:cNvPr>
          <p:cNvSpPr txBox="1"/>
          <p:nvPr/>
        </p:nvSpPr>
        <p:spPr>
          <a:xfrm>
            <a:off x="7772400" y="6470866"/>
            <a:ext cx="1174751"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Figs. 3.3, 3.6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pic>
        <p:nvPicPr>
          <p:cNvPr id="16" name="图片 3">
            <a:extLst>
              <a:ext uri="{FF2B5EF4-FFF2-40B4-BE49-F238E27FC236}">
                <a16:creationId xmlns:a16="http://schemas.microsoft.com/office/drawing/2014/main" id="{6D67B66B-654F-4873-8974-417601A7E9F5}"/>
              </a:ext>
            </a:extLst>
          </p:cNvPr>
          <p:cNvPicPr>
            <a:picLocks noChangeAspect="1"/>
          </p:cNvPicPr>
          <p:nvPr/>
        </p:nvPicPr>
        <p:blipFill rotWithShape="1">
          <a:blip r:embed="rId4">
            <a:extLst>
              <a:ext uri="{28A0092B-C50C-407E-A947-70E740481C1C}">
                <a14:useLocalDpi xmlns:a14="http://schemas.microsoft.com/office/drawing/2010/main" val="0"/>
              </a:ext>
            </a:extLst>
          </a:blip>
          <a:srcRect t="4489"/>
          <a:stretch/>
        </p:blipFill>
        <p:spPr>
          <a:xfrm>
            <a:off x="967946" y="3429000"/>
            <a:ext cx="6313916" cy="2937769"/>
          </a:xfrm>
          <a:prstGeom prst="rect">
            <a:avLst/>
          </a:prstGeom>
        </p:spPr>
      </p:pic>
      <p:sp>
        <p:nvSpPr>
          <p:cNvPr id="20" name="TextBox 19">
            <a:extLst>
              <a:ext uri="{FF2B5EF4-FFF2-40B4-BE49-F238E27FC236}">
                <a16:creationId xmlns:a16="http://schemas.microsoft.com/office/drawing/2014/main" id="{F618CE67-1C00-4015-B361-5BE05381E196}"/>
              </a:ext>
            </a:extLst>
          </p:cNvPr>
          <p:cNvSpPr txBox="1"/>
          <p:nvPr/>
        </p:nvSpPr>
        <p:spPr>
          <a:xfrm>
            <a:off x="1889125" y="6470866"/>
            <a:ext cx="1676400"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等线"/>
                <a:cs typeface="Calibri"/>
              </a:rPr>
              <a:t>DJF, 23.5°S–23.5°N</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 name="Rectangle 1">
            <a:extLst>
              <a:ext uri="{FF2B5EF4-FFF2-40B4-BE49-F238E27FC236}">
                <a16:creationId xmlns:a16="http://schemas.microsoft.com/office/drawing/2014/main" id="{DDFC530F-0F28-4195-85FC-501108D46494}"/>
              </a:ext>
            </a:extLst>
          </p:cNvPr>
          <p:cNvSpPr/>
          <p:nvPr/>
        </p:nvSpPr>
        <p:spPr>
          <a:xfrm>
            <a:off x="4191000" y="3290948"/>
            <a:ext cx="3416424" cy="3169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F7FDE59-2007-4A79-84D5-0B2C12BA0BCC}"/>
                  </a:ext>
                </a:extLst>
              </p:cNvPr>
              <p:cNvSpPr txBox="1"/>
              <p:nvPr/>
            </p:nvSpPr>
            <p:spPr>
              <a:xfrm>
                <a:off x="307817" y="3162374"/>
                <a:ext cx="5056237" cy="2831353"/>
              </a:xfrm>
              <a:prstGeom prst="rect">
                <a:avLst/>
              </a:prstGeom>
              <a:noFill/>
            </p:spPr>
            <p:txBody>
              <a:bodyPr wrap="square" rtlCol="0">
                <a:spAutoFit/>
              </a:bodyPr>
              <a:lstStyle/>
              <a:p>
                <a:pPr marL="0" marR="0" lvl="0" indent="0" algn="l" defTabSz="914400" rtl="0" eaLnBrk="0" fontAlgn="base" latinLnBrk="0" hangingPunct="0">
                  <a:lnSpc>
                    <a:spcPct val="2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Soundings in tropical convective regions</a:t>
                </a:r>
              </a:p>
              <a:p>
                <a:pPr marL="285750" marR="0" lvl="0"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p&lt;250 hPa, stable </a:t>
                </a:r>
                <a14:m>
                  <m:oMath xmlns:m="http://schemas.openxmlformats.org/officeDocument/2006/math">
                    <m:f>
                      <m:fPr>
                        <m:type m:val="lin"/>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𝑑</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𝜃</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𝑒</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up>
                        </m:sSubSup>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𝑑𝑧</m:t>
                        </m:r>
                      </m:den>
                    </m:f>
                  </m:oMath>
                </a14:m>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&gt;0.</a:t>
                </a:r>
              </a:p>
              <a:p>
                <a:pPr marL="285750" marR="0" lvl="0"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600-250hPa, </a:t>
                </a:r>
                <a:r>
                  <a:rPr kumimoji="0" lang="en-US" sz="1800" b="0" i="0" u="none" strike="noStrike" kern="1200" cap="none" spc="0" normalizeH="0" baseline="0" noProof="0" dirty="0">
                    <a:ln>
                      <a:noFill/>
                    </a:ln>
                    <a:solidFill>
                      <a:srgbClr val="CC6600"/>
                    </a:solidFill>
                    <a:effectLst/>
                    <a:uLnTx/>
                    <a:uFillTx/>
                    <a:latin typeface="Calibri" panose="020F0502020204030204" pitchFamily="34" charset="0"/>
                    <a:ea typeface="SimSun" panose="02010600030101010101" pitchFamily="2" charset="-122"/>
                    <a:cs typeface="Calibri" panose="020F0502020204030204" pitchFamily="34" charset="0"/>
                  </a:rPr>
                  <a:t>moist neutral </a:t>
                </a:r>
                <a14:m>
                  <m:oMath xmlns:m="http://schemas.openxmlformats.org/officeDocument/2006/math">
                    <m:f>
                      <m:fPr>
                        <m:type m:val="lin"/>
                        <m:ctrlPr>
                          <a:rPr kumimoji="0" lang="en-US" sz="1800" b="0" i="1" u="none" strike="noStrike" kern="1200" cap="none" spc="0" normalizeH="0" baseline="0" noProof="0">
                            <a:ln>
                              <a:noFill/>
                            </a:ln>
                            <a:solidFill>
                              <a:srgbClr val="CC6600"/>
                            </a:solidFill>
                            <a:effectLst/>
                            <a:uLnTx/>
                            <a:uFillTx/>
                            <a:latin typeface="Cambria Math" panose="02040503050406030204" pitchFamily="18" charset="0"/>
                            <a:cs typeface="Calibri" panose="020F0502020204030204" pitchFamily="34" charset="0"/>
                          </a:rPr>
                        </m:ctrlPr>
                      </m:fPr>
                      <m:num>
                        <m:r>
                          <a:rPr kumimoji="0" lang="en-US" sz="1800" b="0" i="1" u="none" strike="noStrike" kern="1200" cap="none" spc="0" normalizeH="0" baseline="0" noProof="0">
                            <a:ln>
                              <a:noFill/>
                            </a:ln>
                            <a:solidFill>
                              <a:srgbClr val="CC6600"/>
                            </a:solidFill>
                            <a:effectLst/>
                            <a:uLnTx/>
                            <a:uFillTx/>
                            <a:latin typeface="Cambria Math" panose="02040503050406030204" pitchFamily="18" charset="0"/>
                            <a:cs typeface="Calibri" panose="020F0502020204030204" pitchFamily="34" charset="0"/>
                          </a:rPr>
                          <m:t>𝑑</m:t>
                        </m:r>
                        <m:sSubSup>
                          <m:sSubSupPr>
                            <m:ctrlPr>
                              <a:rPr kumimoji="0" lang="en-US" sz="1800" b="0" i="1" u="none" strike="noStrike" kern="1200" cap="none" spc="0" normalizeH="0" baseline="0" noProof="0" smtClean="0">
                                <a:ln>
                                  <a:noFill/>
                                </a:ln>
                                <a:solidFill>
                                  <a:srgbClr val="CC6600"/>
                                </a:solidFill>
                                <a:effectLst/>
                                <a:uLnTx/>
                                <a:uFillTx/>
                                <a:latin typeface="Cambria Math" panose="02040503050406030204" pitchFamily="18" charset="0"/>
                                <a:cs typeface="+mn-cs"/>
                              </a:rPr>
                            </m:ctrlPr>
                          </m:sSubSupPr>
                          <m:e>
                            <m:r>
                              <a:rPr kumimoji="0" lang="en-US" sz="1800" b="0" i="1" u="none" strike="noStrike" kern="1200" cap="none" spc="0" normalizeH="0" baseline="0" noProof="0">
                                <a:ln>
                                  <a:noFill/>
                                </a:ln>
                                <a:solidFill>
                                  <a:srgbClr val="CC6600"/>
                                </a:solidFill>
                                <a:effectLst/>
                                <a:uLnTx/>
                                <a:uFillTx/>
                                <a:latin typeface="Cambria Math" panose="02040503050406030204" pitchFamily="18" charset="0"/>
                                <a:cs typeface="+mn-cs"/>
                              </a:rPr>
                              <m:t>𝜃</m:t>
                            </m:r>
                          </m:e>
                          <m:sub>
                            <m:r>
                              <a:rPr kumimoji="0" lang="en-US" sz="1800" b="0" i="1" u="none" strike="noStrike" kern="1200" cap="none" spc="0" normalizeH="0" baseline="0" noProof="0">
                                <a:ln>
                                  <a:noFill/>
                                </a:ln>
                                <a:solidFill>
                                  <a:srgbClr val="CC6600"/>
                                </a:solidFill>
                                <a:effectLst/>
                                <a:uLnTx/>
                                <a:uFillTx/>
                                <a:latin typeface="Cambria Math" panose="02040503050406030204" pitchFamily="18" charset="0"/>
                                <a:cs typeface="+mn-cs"/>
                              </a:rPr>
                              <m:t>𝑒</m:t>
                            </m:r>
                          </m:sub>
                          <m:sup>
                            <m:r>
                              <a:rPr kumimoji="0" lang="en-US" sz="1800" b="0" i="1" u="none" strike="noStrike" kern="1200" cap="none" spc="0" normalizeH="0" baseline="0" noProof="0">
                                <a:ln>
                                  <a:noFill/>
                                </a:ln>
                                <a:solidFill>
                                  <a:srgbClr val="CC6600"/>
                                </a:solidFill>
                                <a:effectLst/>
                                <a:uLnTx/>
                                <a:uFillTx/>
                                <a:latin typeface="Cambria Math" panose="02040503050406030204" pitchFamily="18" charset="0"/>
                                <a:cs typeface="+mn-cs"/>
                              </a:rPr>
                              <m:t>∗</m:t>
                            </m:r>
                          </m:sup>
                        </m:sSubSup>
                      </m:num>
                      <m:den>
                        <m:r>
                          <a:rPr kumimoji="0" lang="en-US" sz="1800" b="0" i="1" u="none" strike="noStrike" kern="1200" cap="none" spc="0" normalizeH="0" baseline="0" noProof="0">
                            <a:ln>
                              <a:noFill/>
                            </a:ln>
                            <a:solidFill>
                              <a:srgbClr val="CC6600"/>
                            </a:solidFill>
                            <a:effectLst/>
                            <a:uLnTx/>
                            <a:uFillTx/>
                            <a:latin typeface="Cambria Math" panose="02040503050406030204" pitchFamily="18" charset="0"/>
                            <a:cs typeface="Calibri" panose="020F0502020204030204" pitchFamily="34" charset="0"/>
                          </a:rPr>
                          <m:t>𝑑𝑧</m:t>
                        </m:r>
                      </m:den>
                    </m:f>
                  </m:oMath>
                </a14:m>
                <a:r>
                  <a:rPr kumimoji="0" lang="en-US" sz="1800" b="0" i="0" u="none" strike="noStrike" kern="1200" cap="none" spc="0" normalizeH="0" baseline="0" noProof="0" dirty="0">
                    <a:ln>
                      <a:noFill/>
                    </a:ln>
                    <a:solidFill>
                      <a:srgbClr val="CC6600"/>
                    </a:solidFill>
                    <a:effectLst/>
                    <a:uLnTx/>
                    <a:uFillTx/>
                    <a:latin typeface="Calibri" panose="020F0502020204030204" pitchFamily="34" charset="0"/>
                    <a:ea typeface="SimSun" panose="02010600030101010101" pitchFamily="2" charset="-122"/>
                    <a:cs typeface="Calibri" panose="020F0502020204030204" pitchFamily="34" charset="0"/>
                  </a:rPr>
                  <a:t>=0</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a:p>
                <a:pPr marL="285750" marR="0" lvl="0"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Sfc-600 hPa, </a:t>
                </a:r>
                <a:r>
                  <a:rPr kumimoji="0" lang="en-US" sz="1800" b="0"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conditionally unstable </a:t>
                </a:r>
                <a14:m>
                  <m:oMath xmlns:m="http://schemas.openxmlformats.org/officeDocument/2006/math">
                    <m:f>
                      <m:fPr>
                        <m:type m:val="lin"/>
                        <m:ctrlPr>
                          <a:rPr kumimoji="0" lang="en-US" sz="1800" b="0" i="1" u="none" strike="noStrike" kern="1200" cap="none" spc="0" normalizeH="0" baseline="0" noProof="0">
                            <a:ln>
                              <a:noFill/>
                            </a:ln>
                            <a:solidFill>
                              <a:srgbClr val="C00000"/>
                            </a:solidFill>
                            <a:effectLst/>
                            <a:uLnTx/>
                            <a:uFillTx/>
                            <a:latin typeface="Cambria Math" panose="02040503050406030204" pitchFamily="18" charset="0"/>
                            <a:cs typeface="Calibri" panose="020F0502020204030204" pitchFamily="34" charset="0"/>
                          </a:rPr>
                        </m:ctrlPr>
                      </m:fPr>
                      <m:num>
                        <m:r>
                          <a:rPr kumimoji="0" lang="en-US" sz="1800" b="0" i="1" u="none" strike="noStrike" kern="1200" cap="none" spc="0" normalizeH="0" baseline="0" noProof="0">
                            <a:ln>
                              <a:noFill/>
                            </a:ln>
                            <a:solidFill>
                              <a:srgbClr val="C00000"/>
                            </a:solidFill>
                            <a:effectLst/>
                            <a:uLnTx/>
                            <a:uFillTx/>
                            <a:latin typeface="Cambria Math" panose="02040503050406030204" pitchFamily="18" charset="0"/>
                            <a:cs typeface="Calibri" panose="020F0502020204030204" pitchFamily="34" charset="0"/>
                          </a:rPr>
                          <m:t>𝑑</m:t>
                        </m:r>
                        <m:sSubSup>
                          <m:sSubSupPr>
                            <m:ctrlPr>
                              <a:rPr kumimoji="0" lang="en-US" sz="1800" b="0" i="1" u="none" strike="noStrike" kern="1200" cap="none" spc="0" normalizeH="0" baseline="0" noProof="0" smtClean="0">
                                <a:ln>
                                  <a:noFill/>
                                </a:ln>
                                <a:solidFill>
                                  <a:srgbClr val="C00000"/>
                                </a:solidFill>
                                <a:effectLst/>
                                <a:uLnTx/>
                                <a:uFillTx/>
                                <a:latin typeface="Cambria Math" panose="02040503050406030204" pitchFamily="18" charset="0"/>
                                <a:cs typeface="+mn-cs"/>
                              </a:rPr>
                            </m:ctrlPr>
                          </m:sSubSupPr>
                          <m:e>
                            <m:r>
                              <a:rPr kumimoji="0" lang="en-US" sz="1800" b="0" i="1" u="none" strike="noStrike" kern="1200" cap="none" spc="0" normalizeH="0" baseline="0" noProof="0">
                                <a:ln>
                                  <a:noFill/>
                                </a:ln>
                                <a:solidFill>
                                  <a:srgbClr val="C00000"/>
                                </a:solidFill>
                                <a:effectLst/>
                                <a:uLnTx/>
                                <a:uFillTx/>
                                <a:latin typeface="Cambria Math" panose="02040503050406030204" pitchFamily="18" charset="0"/>
                                <a:cs typeface="+mn-cs"/>
                              </a:rPr>
                              <m:t>𝜃</m:t>
                            </m:r>
                          </m:e>
                          <m:sub>
                            <m:r>
                              <a:rPr kumimoji="0" lang="en-US" sz="1800" b="0" i="1" u="none" strike="noStrike" kern="1200" cap="none" spc="0" normalizeH="0" baseline="0" noProof="0">
                                <a:ln>
                                  <a:noFill/>
                                </a:ln>
                                <a:solidFill>
                                  <a:srgbClr val="C00000"/>
                                </a:solidFill>
                                <a:effectLst/>
                                <a:uLnTx/>
                                <a:uFillTx/>
                                <a:latin typeface="Cambria Math" panose="02040503050406030204" pitchFamily="18" charset="0"/>
                                <a:cs typeface="+mn-cs"/>
                              </a:rPr>
                              <m:t>𝑒</m:t>
                            </m:r>
                          </m:sub>
                          <m:sup>
                            <m:r>
                              <a:rPr kumimoji="0" lang="en-US" sz="1800" b="0" i="1" u="none" strike="noStrike" kern="1200" cap="none" spc="0" normalizeH="0" baseline="0" noProof="0">
                                <a:ln>
                                  <a:noFill/>
                                </a:ln>
                                <a:solidFill>
                                  <a:srgbClr val="C00000"/>
                                </a:solidFill>
                                <a:effectLst/>
                                <a:uLnTx/>
                                <a:uFillTx/>
                                <a:latin typeface="Cambria Math" panose="02040503050406030204" pitchFamily="18" charset="0"/>
                                <a:cs typeface="+mn-cs"/>
                              </a:rPr>
                              <m:t>∗</m:t>
                            </m:r>
                          </m:sup>
                        </m:sSubSup>
                      </m:num>
                      <m:den>
                        <m:r>
                          <a:rPr kumimoji="0" lang="en-US" sz="1800" b="0" i="1" u="none" strike="noStrike" kern="1200" cap="none" spc="0" normalizeH="0" baseline="0" noProof="0">
                            <a:ln>
                              <a:noFill/>
                            </a:ln>
                            <a:solidFill>
                              <a:srgbClr val="C00000"/>
                            </a:solidFill>
                            <a:effectLst/>
                            <a:uLnTx/>
                            <a:uFillTx/>
                            <a:latin typeface="Cambria Math" panose="02040503050406030204" pitchFamily="18" charset="0"/>
                            <a:cs typeface="Calibri" panose="020F0502020204030204" pitchFamily="34" charset="0"/>
                          </a:rPr>
                          <m:t>𝑑𝑧</m:t>
                        </m:r>
                      </m:den>
                    </m:f>
                  </m:oMath>
                </a14:m>
                <a:r>
                  <a:rPr kumimoji="0" lang="en-US" sz="1800" b="0"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&lt;0</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a:p>
                <a:pPr marL="285750" marR="0" lvl="0"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Sfc-900 hPa, dry adiabatic </a:t>
                </a:r>
                <a14:m>
                  <m:oMath xmlns:m="http://schemas.openxmlformats.org/officeDocument/2006/math">
                    <m:f>
                      <m:fPr>
                        <m:type m:val="lin"/>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𝑑</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𝜃</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𝑑𝑧</m:t>
                        </m:r>
                      </m:den>
                    </m:f>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=0</m:t>
                    </m:r>
                  </m:oMath>
                </a14:m>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p:txBody>
          </p:sp>
        </mc:Choice>
        <mc:Fallback xmlns="">
          <p:sp>
            <p:nvSpPr>
              <p:cNvPr id="20" name="TextBox 19">
                <a:extLst>
                  <a:ext uri="{FF2B5EF4-FFF2-40B4-BE49-F238E27FC236}">
                    <a16:creationId xmlns:a16="http://schemas.microsoft.com/office/drawing/2014/main" id="{1F7FDE59-2007-4A79-84D5-0B2C12BA0BCC}"/>
                  </a:ext>
                </a:extLst>
              </p:cNvPr>
              <p:cNvSpPr txBox="1">
                <a:spLocks noRot="1" noChangeAspect="1" noMove="1" noResize="1" noEditPoints="1" noAdjustHandles="1" noChangeArrowheads="1" noChangeShapeType="1" noTextEdit="1"/>
              </p:cNvSpPr>
              <p:nvPr/>
            </p:nvSpPr>
            <p:spPr>
              <a:xfrm>
                <a:off x="307817" y="3162374"/>
                <a:ext cx="5056237" cy="2831353"/>
              </a:xfrm>
              <a:prstGeom prst="rect">
                <a:avLst/>
              </a:prstGeom>
              <a:blipFill>
                <a:blip r:embed="rId2"/>
                <a:stretch>
                  <a:fillRect l="-964" b="-20905"/>
                </a:stretch>
              </a:blipFill>
            </p:spPr>
            <p:txBody>
              <a:bodyPr/>
              <a:lstStyle/>
              <a:p>
                <a:r>
                  <a:rPr lang="en-US">
                    <a:noFill/>
                  </a:rPr>
                  <a:t> </a:t>
                </a:r>
              </a:p>
            </p:txBody>
          </p:sp>
        </mc:Fallback>
      </mc:AlternateContent>
      <p:pic>
        <p:nvPicPr>
          <p:cNvPr id="14" name="Picture 2">
            <a:extLst>
              <a:ext uri="{FF2B5EF4-FFF2-40B4-BE49-F238E27FC236}">
                <a16:creationId xmlns:a16="http://schemas.microsoft.com/office/drawing/2014/main" id="{EB5581DF-2D0C-4268-B94C-E1B5E412AE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022" t="9792" r="3420" b="22789"/>
          <a:stretch/>
        </p:blipFill>
        <p:spPr bwMode="auto">
          <a:xfrm>
            <a:off x="5036118" y="3028987"/>
            <a:ext cx="3830243" cy="369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4">
            <a:extLst>
              <a:ext uri="{FF2B5EF4-FFF2-40B4-BE49-F238E27FC236}">
                <a16:creationId xmlns:a16="http://schemas.microsoft.com/office/drawing/2014/main" id="{A3A62551-4EAF-48FD-9815-3CA4730A6FB4}"/>
              </a:ext>
            </a:extLst>
          </p:cNvPr>
          <p:cNvSpPr>
            <a:spLocks noChangeShapeType="1"/>
          </p:cNvSpPr>
          <p:nvPr/>
        </p:nvSpPr>
        <p:spPr bwMode="auto">
          <a:xfrm flipH="1" flipV="1">
            <a:off x="7231286" y="3886200"/>
            <a:ext cx="7714" cy="990600"/>
          </a:xfrm>
          <a:prstGeom prst="line">
            <a:avLst/>
          </a:prstGeom>
          <a:noFill/>
          <a:ln w="19050">
            <a:solidFill>
              <a:srgbClr val="FF9900"/>
            </a:solidFill>
            <a:round/>
            <a:headEnd type="none" w="med" len="med"/>
            <a:tailEnd type="arrow"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70F56A3-DACD-45F0-BD64-8A9EFB21E39A}"/>
                  </a:ext>
                </a:extLst>
              </p:cNvPr>
              <p:cNvSpPr/>
              <p:nvPr/>
            </p:nvSpPr>
            <p:spPr>
              <a:xfrm>
                <a:off x="4967222" y="847448"/>
                <a:ext cx="2340962" cy="174342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d>
                        <m:dPr>
                          <m:beg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𝜃</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𝑒</m:t>
                              </m:r>
                            </m:sub>
                          </m:sSub>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𝜃</m:t>
                          </m:r>
                          <m:func>
                            <m:func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𝑒𝑥𝑝</m:t>
                              </m:r>
                            </m:fName>
                            <m:e>
                              <m:d>
                                <m:dPr>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𝐿</m:t>
                                      </m:r>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𝑞</m:t>
                                      </m:r>
                                    </m:num>
                                    <m:den>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𝑐</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𝐿𝐶𝐿</m:t>
                                          </m:r>
                                        </m:sub>
                                      </m:sSub>
                                    </m:den>
                                  </m:f>
                                </m:e>
                              </m:d>
                            </m:e>
                          </m:func>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oMath>
                  </m:oMathPara>
                </a14:m>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𝜃</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𝑒</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up>
                      </m:sSub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𝜃</m:t>
                      </m:r>
                      <m:func>
                        <m:func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𝑒𝑥𝑝</m:t>
                          </m:r>
                        </m:fName>
                        <m:e>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𝐿</m:t>
                                  </m:r>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70C0"/>
                                          </a:solidFill>
                                          <a:effectLst/>
                                          <a:uLnTx/>
                                          <a:uFillTx/>
                                          <a:latin typeface="Cambria Math" panose="02040503050406030204" pitchFamily="18" charset="0"/>
                                          <a:cs typeface="+mn-cs"/>
                                        </a:rPr>
                                        <m:t>𝑞</m:t>
                                      </m:r>
                                    </m:e>
                                    <m:sub>
                                      <m:r>
                                        <a:rPr kumimoji="0" lang="en-US" sz="1800" b="0" i="1" u="none" strike="noStrike" kern="1200" cap="none" spc="0" normalizeH="0" baseline="0" noProof="0">
                                          <a:ln>
                                            <a:noFill/>
                                          </a:ln>
                                          <a:solidFill>
                                            <a:srgbClr val="0070C0"/>
                                          </a:solidFill>
                                          <a:effectLst/>
                                          <a:uLnTx/>
                                          <a:uFillTx/>
                                          <a:latin typeface="Cambria Math" panose="02040503050406030204" pitchFamily="18" charset="0"/>
                                          <a:cs typeface="+mn-cs"/>
                                        </a:rPr>
                                        <m:t>𝑠</m:t>
                                      </m:r>
                                    </m:sub>
                                  </m:sSub>
                                </m:num>
                                <m:den>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𝑐</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den>
                              </m:f>
                            </m:e>
                          </m:d>
                        </m:e>
                      </m:func>
                    </m:oMath>
                  </m:oMathPara>
                </a14:m>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mc:Choice>
        <mc:Fallback xmlns="">
          <p:sp>
            <p:nvSpPr>
              <p:cNvPr id="16" name="Rectangle 15">
                <a:extLst>
                  <a:ext uri="{FF2B5EF4-FFF2-40B4-BE49-F238E27FC236}">
                    <a16:creationId xmlns:a16="http://schemas.microsoft.com/office/drawing/2014/main" id="{A70F56A3-DACD-45F0-BD64-8A9EFB21E39A}"/>
                  </a:ext>
                </a:extLst>
              </p:cNvPr>
              <p:cNvSpPr>
                <a:spLocks noRot="1" noChangeAspect="1" noMove="1" noResize="1" noEditPoints="1" noAdjustHandles="1" noChangeArrowheads="1" noChangeShapeType="1" noTextEdit="1"/>
              </p:cNvSpPr>
              <p:nvPr/>
            </p:nvSpPr>
            <p:spPr>
              <a:xfrm>
                <a:off x="4967222" y="847448"/>
                <a:ext cx="2340962" cy="174342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64179019-1C57-4462-AB5C-027BFE32CE8F}"/>
                  </a:ext>
                </a:extLst>
              </p:cNvPr>
              <p:cNvSpPr/>
              <p:nvPr/>
            </p:nvSpPr>
            <p:spPr>
              <a:xfrm>
                <a:off x="859422" y="931970"/>
                <a:ext cx="2764411" cy="75187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𝜃</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𝑝</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sub>
                                  </m:sSub>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𝑝</m:t>
                                  </m:r>
                                </m:den>
                              </m:f>
                            </m:e>
                          </m:d>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𝜅</m:t>
                          </m:r>
                        </m:sup>
                      </m:s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𝜅</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𝑅</m:t>
                          </m:r>
                        </m:num>
                        <m:den>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𝑐</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𝑝</m:t>
                              </m:r>
                            </m:sub>
                          </m:sSub>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7</m:t>
                          </m:r>
                        </m:den>
                      </m:f>
                    </m:oMath>
                  </m:oMathPara>
                </a14:m>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18" name="Rectangle 17">
                <a:extLst>
                  <a:ext uri="{FF2B5EF4-FFF2-40B4-BE49-F238E27FC236}">
                    <a16:creationId xmlns:a16="http://schemas.microsoft.com/office/drawing/2014/main" id="{64179019-1C57-4462-AB5C-027BFE32CE8F}"/>
                  </a:ext>
                </a:extLst>
              </p:cNvPr>
              <p:cNvSpPr>
                <a:spLocks noRot="1" noChangeAspect="1" noMove="1" noResize="1" noEditPoints="1" noAdjustHandles="1" noChangeArrowheads="1" noChangeShapeType="1" noTextEdit="1"/>
              </p:cNvSpPr>
              <p:nvPr/>
            </p:nvSpPr>
            <p:spPr>
              <a:xfrm>
                <a:off x="859422" y="931970"/>
                <a:ext cx="2764411" cy="751872"/>
              </a:xfrm>
              <a:prstGeom prst="rect">
                <a:avLst/>
              </a:prstGeom>
              <a:blipFill>
                <a:blip r:embed="rId5"/>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61736B82-CF22-435B-94F4-6A38D863C308}"/>
              </a:ext>
            </a:extLst>
          </p:cNvPr>
          <p:cNvSpPr/>
          <p:nvPr/>
        </p:nvSpPr>
        <p:spPr>
          <a:xfrm>
            <a:off x="4800600" y="310525"/>
            <a:ext cx="4035583" cy="456535"/>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equivalent potential temperature</a:t>
            </a:r>
          </a:p>
        </p:txBody>
      </p:sp>
      <p:sp>
        <p:nvSpPr>
          <p:cNvPr id="11" name="Rectangle 10">
            <a:extLst>
              <a:ext uri="{FF2B5EF4-FFF2-40B4-BE49-F238E27FC236}">
                <a16:creationId xmlns:a16="http://schemas.microsoft.com/office/drawing/2014/main" id="{E4F5411B-9F1D-4FCF-8A98-84406FE3B4A6}"/>
              </a:ext>
            </a:extLst>
          </p:cNvPr>
          <p:cNvSpPr/>
          <p:nvPr/>
        </p:nvSpPr>
        <p:spPr>
          <a:xfrm>
            <a:off x="824191" y="397728"/>
            <a:ext cx="2364750"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potential temperature</a:t>
            </a:r>
          </a:p>
        </p:txBody>
      </p:sp>
      <p:sp>
        <p:nvSpPr>
          <p:cNvPr id="12" name="Rectangle 11">
            <a:extLst>
              <a:ext uri="{FF2B5EF4-FFF2-40B4-BE49-F238E27FC236}">
                <a16:creationId xmlns:a16="http://schemas.microsoft.com/office/drawing/2014/main" id="{7FBED606-56AC-4210-908B-444A12013977}"/>
              </a:ext>
            </a:extLst>
          </p:cNvPr>
          <p:cNvSpPr/>
          <p:nvPr/>
        </p:nvSpPr>
        <p:spPr>
          <a:xfrm>
            <a:off x="917616" y="1984815"/>
            <a:ext cx="1691489" cy="880369"/>
          </a:xfrm>
          <a:prstGeom prst="rect">
            <a:avLst/>
          </a:prstGeom>
        </p:spPr>
        <p:txBody>
          <a:bodyPr wrap="non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a:t>
            </a:r>
            <a:r>
              <a:rPr kumimoji="0" lang="en-US" sz="1800" b="0" i="0" u="none" strike="noStrike" kern="1200" cap="none" spc="0" normalizeH="0" baseline="-2500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d(</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ln</a:t>
            </a:r>
            <a:r>
              <a:rPr kumimoji="0" lang="en-US" sz="1800" b="0" i="0" u="none" strike="noStrike" kern="1200" cap="none" spc="0" normalizeH="0" baseline="0" noProof="0" dirty="0" err="1">
                <a:ln>
                  <a:noFill/>
                </a:ln>
                <a:solidFill>
                  <a:srgbClr val="000000"/>
                </a:solidFill>
                <a:effectLst/>
                <a:uLnTx/>
                <a:uFillTx/>
                <a:latin typeface="Symbol" panose="05050102010706020507" pitchFamily="18" charset="2"/>
                <a:ea typeface="SimSun" panose="02010600030101010101" pitchFamily="2" charset="-122"/>
                <a:cs typeface="Calibri" panose="020F0502020204030204" pitchFamily="34" charset="0"/>
              </a:rPr>
              <a:t>q</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 ds</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a:t>
            </a:r>
            <a:r>
              <a:rPr kumimoji="0" lang="en-US" sz="1800" b="0" i="0" u="none" strike="noStrike" kern="1200" cap="none" spc="0" normalizeH="0" baseline="-2500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d(</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ln</a:t>
            </a:r>
            <a:r>
              <a:rPr kumimoji="0" lang="en-US" sz="1800" b="0" i="0" u="none" strike="noStrike" kern="1200" cap="none" spc="0" normalizeH="0" baseline="0" noProof="0" dirty="0" err="1">
                <a:ln>
                  <a:noFill/>
                </a:ln>
                <a:solidFill>
                  <a:srgbClr val="000000"/>
                </a:solidFill>
                <a:effectLst/>
                <a:uLnTx/>
                <a:uFillTx/>
                <a:latin typeface="Symbol" panose="05050102010706020507" pitchFamily="18" charset="2"/>
                <a:ea typeface="SimSun" panose="02010600030101010101" pitchFamily="2" charset="-122"/>
                <a:cs typeface="Calibri" panose="020F0502020204030204" pitchFamily="34" charset="0"/>
              </a:rPr>
              <a:t>q</a:t>
            </a:r>
            <a:r>
              <a:rPr kumimoji="0" lang="en-US" sz="1800" b="0" i="0" u="none" strike="noStrike" kern="1200" cap="none" spc="0" normalizeH="0" baseline="-2500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 dm</a:t>
            </a:r>
          </a:p>
        </p:txBody>
      </p:sp>
      <p:sp>
        <p:nvSpPr>
          <p:cNvPr id="22" name="Line 4">
            <a:extLst>
              <a:ext uri="{FF2B5EF4-FFF2-40B4-BE49-F238E27FC236}">
                <a16:creationId xmlns:a16="http://schemas.microsoft.com/office/drawing/2014/main" id="{D8AE370E-1F51-425B-9888-1ED372C4347F}"/>
              </a:ext>
            </a:extLst>
          </p:cNvPr>
          <p:cNvSpPr>
            <a:spLocks noChangeShapeType="1"/>
          </p:cNvSpPr>
          <p:nvPr/>
        </p:nvSpPr>
        <p:spPr bwMode="auto">
          <a:xfrm flipH="1" flipV="1">
            <a:off x="7308184" y="4900864"/>
            <a:ext cx="311816" cy="509335"/>
          </a:xfrm>
          <a:prstGeom prst="line">
            <a:avLst/>
          </a:prstGeom>
          <a:noFill/>
          <a:ln w="19050">
            <a:solidFill>
              <a:srgbClr val="FF0000"/>
            </a:solidFill>
            <a:round/>
            <a:headEnd type="none" w="med" len="med"/>
            <a:tailEnd type="arrow"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pic>
        <p:nvPicPr>
          <p:cNvPr id="36866" name="Picture 2" descr="Cumulus Networks lands $43M funding as investors bet on shift to ...">
            <a:extLst>
              <a:ext uri="{FF2B5EF4-FFF2-40B4-BE49-F238E27FC236}">
                <a16:creationId xmlns:a16="http://schemas.microsoft.com/office/drawing/2014/main" id="{06F77E56-0C0A-40C0-86A5-B9F9460ECFD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090" t="19399" r="23819"/>
          <a:stretch/>
        </p:blipFill>
        <p:spPr bwMode="auto">
          <a:xfrm>
            <a:off x="7842143" y="3886200"/>
            <a:ext cx="1301857" cy="1143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B37C07E-5711-4630-BFBD-F2924D2B3668}"/>
              </a:ext>
            </a:extLst>
          </p:cNvPr>
          <p:cNvSpPr/>
          <p:nvPr/>
        </p:nvSpPr>
        <p:spPr>
          <a:xfrm>
            <a:off x="152400" y="2933700"/>
            <a:ext cx="8991600" cy="3868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Tree>
    <p:extLst>
      <p:ext uri="{BB962C8B-B14F-4D97-AF65-F5344CB8AC3E}">
        <p14:creationId xmlns:p14="http://schemas.microsoft.com/office/powerpoint/2010/main" val="403430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par>
                                <p:cTn id="12" presetID="22" presetClass="entr" presetSubtype="8" fill="hold" nodeType="withEffect">
                                  <p:stCondLst>
                                    <p:cond delay="0"/>
                                  </p:stCondLst>
                                  <p:childTnLst>
                                    <p:set>
                                      <p:cBhvr>
                                        <p:cTn id="13" dur="1" fill="hold">
                                          <p:stCondLst>
                                            <p:cond delay="0"/>
                                          </p:stCondLst>
                                        </p:cTn>
                                        <p:tgtEl>
                                          <p:spTgt spid="20">
                                            <p:txEl>
                                              <p:pRg st="3" end="3"/>
                                            </p:txEl>
                                          </p:spTgt>
                                        </p:tgtEl>
                                        <p:attrNameLst>
                                          <p:attrName>style.visibility</p:attrName>
                                        </p:attrNameLst>
                                      </p:cBhvr>
                                      <p:to>
                                        <p:strVal val="visible"/>
                                      </p:to>
                                    </p:set>
                                    <p:animEffect transition="in" filter="wipe(left)">
                                      <p:cBhvr>
                                        <p:cTn id="14" dur="500"/>
                                        <p:tgtEl>
                                          <p:spTgt spid="20">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8" fill="hold" nodeType="with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wipe(left)">
                                      <p:cBhvr>
                                        <p:cTn id="22" dur="500"/>
                                        <p:tgtEl>
                                          <p:spTgt spid="20">
                                            <p:txEl>
                                              <p:pRg st="2" end="2"/>
                                            </p:txEl>
                                          </p:spTgt>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AB1306-1778-4FD2-90DF-62AFEB892EFD}"/>
              </a:ext>
            </a:extLst>
          </p:cNvPr>
          <p:cNvPicPr>
            <a:picLocks noChangeAspect="1"/>
          </p:cNvPicPr>
          <p:nvPr/>
        </p:nvPicPr>
        <p:blipFill>
          <a:blip r:embed="rId2"/>
          <a:stretch>
            <a:fillRect/>
          </a:stretch>
        </p:blipFill>
        <p:spPr>
          <a:xfrm>
            <a:off x="0" y="2205468"/>
            <a:ext cx="3789574" cy="3738132"/>
          </a:xfrm>
          <a:prstGeom prst="rect">
            <a:avLst/>
          </a:prstGeom>
        </p:spPr>
      </p:pic>
      <p:cxnSp>
        <p:nvCxnSpPr>
          <p:cNvPr id="12" name="Straight Connector 11">
            <a:extLst>
              <a:ext uri="{FF2B5EF4-FFF2-40B4-BE49-F238E27FC236}">
                <a16:creationId xmlns:a16="http://schemas.microsoft.com/office/drawing/2014/main" id="{F50DCF84-451E-EF24-1DF4-4FCF1671903F}"/>
              </a:ext>
            </a:extLst>
          </p:cNvPr>
          <p:cNvCxnSpPr>
            <a:cxnSpLocks noChangeAspect="1"/>
          </p:cNvCxnSpPr>
          <p:nvPr/>
        </p:nvCxnSpPr>
        <p:spPr>
          <a:xfrm flipH="1" flipV="1">
            <a:off x="1504329" y="3603876"/>
            <a:ext cx="287305" cy="329971"/>
          </a:xfrm>
          <a:prstGeom prst="line">
            <a:avLst/>
          </a:prstGeom>
          <a:noFill/>
          <a:ln w="19050" cap="flat" cmpd="sng" algn="ctr">
            <a:solidFill>
              <a:srgbClr val="FF0000"/>
            </a:solidFill>
            <a:prstDash val="solid"/>
            <a:headEnd type="none" w="sm" len="lg"/>
            <a:tailEnd type="arrow" w="med" len="med"/>
          </a:ln>
          <a:effectLst/>
        </p:spPr>
      </p:cxnSp>
      <p:cxnSp>
        <p:nvCxnSpPr>
          <p:cNvPr id="13" name="Straight Connector 12">
            <a:extLst>
              <a:ext uri="{FF2B5EF4-FFF2-40B4-BE49-F238E27FC236}">
                <a16:creationId xmlns:a16="http://schemas.microsoft.com/office/drawing/2014/main" id="{309C5AB0-4F31-471D-DCA1-CB56B52EF729}"/>
              </a:ext>
            </a:extLst>
          </p:cNvPr>
          <p:cNvCxnSpPr>
            <a:cxnSpLocks noChangeAspect="1"/>
          </p:cNvCxnSpPr>
          <p:nvPr/>
        </p:nvCxnSpPr>
        <p:spPr>
          <a:xfrm flipH="1" flipV="1">
            <a:off x="1454117" y="3090242"/>
            <a:ext cx="26109" cy="431338"/>
          </a:xfrm>
          <a:prstGeom prst="line">
            <a:avLst/>
          </a:prstGeom>
          <a:noFill/>
          <a:ln w="38100" cap="flat" cmpd="sng" algn="ctr">
            <a:solidFill>
              <a:srgbClr val="92D050"/>
            </a:solidFill>
            <a:prstDash val="solid"/>
            <a:headEnd type="none" w="sm" len="lg"/>
            <a:tailEnd type="arrow" w="med" len="med"/>
          </a:ln>
          <a:effectLst/>
        </p:spPr>
      </p:cxnSp>
      <p:cxnSp>
        <p:nvCxnSpPr>
          <p:cNvPr id="14" name="Straight Connector 13">
            <a:extLst>
              <a:ext uri="{FF2B5EF4-FFF2-40B4-BE49-F238E27FC236}">
                <a16:creationId xmlns:a16="http://schemas.microsoft.com/office/drawing/2014/main" id="{A64BAB55-9DA7-2AA2-943F-63D0671DC4A7}"/>
              </a:ext>
            </a:extLst>
          </p:cNvPr>
          <p:cNvCxnSpPr>
            <a:cxnSpLocks noChangeAspect="1"/>
          </p:cNvCxnSpPr>
          <p:nvPr/>
        </p:nvCxnSpPr>
        <p:spPr>
          <a:xfrm flipH="1" flipV="1">
            <a:off x="1401511" y="2425164"/>
            <a:ext cx="65660" cy="555557"/>
          </a:xfrm>
          <a:prstGeom prst="line">
            <a:avLst/>
          </a:prstGeom>
          <a:noFill/>
          <a:ln w="38100" cap="flat" cmpd="sng" algn="ctr">
            <a:solidFill>
              <a:srgbClr val="92D050"/>
            </a:solidFill>
            <a:prstDash val="solid"/>
            <a:headEnd type="none" w="sm" len="lg"/>
            <a:tailEnd type="arrow" w="med" len="med"/>
          </a:ln>
          <a:effectLst/>
        </p:spPr>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2E25275-2135-12E4-6905-9D6DE75DF0ED}"/>
                  </a:ext>
                </a:extLst>
              </p:cNvPr>
              <p:cNvSpPr txBox="1">
                <a:spLocks noChangeAspect="1"/>
              </p:cNvSpPr>
              <p:nvPr/>
            </p:nvSpPr>
            <p:spPr>
              <a:xfrm>
                <a:off x="856495" y="2038004"/>
                <a:ext cx="1295668" cy="3323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𝑻</m:t>
                          </m:r>
                        </m:e>
                        <m:sup>
                          <m:r>
                            <a:rPr kumimoji="0" lang="en-US" sz="1800" b="1" i="0"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sup>
                      </m:sSup>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&gt;0</m:t>
                      </m:r>
                    </m:oMath>
                  </m:oMathPara>
                </a14:m>
                <a:endParaRPr kumimoji="0" lang="en-US" sz="1800" b="0" i="0" u="none" strike="noStrike" kern="1200" cap="none" spc="0" normalizeH="0" baseline="0" noProof="0" dirty="0">
                  <a:ln>
                    <a:noFill/>
                  </a:ln>
                  <a:solidFill>
                    <a:prstClr val="black"/>
                  </a:solidFill>
                  <a:effectLst/>
                  <a:uLnTx/>
                  <a:uFillTx/>
                  <a:latin typeface="Calibri"/>
                  <a:ea typeface="SimSun"/>
                  <a:cs typeface="+mn-cs"/>
                </a:endParaRPr>
              </a:p>
            </p:txBody>
          </p:sp>
        </mc:Choice>
        <mc:Fallback xmlns="">
          <p:sp>
            <p:nvSpPr>
              <p:cNvPr id="15" name="TextBox 14">
                <a:extLst>
                  <a:ext uri="{FF2B5EF4-FFF2-40B4-BE49-F238E27FC236}">
                    <a16:creationId xmlns:a16="http://schemas.microsoft.com/office/drawing/2014/main" id="{72E25275-2135-12E4-6905-9D6DE75DF0ED}"/>
                  </a:ext>
                </a:extLst>
              </p:cNvPr>
              <p:cNvSpPr txBox="1">
                <a:spLocks noRot="1" noChangeAspect="1" noMove="1" noResize="1" noEditPoints="1" noAdjustHandles="1" noChangeArrowheads="1" noChangeShapeType="1" noTextEdit="1"/>
              </p:cNvSpPr>
              <p:nvPr/>
            </p:nvSpPr>
            <p:spPr>
              <a:xfrm>
                <a:off x="856495" y="2038004"/>
                <a:ext cx="1295668" cy="332399"/>
              </a:xfrm>
              <a:prstGeom prst="rect">
                <a:avLst/>
              </a:prstGeom>
              <a:blipFill>
                <a:blip r:embed="rId3"/>
                <a:stretch>
                  <a:fillRect b="-1818"/>
                </a:stretch>
              </a:blipFill>
            </p:spPr>
            <p:txBody>
              <a:bodyPr/>
              <a:lstStyle/>
              <a:p>
                <a:r>
                  <a:rPr lang="en-US">
                    <a:noFill/>
                  </a:rPr>
                  <a:t> </a:t>
                </a:r>
              </a:p>
            </p:txBody>
          </p:sp>
        </mc:Fallback>
      </mc:AlternateContent>
      <p:pic>
        <p:nvPicPr>
          <p:cNvPr id="16" name="Graphic 2" descr="Cloud with solid fill">
            <a:extLst>
              <a:ext uri="{FF2B5EF4-FFF2-40B4-BE49-F238E27FC236}">
                <a16:creationId xmlns:a16="http://schemas.microsoft.com/office/drawing/2014/main" id="{4E6A0ECC-A457-DCB4-FA24-31E7945039F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6308"/>
          <a:stretch/>
        </p:blipFill>
        <p:spPr>
          <a:xfrm>
            <a:off x="3295963" y="1377256"/>
            <a:ext cx="961698" cy="3206929"/>
          </a:xfrm>
          <a:prstGeom prst="rect">
            <a:avLst/>
          </a:prstGeom>
        </p:spPr>
      </p:pic>
      <p:sp>
        <p:nvSpPr>
          <p:cNvPr id="17" name="TextBox 16">
            <a:extLst>
              <a:ext uri="{FF2B5EF4-FFF2-40B4-BE49-F238E27FC236}">
                <a16:creationId xmlns:a16="http://schemas.microsoft.com/office/drawing/2014/main" id="{19EDA91D-8C6F-2A9C-3AD3-C24574273CA6}"/>
              </a:ext>
            </a:extLst>
          </p:cNvPr>
          <p:cNvSpPr txBox="1"/>
          <p:nvPr/>
        </p:nvSpPr>
        <p:spPr>
          <a:xfrm>
            <a:off x="4114800" y="2855226"/>
            <a:ext cx="5251939" cy="87857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SimSun"/>
                <a:cs typeface="+mn-cs"/>
                <a:sym typeface="Wingdings" panose="05000000000000000000" pitchFamily="2" charset="2"/>
              </a:rPr>
              <a:t>AB, </a:t>
            </a:r>
            <a:r>
              <a:rPr kumimoji="0" lang="en-US" sz="1800" b="0" i="0" u="none" strike="noStrike" kern="1200" cap="none" spc="0" normalizeH="0" baseline="0" noProof="0" dirty="0">
                <a:ln>
                  <a:noFill/>
                </a:ln>
                <a:solidFill>
                  <a:srgbClr val="00B050"/>
                </a:solidFill>
                <a:effectLst/>
                <a:uLnTx/>
                <a:uFillTx/>
                <a:latin typeface="Calibri"/>
                <a:ea typeface="SimSun"/>
                <a:cs typeface="+mn-cs"/>
                <a:sym typeface="Wingdings" panose="05000000000000000000" pitchFamily="2" charset="2"/>
              </a:rPr>
              <a:t>moist adiabatic</a:t>
            </a:r>
            <a:r>
              <a:rPr kumimoji="0" lang="en-US" sz="1800" b="0" i="0" u="none" strike="noStrike" kern="1200" cap="none" spc="0" normalizeH="0" baseline="0" noProof="0" dirty="0">
                <a:ln>
                  <a:noFill/>
                </a:ln>
                <a:solidFill>
                  <a:prstClr val="black"/>
                </a:solidFill>
                <a:effectLst/>
                <a:uLnTx/>
                <a:uFillTx/>
                <a:latin typeface="Calibri"/>
                <a:ea typeface="SimSun"/>
                <a:cs typeface="+mn-cs"/>
                <a:sym typeface="Wingdings" panose="05000000000000000000" pitchFamily="2" charset="2"/>
              </a:rPr>
              <a:t>; B: </a:t>
            </a:r>
            <a:r>
              <a:rPr kumimoji="0" lang="en-US" sz="1800" b="0" i="0" u="none" strike="noStrike" kern="1200" cap="none" spc="0" normalizeH="0" baseline="0" noProof="0" dirty="0">
                <a:ln>
                  <a:noFill/>
                </a:ln>
                <a:solidFill>
                  <a:srgbClr val="0070C0"/>
                </a:solidFill>
                <a:effectLst/>
                <a:uLnTx/>
                <a:uFillTx/>
                <a:latin typeface="Calibri"/>
                <a:ea typeface="SimSun"/>
                <a:cs typeface="+mn-cs"/>
                <a:sym typeface="Wingdings" panose="05000000000000000000" pitchFamily="2" charset="2"/>
              </a:rPr>
              <a:t>Level of free convection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SimSun"/>
                <a:cs typeface="+mn-cs"/>
              </a:rPr>
              <a:t>O</a:t>
            </a:r>
            <a:r>
              <a:rPr kumimoji="0" lang="en-US" sz="1800" b="0" i="0" u="none" strike="noStrike" kern="1200" cap="none" spc="0" normalizeH="0" baseline="0" noProof="0" dirty="0">
                <a:ln>
                  <a:noFill/>
                </a:ln>
                <a:solidFill>
                  <a:prstClr val="black"/>
                </a:solidFill>
                <a:effectLst/>
                <a:uLnTx/>
                <a:uFillTx/>
                <a:latin typeface="Calibri"/>
                <a:ea typeface="SimSun"/>
                <a:cs typeface="+mn-cs"/>
                <a:sym typeface="Wingdings" panose="05000000000000000000" pitchFamily="2" charset="2"/>
              </a:rPr>
              <a:t>A, </a:t>
            </a:r>
            <a:r>
              <a:rPr kumimoji="0" lang="en-US" sz="1800" b="0" i="0" u="none" strike="noStrike" kern="1200" cap="none" spc="0" normalizeH="0" baseline="0" noProof="0" dirty="0">
                <a:ln>
                  <a:noFill/>
                </a:ln>
                <a:solidFill>
                  <a:srgbClr val="F79646">
                    <a:lumMod val="75000"/>
                  </a:srgbClr>
                </a:solidFill>
                <a:effectLst/>
                <a:uLnTx/>
                <a:uFillTx/>
                <a:latin typeface="Calibri"/>
                <a:ea typeface="SimSun"/>
                <a:cs typeface="+mn-cs"/>
                <a:sym typeface="Wingdings" panose="05000000000000000000" pitchFamily="2" charset="2"/>
              </a:rPr>
              <a:t>dry adiabatic</a:t>
            </a:r>
            <a:r>
              <a:rPr kumimoji="0" lang="en-US" sz="1800" b="0" i="0" u="none" strike="noStrike" kern="1200" cap="none" spc="0" normalizeH="0" baseline="0" noProof="0" dirty="0">
                <a:ln>
                  <a:noFill/>
                </a:ln>
                <a:solidFill>
                  <a:prstClr val="black"/>
                </a:solidFill>
                <a:effectLst/>
                <a:uLnTx/>
                <a:uFillTx/>
                <a:latin typeface="Calibri"/>
                <a:ea typeface="SimSun"/>
                <a:cs typeface="+mn-cs"/>
                <a:sym typeface="Wingdings" panose="05000000000000000000" pitchFamily="2" charset="2"/>
              </a:rPr>
              <a:t>; A: </a:t>
            </a:r>
            <a:r>
              <a:rPr kumimoji="0" lang="en-US" sz="1800" b="0" i="0" u="none" strike="noStrike" kern="1200" cap="none" spc="0" normalizeH="0" baseline="0" noProof="0" dirty="0">
                <a:ln>
                  <a:noFill/>
                </a:ln>
                <a:solidFill>
                  <a:srgbClr val="0070C0"/>
                </a:solidFill>
                <a:effectLst/>
                <a:uLnTx/>
                <a:uFillTx/>
                <a:latin typeface="Calibri"/>
                <a:ea typeface="SimSun"/>
                <a:cs typeface="+mn-cs"/>
                <a:sym typeface="Wingdings" panose="05000000000000000000" pitchFamily="2" charset="2"/>
              </a:rPr>
              <a:t>Lifting condensation level</a:t>
            </a:r>
          </a:p>
        </p:txBody>
      </p:sp>
      <p:sp>
        <p:nvSpPr>
          <p:cNvPr id="18" name="TextBox 17">
            <a:extLst>
              <a:ext uri="{FF2B5EF4-FFF2-40B4-BE49-F238E27FC236}">
                <a16:creationId xmlns:a16="http://schemas.microsoft.com/office/drawing/2014/main" id="{CE1195D3-73D4-3E03-A701-6EDC60F022E6}"/>
              </a:ext>
            </a:extLst>
          </p:cNvPr>
          <p:cNvSpPr txBox="1"/>
          <p:nvPr/>
        </p:nvSpPr>
        <p:spPr>
          <a:xfrm>
            <a:off x="457200" y="150115"/>
            <a:ext cx="8077200" cy="506292"/>
          </a:xfrm>
          <a:prstGeom prst="rect">
            <a:avLst/>
          </a:prstGeom>
          <a:noFill/>
          <a:ln>
            <a:no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egacySans-Bold"/>
                <a:ea typeface="SimSun"/>
                <a:cs typeface="+mn-cs"/>
              </a:rPr>
              <a:t>Conditional instability: </a:t>
            </a:r>
            <a:r>
              <a:rPr kumimoji="0" lang="en-US" sz="2000" b="0" i="0" u="none" strike="noStrike" kern="1200" cap="none" spc="0" normalizeH="0" baseline="0" noProof="0" dirty="0">
                <a:ln>
                  <a:noFill/>
                </a:ln>
                <a:solidFill>
                  <a:prstClr val="black"/>
                </a:solidFill>
                <a:effectLst/>
                <a:uLnTx/>
                <a:uFillTx/>
                <a:latin typeface="Calibri"/>
                <a:ea typeface="SimSun"/>
                <a:cs typeface="+mn-cs"/>
                <a:sym typeface="Wingdings" panose="05000000000000000000" pitchFamily="2" charset="2"/>
              </a:rPr>
              <a:t>parcel becomes unstable when lifted </a:t>
            </a:r>
            <a:r>
              <a:rPr kumimoji="0" lang="en-US" sz="20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sym typeface="Wingdings" panose="05000000000000000000" pitchFamily="2" charset="2"/>
              </a:rPr>
              <a:t>above </a:t>
            </a:r>
            <a:r>
              <a:rPr kumimoji="0" lang="en-US" sz="2000" b="0" i="0" u="none" strike="noStrike" kern="1200" cap="none" spc="0" normalizeH="0" baseline="0" noProof="0" dirty="0">
                <a:ln>
                  <a:noFill/>
                </a:ln>
                <a:solidFill>
                  <a:srgbClr val="0070C0"/>
                </a:solidFill>
                <a:effectLst/>
                <a:uLnTx/>
                <a:uFillTx/>
                <a:latin typeface="Calibri"/>
                <a:ea typeface="SimSun" panose="02010600030101010101" pitchFamily="2" charset="-122"/>
                <a:cs typeface="+mn-cs"/>
                <a:sym typeface="Wingdings" panose="05000000000000000000" pitchFamily="2" charset="2"/>
              </a:rPr>
              <a:t>LFC</a:t>
            </a:r>
            <a:r>
              <a:rPr kumimoji="0" lang="en-US" sz="20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sym typeface="Wingdings" panose="05000000000000000000" pitchFamily="2" charset="2"/>
              </a:rPr>
              <a:t> (B)</a:t>
            </a:r>
            <a:r>
              <a:rPr kumimoji="0" lang="en-US" sz="2000" b="0" i="0" u="none" strike="noStrike" kern="1200" cap="none" spc="0" normalizeH="0" baseline="0" noProof="0" dirty="0">
                <a:ln>
                  <a:noFill/>
                </a:ln>
                <a:solidFill>
                  <a:prstClr val="black"/>
                </a:solidFill>
                <a:effectLst/>
                <a:uLnTx/>
                <a:uFillTx/>
                <a:latin typeface="Calibri"/>
                <a:ea typeface="SimSun"/>
                <a:cs typeface="+mn-cs"/>
                <a:sym typeface="Wingdings" panose="05000000000000000000" pitchFamily="2" charset="2"/>
              </a:rPr>
              <a:t>. </a:t>
            </a:r>
            <a:endParaRPr kumimoji="0" lang="en-US" sz="2000" b="0" i="0" u="none" strike="noStrike" kern="1200" cap="none" spc="0" normalizeH="0" baseline="0" noProof="0" dirty="0">
              <a:ln>
                <a:noFill/>
              </a:ln>
              <a:solidFill>
                <a:srgbClr val="0070C0"/>
              </a:solidFill>
              <a:effectLst/>
              <a:uLnTx/>
              <a:uFillTx/>
              <a:latin typeface="Calibri"/>
              <a:ea typeface="SimSun"/>
              <a:cs typeface="+mn-cs"/>
              <a:sym typeface="Wingdings" panose="05000000000000000000" pitchFamily="2" charset="2"/>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80DCB8-F42E-0014-76B6-361137437746}"/>
                  </a:ext>
                </a:extLst>
              </p:cNvPr>
              <p:cNvSpPr txBox="1"/>
              <p:nvPr/>
            </p:nvSpPr>
            <p:spPr>
              <a:xfrm>
                <a:off x="4858505" y="819570"/>
                <a:ext cx="3429000" cy="130054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Calibri" panose="020F0502020204030204" pitchFamily="34" charset="0"/>
                    <a:ea typeface="SimSun"/>
                    <a:cs typeface="Calibri" panose="020F0502020204030204" pitchFamily="34" charset="0"/>
                  </a:rPr>
                  <a:t>6.5 K/km</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SimSun"/>
                    <a:cs typeface="+mn-cs"/>
                  </a:rPr>
                  <a:t>~</a:t>
                </a:r>
                <a14:m>
                  <m:oMath xmlns:m="http://schemas.openxmlformats.org/officeDocument/2006/math">
                    <m:sSub>
                      <m:sSubPr>
                        <m:ctrlPr>
                          <a:rPr kumimoji="0" lang="en-US" sz="1800" b="0"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r>
                          <m:rPr>
                            <m:sty m:val="p"/>
                          </m:rPr>
                          <a:rPr kumimoji="0" lang="en-US" sz="1800" b="0" i="0" u="none" strike="noStrike" kern="1200" cap="none" spc="0" normalizeH="0" baseline="0" noProof="0">
                            <a:ln>
                              <a:noFill/>
                            </a:ln>
                            <a:solidFill>
                              <a:srgbClr val="00B050"/>
                            </a:solidFill>
                            <a:effectLst/>
                            <a:uLnTx/>
                            <a:uFillTx/>
                            <a:latin typeface="Cambria Math" panose="02040503050406030204" pitchFamily="18" charset="0"/>
                            <a:ea typeface="+mn-ea"/>
                            <a:cs typeface="+mn-cs"/>
                          </a:rPr>
                          <m:t>Γ</m:t>
                        </m:r>
                      </m:e>
                      <m:sub>
                        <m:r>
                          <a:rPr kumimoji="0" lang="en-US" sz="1800" b="0"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𝑠</m:t>
                        </m:r>
                      </m:sub>
                    </m:sSub>
                    <m:r>
                      <a:rPr kumimoji="0" lang="en-US" sz="1800" b="0" i="1" u="none" strike="noStrike" kern="1200" cap="none" spc="0" normalizeH="0" baseline="0" noProof="0">
                        <a:ln>
                          <a:noFill/>
                        </a:ln>
                        <a:solidFill>
                          <a:srgbClr val="F79646">
                            <a:lumMod val="75000"/>
                          </a:srgbClr>
                        </a:solidFill>
                        <a:effectLst/>
                        <a:uLnTx/>
                        <a:uFillTx/>
                        <a:latin typeface="Cambria Math" panose="02040503050406030204" pitchFamily="18" charset="0"/>
                        <a:ea typeface="+mn-ea"/>
                        <a:cs typeface="+mn-cs"/>
                      </a:rPr>
                      <m:t> </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m:rPr>
                        <m:sty m:val="p"/>
                      </m:rP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Γ</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sSub>
                      <m:sSubPr>
                        <m:ctrlPr>
                          <a:rPr kumimoji="0" lang="en-US" sz="1800" b="0" i="1" u="none" strike="noStrike" kern="1200" cap="none" spc="0" normalizeH="0" baseline="0" noProof="0">
                            <a:ln>
                              <a:noFill/>
                            </a:ln>
                            <a:solidFill>
                              <a:srgbClr val="F79646">
                                <a:lumMod val="75000"/>
                              </a:srgbClr>
                            </a:solidFill>
                            <a:effectLst/>
                            <a:uLnTx/>
                            <a:uFillTx/>
                            <a:latin typeface="Cambria Math" panose="02040503050406030204" pitchFamily="18" charset="0"/>
                            <a:ea typeface="+mn-ea"/>
                            <a:cs typeface="+mn-cs"/>
                          </a:rPr>
                        </m:ctrlPr>
                      </m:sSubPr>
                      <m:e>
                        <m:r>
                          <m:rPr>
                            <m:sty m:val="p"/>
                          </m:rPr>
                          <a:rPr kumimoji="0" lang="en-US" sz="1800" b="0" i="0" u="none" strike="noStrike" kern="1200" cap="none" spc="0" normalizeH="0" baseline="0" noProof="0">
                            <a:ln>
                              <a:noFill/>
                            </a:ln>
                            <a:solidFill>
                              <a:srgbClr val="F79646">
                                <a:lumMod val="75000"/>
                              </a:srgbClr>
                            </a:solidFill>
                            <a:effectLst/>
                            <a:uLnTx/>
                            <a:uFillTx/>
                            <a:latin typeface="Cambria Math" panose="02040503050406030204" pitchFamily="18" charset="0"/>
                            <a:ea typeface="+mn-ea"/>
                            <a:cs typeface="+mn-cs"/>
                          </a:rPr>
                          <m:t>Γ</m:t>
                        </m:r>
                      </m:e>
                      <m:sub>
                        <m:r>
                          <a:rPr kumimoji="0" lang="en-US" sz="1800" b="0" i="1" u="none" strike="noStrike" kern="1200" cap="none" spc="0" normalizeH="0" baseline="0" noProof="0">
                            <a:ln>
                              <a:noFill/>
                            </a:ln>
                            <a:solidFill>
                              <a:srgbClr val="F79646">
                                <a:lumMod val="75000"/>
                              </a:srgbClr>
                            </a:solidFill>
                            <a:effectLst/>
                            <a:uLnTx/>
                            <a:uFillTx/>
                            <a:latin typeface="Cambria Math" panose="02040503050406030204" pitchFamily="18" charset="0"/>
                            <a:ea typeface="+mn-ea"/>
                            <a:cs typeface="+mn-cs"/>
                          </a:rPr>
                          <m:t>𝑑</m:t>
                        </m:r>
                      </m:sub>
                    </m:sSub>
                  </m:oMath>
                </a14:m>
                <a:r>
                  <a:rPr kumimoji="0" lang="en-US" sz="1800" b="0" i="0" u="none" strike="noStrike" kern="1200" cap="none" spc="0" normalizeH="0" baseline="0" noProof="0" dirty="0">
                    <a:ln>
                      <a:noFill/>
                    </a:ln>
                    <a:solidFill>
                      <a:srgbClr val="FF9933"/>
                    </a:solidFill>
                    <a:effectLst/>
                    <a:uLnTx/>
                    <a:uFillTx/>
                    <a:latin typeface="Calibri"/>
                    <a:ea typeface="SimSun"/>
                    <a:cs typeface="+mn-cs"/>
                  </a:rPr>
                  <a:t>=9.8 K/km</a:t>
                </a: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0&lt;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𝑑</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𝜃</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𝑑𝑧</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&lt;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𝑑</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𝜃</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𝑒</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up>
                          </m:sSubSup>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𝑑𝑧</m:t>
                          </m:r>
                        </m:den>
                      </m:f>
                    </m:oMath>
                  </m:oMathPara>
                </a14:m>
                <a:endParaRPr kumimoji="0" lang="en-US" sz="1800" b="0" i="0" u="none" strike="noStrike" kern="1200" cap="none" spc="0" normalizeH="0" baseline="0" noProof="0" dirty="0">
                  <a:ln>
                    <a:noFill/>
                  </a:ln>
                  <a:solidFill>
                    <a:prstClr val="black"/>
                  </a:solidFill>
                  <a:effectLst/>
                  <a:uLnTx/>
                  <a:uFillTx/>
                  <a:latin typeface="Calibri"/>
                  <a:ea typeface="SimSun"/>
                  <a:cs typeface="+mn-cs"/>
                </a:endParaRPr>
              </a:p>
            </p:txBody>
          </p:sp>
        </mc:Choice>
        <mc:Fallback xmlns="">
          <p:sp>
            <p:nvSpPr>
              <p:cNvPr id="19" name="TextBox 18">
                <a:extLst>
                  <a:ext uri="{FF2B5EF4-FFF2-40B4-BE49-F238E27FC236}">
                    <a16:creationId xmlns:a16="http://schemas.microsoft.com/office/drawing/2014/main" id="{2A80DCB8-F42E-0014-76B6-361137437746}"/>
                  </a:ext>
                </a:extLst>
              </p:cNvPr>
              <p:cNvSpPr txBox="1">
                <a:spLocks noRot="1" noChangeAspect="1" noMove="1" noResize="1" noEditPoints="1" noAdjustHandles="1" noChangeArrowheads="1" noChangeShapeType="1" noTextEdit="1"/>
              </p:cNvSpPr>
              <p:nvPr/>
            </p:nvSpPr>
            <p:spPr>
              <a:xfrm>
                <a:off x="4858505" y="819570"/>
                <a:ext cx="3429000" cy="1300549"/>
              </a:xfrm>
              <a:prstGeom prst="rect">
                <a:avLst/>
              </a:prstGeom>
              <a:blipFill>
                <a:blip r:embed="rId6"/>
                <a:stretch>
                  <a:fillRect l="-16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962DDFE-2C00-C500-05E9-4ABCBFC42BE0}"/>
                  </a:ext>
                </a:extLst>
              </p:cNvPr>
              <p:cNvSpPr txBox="1"/>
              <p:nvPr/>
            </p:nvSpPr>
            <p:spPr>
              <a:xfrm>
                <a:off x="5197035" y="4419600"/>
                <a:ext cx="2751939" cy="55983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600" b="0" i="1" u="none" strike="noStrike" kern="1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mn-cs"/>
                            </a:rPr>
                          </m:ctrlPr>
                        </m:sSupPr>
                        <m:e>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等线" panose="02010600030101010101" pitchFamily="2" charset="-122"/>
                              <a:cs typeface="+mn-cs"/>
                            </a:rPr>
                            <m:t>𝑁</m:t>
                          </m:r>
                        </m:e>
                        <m:sup>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等线" panose="02010600030101010101" pitchFamily="2" charset="-122"/>
                              <a:cs typeface="+mn-cs"/>
                            </a:rPr>
                            <m:t>2</m:t>
                          </m:r>
                        </m:sup>
                      </m:sSup>
                      <m:r>
                        <a:rPr kumimoji="0" lang="en-US" sz="1600" b="0" i="1" u="none" strike="noStrike" kern="1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mn-cs"/>
                        </a:rPr>
                        <m:t>=</m:t>
                      </m:r>
                      <m:f>
                        <m:fPr>
                          <m:ctrlPr>
                            <a:rPr kumimoji="0" lang="en-US" sz="1600" b="0" i="1" u="none" strike="noStrike" kern="1200" cap="none" spc="0" normalizeH="0" baseline="0" noProof="0" smtClean="0">
                              <a:ln>
                                <a:noFill/>
                              </a:ln>
                              <a:solidFill>
                                <a:srgbClr val="836967"/>
                              </a:solidFill>
                              <a:effectLst/>
                              <a:uLnTx/>
                              <a:uFillTx/>
                              <a:latin typeface="Cambria Math" panose="02040503050406030204" pitchFamily="18" charset="0"/>
                              <a:cs typeface="+mn-cs"/>
                            </a:rPr>
                          </m:ctrlPr>
                        </m:fPr>
                        <m:num>
                          <m:r>
                            <a:rPr kumimoji="0" 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 </m:t>
                          </m:r>
                          <m:r>
                            <m:rPr>
                              <m:sty m:val="p"/>
                            </m:rPr>
                            <a:rPr kumimoji="0" lang="en-US" sz="1600" b="0" i="0" u="none" strike="noStrike" kern="1200" cap="none" spc="0" normalizeH="0" baseline="0" noProof="0" smtClean="0">
                              <a:ln>
                                <a:noFill/>
                              </a:ln>
                              <a:solidFill>
                                <a:srgbClr val="000000"/>
                              </a:solidFill>
                              <a:effectLst/>
                              <a:uLnTx/>
                              <a:uFillTx/>
                              <a:latin typeface="Cambria Math" panose="02040503050406030204" pitchFamily="18" charset="0"/>
                              <a:cs typeface="+mn-cs"/>
                            </a:rPr>
                            <m:t>g</m:t>
                          </m:r>
                        </m:num>
                        <m:den>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𝜃</m:t>
                          </m:r>
                        </m:den>
                      </m:f>
                      <m:f>
                        <m:fPr>
                          <m:ctrlPr>
                            <a:rPr kumimoji="0" lang="en-US" sz="1600" b="0" i="1" u="none" strike="noStrike" kern="1200" cap="none" spc="0" normalizeH="0" baseline="0" noProof="0" smtClean="0">
                              <a:ln>
                                <a:noFill/>
                              </a:ln>
                              <a:solidFill>
                                <a:srgbClr val="0070C0"/>
                              </a:solidFill>
                              <a:effectLst/>
                              <a:uLnTx/>
                              <a:uFillTx/>
                              <a:latin typeface="Cambria Math" panose="02040503050406030204" pitchFamily="18" charset="0"/>
                              <a:cs typeface="+mn-cs"/>
                            </a:rPr>
                          </m:ctrlPr>
                        </m:fPr>
                        <m:num>
                          <m:r>
                            <a:rPr kumimoji="0" lang="en-US" sz="1600" b="0" i="1" u="none" strike="noStrike" kern="1200" cap="none" spc="0" normalizeH="0" baseline="0" noProof="0">
                              <a:ln>
                                <a:noFill/>
                              </a:ln>
                              <a:solidFill>
                                <a:srgbClr val="0070C0"/>
                              </a:solidFill>
                              <a:effectLst/>
                              <a:uLnTx/>
                              <a:uFillTx/>
                              <a:latin typeface="Cambria Math" panose="02040503050406030204" pitchFamily="18" charset="0"/>
                              <a:cs typeface="+mn-cs"/>
                            </a:rPr>
                            <m:t>𝑑</m:t>
                          </m:r>
                          <m:r>
                            <a:rPr kumimoji="0" lang="en-US" sz="1600" b="0" i="1" u="none" strike="noStrike" kern="1200" cap="none" spc="0" normalizeH="0" baseline="0" noProof="0">
                              <a:ln>
                                <a:noFill/>
                              </a:ln>
                              <a:solidFill>
                                <a:srgbClr val="0070C0"/>
                              </a:solidFill>
                              <a:effectLst/>
                              <a:uLnTx/>
                              <a:uFillTx/>
                              <a:latin typeface="Cambria Math" panose="02040503050406030204" pitchFamily="18" charset="0"/>
                              <a:cs typeface="+mn-cs"/>
                            </a:rPr>
                            <m:t>𝜃</m:t>
                          </m:r>
                        </m:num>
                        <m:den>
                          <m:r>
                            <a:rPr kumimoji="0" lang="en-US" sz="1600" b="0" i="1" u="none" strike="noStrike" kern="1200" cap="none" spc="0" normalizeH="0" baseline="0" noProof="0">
                              <a:ln>
                                <a:noFill/>
                              </a:ln>
                              <a:solidFill>
                                <a:srgbClr val="0070C0"/>
                              </a:solidFill>
                              <a:effectLst/>
                              <a:uLnTx/>
                              <a:uFillTx/>
                              <a:latin typeface="Cambria Math" panose="02040503050406030204" pitchFamily="18" charset="0"/>
                              <a:cs typeface="+mn-cs"/>
                            </a:rPr>
                            <m:t>𝑑𝑧</m:t>
                          </m:r>
                        </m:den>
                      </m:f>
                      <m:r>
                        <a:rPr kumimoji="0" 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en-US" sz="1600" b="0" i="1" u="none" strike="noStrike" kern="1200" cap="none" spc="0" normalizeH="0" baseline="0" noProof="0">
                              <a:ln>
                                <a:noFill/>
                              </a:ln>
                              <a:solidFill>
                                <a:srgbClr val="836967"/>
                              </a:solidFill>
                              <a:effectLst/>
                              <a:uLnTx/>
                              <a:uFillTx/>
                              <a:latin typeface="Cambria Math" panose="02040503050406030204" pitchFamily="18" charset="0"/>
                              <a:cs typeface="+mn-cs"/>
                            </a:rPr>
                          </m:ctrlPr>
                        </m:fPr>
                        <m:num>
                          <m:r>
                            <a:rPr kumimoji="0" 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 </m:t>
                          </m:r>
                          <m:r>
                            <m:rPr>
                              <m:sty m:val="p"/>
                            </m:rPr>
                            <a:rPr kumimoji="0" lang="en-US" sz="1600" b="0" i="0" u="none" strike="noStrike" kern="1200" cap="none" spc="0" normalizeH="0" baseline="0" noProof="0" smtClean="0">
                              <a:ln>
                                <a:noFill/>
                              </a:ln>
                              <a:solidFill>
                                <a:srgbClr val="000000"/>
                              </a:solidFill>
                              <a:effectLst/>
                              <a:uLnTx/>
                              <a:uFillTx/>
                              <a:latin typeface="Cambria Math" panose="02040503050406030204" pitchFamily="18" charset="0"/>
                              <a:cs typeface="+mn-cs"/>
                            </a:rPr>
                            <m:t>g</m:t>
                          </m:r>
                        </m:num>
                        <m:den>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den>
                      </m:f>
                      <m:d>
                        <m:dPr>
                          <m:ctrlPr>
                            <a:rPr kumimoji="0" lang="en-US" sz="1600" b="0" i="1" u="none" strike="noStrike" kern="1200" cap="none" spc="0" normalizeH="0" baseline="0" noProof="0">
                              <a:ln>
                                <a:noFill/>
                              </a:ln>
                              <a:solidFill>
                                <a:srgbClr val="836967"/>
                              </a:solidFill>
                              <a:effectLst/>
                              <a:uLnTx/>
                              <a:uFillTx/>
                              <a:latin typeface="Cambria Math" panose="02040503050406030204" pitchFamily="18" charset="0"/>
                              <a:cs typeface="+mn-cs"/>
                            </a:rPr>
                          </m:ctrlPr>
                        </m:dPr>
                        <m:e>
                          <m:sSub>
                            <m:sSubPr>
                              <m:ctrlPr>
                                <a:rPr kumimoji="0" lang="en-US" sz="1600" b="0" i="1" u="none" strike="noStrike" kern="1200" cap="none" spc="0" normalizeH="0" baseline="0" noProof="0" smtClean="0">
                                  <a:ln>
                                    <a:noFill/>
                                  </a:ln>
                                  <a:solidFill>
                                    <a:srgbClr val="FF9933"/>
                                  </a:solidFill>
                                  <a:effectLst/>
                                  <a:uLnTx/>
                                  <a:uFillTx/>
                                  <a:latin typeface="Cambria Math" panose="02040503050406030204" pitchFamily="18" charset="0"/>
                                  <a:cs typeface="+mn-cs"/>
                                </a:rPr>
                              </m:ctrlPr>
                            </m:sSubPr>
                            <m:e>
                              <m:r>
                                <m:rPr>
                                  <m:sty m:val="p"/>
                                </m:rPr>
                                <a:rPr kumimoji="0" lang="en-US" sz="1600" b="0" i="0" u="none" strike="noStrike" kern="1200" cap="none" spc="0" normalizeH="0" baseline="0" noProof="0">
                                  <a:ln>
                                    <a:noFill/>
                                  </a:ln>
                                  <a:solidFill>
                                    <a:srgbClr val="FF9933"/>
                                  </a:solidFill>
                                  <a:effectLst/>
                                  <a:uLnTx/>
                                  <a:uFillTx/>
                                  <a:latin typeface="Cambria Math" panose="02040503050406030204" pitchFamily="18" charset="0"/>
                                  <a:cs typeface="+mn-cs"/>
                                </a:rPr>
                                <m:t>Γ</m:t>
                              </m:r>
                            </m:e>
                            <m:sub>
                              <m:r>
                                <a:rPr kumimoji="0" lang="en-US" sz="1600" b="0" i="1" u="none" strike="noStrike" kern="1200" cap="none" spc="0" normalizeH="0" baseline="0" noProof="0">
                                  <a:ln>
                                    <a:noFill/>
                                  </a:ln>
                                  <a:solidFill>
                                    <a:srgbClr val="FF9933"/>
                                  </a:solidFill>
                                  <a:effectLst/>
                                  <a:uLnTx/>
                                  <a:uFillTx/>
                                  <a:latin typeface="Cambria Math" panose="02040503050406030204" pitchFamily="18" charset="0"/>
                                  <a:cs typeface="+mn-cs"/>
                                </a:rPr>
                                <m:t>𝑑</m:t>
                              </m:r>
                            </m:sub>
                          </m:sSub>
                          <m:r>
                            <a:rPr kumimoji="0" 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m:t>
                          </m:r>
                          <m:r>
                            <m:rPr>
                              <m:sty m:val="p"/>
                            </m:rPr>
                            <a:rPr kumimoji="0" 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Γ</m:t>
                          </m:r>
                        </m:e>
                      </m:d>
                    </m:oMath>
                  </m:oMathPara>
                </a14:m>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2" name="TextBox 1">
                <a:extLst>
                  <a:ext uri="{FF2B5EF4-FFF2-40B4-BE49-F238E27FC236}">
                    <a16:creationId xmlns:a16="http://schemas.microsoft.com/office/drawing/2014/main" id="{9962DDFE-2C00-C500-05E9-4ABCBFC42BE0}"/>
                  </a:ext>
                </a:extLst>
              </p:cNvPr>
              <p:cNvSpPr txBox="1">
                <a:spLocks noRot="1" noChangeAspect="1" noMove="1" noResize="1" noEditPoints="1" noAdjustHandles="1" noChangeArrowheads="1" noChangeShapeType="1" noTextEdit="1"/>
              </p:cNvSpPr>
              <p:nvPr/>
            </p:nvSpPr>
            <p:spPr>
              <a:xfrm>
                <a:off x="5197035" y="4419600"/>
                <a:ext cx="2751939" cy="559833"/>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872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par>
                                <p:cTn id="15" presetID="1" presetClass="entr" presetSubtype="0" fill="hold" nodeType="with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8EA1073B-B94D-4B01-BEF7-3470892D0D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022" t="9792" b="22789"/>
          <a:stretch/>
        </p:blipFill>
        <p:spPr bwMode="auto">
          <a:xfrm>
            <a:off x="1245964" y="2057400"/>
            <a:ext cx="4846320" cy="432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Line 4">
            <a:extLst>
              <a:ext uri="{FF2B5EF4-FFF2-40B4-BE49-F238E27FC236}">
                <a16:creationId xmlns:a16="http://schemas.microsoft.com/office/drawing/2014/main" id="{D1E5665F-3C73-4F88-8381-216757F7E32D}"/>
              </a:ext>
            </a:extLst>
          </p:cNvPr>
          <p:cNvSpPr>
            <a:spLocks noChangeShapeType="1"/>
          </p:cNvSpPr>
          <p:nvPr/>
        </p:nvSpPr>
        <p:spPr bwMode="auto">
          <a:xfrm flipV="1">
            <a:off x="4274914" y="2545081"/>
            <a:ext cx="0" cy="2834640"/>
          </a:xfrm>
          <a:prstGeom prst="line">
            <a:avLst/>
          </a:prstGeom>
          <a:noFill/>
          <a:ln w="9525">
            <a:solidFill>
              <a:srgbClr val="FF0000"/>
            </a:solidFill>
            <a:round/>
            <a:headEnd type="none" w="med" len="med"/>
            <a:tailEnd type="arrow"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15366" name="Text Box 6">
            <a:extLst>
              <a:ext uri="{FF2B5EF4-FFF2-40B4-BE49-F238E27FC236}">
                <a16:creationId xmlns:a16="http://schemas.microsoft.com/office/drawing/2014/main" id="{29F15C5D-0A35-4945-939B-8519524EC728}"/>
              </a:ext>
            </a:extLst>
          </p:cNvPr>
          <p:cNvSpPr txBox="1">
            <a:spLocks noChangeArrowheads="1"/>
          </p:cNvSpPr>
          <p:nvPr/>
        </p:nvSpPr>
        <p:spPr bwMode="auto">
          <a:xfrm>
            <a:off x="5526498" y="4922521"/>
            <a:ext cx="3131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LCL: Lifting condensation level</a:t>
            </a:r>
          </a:p>
        </p:txBody>
      </p:sp>
      <p:sp>
        <p:nvSpPr>
          <p:cNvPr id="15367" name="Line 7">
            <a:extLst>
              <a:ext uri="{FF2B5EF4-FFF2-40B4-BE49-F238E27FC236}">
                <a16:creationId xmlns:a16="http://schemas.microsoft.com/office/drawing/2014/main" id="{06440248-5F55-4963-ABE4-6FCF369C0DB4}"/>
              </a:ext>
            </a:extLst>
          </p:cNvPr>
          <p:cNvSpPr>
            <a:spLocks noChangeShapeType="1"/>
          </p:cNvSpPr>
          <p:nvPr/>
        </p:nvSpPr>
        <p:spPr bwMode="auto">
          <a:xfrm>
            <a:off x="4274914" y="4831081"/>
            <a:ext cx="128016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15368" name="Text Box 8">
            <a:extLst>
              <a:ext uri="{FF2B5EF4-FFF2-40B4-BE49-F238E27FC236}">
                <a16:creationId xmlns:a16="http://schemas.microsoft.com/office/drawing/2014/main" id="{A9F672F7-3B7C-4710-8DEA-6638700EAC22}"/>
              </a:ext>
            </a:extLst>
          </p:cNvPr>
          <p:cNvSpPr txBox="1">
            <a:spLocks noChangeArrowheads="1"/>
          </p:cNvSpPr>
          <p:nvPr/>
        </p:nvSpPr>
        <p:spPr bwMode="auto">
          <a:xfrm>
            <a:off x="5511258" y="4573907"/>
            <a:ext cx="2861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LFC: </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Level of free convection</a:t>
            </a:r>
            <a:endParaRPr kumimoji="0" lang="en-US" altLang="en-US" sz="18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15369" name="Text Box 9">
            <a:extLst>
              <a:ext uri="{FF2B5EF4-FFF2-40B4-BE49-F238E27FC236}">
                <a16:creationId xmlns:a16="http://schemas.microsoft.com/office/drawing/2014/main" id="{4D2B0A43-8A0F-46F7-8840-6F2B56E1E365}"/>
              </a:ext>
            </a:extLst>
          </p:cNvPr>
          <p:cNvSpPr txBox="1">
            <a:spLocks noChangeArrowheads="1"/>
          </p:cNvSpPr>
          <p:nvPr/>
        </p:nvSpPr>
        <p:spPr bwMode="auto">
          <a:xfrm>
            <a:off x="5591268" y="2453641"/>
            <a:ext cx="32223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LNB: Level of neutral buoyancy </a:t>
            </a:r>
          </a:p>
        </p:txBody>
      </p:sp>
      <p:sp>
        <p:nvSpPr>
          <p:cNvPr id="36" name="TextBox 35">
            <a:extLst>
              <a:ext uri="{FF2B5EF4-FFF2-40B4-BE49-F238E27FC236}">
                <a16:creationId xmlns:a16="http://schemas.microsoft.com/office/drawing/2014/main" id="{5C015AFB-8DD8-4B63-9980-B1F24079C56D}"/>
              </a:ext>
            </a:extLst>
          </p:cNvPr>
          <p:cNvSpPr txBox="1"/>
          <p:nvPr/>
        </p:nvSpPr>
        <p:spPr>
          <a:xfrm>
            <a:off x="5834282" y="3425228"/>
            <a:ext cx="1832357" cy="464871"/>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Rising plume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E88FBC9-28B8-43AE-BDBF-13A7C375F850}"/>
                  </a:ext>
                </a:extLst>
              </p:cNvPr>
              <p:cNvSpPr txBox="1">
                <a:spLocks noChangeArrowheads="1"/>
              </p:cNvSpPr>
              <p:nvPr/>
            </p:nvSpPr>
            <p:spPr bwMode="auto">
              <a:xfrm>
                <a:off x="1793175" y="946554"/>
                <a:ext cx="5897961" cy="879664"/>
              </a:xfrm>
              <a:prstGeom prst="rect">
                <a:avLst/>
              </a:prstGeom>
              <a:noFill/>
              <a:ln w="9525">
                <a:solidFill>
                  <a:srgbClr val="00B050"/>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285750" marR="0" lvl="0" indent="-285750" algn="l" defTabSz="914400" rtl="0" eaLnBrk="1" fontAlgn="base" latinLnBrk="0" hangingPunct="1">
                  <a:lnSpc>
                    <a:spcPct val="150000"/>
                  </a:lnSpc>
                  <a:spcBef>
                    <a:spcPct val="0"/>
                  </a:spcBef>
                  <a:spcAft>
                    <a:spcPct val="0"/>
                  </a:spcAft>
                  <a:buClrTx/>
                  <a:buSzTx/>
                  <a:buFontTx/>
                  <a:buChar char="•"/>
                  <a:tabLst/>
                  <a:defRPr/>
                </a:pPr>
                <a:r>
                  <a:rPr kumimoji="0" lang="en-US" altLang="en-US" sz="1800" b="0" i="0" u="none" strike="noStrike" kern="1200" cap="none" spc="0" normalizeH="0" baseline="0" noProof="0" dirty="0">
                    <a:ln>
                      <a:noFill/>
                    </a:ln>
                    <a:solidFill>
                      <a:srgbClr val="00B050"/>
                    </a:solidFill>
                    <a:effectLst/>
                    <a:uLnTx/>
                    <a:uFillTx/>
                    <a:latin typeface="Calibri" panose="020F0502020204030204" pitchFamily="34" charset="0"/>
                    <a:ea typeface="SimSun" panose="02010600030101010101" pitchFamily="2" charset="-122"/>
                    <a:cs typeface="Calibri" panose="020F0502020204030204" pitchFamily="34" charset="0"/>
                  </a:rPr>
                  <a:t>Reduced SST </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lowers cloud top height.</a:t>
                </a:r>
              </a:p>
              <a:p>
                <a:pPr marL="285750" marR="0" lvl="0" indent="-285750" algn="l" defTabSz="914400" rtl="0" eaLnBrk="1" fontAlgn="base" latinLnBrk="0" hangingPunct="1">
                  <a:lnSpc>
                    <a:spcPct val="150000"/>
                  </a:lnSpc>
                  <a:spcBef>
                    <a:spcPct val="0"/>
                  </a:spcBef>
                  <a:spcAft>
                    <a:spcPct val="0"/>
                  </a:spcAft>
                  <a:buClrTx/>
                  <a:buSzTx/>
                  <a:buFontTx/>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No moist convection for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𝜃</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𝑒</m:t>
                        </m:r>
                      </m:sub>
                    </m:sSub>
                  </m:oMath>
                </a14:m>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(z=0) &lt; </a:t>
                </a:r>
                <a14:m>
                  <m:oMath xmlns:m="http://schemas.openxmlformats.org/officeDocument/2006/math">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𝜃</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𝑒</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up>
                    </m:sSubSup>
                  </m:oMath>
                </a14:m>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(500 mb); threshold.</a:t>
                </a:r>
              </a:p>
            </p:txBody>
          </p:sp>
        </mc:Choice>
        <mc:Fallback xmlns="">
          <p:sp>
            <p:nvSpPr>
              <p:cNvPr id="3" name="TextBox 2">
                <a:extLst>
                  <a:ext uri="{FF2B5EF4-FFF2-40B4-BE49-F238E27FC236}">
                    <a16:creationId xmlns:a16="http://schemas.microsoft.com/office/drawing/2014/main" id="{1E88FBC9-28B8-43AE-BDBF-13A7C375F850}"/>
                  </a:ext>
                </a:extLst>
              </p:cNvPr>
              <p:cNvSpPr txBox="1">
                <a:spLocks noRot="1" noChangeAspect="1" noMove="1" noResize="1" noEditPoints="1" noAdjustHandles="1" noChangeArrowheads="1" noChangeShapeType="1" noTextEdit="1"/>
              </p:cNvSpPr>
              <p:nvPr/>
            </p:nvSpPr>
            <p:spPr bwMode="auto">
              <a:xfrm>
                <a:off x="1793175" y="946554"/>
                <a:ext cx="5897961" cy="879664"/>
              </a:xfrm>
              <a:prstGeom prst="rect">
                <a:avLst/>
              </a:prstGeom>
              <a:blipFill>
                <a:blip r:embed="rId4"/>
                <a:stretch>
                  <a:fillRect l="-722" b="-8844"/>
                </a:stretch>
              </a:blip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CD6AD46-1151-4EB9-823E-4F9E3E77C22C}"/>
                  </a:ext>
                </a:extLst>
              </p:cNvPr>
              <p:cNvSpPr/>
              <p:nvPr/>
            </p:nvSpPr>
            <p:spPr>
              <a:xfrm>
                <a:off x="6395641" y="5656056"/>
                <a:ext cx="2254399" cy="96212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d>
                        <m:dPr>
                          <m:beg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𝜃</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𝑒</m:t>
                              </m:r>
                            </m:sub>
                          </m:sSub>
                          <m: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𝜃</m:t>
                          </m:r>
                          <m:func>
                            <m:func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𝑒𝑥𝑝</m:t>
                              </m:r>
                            </m:fName>
                            <m:e>
                              <m:d>
                                <m:dPr>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𝐿</m:t>
                                      </m:r>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𝑞</m:t>
                                      </m:r>
                                    </m:num>
                                    <m:den>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𝑐</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𝐿𝐶𝐿</m:t>
                                          </m:r>
                                        </m:sub>
                                      </m:sSub>
                                    </m:den>
                                  </m:f>
                                </m:e>
                              </m:d>
                            </m:e>
                          </m:func>
                        </m:e>
                      </m:d>
                    </m:oMath>
                  </m:oMathPara>
                </a14:m>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mc:Choice>
        <mc:Fallback xmlns="">
          <p:sp>
            <p:nvSpPr>
              <p:cNvPr id="12" name="Rectangle 11">
                <a:extLst>
                  <a:ext uri="{FF2B5EF4-FFF2-40B4-BE49-F238E27FC236}">
                    <a16:creationId xmlns:a16="http://schemas.microsoft.com/office/drawing/2014/main" id="{6CD6AD46-1151-4EB9-823E-4F9E3E77C22C}"/>
                  </a:ext>
                </a:extLst>
              </p:cNvPr>
              <p:cNvSpPr>
                <a:spLocks noRot="1" noChangeAspect="1" noMove="1" noResize="1" noEditPoints="1" noAdjustHandles="1" noChangeArrowheads="1" noChangeShapeType="1" noTextEdit="1"/>
              </p:cNvSpPr>
              <p:nvPr/>
            </p:nvSpPr>
            <p:spPr>
              <a:xfrm>
                <a:off x="6395641" y="5656056"/>
                <a:ext cx="2254399" cy="96212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E8581F0-A820-4688-81C7-D63226D6EAB7}"/>
                  </a:ext>
                </a:extLst>
              </p:cNvPr>
              <p:cNvSpPr/>
              <p:nvPr/>
            </p:nvSpPr>
            <p:spPr>
              <a:xfrm>
                <a:off x="640809" y="5763714"/>
                <a:ext cx="1476238" cy="74680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𝜃</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𝑝</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sub>
                                  </m:sSub>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𝑝</m:t>
                                  </m:r>
                                </m:den>
                              </m:f>
                            </m:e>
                          </m:d>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𝜅</m:t>
                          </m:r>
                        </m:sup>
                      </m:sSup>
                    </m:oMath>
                  </m:oMathPara>
                </a14:m>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13" name="Rectangle 12">
                <a:extLst>
                  <a:ext uri="{FF2B5EF4-FFF2-40B4-BE49-F238E27FC236}">
                    <a16:creationId xmlns:a16="http://schemas.microsoft.com/office/drawing/2014/main" id="{3E8581F0-A820-4688-81C7-D63226D6EAB7}"/>
                  </a:ext>
                </a:extLst>
              </p:cNvPr>
              <p:cNvSpPr>
                <a:spLocks noRot="1" noChangeAspect="1" noMove="1" noResize="1" noEditPoints="1" noAdjustHandles="1" noChangeArrowheads="1" noChangeShapeType="1" noTextEdit="1"/>
              </p:cNvSpPr>
              <p:nvPr/>
            </p:nvSpPr>
            <p:spPr>
              <a:xfrm>
                <a:off x="640809" y="5763714"/>
                <a:ext cx="1476238" cy="746808"/>
              </a:xfrm>
              <a:prstGeom prst="rect">
                <a:avLst/>
              </a:prstGeom>
              <a:blipFill>
                <a:blip r:embed="rId6"/>
                <a:stretch>
                  <a:fillRect/>
                </a:stretch>
              </a:blipFill>
            </p:spPr>
            <p:txBody>
              <a:bodyPr/>
              <a:lstStyle/>
              <a:p>
                <a:r>
                  <a:rPr lang="en-US">
                    <a:noFill/>
                  </a:rPr>
                  <a:t> </a:t>
                </a:r>
              </a:p>
            </p:txBody>
          </p:sp>
        </mc:Fallback>
      </mc:AlternateContent>
      <p:sp>
        <p:nvSpPr>
          <p:cNvPr id="19" name="TextBox 2">
            <a:extLst>
              <a:ext uri="{FF2B5EF4-FFF2-40B4-BE49-F238E27FC236}">
                <a16:creationId xmlns:a16="http://schemas.microsoft.com/office/drawing/2014/main" id="{1056FCBB-EBA8-485B-97A5-C9E22120CFB0}"/>
              </a:ext>
            </a:extLst>
          </p:cNvPr>
          <p:cNvSpPr txBox="1">
            <a:spLocks noChangeArrowheads="1"/>
          </p:cNvSpPr>
          <p:nvPr/>
        </p:nvSpPr>
        <p:spPr bwMode="auto">
          <a:xfrm>
            <a:off x="1245964" y="369387"/>
            <a:ext cx="69678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ts val="1800"/>
              </a:spcAft>
              <a:buClrTx/>
              <a:buSzTx/>
              <a:buFontTx/>
              <a:buNone/>
              <a:tabLst/>
              <a:defRPr/>
            </a:pPr>
            <a:r>
              <a:rPr kumimoji="0" lang="en-US" altLang="en-US" sz="1800" b="0" i="0" u="none" strike="noStrike" kern="1200" cap="none" spc="0" normalizeH="0" baseline="0" noProof="0" dirty="0">
                <a:ln>
                  <a:noFill/>
                </a:ln>
                <a:solidFill>
                  <a:srgbClr val="C00000"/>
                </a:solidFill>
                <a:effectLst/>
                <a:uLnTx/>
                <a:uFillTx/>
                <a:latin typeface="Segoe Print" panose="02000600000000000000" pitchFamily="2" charset="0"/>
                <a:ea typeface="SimSun" panose="02010600030101010101" pitchFamily="2" charset="-122"/>
                <a:cs typeface="+mn-cs"/>
              </a:rPr>
              <a:t>How does an </a:t>
            </a:r>
            <a:r>
              <a:rPr kumimoji="0" lang="en-US" altLang="en-US" sz="1800" b="1" i="0" u="none" strike="noStrike" kern="1200" cap="none" spc="0" normalizeH="0" baseline="0" noProof="0" dirty="0">
                <a:ln>
                  <a:noFill/>
                </a:ln>
                <a:solidFill>
                  <a:srgbClr val="008000"/>
                </a:solidFill>
                <a:effectLst/>
                <a:uLnTx/>
                <a:uFillTx/>
                <a:latin typeface="Segoe Print" panose="02000600000000000000" pitchFamily="2" charset="0"/>
                <a:ea typeface="SimSun" panose="02010600030101010101" pitchFamily="2" charset="-122"/>
                <a:cs typeface="+mn-cs"/>
              </a:rPr>
              <a:t>SST decrease </a:t>
            </a:r>
            <a:r>
              <a:rPr kumimoji="0" lang="en-US" altLang="en-US" sz="1800" b="0" i="0" u="none" strike="noStrike" kern="1200" cap="none" spc="0" normalizeH="0" baseline="0" noProof="0" dirty="0">
                <a:ln>
                  <a:noFill/>
                </a:ln>
                <a:solidFill>
                  <a:srgbClr val="C00000"/>
                </a:solidFill>
                <a:effectLst/>
                <a:uLnTx/>
                <a:uFillTx/>
                <a:latin typeface="Segoe Print" panose="02000600000000000000" pitchFamily="2" charset="0"/>
                <a:ea typeface="SimSun" panose="02010600030101010101" pitchFamily="2" charset="-122"/>
                <a:cs typeface="+mn-cs"/>
              </a:rPr>
              <a:t>affect convection, e.g., height? </a:t>
            </a:r>
          </a:p>
        </p:txBody>
      </p:sp>
      <p:sp>
        <p:nvSpPr>
          <p:cNvPr id="21" name="TextBox 20">
            <a:extLst>
              <a:ext uri="{FF2B5EF4-FFF2-40B4-BE49-F238E27FC236}">
                <a16:creationId xmlns:a16="http://schemas.microsoft.com/office/drawing/2014/main" id="{FA3E5D32-6C05-4A77-BCFC-5FA56F01F2B2}"/>
              </a:ext>
            </a:extLst>
          </p:cNvPr>
          <p:cNvSpPr txBox="1"/>
          <p:nvPr/>
        </p:nvSpPr>
        <p:spPr>
          <a:xfrm>
            <a:off x="53433" y="6531237"/>
            <a:ext cx="1174751"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Fig. 3.5</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06874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down)">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3" grpId="0" animBg="1" autoUpdateAnimBg="0"/>
      <p:bldP spid="1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6994</TotalTime>
  <Words>1756</Words>
  <Application>Microsoft Office PowerPoint</Application>
  <PresentationFormat>On-screen Show (4:3)</PresentationFormat>
  <Paragraphs>201</Paragraphs>
  <Slides>17</Slides>
  <Notes>14</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LegacySans-Bold</vt:lpstr>
      <vt:lpstr>VrjtlrAdvTT3713a231</vt:lpstr>
      <vt:lpstr>Arial</vt:lpstr>
      <vt:lpstr>Calibri</vt:lpstr>
      <vt:lpstr>Cambria Math</vt:lpstr>
      <vt:lpstr>Segoe Print</vt:lpstr>
      <vt:lpstr>Symbol</vt:lpstr>
      <vt:lpstr>Times New Roman</vt:lpstr>
      <vt:lpstr>Wingdings</vt:lpstr>
      <vt:lpstr>Default Design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Shang-Ping　Xie</dc:creator>
  <cp:lastModifiedBy>Shang-Ping Xie</cp:lastModifiedBy>
  <cp:revision>231</cp:revision>
  <dcterms:created xsi:type="dcterms:W3CDTF">2007-01-07T06:43:43Z</dcterms:created>
  <dcterms:modified xsi:type="dcterms:W3CDTF">2023-07-11T03:47:50Z</dcterms:modified>
</cp:coreProperties>
</file>