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2" r:id="rId2"/>
    <p:sldId id="291" r:id="rId3"/>
    <p:sldId id="1331" r:id="rId4"/>
    <p:sldId id="296" r:id="rId5"/>
    <p:sldId id="330" r:id="rId6"/>
    <p:sldId id="321" r:id="rId7"/>
    <p:sldId id="273" r:id="rId8"/>
    <p:sldId id="297" r:id="rId9"/>
    <p:sldId id="1322" r:id="rId10"/>
    <p:sldId id="274" r:id="rId11"/>
    <p:sldId id="298" r:id="rId12"/>
    <p:sldId id="270" r:id="rId13"/>
    <p:sldId id="302" r:id="rId14"/>
    <p:sldId id="257" r:id="rId15"/>
    <p:sldId id="1324" r:id="rId16"/>
    <p:sldId id="304" r:id="rId17"/>
    <p:sldId id="309" r:id="rId18"/>
    <p:sldId id="312" r:id="rId19"/>
    <p:sldId id="1326" r:id="rId20"/>
    <p:sldId id="341" r:id="rId21"/>
    <p:sldId id="315" r:id="rId22"/>
    <p:sldId id="318" r:id="rId23"/>
    <p:sldId id="1327" r:id="rId24"/>
    <p:sldId id="1323" r:id="rId25"/>
    <p:sldId id="306" r:id="rId26"/>
    <p:sldId id="1330" r:id="rId2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FFFF"/>
    <a:srgbClr val="00FF00"/>
    <a:srgbClr val="FF00FF"/>
    <a:srgbClr val="CC6600"/>
    <a:srgbClr val="FF9933"/>
    <a:srgbClr val="FF3300"/>
    <a:srgbClr val="FF99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3" autoAdjust="0"/>
    <p:restoredTop sz="89206" autoAdjust="0"/>
  </p:normalViewPr>
  <p:slideViewPr>
    <p:cSldViewPr>
      <p:cViewPr varScale="1">
        <p:scale>
          <a:sx n="99" d="100"/>
          <a:sy n="99" d="100"/>
        </p:scale>
        <p:origin x="78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3147314-2880-452F-BDAA-CE1C26F38E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233F022-1C1B-4B78-BA36-9BB012E64A2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273882EE-CC76-497E-959A-48DE5417E4A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F9331C28-8E30-4283-B648-022CFE54AFB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BBC704A2-2980-4D5C-A620-ED41D9F2F7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FCF69D5-EF07-4C3C-BE76-89CCBCE9A4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FB2F6E2-77A1-4F2F-893F-020D743CE08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6FD1874-053A-447C-8CAD-25E7137C30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6E045AD-EC58-4D32-9C7E-073E995C657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80ECA3C5-BF97-41F4-9BCD-58CB9BE38D6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9B19A018-5789-4740-8B50-05857C0D6E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0DECC71A-4BC9-49F9-AE8A-AE20ABA6C1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A6F23BE0-687E-4E6D-925A-2D3881507C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51ABFAAD-2DA6-441E-BE97-8259DBB29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3.4, 3.5, 3.6, 4.1.0</a:t>
            </a:r>
            <a:r>
              <a:rPr lang="en-US" sz="18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; (H2004 11.4)</a:t>
            </a:r>
            <a:endParaRPr lang="en-US" sz="1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Throw a rock in a pond generates circular wave fronts. After a while, the water surface returns flat. Earth is rotating. What happens if we throw a rock on the equator.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E931A72F-2A60-4EC2-8BAB-B4FCEDBD32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363FD0-55F3-47D1-9F95-4B738A1BA9DC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E404F87A-A835-4B64-9073-4B1EAB8CDC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2F651241-47B3-4A38-A1DD-D5D729F2E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134F298C-015E-418E-B1F9-22B4CBE98D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BDA0E0-32A3-487C-9E46-F7E331588B82}" type="slidenum">
              <a:rPr lang="en-US" altLang="en-US" sz="1300" smtClean="0"/>
              <a:pPr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8592BB34-1E66-4C0F-97DE-D2C5831271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BB625045-B9C5-47B6-A775-1D38BD268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FCB697EF-2A89-46B9-9536-4AE20642A9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AB7C1C-6FB6-4D84-BB0D-1107CF7727F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1294E960-C241-4C9E-82D6-A929856DEB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9F62D45E-B265-46FF-8C8C-1B2AC13BB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Fig. 19</a:t>
            </a: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DB3D0042-4DDA-457E-9435-619BACDF2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0FB742-3114-432F-8125-CB482ED87F7C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F41612DC-546A-441B-996D-B894F09A78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ACC5A94D-B135-4DE8-80FE-55B741277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F152D79A-1C74-42AD-8106-EE5DB09EFC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A6115D-B04F-494C-8157-E1B1FE3D8646}" type="slidenum">
              <a:rPr lang="en-US" altLang="en-US" sz="1300" smtClean="0"/>
              <a:pPr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334457F6-C191-455D-B523-771493ED09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335D0C96-3AB9-4362-A7C6-D5E1ECA9C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59E69CC-2E3D-44E3-A8EE-938EB34E24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B8E834-688A-464D-8B1A-E008BBF5BCF7}" type="slidenum">
              <a:rPr lang="en-US" altLang="en-US" sz="1300" smtClean="0"/>
              <a:pPr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DF40483E-055A-475E-9FF8-2F2FFF54BA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06EB17A0-D3DD-43B7-9B73-A3E97F398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5210D7E2-8EE3-494B-8083-6862CAFECE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E30F58-88F8-4D82-8C52-1AEEEC65E32F}" type="slidenum">
              <a:rPr lang="en-US" alt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1545F527-171C-4906-AA51-7AE8411443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9BA7F3-7EA4-4B16-8A63-DA459C43E038}" type="slidenum">
              <a:rPr lang="en-US" alt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16883B05-6BC5-46D2-AA22-EF022FA619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E7EEEF63-DF9C-4F51-82FA-3B9B46958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Effective beta small in upper troposphere (angular momentum conservation), with zeta &lt; 0 b/w zonal mean westerlies in </a:t>
            </a:r>
            <a:r>
              <a:rPr lang="en-US" altLang="en-US" dirty="0" err="1">
                <a:latin typeface="Arial" panose="020B0604020202020204" pitchFamily="34" charset="0"/>
              </a:rPr>
              <a:t>midlat</a:t>
            </a:r>
            <a:r>
              <a:rPr lang="en-US" altLang="en-US" dirty="0">
                <a:latin typeface="Arial" panose="020B0604020202020204" pitchFamily="34" charset="0"/>
              </a:rPr>
              <a:t> and easterlies on Eq. 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 stationary Gill solution explains the westerly </a:t>
            </a:r>
            <a:r>
              <a:rPr lang="en-US" altLang="en-US" dirty="0" err="1">
                <a:latin typeface="Arial" panose="020B0604020202020204" pitchFamily="34" charset="0"/>
                <a:sym typeface="Wingdings" panose="05000000000000000000" pitchFamily="2" charset="2"/>
              </a:rPr>
              <a:t>accelertation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 above Japan. 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met610/</a:t>
            </a:r>
            <a:r>
              <a:rPr lang="en-US" altLang="en-US" dirty="0" err="1">
                <a:latin typeface="Arial" panose="020B0604020202020204" pitchFamily="34" charset="0"/>
              </a:rPr>
              <a:t>xy.ann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1545F527-171C-4906-AA51-7AE8411443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9BA7F3-7EA4-4B16-8A63-DA459C43E038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16883B05-6BC5-46D2-AA22-EF022FA619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E7EEEF63-DF9C-4F51-82FA-3B9B46958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Effective beta small in upper troposphere (angular momentum conservation), with zeta &lt; 0 b/w zonal mean westerlies in </a:t>
            </a:r>
            <a:r>
              <a:rPr lang="en-US" altLang="en-US" dirty="0" err="1">
                <a:latin typeface="Arial" panose="020B0604020202020204" pitchFamily="34" charset="0"/>
              </a:rPr>
              <a:t>midlat</a:t>
            </a:r>
            <a:r>
              <a:rPr lang="en-US" altLang="en-US" dirty="0">
                <a:latin typeface="Arial" panose="020B0604020202020204" pitchFamily="34" charset="0"/>
              </a:rPr>
              <a:t> and easterlies on Eq. 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 stationary Gill solution explains the westerly </a:t>
            </a:r>
            <a:r>
              <a:rPr lang="en-US" altLang="en-US" dirty="0" err="1">
                <a:latin typeface="Arial" panose="020B0604020202020204" pitchFamily="34" charset="0"/>
                <a:sym typeface="Wingdings" panose="05000000000000000000" pitchFamily="2" charset="2"/>
              </a:rPr>
              <a:t>accelertation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 above Japan. 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met610/</a:t>
            </a:r>
            <a:r>
              <a:rPr lang="en-US" altLang="en-US" dirty="0" err="1">
                <a:latin typeface="Arial" panose="020B0604020202020204" pitchFamily="34" charset="0"/>
              </a:rPr>
              <a:t>xy.ann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449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0A086062-31FB-4A1D-AFB2-3CCA2B02E5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295FE25C-817E-4747-A6E7-8E041EE48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25CBEE1D-BC0E-463D-9E9C-5DA3DCD8A4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6C173A-1F0F-4E9D-ACEA-BEE55908DD35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27EF07FC-7E28-44A0-8BEE-7C015C97CD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CDE8356E-3114-48CE-B40B-217A4A895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973C5152-BBDD-4648-95DC-08F15331E8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1623E6-22AE-424A-A2C0-BE9ACDE0A9DA}" type="slidenum">
              <a:rPr lang="en-US" altLang="en-US" sz="1300" smtClean="0"/>
              <a:pPr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0174F182-1A1D-4002-BB7E-4C6D5BB2A6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61D7D80-61FE-4F24-9333-FF0FB5E76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</a:rPr>
              <a:t>Geostrophy</a:t>
            </a:r>
            <a:r>
              <a:rPr lang="en-US" altLang="en-US" dirty="0">
                <a:latin typeface="Arial" panose="020B0604020202020204" pitchFamily="34" charset="0"/>
              </a:rPr>
              <a:t> in the meridional direction prevents equatorial perturbations from propagating poleward (</a:t>
            </a:r>
            <a:r>
              <a:rPr lang="en-US" altLang="en-US">
                <a:latin typeface="Arial" panose="020B0604020202020204" pitchFamily="34" charset="0"/>
              </a:rPr>
              <a:t>geostrophic adjustment). 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CA22F7FC-1B9F-46BC-89E5-09714C694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DC571D-8E7E-46B2-82DD-D594D51D5643}" type="slidenum">
              <a:rPr lang="en-US" altLang="en-US" sz="1300" smtClean="0"/>
              <a:pPr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0532B47C-B211-468E-9272-90D5420FA2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F8E764C7-ABFF-4579-A266-0D49337EC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Equatorial waves were discovered in the stratosphere, and out of a theoretical curiosity. Wide applications are found in ocean, troposphere, and climate.  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ACC71F3B-7D4B-40A0-AF5B-7E23B3AF0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A617A0-D346-4FF4-8502-6554162DE2C5}" type="slidenum">
              <a:rPr lang="en-US" altLang="en-US" sz="1300" smtClean="0"/>
              <a:pPr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F0CA34EF-5B40-44C4-9DD2-AF77520987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3A56DF8E-6E73-47E4-B5E2-B03E01DF0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000000"/>
                </a:solidFill>
                <a:ea typeface="SimSun" panose="02010600030101010101" pitchFamily="2" charset="-122"/>
              </a:rPr>
              <a:t>Weak local maxima collocated with </a:t>
            </a:r>
            <a:r>
              <a:rPr lang="en-US" altLang="en-US" sz="1200" dirty="0" err="1">
                <a:solidFill>
                  <a:srgbClr val="000000"/>
                </a:solidFill>
                <a:ea typeface="SimSun" panose="02010600030101010101" pitchFamily="2" charset="-122"/>
              </a:rPr>
              <a:t>precip</a:t>
            </a:r>
            <a:r>
              <a:rPr lang="en-US" altLang="en-US" sz="1200" dirty="0">
                <a:solidFill>
                  <a:srgbClr val="000000"/>
                </a:solidFill>
                <a:ea typeface="SimSun" panose="02010600030101010101" pitchFamily="2" charset="-122"/>
              </a:rPr>
              <a:t> maxima.</a:t>
            </a:r>
            <a:r>
              <a:rPr lang="en-US" altLang="en-US" sz="1200" dirty="0">
                <a:solidFill>
                  <a:srgbClr val="000000"/>
                </a:solidFill>
                <a:ea typeface="SimSun" panose="02010600030101010101" pitchFamily="2" charset="-122"/>
                <a:sym typeface="Wingdings" panose="05000000000000000000" pitchFamily="2" charset="2"/>
              </a:rPr>
              <a:t> </a:t>
            </a:r>
            <a:endParaRPr lang="en-US" altLang="en-US" sz="1200" dirty="0">
              <a:solidFill>
                <a:srgbClr val="000000"/>
              </a:solidFill>
              <a:ea typeface="SimSun" panose="02010600030101010101" pitchFamily="2" charset="-122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14DCF664-2727-4304-9077-EC91CFA61A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D59366-8C94-46C8-B9B3-A9666B0C6C7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87313C01-77F2-4E7B-9A53-53BA5EC5F2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31BA10D4-0DD2-4961-BDE6-4B6EE8335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7F0384E1-F9EF-4ECF-93AD-0E430B8243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B17F90-72F7-47D1-BEF1-4E7EF994D2A6}" type="slidenum">
              <a:rPr lang="en-US" alt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25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8DA6A4C3-0D5E-4322-9554-085EC22EF6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D72C1308-43C2-4F36-AD03-BEACA808F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Why not a continuum of convective depth and rainfall, P=a D(SST)?</a:t>
            </a:r>
          </a:p>
          <a:p>
            <a:r>
              <a:rPr lang="en-US" altLang="en-US">
                <a:latin typeface="Arial" panose="020B0604020202020204" pitchFamily="34" charset="0"/>
              </a:rPr>
              <a:t>This is not allowed because the troposphere is adjusted to convective neutrality. As a convective plume rises above LFC (850 mb), it is positively buoyant and must keep rising until reaching the level of neutral buoyancy near the tropopause. 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3A4FD70E-D699-4A32-B550-7513F30F80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761C5-1E47-42D8-9949-207592978201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558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motions at p2; tropospheric warming thickens p3-p1 layer </a:t>
            </a:r>
            <a:r>
              <a:rPr lang="en-US" dirty="0">
                <a:sym typeface="Wingdings" panose="05000000000000000000" pitchFamily="2" charset="2"/>
              </a:rPr>
              <a:t> lower/increase geopotential at p3/p1</a:t>
            </a:r>
            <a:endParaRPr lang="en-US" dirty="0"/>
          </a:p>
          <a:p>
            <a:r>
              <a:rPr lang="en-US" dirty="0"/>
              <a:t>Discretize the hydrostatic and continuity equations.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764B85-E8AB-4491-B5D1-1BB64BC028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917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4BEF3DAC-05D2-40E3-BC21-29BBC5D5D9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E097C9E1-917C-40FA-B463-67E79D4D1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Two-level model of Norman Philipps includes barotropic and baroclinic modes. Their coupling under a mean vertical shear gives rise to baroclinic instability. 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9BCCB281-0FF8-4A94-A77C-30C896F22F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CC9B3C-AE2E-4400-BA7F-184589760F64}" type="slidenum">
              <a:rPr lang="en-US" altLang="en-US" sz="1300" smtClean="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EE254923-2255-41F3-8E6F-EEC579C28A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49A50F50-691E-40BE-B79A-1476CA605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21A5283C-42DB-43F4-B23D-42D540D52C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456C90-DFBD-4241-9722-E8DA268923F4}" type="slidenum">
              <a:rPr lang="en-US" altLang="en-US" sz="1300" smtClean="0"/>
              <a:pPr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690327C-864B-4CEA-8972-2612E65CE6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2E90FE46-9B27-4664-9234-CC3473DA1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9028A49-C10D-480F-96F9-FB5BF00AEC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680B4C-79DF-4340-A42B-1A4C8741CE8F}" type="slidenum">
              <a:rPr lang="en-US" altLang="en-US" sz="1300" smtClean="0"/>
              <a:pPr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9E7732BF-3D3B-4042-BB88-AC2C8BDAAF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39B66024-1A89-4F2F-9FE0-E968519CE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C7B070F-7C6B-479F-84D9-3701A7E5D2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AED79B-B01E-46D5-B700-0D3A1F031A32}" type="slidenum">
              <a:rPr lang="en-US" altLang="en-US" sz="1300" smtClean="0"/>
              <a:pPr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D21C5481-0813-4F25-A546-D41D7C61B5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B234FE26-951D-40A2-B68A-8D778E7F4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26428C78-588A-4BB4-B94E-041EF9C94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F1D8B7-4327-41E3-AFDB-7F1B6C48636A}" type="slidenum">
              <a:rPr lang="en-US" altLang="en-US" sz="1300" smtClean="0"/>
              <a:pPr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D21C5481-0813-4F25-A546-D41D7C61B5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B234FE26-951D-40A2-B68A-8D778E7F4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26428C78-588A-4BB4-B94E-041EF9C94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F1D8B7-4327-41E3-AFDB-7F1B6C48636A}" type="slidenum">
              <a:rPr lang="en-US" altLang="en-US" sz="1300" smtClean="0"/>
              <a:pPr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C68964-E1FB-4FC5-AB4A-47D9FD53D9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FAA4CF-EBB8-4F19-A99C-7EA0DEE802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B59496-98DF-4256-85A6-6C387724B9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7C45C-81A9-4DED-A78E-FC1905F497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58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68C668-78BB-432B-934E-D893D14B7D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12FFAF-89B0-4563-A58C-A886234944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A4AE61-BF26-425F-9FD5-737EEDDD9B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04295-5C12-42B1-931B-7ACD342E66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08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F50D3E-295C-4CFF-BBA6-000044D265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5BF74F-3345-4158-92A3-E55D8C950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723CCE-B7DE-4704-AA94-81C67C2C83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370A2-283A-4993-9FD0-0585E1A8AE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17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97CA52-B6F5-472E-81C2-57BF3DF30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1D963A-D2BD-488F-A909-9077F3A411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1B587F-580C-4AFD-A1BC-764F017D2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74A7C-62FF-4A81-9A6F-D57F71E95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26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B7F083-97B7-4275-B5E6-15ED90C2E9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9C4738-EE57-4D38-A2C4-1B8A68CC5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190655-1D8C-44C6-A118-AE3E1B8B45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EECD7-FE8C-494E-8460-E1CF8FCA1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9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DE4924-3375-4E4E-A7FF-E446AD4B58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3A325F-3FF6-4768-894E-2C197B06E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0B6F98-A71C-4569-86EB-A4914CF46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9B498-EB4E-4210-A95F-7206D3BC3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18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2A955B9-0596-4E9F-BAFC-57E9FD088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BF592F4-17D1-420B-AC4B-87854B63E8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FB78D4D-943D-43CF-9F8E-7DFD4586D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12DF1-EBEB-417B-9827-7ACAD6425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45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42E8A0-8D1D-4443-8E3F-A40B9AAC4F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1D7D33-37B5-4901-B15C-8B980CCBC6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8679FA-4712-41F3-8FA8-A75881A6EF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7D328-5E1C-4E54-8BDE-DCAB947C43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56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A911986-C23B-4C2C-91BF-FC9BED0312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715799E-0B72-4459-8C98-828E5B2EF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897435-5D20-439C-AEFB-8B7A058B6B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21AD8-C08A-4CFD-ADE7-E07EFEB8B1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59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38E54E-F43C-4E93-94B8-4DDD5D6FD0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118A8D-20DA-47E5-A27E-3A73CDEC0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B2741C-00F0-4369-8B3F-63FFC5B345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89B02-F442-4136-B896-AFDC794870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615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09CFD9-8F6C-494F-B57E-4016BA3ADF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0827E7-A529-4110-B939-BC3FFDD408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E7412-72AD-4CD9-A248-A470E7B920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D05B0-811D-40DB-B99B-AE36A76A1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99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C7B0237-4511-4CE3-B7A9-A48C6C770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3568F94-2652-491E-A28C-A693BFF5D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7570E14-DECE-4EFB-8B01-166CB79C3C0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6CBDE60-0FAA-47D7-B89F-EE5D051D3A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D5395FC-FC51-48E3-BE65-3DA22700E9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F637E16-A8DD-42E4-82BC-EA198F9FE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3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em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34.pn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8.wmf"/><Relationship Id="rId9" Type="http://schemas.openxmlformats.org/officeDocument/2006/relationships/image" Target="../media/image3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510.png"/><Relationship Id="rId4" Type="http://schemas.openxmlformats.org/officeDocument/2006/relationships/image" Target="../media/image5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5" Type="http://schemas.openxmlformats.org/officeDocument/2006/relationships/image" Target="../media/image470.png"/><Relationship Id="rId4" Type="http://schemas.openxmlformats.org/officeDocument/2006/relationships/image" Target="../media/image4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5.wmf"/><Relationship Id="rId12" Type="http://schemas.openxmlformats.org/officeDocument/2006/relationships/image" Target="../media/image1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4" Type="http://schemas.openxmlformats.org/officeDocument/2006/relationships/image" Target="../media/image7.wmf"/><Relationship Id="rId9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7.jp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Relationship Id="rId9" Type="http://schemas.openxmlformats.org/officeDocument/2006/relationships/image" Target="../media/image2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52.png"/><Relationship Id="rId3" Type="http://schemas.openxmlformats.org/officeDocument/2006/relationships/image" Target="../media/image23.png"/><Relationship Id="rId12" Type="http://schemas.openxmlformats.org/officeDocument/2006/relationships/image" Target="../media/image1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0.png"/><Relationship Id="rId5" Type="http://schemas.openxmlformats.org/officeDocument/2006/relationships/image" Target="../media/image241.png"/><Relationship Id="rId10" Type="http://schemas.openxmlformats.org/officeDocument/2006/relationships/image" Target="../media/image121.png"/><Relationship Id="rId4" Type="http://schemas.openxmlformats.org/officeDocument/2006/relationships/image" Target="../media/image230.png"/><Relationship Id="rId9" Type="http://schemas.openxmlformats.org/officeDocument/2006/relationships/image" Target="../media/image260.png"/><Relationship Id="rId14" Type="http://schemas.openxmlformats.org/officeDocument/2006/relationships/image" Target="../media/image2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>
            <a:extLst>
              <a:ext uri="{FF2B5EF4-FFF2-40B4-BE49-F238E27FC236}">
                <a16:creationId xmlns:a16="http://schemas.microsoft.com/office/drawing/2014/main" id="{02B4B7D3-27DC-483B-9FCA-1C6371D66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>
            <a:extLst>
              <a:ext uri="{FF2B5EF4-FFF2-40B4-BE49-F238E27FC236}">
                <a16:creationId xmlns:a16="http://schemas.microsoft.com/office/drawing/2014/main" id="{1FF94D1E-1DB0-4A5C-B652-FBA984521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4775"/>
            <a:ext cx="2562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9">
            <a:extLst>
              <a:ext uri="{FF2B5EF4-FFF2-40B4-BE49-F238E27FC236}">
                <a16:creationId xmlns:a16="http://schemas.microsoft.com/office/drawing/2014/main" id="{01570730-8000-4B85-A7D8-30B91526F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98938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5138" indent="-4651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Equatorial waves and tropical circulation</a:t>
            </a:r>
          </a:p>
        </p:txBody>
      </p:sp>
      <p:sp>
        <p:nvSpPr>
          <p:cNvPr id="6149" name="Text Box 19">
            <a:extLst>
              <a:ext uri="{FF2B5EF4-FFF2-40B4-BE49-F238E27FC236}">
                <a16:creationId xmlns:a16="http://schemas.microsoft.com/office/drawing/2014/main" id="{85A50E49-3F6C-47BA-8125-9AA079056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638800"/>
            <a:ext cx="1485900" cy="3698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Convection</a:t>
            </a:r>
          </a:p>
        </p:txBody>
      </p:sp>
      <p:sp>
        <p:nvSpPr>
          <p:cNvPr id="6150" name="Text Box 19">
            <a:extLst>
              <a:ext uri="{FF2B5EF4-FFF2-40B4-BE49-F238E27FC236}">
                <a16:creationId xmlns:a16="http://schemas.microsoft.com/office/drawing/2014/main" id="{2EDB3B24-6394-4E1B-A854-37266E71F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183313"/>
            <a:ext cx="1485900" cy="3698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Circulation</a:t>
            </a:r>
          </a:p>
        </p:txBody>
      </p:sp>
      <p:sp>
        <p:nvSpPr>
          <p:cNvPr id="7" name="Curved Left Arrow 6">
            <a:extLst>
              <a:ext uri="{FF2B5EF4-FFF2-40B4-BE49-F238E27FC236}">
                <a16:creationId xmlns:a16="http://schemas.microsoft.com/office/drawing/2014/main" id="{6CB4C151-1395-4041-A8B6-30F4D9FB7C47}"/>
              </a:ext>
            </a:extLst>
          </p:cNvPr>
          <p:cNvSpPr/>
          <p:nvPr/>
        </p:nvSpPr>
        <p:spPr>
          <a:xfrm>
            <a:off x="2057400" y="5791200"/>
            <a:ext cx="228600" cy="577850"/>
          </a:xfrm>
          <a:prstGeom prst="curvedLef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Curved Left Arrow 7">
            <a:extLst>
              <a:ext uri="{FF2B5EF4-FFF2-40B4-BE49-F238E27FC236}">
                <a16:creationId xmlns:a16="http://schemas.microsoft.com/office/drawing/2014/main" id="{A2199C18-A10D-49C6-BAF6-9978300AAE95}"/>
              </a:ext>
            </a:extLst>
          </p:cNvPr>
          <p:cNvSpPr/>
          <p:nvPr/>
        </p:nvSpPr>
        <p:spPr>
          <a:xfrm rot="10800000">
            <a:off x="304800" y="5791200"/>
            <a:ext cx="228600" cy="533400"/>
          </a:xfrm>
          <a:prstGeom prst="curvedLef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ABADDC6-A60B-46C2-BC32-4F76C28AA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5105400"/>
            <a:ext cx="40005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Equatorially trapped Rossby wave. Hatching is for convergence and shading for divergence. Unshaded contours are for geopotential; negative contours dashed and the zero contour omitted. Wheeler et al. (2000, JAS)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79363AEF-A98F-4288-86E4-F08A021F2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277813"/>
            <a:ext cx="4386262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>
            <a:extLst>
              <a:ext uri="{FF2B5EF4-FFF2-40B4-BE49-F238E27FC236}">
                <a16:creationId xmlns:a16="http://schemas.microsoft.com/office/drawing/2014/main" id="{9CEC25E5-B146-4FEF-85B5-8A656D342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6800"/>
            <a:ext cx="46482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  Long Rossby wave 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Westward propagation at </a:t>
            </a:r>
            <a:r>
              <a:rPr lang="en-US" altLang="en-US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</a:t>
            </a:r>
            <a:r>
              <a:rPr lang="en-US" altLang="en-US" sz="1800" baseline="-250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</a:t>
            </a:r>
            <a:r>
              <a:rPr lang="en-US" altLang="en-US" sz="1800" baseline="-250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= -c/(2n+1), n=1, 2, …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Symmetric (odd n) or anti-symmetric (even n) about Eq.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Maximum pressure perturbation off the equator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Nearly in </a:t>
            </a:r>
            <a:r>
              <a:rPr lang="en-US" altLang="en-US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geostrophy</a:t>
            </a:r>
            <a:r>
              <a:rPr lang="en-US" alt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27BBBF-92A8-46FE-85B9-DDDC964A0CB0}"/>
              </a:ext>
            </a:extLst>
          </p:cNvPr>
          <p:cNvCxnSpPr>
            <a:cxnSpLocks/>
          </p:cNvCxnSpPr>
          <p:nvPr/>
        </p:nvCxnSpPr>
        <p:spPr>
          <a:xfrm>
            <a:off x="5181600" y="2590800"/>
            <a:ext cx="3623695" cy="0"/>
          </a:xfrm>
          <a:prstGeom prst="line">
            <a:avLst/>
          </a:prstGeom>
          <a:ln w="19050">
            <a:solidFill>
              <a:srgbClr val="FF0000">
                <a:alpha val="5019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5">
            <a:extLst>
              <a:ext uri="{FF2B5EF4-FFF2-40B4-BE49-F238E27FC236}">
                <a16:creationId xmlns:a16="http://schemas.microsoft.com/office/drawing/2014/main" id="{0E7A0010-FE75-4464-9ACA-179DB9C01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52027"/>
            <a:ext cx="8763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Fig. 3.12a</a:t>
            </a: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BA6BCF34-32B7-4F33-BC7B-CA84846950B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84746" y="3736975"/>
            <a:ext cx="6400800" cy="17526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484" name="Picture 4" descr="g-11-1">
            <a:extLst>
              <a:ext uri="{FF2B5EF4-FFF2-40B4-BE49-F238E27FC236}">
                <a16:creationId xmlns:a16="http://schemas.microsoft.com/office/drawing/2014/main" id="{B3373580-A6F3-402E-81E6-1A698FF8C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46" y="1119188"/>
            <a:ext cx="7848600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>
            <a:extLst>
              <a:ext uri="{FF2B5EF4-FFF2-40B4-BE49-F238E27FC236}">
                <a16:creationId xmlns:a16="http://schemas.microsoft.com/office/drawing/2014/main" id="{B1250285-73D5-4014-BBF5-6AA810422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801" y="304800"/>
            <a:ext cx="51392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Equatorial waves</a:t>
            </a:r>
            <a:r>
              <a:rPr lang="en-US" altLang="en-US" sz="2400" b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en-US" sz="240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(Matsuno 1966)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What happens where f=0?</a:t>
            </a:r>
          </a:p>
        </p:txBody>
      </p:sp>
      <p:sp>
        <p:nvSpPr>
          <p:cNvPr id="20488" name="Text Box 13">
            <a:extLst>
              <a:ext uri="{FF2B5EF4-FFF2-40B4-BE49-F238E27FC236}">
                <a16:creationId xmlns:a16="http://schemas.microsoft.com/office/drawing/2014/main" id="{D1EA4577-6301-404D-B846-A699D93C6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846" y="3965575"/>
            <a:ext cx="571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Yanai</a:t>
            </a:r>
          </a:p>
        </p:txBody>
      </p:sp>
      <p:pic>
        <p:nvPicPr>
          <p:cNvPr id="20490" name="Picture 15">
            <a:extLst>
              <a:ext uri="{FF2B5EF4-FFF2-40B4-BE49-F238E27FC236}">
                <a16:creationId xmlns:a16="http://schemas.microsoft.com/office/drawing/2014/main" id="{FC5820C5-65BD-4D4E-861D-B4971C8D7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15" y="3073439"/>
            <a:ext cx="13890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TextBox 15">
            <a:extLst>
              <a:ext uri="{FF2B5EF4-FFF2-40B4-BE49-F238E27FC236}">
                <a16:creationId xmlns:a16="http://schemas.microsoft.com/office/drawing/2014/main" id="{8E4221FA-9A3B-41BE-B02A-F03C3238B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459" y="6248400"/>
            <a:ext cx="45725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Phase speed: c</a:t>
            </a:r>
            <a:r>
              <a:rPr lang="en-US" alt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altLang="en-US" sz="1800" dirty="0">
                <a:latin typeface="Symbol" panose="05050102010706020507" pitchFamily="18" charset="2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/k; group velocity: c</a:t>
            </a:r>
            <a:r>
              <a:rPr lang="en-US" alt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en-US" sz="1800" dirty="0" err="1">
                <a:latin typeface="Symbol" panose="05050102010706020507" pitchFamily="18" charset="2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/dk</a:t>
            </a:r>
          </a:p>
        </p:txBody>
      </p:sp>
      <p:pic>
        <p:nvPicPr>
          <p:cNvPr id="20496" name="Picture 18" descr="https://www.jamstec.go.jp/frsgc/jp/publications/news/no9/eng/image/n09p02_01.jpg">
            <a:extLst>
              <a:ext uri="{FF2B5EF4-FFF2-40B4-BE49-F238E27FC236}">
                <a16:creationId xmlns:a16="http://schemas.microsoft.com/office/drawing/2014/main" id="{9A4327F2-6FCD-4CC3-BE23-1F18ADC61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609" y="209369"/>
            <a:ext cx="1255713" cy="156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9239A5-A394-4F9F-8BDC-95E034A6DD4A}"/>
              </a:ext>
            </a:extLst>
          </p:cNvPr>
          <p:cNvSpPr/>
          <p:nvPr/>
        </p:nvSpPr>
        <p:spPr>
          <a:xfrm>
            <a:off x="1751714" y="1922424"/>
            <a:ext cx="4877686" cy="272895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25556D56-275B-4E88-9A4C-55D96B1293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1450" y="2249488"/>
            <a:ext cx="2480346" cy="2403474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958C9AFB-51C0-4711-B0E0-B5A8596D29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05459" y="3736975"/>
            <a:ext cx="2517714" cy="930856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E15B8078-CE59-4F9F-9869-21425FA320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99595" y="4117975"/>
            <a:ext cx="2517716" cy="549856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Text Box 16">
            <a:extLst>
              <a:ext uri="{FF2B5EF4-FFF2-40B4-BE49-F238E27FC236}">
                <a16:creationId xmlns:a16="http://schemas.microsoft.com/office/drawing/2014/main" id="{AFB43F50-7C53-4782-981A-476198E613E5}"/>
              </a:ext>
            </a:extLst>
          </p:cNvPr>
          <p:cNvSpPr txBox="1">
            <a:spLocks noChangeArrowheads="1"/>
          </p:cNvSpPr>
          <p:nvPr/>
        </p:nvSpPr>
        <p:spPr bwMode="auto">
          <a:xfrm rot="1229548">
            <a:off x="2392305" y="3957863"/>
            <a:ext cx="14253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n=1 Rossby mode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441A742E-E782-4246-8B62-4E9CE24CB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650" y="3710840"/>
            <a:ext cx="6014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Kelvin</a:t>
            </a:r>
          </a:p>
        </p:txBody>
      </p:sp>
      <p:pic>
        <p:nvPicPr>
          <p:cNvPr id="20494" name="Picture 2">
            <a:extLst>
              <a:ext uri="{FF2B5EF4-FFF2-40B4-BE49-F238E27FC236}">
                <a16:creationId xmlns:a16="http://schemas.microsoft.com/office/drawing/2014/main" id="{1C6CDB4B-B568-49E7-89F7-F5FA70E5B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5"/>
          <a:stretch/>
        </p:blipFill>
        <p:spPr bwMode="auto">
          <a:xfrm>
            <a:off x="6489297" y="2514600"/>
            <a:ext cx="1255713" cy="154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13">
                <a:extLst>
                  <a:ext uri="{FF2B5EF4-FFF2-40B4-BE49-F238E27FC236}">
                    <a16:creationId xmlns:a16="http://schemas.microsoft.com/office/drawing/2014/main" id="{C766BE89-D950-4D68-8901-EFE21D5FE218}"/>
                  </a:ext>
                </a:extLst>
              </p:cNvPr>
              <p:cNvSpPr txBox="1"/>
              <p:nvPr/>
            </p:nvSpPr>
            <p:spPr bwMode="auto">
              <a:xfrm>
                <a:off x="3731143" y="2495808"/>
                <a:ext cx="1255713" cy="4603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C6600"/>
                          </a:solidFill>
                          <a:latin typeface="Cambria Math" panose="02040503050406030204" pitchFamily="18" charset="0"/>
                        </a:rPr>
                        <m:t>𝑓𝑢</m:t>
                      </m:r>
                      <m:r>
                        <a:rPr lang="en-US" sz="1400" i="1" smtClean="0">
                          <a:solidFill>
                            <a:srgbClr val="CC66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CC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CC66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1400" i="1">
                              <a:solidFill>
                                <a:srgbClr val="CC66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rgbClr val="CC66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i="1">
                              <a:solidFill>
                                <a:srgbClr val="CC66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CC6600"/>
                  </a:solidFill>
                </a:endParaRPr>
              </a:p>
            </p:txBody>
          </p:sp>
        </mc:Choice>
        <mc:Fallback xmlns="">
          <p:sp>
            <p:nvSpPr>
              <p:cNvPr id="22" name="Object 13">
                <a:extLst>
                  <a:ext uri="{FF2B5EF4-FFF2-40B4-BE49-F238E27FC236}">
                    <a16:creationId xmlns:a16="http://schemas.microsoft.com/office/drawing/2014/main" id="{C766BE89-D950-4D68-8901-EFE21D5FE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1143" y="2495808"/>
                <a:ext cx="1255713" cy="460314"/>
              </a:xfrm>
              <a:prstGeom prst="rect">
                <a:avLst/>
              </a:prstGeom>
              <a:blipFill>
                <a:blip r:embed="rId7"/>
                <a:stretch>
                  <a:fillRect b="-22368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16">
            <a:extLst>
              <a:ext uri="{FF2B5EF4-FFF2-40B4-BE49-F238E27FC236}">
                <a16:creationId xmlns:a16="http://schemas.microsoft.com/office/drawing/2014/main" id="{6B6EFA3D-5117-4DCF-9D80-2BE7F54AF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089" y="2286000"/>
            <a:ext cx="18870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CC6600"/>
                </a:solidFill>
              </a:rPr>
              <a:t>Longwave approximation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41573D-E9EF-4157-AC60-BA7363A78FBB}"/>
              </a:ext>
            </a:extLst>
          </p:cNvPr>
          <p:cNvSpPr txBox="1"/>
          <p:nvPr/>
        </p:nvSpPr>
        <p:spPr>
          <a:xfrm rot="618131">
            <a:off x="2277613" y="4051555"/>
            <a:ext cx="533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n=2</a:t>
            </a:r>
            <a:endParaRPr lang="en-US" dirty="0"/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190BC34A-7D9B-4627-81E7-6CEFD94AA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52027"/>
            <a:ext cx="8763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Fig. 3.13</a:t>
            </a: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3220C1B2-CF9D-43CC-8415-429F4DE71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332" y="4006091"/>
            <a:ext cx="8814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M. Wallace</a:t>
            </a:r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id="{58F501AD-D8FE-4E42-A66A-BC40A0B99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278" y="1749888"/>
            <a:ext cx="8765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T. </a:t>
            </a:r>
            <a:r>
              <a:rPr lang="en-US" alt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Matsuno</a:t>
            </a:r>
            <a:endParaRPr lang="en-US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>
            <a:extLst>
              <a:ext uri="{FF2B5EF4-FFF2-40B4-BE49-F238E27FC236}">
                <a16:creationId xmlns:a16="http://schemas.microsoft.com/office/drawing/2014/main" id="{5BFCD596-4291-4560-9689-74391FF3E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61" y="5752229"/>
            <a:ext cx="36204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TBB spectrum in wavenumber-frequency space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Wheeler &amp;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KIladis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(1999, JAS)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FAF4E3-6439-4D48-9D51-BE00AA3B5877}"/>
              </a:ext>
            </a:extLst>
          </p:cNvPr>
          <p:cNvSpPr/>
          <p:nvPr/>
        </p:nvSpPr>
        <p:spPr>
          <a:xfrm>
            <a:off x="3346263" y="3809888"/>
            <a:ext cx="341313" cy="212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FB4DCFB5-C5E8-4351-AC53-106D04DA3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747671"/>
            <a:ext cx="419753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Convective waves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(~15 m/s)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slow down. Why?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51E040-F529-43D8-A743-08C3DC0224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66"/>
          <a:stretch/>
        </p:blipFill>
        <p:spPr>
          <a:xfrm>
            <a:off x="228600" y="582550"/>
            <a:ext cx="4717863" cy="45228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B7E230-3ABB-4A5F-87DA-7A9E321CFE06}"/>
              </a:ext>
            </a:extLst>
          </p:cNvPr>
          <p:cNvSpPr txBox="1"/>
          <p:nvPr/>
        </p:nvSpPr>
        <p:spPr>
          <a:xfrm>
            <a:off x="3581400" y="2015564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16 m/s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399275-7438-4022-904F-2EF3A5320817}"/>
              </a:ext>
            </a:extLst>
          </p:cNvPr>
          <p:cNvSpPr txBox="1"/>
          <p:nvPr/>
        </p:nvSpPr>
        <p:spPr>
          <a:xfrm>
            <a:off x="3810000" y="2452919"/>
            <a:ext cx="708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 m/s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BFF26B2-81E5-4394-9CA0-AAD37CEFF7A5}"/>
              </a:ext>
            </a:extLst>
          </p:cNvPr>
          <p:cNvSpPr/>
          <p:nvPr/>
        </p:nvSpPr>
        <p:spPr>
          <a:xfrm>
            <a:off x="2438400" y="4519151"/>
            <a:ext cx="533400" cy="273050"/>
          </a:xfrm>
          <a:prstGeom prst="ellipse">
            <a:avLst/>
          </a:prstGeom>
          <a:noFill/>
          <a:ln w="19050">
            <a:solidFill>
              <a:srgbClr val="66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987A00-37A4-44C6-8803-98216B719B03}"/>
              </a:ext>
            </a:extLst>
          </p:cNvPr>
          <p:cNvSpPr txBox="1"/>
          <p:nvPr/>
        </p:nvSpPr>
        <p:spPr>
          <a:xfrm>
            <a:off x="5029244" y="2142542"/>
            <a:ext cx="116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~15 m/s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290BB54-C292-41D2-ACC8-6776877E2E9E}"/>
              </a:ext>
            </a:extLst>
          </p:cNvPr>
          <p:cNvCxnSpPr/>
          <p:nvPr/>
        </p:nvCxnSpPr>
        <p:spPr>
          <a:xfrm>
            <a:off x="2819400" y="4655676"/>
            <a:ext cx="304800" cy="484716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F9D77FB-EB9E-412D-B92F-044C50F36554}"/>
              </a:ext>
            </a:extLst>
          </p:cNvPr>
          <p:cNvSpPr txBox="1"/>
          <p:nvPr/>
        </p:nvSpPr>
        <p:spPr>
          <a:xfrm flipH="1">
            <a:off x="2297719" y="5064886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Madden-Julian Oscillation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not 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Matsuno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8755F97-0975-4CAE-BF69-0EB5C885E720}"/>
                  </a:ext>
                </a:extLst>
              </p:cNvPr>
              <p:cNvSpPr txBox="1"/>
              <p:nvPr/>
            </p:nvSpPr>
            <p:spPr>
              <a:xfrm>
                <a:off x="5041633" y="1616310"/>
                <a:ext cx="1547026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8755F97-0975-4CAE-BF69-0EB5C885E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633" y="1616310"/>
                <a:ext cx="1547026" cy="335413"/>
              </a:xfrm>
              <a:prstGeom prst="rect">
                <a:avLst/>
              </a:prstGeom>
              <a:blipFill>
                <a:blip r:embed="rId4"/>
                <a:stretch>
                  <a:fillRect l="-1575"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3E00A179-175A-66FB-ACFE-947D42BB64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550" y="3234254"/>
            <a:ext cx="774542" cy="11663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4EFD9D-F5CE-8DE1-BA03-FB12305387A0}"/>
              </a:ext>
            </a:extLst>
          </p:cNvPr>
          <p:cNvSpPr/>
          <p:nvPr/>
        </p:nvSpPr>
        <p:spPr>
          <a:xfrm>
            <a:off x="5105516" y="4442790"/>
            <a:ext cx="21291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kern="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Wheeler &amp; </a:t>
            </a:r>
            <a:r>
              <a:rPr lang="en-US" sz="1600" kern="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Kiladis</a:t>
            </a:r>
            <a:r>
              <a:rPr lang="en-US" sz="1600" kern="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1999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975F39E-EBD2-B186-01B3-1A79CCABE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r="12831" b="9921"/>
          <a:stretch>
            <a:fillRect/>
          </a:stretch>
        </p:blipFill>
        <p:spPr bwMode="auto">
          <a:xfrm>
            <a:off x="5047574" y="5131992"/>
            <a:ext cx="890776" cy="113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>
            <a:extLst>
              <a:ext uri="{FF2B5EF4-FFF2-40B4-BE49-F238E27FC236}">
                <a16:creationId xmlns:a16="http://schemas.microsoft.com/office/drawing/2014/main" id="{9B34538F-8021-46D7-4446-3013EC5AC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266740"/>
            <a:ext cx="20489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Madden &amp; Julian 1972</a:t>
            </a:r>
          </a:p>
        </p:txBody>
      </p:sp>
      <p:pic>
        <p:nvPicPr>
          <p:cNvPr id="9" name="Picture 2" descr="Profile picture">
            <a:extLst>
              <a:ext uri="{FF2B5EF4-FFF2-40B4-BE49-F238E27FC236}">
                <a16:creationId xmlns:a16="http://schemas.microsoft.com/office/drawing/2014/main" id="{29DB1617-3DFA-AEB0-4921-43D4AE1D0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92" r="14532"/>
          <a:stretch/>
        </p:blipFill>
        <p:spPr bwMode="auto">
          <a:xfrm>
            <a:off x="5059148" y="3224650"/>
            <a:ext cx="890776" cy="118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52CE4A-AB69-76D1-F5D5-8962D5D3537B}"/>
              </a:ext>
            </a:extLst>
          </p:cNvPr>
          <p:cNvSpPr txBox="1"/>
          <p:nvPr/>
        </p:nvSpPr>
        <p:spPr>
          <a:xfrm>
            <a:off x="6683829" y="1611868"/>
            <a:ext cx="2542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condensational</a:t>
            </a:r>
            <a:r>
              <a:rPr kumimoji="0" lang="en-US" altLang="en-US" sz="1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heat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C73941-1984-9540-1E4C-E7BED05839B3}"/>
              </a:ext>
            </a:extLst>
          </p:cNvPr>
          <p:cNvSpPr txBox="1"/>
          <p:nvPr/>
        </p:nvSpPr>
        <p:spPr>
          <a:xfrm>
            <a:off x="590550" y="73281"/>
            <a:ext cx="6438900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Convective variability follows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Matsuno’s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wave dispersion!</a:t>
            </a:r>
          </a:p>
        </p:txBody>
      </p:sp>
      <p:pic>
        <p:nvPicPr>
          <p:cNvPr id="18" name="Picture 2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2AFD2BE7-3D29-EE8E-B6A3-754FD94A28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9450" y="2937570"/>
            <a:ext cx="2047899" cy="1482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2" grpId="0"/>
      <p:bldP spid="8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>
            <a:extLst>
              <a:ext uri="{FF2B5EF4-FFF2-40B4-BE49-F238E27FC236}">
                <a16:creationId xmlns:a16="http://schemas.microsoft.com/office/drawing/2014/main" id="{89132590-6BB8-4675-8F69-7E290BD95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91200"/>
            <a:ext cx="81479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b="1" dirty="0">
                <a:latin typeface="Calibri"/>
                <a:cs typeface="Calibri"/>
              </a:rPr>
              <a:t>Fig. 4.16</a:t>
            </a:r>
            <a:r>
              <a:rPr lang="en-US" altLang="en-US" sz="1400" dirty="0">
                <a:latin typeface="Calibri"/>
                <a:cs typeface="Calibri"/>
              </a:rPr>
              <a:t>. Longitude-time sections of 20</a:t>
            </a:r>
            <a:r>
              <a:rPr lang="en-US" sz="1400" dirty="0">
                <a:latin typeface="Calibri"/>
                <a:cs typeface="Calibri"/>
              </a:rPr>
              <a:t>–120-day band-pass-filtered</a:t>
            </a:r>
            <a:r>
              <a:rPr lang="en-US" altLang="en-US" sz="1400" dirty="0">
                <a:latin typeface="Calibri"/>
                <a:cs typeface="Calibri"/>
              </a:rPr>
              <a:t> (a) zonal surface wind (m/s) and (b) sea surface height (cm) anomalies at the equator across the Pacific. The upper panels show the standard deviations</a:t>
            </a:r>
            <a:r>
              <a:rPr lang="en-US" sz="1400" dirty="0">
                <a:latin typeface="Calibri"/>
                <a:cs typeface="Calibri"/>
              </a:rPr>
              <a:t> for 1997-2020. In (b), the u'=2.5 m/s contours are plotted in grey (negative dashed). Courtesy Y. Liang.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8589CE43-7196-4C8B-AC35-97139BB98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990600"/>
            <a:ext cx="4575494" cy="4290782"/>
          </a:xfrm>
          <a:prstGeom prst="rect">
            <a:avLst/>
          </a:prstGeom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BADA130D-9BAB-68CD-F063-27B6D2CA9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"/>
            <a:ext cx="8534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Prevalence of eastward moving disturbances on the equator: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Kelvin waves in the ocean (right)</a:t>
            </a:r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4DA01489-F8F2-2C77-41F0-26424CC397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2667000"/>
            <a:ext cx="1019175" cy="3048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227C2AD-8251-7146-1A84-34B4AE7F40BF}"/>
              </a:ext>
            </a:extLst>
          </p:cNvPr>
          <p:cNvCxnSpPr/>
          <p:nvPr/>
        </p:nvCxnSpPr>
        <p:spPr>
          <a:xfrm>
            <a:off x="6781800" y="2221591"/>
            <a:ext cx="0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4">
            <a:extLst>
              <a:ext uri="{FF2B5EF4-FFF2-40B4-BE49-F238E27FC236}">
                <a16:creationId xmlns:a16="http://schemas.microsoft.com/office/drawing/2014/main" id="{514501F6-6E58-EB71-6A39-4566ECB05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275" y="2493847"/>
            <a:ext cx="24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6F866DB7-237C-460F-942E-FA62AF8BF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/>
          <a:stretch>
            <a:fillRect/>
          </a:stretch>
        </p:blipFill>
        <p:spPr bwMode="auto">
          <a:xfrm>
            <a:off x="533400" y="381000"/>
            <a:ext cx="7543800" cy="62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E534E552-C089-4BDF-AAEF-1067BEEDD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124200"/>
            <a:ext cx="95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p, (u ,v)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9CBE1EB9-1152-4F5C-95E1-951C8303A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5218112"/>
            <a:ext cx="1158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Stream function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A1EFA1C3-A44D-4DCE-AFB4-1103A7410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2713"/>
            <a:ext cx="6773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Thermal-induced circulation in the Gill model (friction-arrested waves)</a:t>
            </a:r>
          </a:p>
        </p:txBody>
      </p:sp>
      <p:sp>
        <p:nvSpPr>
          <p:cNvPr id="26630" name="Rectangle 1">
            <a:extLst>
              <a:ext uri="{FF2B5EF4-FFF2-40B4-BE49-F238E27FC236}">
                <a16:creationId xmlns:a16="http://schemas.microsoft.com/office/drawing/2014/main" id="{61CE07FC-FA4F-4D8C-BAEE-8569AE3DC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5575" y="1360487"/>
            <a:ext cx="993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anose="05050102010706020507" pitchFamily="18" charset="2"/>
              </a:rPr>
              <a:t>w</a:t>
            </a:r>
            <a:r>
              <a:rPr lang="en-US" altLang="en-US" sz="1800"/>
              <a:t>, (u ,v)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842CD7-C69F-46AA-B5E0-332F4B7C6D27}"/>
              </a:ext>
            </a:extLst>
          </p:cNvPr>
          <p:cNvSpPr/>
          <p:nvPr/>
        </p:nvSpPr>
        <p:spPr>
          <a:xfrm>
            <a:off x="6781800" y="6100762"/>
            <a:ext cx="27603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1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A969C1-6228-4047-8B21-1528AF7ACC05}"/>
              </a:ext>
            </a:extLst>
          </p:cNvPr>
          <p:cNvSpPr/>
          <p:nvPr/>
        </p:nvSpPr>
        <p:spPr>
          <a:xfrm>
            <a:off x="395381" y="690562"/>
            <a:ext cx="27603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1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57C0E9-4983-450A-89DE-95C67A66A321}"/>
              </a:ext>
            </a:extLst>
          </p:cNvPr>
          <p:cNvSpPr/>
          <p:nvPr/>
        </p:nvSpPr>
        <p:spPr>
          <a:xfrm>
            <a:off x="409762" y="3052762"/>
            <a:ext cx="27603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1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940EA7-891D-4A37-BBBA-FAC5B627D930}"/>
              </a:ext>
            </a:extLst>
          </p:cNvPr>
          <p:cNvSpPr/>
          <p:nvPr/>
        </p:nvSpPr>
        <p:spPr>
          <a:xfrm>
            <a:off x="533400" y="5152608"/>
            <a:ext cx="23378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6F3102-98BB-40A6-B4F8-AD08CAF67B75}"/>
              </a:ext>
            </a:extLst>
          </p:cNvPr>
          <p:cNvSpPr/>
          <p:nvPr/>
        </p:nvSpPr>
        <p:spPr>
          <a:xfrm>
            <a:off x="7057838" y="2671762"/>
            <a:ext cx="276038" cy="246221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>
            <a:spAutoFit/>
          </a:bodyPr>
          <a:lstStyle/>
          <a:p>
            <a:r>
              <a:rPr lang="en-US" altLang="en-US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1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353ABEF2-ADB6-40B6-817F-2F52E3171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52027"/>
            <a:ext cx="8763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Fig. 3.14</a:t>
            </a: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98FA6E-93AF-4B60-F0F5-3986AF10EB10}"/>
              </a:ext>
            </a:extLst>
          </p:cNvPr>
          <p:cNvSpPr/>
          <p:nvPr/>
        </p:nvSpPr>
        <p:spPr>
          <a:xfrm>
            <a:off x="3238500" y="5221763"/>
            <a:ext cx="571500" cy="674129"/>
          </a:xfrm>
          <a:prstGeom prst="rect">
            <a:avLst/>
          </a:prstGeom>
          <a:solidFill>
            <a:srgbClr val="FF99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876211A7-56ED-45F2-A18C-2A93E1E29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5074639"/>
            <a:ext cx="8809037" cy="16154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9F44405">
            <a:hlinkClick r:id="" action="ppaction://media"/>
            <a:extLst>
              <a:ext uri="{FF2B5EF4-FFF2-40B4-BE49-F238E27FC236}">
                <a16:creationId xmlns:a16="http://schemas.microsoft.com/office/drawing/2014/main" id="{78039A09-3796-90CA-6228-A9BC72E90C1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-68"/>
          <a:stretch/>
        </p:blipFill>
        <p:spPr>
          <a:xfrm>
            <a:off x="238506" y="3931921"/>
            <a:ext cx="7010400" cy="28742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B929A1-736E-C4C6-FF69-876F93F7AC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711"/>
          <a:stretch/>
        </p:blipFill>
        <p:spPr>
          <a:xfrm>
            <a:off x="46101" y="76201"/>
            <a:ext cx="7169277" cy="4069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6AE34B-E323-34FE-0B2D-96D94CE80553}"/>
              </a:ext>
            </a:extLst>
          </p:cNvPr>
          <p:cNvSpPr txBox="1"/>
          <p:nvPr/>
        </p:nvSpPr>
        <p:spPr>
          <a:xfrm>
            <a:off x="6453378" y="3736103"/>
            <a:ext cx="124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200</a:t>
            </a:r>
            <a:r>
              <a:rPr lang="en-US" dirty="0"/>
              <a:t> (m)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5D4BAB9A-29B2-EEB8-B5CA-C2D899409AC7}"/>
              </a:ext>
            </a:extLst>
          </p:cNvPr>
          <p:cNvSpPr txBox="1">
            <a:spLocks noChangeArrowheads="1"/>
          </p:cNvSpPr>
          <p:nvPr/>
        </p:nvSpPr>
        <p:spPr bwMode="auto">
          <a:xfrm rot="907716">
            <a:off x="4565051" y="353471"/>
            <a:ext cx="81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6600"/>
                </a:solidFill>
              </a:rPr>
              <a:t>Kelvin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C213FA88-F001-F158-B28F-4130D1EAF600}"/>
              </a:ext>
            </a:extLst>
          </p:cNvPr>
          <p:cNvSpPr txBox="1">
            <a:spLocks noChangeArrowheads="1"/>
          </p:cNvSpPr>
          <p:nvPr/>
        </p:nvSpPr>
        <p:spPr bwMode="auto">
          <a:xfrm rot="-2586496">
            <a:off x="1497992" y="352279"/>
            <a:ext cx="95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CC6600"/>
                </a:solidFill>
              </a:rPr>
              <a:t>Rossby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A4AE19-6C03-647E-BE35-636CB75E827A}"/>
              </a:ext>
            </a:extLst>
          </p:cNvPr>
          <p:cNvSpPr txBox="1"/>
          <p:nvPr/>
        </p:nvSpPr>
        <p:spPr>
          <a:xfrm>
            <a:off x="7162800" y="600670"/>
            <a:ext cx="2057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Hovmoller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diagram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Phase=k(x-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c=dx/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following a constant phase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72AF4527-3CC5-AA99-6475-075B78B72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793421"/>
            <a:ext cx="8763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Fig. 3.15</a:t>
            </a: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5C608D-35A3-500E-12C4-1FFA2D0E4F2B}"/>
              </a:ext>
            </a:extLst>
          </p:cNvPr>
          <p:cNvSpPr txBox="1"/>
          <p:nvPr/>
        </p:nvSpPr>
        <p:spPr>
          <a:xfrm>
            <a:off x="7074789" y="4946759"/>
            <a:ext cx="200787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Transient adjust.:</a:t>
            </a:r>
          </a:p>
          <a:p>
            <a:pPr algn="ctr">
              <a:defRPr/>
            </a:pP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From circular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to K-R couplet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642171-4418-4380-D751-89A7351911BC}"/>
              </a:ext>
            </a:extLst>
          </p:cNvPr>
          <p:cNvSpPr txBox="1"/>
          <p:nvPr/>
        </p:nvSpPr>
        <p:spPr>
          <a:xfrm>
            <a:off x="7378065" y="6293007"/>
            <a:ext cx="16268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Ayumu Miyamoto</a:t>
            </a:r>
          </a:p>
        </p:txBody>
      </p:sp>
    </p:spTree>
    <p:extLst>
      <p:ext uri="{BB962C8B-B14F-4D97-AF65-F5344CB8AC3E}">
        <p14:creationId xmlns:p14="http://schemas.microsoft.com/office/powerpoint/2010/main" val="7026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4" name="Object 15">
            <a:extLst>
              <a:ext uri="{FF2B5EF4-FFF2-40B4-BE49-F238E27FC236}">
                <a16:creationId xmlns:a16="http://schemas.microsoft.com/office/drawing/2014/main" id="{433C976B-F7DD-40FD-AB69-9EF96CEE68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33500"/>
              </p:ext>
            </p:extLst>
          </p:nvPr>
        </p:nvGraphicFramePr>
        <p:xfrm>
          <a:off x="4832350" y="2471737"/>
          <a:ext cx="19526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16000" imgH="393700" progId="Equation.DSMT4">
                  <p:embed/>
                </p:oleObj>
              </mc:Choice>
              <mc:Fallback>
                <p:oleObj name="Equation" r:id="rId3" imgW="1016000" imgH="3937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2471737"/>
                        <a:ext cx="195262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16">
            <a:extLst>
              <a:ext uri="{FF2B5EF4-FFF2-40B4-BE49-F238E27FC236}">
                <a16:creationId xmlns:a16="http://schemas.microsoft.com/office/drawing/2014/main" id="{CFE65517-0954-42FE-A766-4891F9F57F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045472"/>
              </p:ext>
            </p:extLst>
          </p:nvPr>
        </p:nvGraphicFramePr>
        <p:xfrm>
          <a:off x="1831975" y="2497137"/>
          <a:ext cx="1905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90170" imgH="393529" progId="Equation.DSMT4">
                  <p:embed/>
                </p:oleObj>
              </mc:Choice>
              <mc:Fallback>
                <p:oleObj name="Equation" r:id="rId5" imgW="990170" imgH="39352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975" y="2497137"/>
                        <a:ext cx="1905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TextBox 17">
            <a:extLst>
              <a:ext uri="{FF2B5EF4-FFF2-40B4-BE49-F238E27FC236}">
                <a16:creationId xmlns:a16="http://schemas.microsoft.com/office/drawing/2014/main" id="{662B6DA8-25EE-4A10-8D3D-DF44E7B50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300" y="3335337"/>
            <a:ext cx="3158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East of the forcing, </a:t>
            </a:r>
            <a:r>
              <a:rPr lang="en-US" altLang="en-US" sz="1800" dirty="0"/>
              <a:t>q</a:t>
            </a:r>
            <a:r>
              <a:rPr lang="en-US" altLang="en-US" sz="1800" baseline="-25000" dirty="0"/>
              <a:t>0</a:t>
            </a:r>
            <a:r>
              <a:rPr lang="en-US" altLang="en-US" sz="1800" dirty="0"/>
              <a:t>~exp(-</a:t>
            </a:r>
            <a:r>
              <a:rPr lang="en-US" altLang="en-US" sz="1800" dirty="0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  <a:r>
              <a:rPr lang="en-US" altLang="en-US" sz="1800" dirty="0"/>
              <a:t>x)</a:t>
            </a:r>
            <a:endParaRPr lang="en-US" altLang="en-US" sz="1800" baseline="30000" dirty="0"/>
          </a:p>
        </p:txBody>
      </p:sp>
      <p:sp>
        <p:nvSpPr>
          <p:cNvPr id="10257" name="Rectangle 19">
            <a:extLst>
              <a:ext uri="{FF2B5EF4-FFF2-40B4-BE49-F238E27FC236}">
                <a16:creationId xmlns:a16="http://schemas.microsoft.com/office/drawing/2014/main" id="{78B12D43-7145-4532-A3B8-E1EF4BA08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335337"/>
            <a:ext cx="33034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West of the forcing, </a:t>
            </a:r>
            <a:r>
              <a:rPr lang="en-US" altLang="en-US" sz="1800" dirty="0"/>
              <a:t>q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~exp(</a:t>
            </a:r>
            <a:r>
              <a:rPr lang="en-US" altLang="en-US" sz="1800" dirty="0">
                <a:solidFill>
                  <a:srgbClr val="FF0000"/>
                </a:solidFill>
              </a:rPr>
              <a:t>3</a:t>
            </a:r>
            <a:r>
              <a:rPr lang="en-US" altLang="en-US" sz="1800" dirty="0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  <a:r>
              <a:rPr lang="en-US" altLang="en-US" sz="1800" dirty="0"/>
              <a:t>x)</a:t>
            </a:r>
            <a:endParaRPr lang="en-US" altLang="en-US" sz="1800" baseline="30000" dirty="0"/>
          </a:p>
        </p:txBody>
      </p:sp>
      <p:sp>
        <p:nvSpPr>
          <p:cNvPr id="10258" name="TextBox 20">
            <a:extLst>
              <a:ext uri="{FF2B5EF4-FFF2-40B4-BE49-F238E27FC236}">
                <a16:creationId xmlns:a16="http://schemas.microsoft.com/office/drawing/2014/main" id="{FF2397DB-23AE-4A26-BAEF-73CDDB74A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8" y="1963737"/>
            <a:ext cx="437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Steady state response with damping </a:t>
            </a:r>
            <a:r>
              <a:rPr lang="en-US" altLang="en-US" sz="1800" b="1">
                <a:latin typeface="Symbol" panose="05050102010706020507" pitchFamily="18" charset="2"/>
              </a:rPr>
              <a:t>e</a:t>
            </a:r>
          </a:p>
        </p:txBody>
      </p:sp>
      <p:pic>
        <p:nvPicPr>
          <p:cNvPr id="10259" name="Picture 2">
            <a:extLst>
              <a:ext uri="{FF2B5EF4-FFF2-40B4-BE49-F238E27FC236}">
                <a16:creationId xmlns:a16="http://schemas.microsoft.com/office/drawing/2014/main" id="{15B61E7F-5EFB-4620-BAC4-180F31056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74"/>
          <a:stretch>
            <a:fillRect/>
          </a:stretch>
        </p:blipFill>
        <p:spPr bwMode="auto">
          <a:xfrm>
            <a:off x="1524000" y="4202668"/>
            <a:ext cx="65532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BB8994-9BC7-4301-8ECF-867FCCAE011B}"/>
              </a:ext>
            </a:extLst>
          </p:cNvPr>
          <p:cNvSpPr/>
          <p:nvPr/>
        </p:nvSpPr>
        <p:spPr>
          <a:xfrm>
            <a:off x="762000" y="1905000"/>
            <a:ext cx="7620000" cy="4038600"/>
          </a:xfrm>
          <a:prstGeom prst="rect">
            <a:avLst/>
          </a:prstGeom>
          <a:noFill/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5E2250-93F3-436D-94DD-870D78475578}"/>
              </a:ext>
            </a:extLst>
          </p:cNvPr>
          <p:cNvSpPr/>
          <p:nvPr/>
        </p:nvSpPr>
        <p:spPr>
          <a:xfrm>
            <a:off x="4000500" y="4202671"/>
            <a:ext cx="571500" cy="674129"/>
          </a:xfrm>
          <a:prstGeom prst="rect">
            <a:avLst/>
          </a:prstGeom>
          <a:solidFill>
            <a:srgbClr val="FF99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758BB0-4AC9-4DE1-AF4E-9517DE7C84B8}"/>
              </a:ext>
            </a:extLst>
          </p:cNvPr>
          <p:cNvSpPr/>
          <p:nvPr/>
        </p:nvSpPr>
        <p:spPr>
          <a:xfrm>
            <a:off x="7010401" y="5035062"/>
            <a:ext cx="27603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1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887FEC-BA98-4D4F-8EA6-B2FB4F6266AB}"/>
              </a:ext>
            </a:extLst>
          </p:cNvPr>
          <p:cNvSpPr/>
          <p:nvPr/>
        </p:nvSpPr>
        <p:spPr>
          <a:xfrm>
            <a:off x="1495425" y="4299560"/>
            <a:ext cx="333375" cy="9597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0CC21D-07F6-422B-86A5-81BD830478E3}"/>
              </a:ext>
            </a:extLst>
          </p:cNvPr>
          <p:cNvSpPr/>
          <p:nvPr/>
        </p:nvSpPr>
        <p:spPr>
          <a:xfrm>
            <a:off x="1705162" y="4202668"/>
            <a:ext cx="27603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31BAFA0-E538-407F-8A2E-74744EEF64F7}"/>
                  </a:ext>
                </a:extLst>
              </p:cNvPr>
              <p:cNvSpPr/>
              <p:nvPr/>
            </p:nvSpPr>
            <p:spPr>
              <a:xfrm>
                <a:off x="3402545" y="1298503"/>
                <a:ext cx="2338910" cy="442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31BAFA0-E538-407F-8A2E-74744EEF64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545" y="1298503"/>
                <a:ext cx="2338910" cy="442429"/>
              </a:xfrm>
              <a:prstGeom prst="rect">
                <a:avLst/>
              </a:prstGeom>
              <a:blipFill>
                <a:blip r:embed="rId9"/>
                <a:stretch>
                  <a:fillRect t="-73973" r="-15365" b="-95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D8DD69-A956-4D14-A209-CDB64042247E}"/>
              </a:ext>
            </a:extLst>
          </p:cNvPr>
          <p:cNvCxnSpPr>
            <a:cxnSpLocks/>
          </p:cNvCxnSpPr>
          <p:nvPr/>
        </p:nvCxnSpPr>
        <p:spPr>
          <a:xfrm>
            <a:off x="4572000" y="4038600"/>
            <a:ext cx="2819400" cy="0"/>
          </a:xfrm>
          <a:prstGeom prst="straightConnector1">
            <a:avLst/>
          </a:prstGeom>
          <a:ln w="19050">
            <a:solidFill>
              <a:srgbClr val="CC66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9C427C3-12FF-462A-82B0-F685ABD29399}"/>
              </a:ext>
            </a:extLst>
          </p:cNvPr>
          <p:cNvCxnSpPr>
            <a:cxnSpLocks/>
          </p:cNvCxnSpPr>
          <p:nvPr/>
        </p:nvCxnSpPr>
        <p:spPr>
          <a:xfrm flipH="1">
            <a:off x="2971800" y="4038600"/>
            <a:ext cx="1028701" cy="0"/>
          </a:xfrm>
          <a:prstGeom prst="straightConnector1">
            <a:avLst/>
          </a:prstGeom>
          <a:ln w="19050">
            <a:solidFill>
              <a:srgbClr val="CC66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F95A1E1-183E-44E2-B4D1-3E7BCEEFEA45}"/>
              </a:ext>
            </a:extLst>
          </p:cNvPr>
          <p:cNvSpPr txBox="1"/>
          <p:nvPr/>
        </p:nvSpPr>
        <p:spPr>
          <a:xfrm>
            <a:off x="6492241" y="3886200"/>
            <a:ext cx="51815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Kelvin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723551-8028-460A-A3D3-2A82825876B9}"/>
              </a:ext>
            </a:extLst>
          </p:cNvPr>
          <p:cNvSpPr txBox="1"/>
          <p:nvPr/>
        </p:nvSpPr>
        <p:spPr>
          <a:xfrm>
            <a:off x="3200400" y="3886481"/>
            <a:ext cx="59351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Rossby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11692B10-81A2-4096-8A6C-AD1686519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3"/>
          <a:stretch>
            <a:fillRect/>
          </a:stretch>
        </p:blipFill>
        <p:spPr bwMode="auto">
          <a:xfrm>
            <a:off x="381000" y="152400"/>
            <a:ext cx="83867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>
            <a:extLst>
              <a:ext uri="{FF2B5EF4-FFF2-40B4-BE49-F238E27FC236}">
                <a16:creationId xmlns:a16="http://schemas.microsoft.com/office/drawing/2014/main" id="{8082F15D-5BA2-4316-8D65-0150413F7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200400"/>
            <a:ext cx="3502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ea typeface="SimSun" panose="02010600030101010101" pitchFamily="2" charset="-122"/>
              </a:rPr>
              <a:t>Annual-mean sea surface temperature (C)</a:t>
            </a:r>
          </a:p>
        </p:txBody>
      </p:sp>
      <p:sp>
        <p:nvSpPr>
          <p:cNvPr id="30724" name="Line 4">
            <a:extLst>
              <a:ext uri="{FF2B5EF4-FFF2-40B4-BE49-F238E27FC236}">
                <a16:creationId xmlns:a16="http://schemas.microsoft.com/office/drawing/2014/main" id="{EDA5517D-9952-4FFE-8D97-5864896DF2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752600"/>
            <a:ext cx="8763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4D9048DB-977F-4DE2-B8D4-37F422DDA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0"/>
            <a:ext cx="16280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IWP warm pool</a:t>
            </a: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2070781D-55AD-48E4-8B39-AD0148203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550" y="1560513"/>
            <a:ext cx="1322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66FF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Cold tongue</a:t>
            </a:r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012C9427-7B42-4081-971D-65EB2A6CA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838200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3333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</a:t>
            </a:r>
          </a:p>
        </p:txBody>
      </p:sp>
      <p:sp>
        <p:nvSpPr>
          <p:cNvPr id="32776" name="Text Box 8">
            <a:extLst>
              <a:ext uri="{FF2B5EF4-FFF2-40B4-BE49-F238E27FC236}">
                <a16:creationId xmlns:a16="http://schemas.microsoft.com/office/drawing/2014/main" id="{727F927D-10BC-4E2C-A0F9-A8A455765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0" y="1949450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3333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</a:t>
            </a:r>
          </a:p>
        </p:txBody>
      </p:sp>
      <p:sp>
        <p:nvSpPr>
          <p:cNvPr id="32777" name="Text Box 9">
            <a:extLst>
              <a:ext uri="{FF2B5EF4-FFF2-40B4-BE49-F238E27FC236}">
                <a16:creationId xmlns:a16="http://schemas.microsoft.com/office/drawing/2014/main" id="{BEEEA310-E515-492F-AECA-097B2E6AD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0" y="914400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3333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</a:t>
            </a:r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id="{7E7C478A-3AC4-4D7A-8C51-1C191E28D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0" y="1676400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3333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</a:t>
            </a:r>
          </a:p>
        </p:txBody>
      </p:sp>
      <p:sp>
        <p:nvSpPr>
          <p:cNvPr id="32779" name="Text Box 11">
            <a:extLst>
              <a:ext uri="{FF2B5EF4-FFF2-40B4-BE49-F238E27FC236}">
                <a16:creationId xmlns:a16="http://schemas.microsoft.com/office/drawing/2014/main" id="{48DA3E25-A67E-4A5A-A802-E60D8007D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600200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3333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</a:t>
            </a:r>
          </a:p>
        </p:txBody>
      </p:sp>
      <p:pic>
        <p:nvPicPr>
          <p:cNvPr id="32780" name="Picture 12">
            <a:extLst>
              <a:ext uri="{FF2B5EF4-FFF2-40B4-BE49-F238E27FC236}">
                <a16:creationId xmlns:a16="http://schemas.microsoft.com/office/drawing/2014/main" id="{9F5AA64E-2C16-4156-9D50-E3E527569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t="7326" r="12683" b="63374"/>
          <a:stretch>
            <a:fillRect/>
          </a:stretch>
        </p:blipFill>
        <p:spPr bwMode="auto">
          <a:xfrm>
            <a:off x="0" y="4251325"/>
            <a:ext cx="89154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Text Box 13">
            <a:extLst>
              <a:ext uri="{FF2B5EF4-FFF2-40B4-BE49-F238E27FC236}">
                <a16:creationId xmlns:a16="http://schemas.microsoft.com/office/drawing/2014/main" id="{8E750EC8-DF86-414E-94F2-56247FBA7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24840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Precip &amp; </a:t>
            </a:r>
            <a:r>
              <a:rPr lang="en-US" altLang="en-US" sz="1800">
                <a:solidFill>
                  <a:srgbClr val="FF0000"/>
                </a:solidFill>
              </a:rPr>
              <a:t>SST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5" grpId="0"/>
      <p:bldP spid="32776" grpId="0"/>
      <p:bldP spid="32777" grpId="0"/>
      <p:bldP spid="32778" grpId="0"/>
      <p:bldP spid="32779" grpId="0"/>
      <p:bldP spid="327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id="{9D734767-338D-4C62-BBBA-24EE9C878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3340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ea typeface="SimSun" panose="02010600030101010101" pitchFamily="2" charset="-122"/>
              </a:rPr>
              <a:t>Annual-mean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E10766FA-8133-4FAC-91FD-CB105AB99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2676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Convection-circulation interaction</a:t>
            </a:r>
          </a:p>
        </p:txBody>
      </p:sp>
      <p:sp>
        <p:nvSpPr>
          <p:cNvPr id="34823" name="TextBox 1">
            <a:extLst>
              <a:ext uri="{FF2B5EF4-FFF2-40B4-BE49-F238E27FC236}">
                <a16:creationId xmlns:a16="http://schemas.microsoft.com/office/drawing/2014/main" id="{25933DC2-A0CF-42A1-A9D4-10C76B38E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8521" y="6285494"/>
            <a:ext cx="6851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On Eq., weak westerlies in the Indian and easterly trades in the Pacific, with convergence over the maritime continent. </a:t>
            </a:r>
          </a:p>
        </p:txBody>
      </p:sp>
      <p:pic>
        <p:nvPicPr>
          <p:cNvPr id="11" name="图片 2">
            <a:extLst>
              <a:ext uri="{FF2B5EF4-FFF2-40B4-BE49-F238E27FC236}">
                <a16:creationId xmlns:a16="http://schemas.microsoft.com/office/drawing/2014/main" id="{118D6CF6-EACA-44CF-962D-2A8BC4F301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4" t="6666" r="20000" b="13333"/>
          <a:stretch/>
        </p:blipFill>
        <p:spPr>
          <a:xfrm>
            <a:off x="2699846" y="19050"/>
            <a:ext cx="6444154" cy="626644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69FD78E-AC5E-436A-85D7-DC805829CC58}"/>
              </a:ext>
            </a:extLst>
          </p:cNvPr>
          <p:cNvSpPr/>
          <p:nvPr/>
        </p:nvSpPr>
        <p:spPr>
          <a:xfrm>
            <a:off x="4073525" y="2614613"/>
            <a:ext cx="1543050" cy="533400"/>
          </a:xfrm>
          <a:prstGeom prst="ellipse">
            <a:avLst/>
          </a:prstGeom>
          <a:solidFill>
            <a:srgbClr val="FF33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D1850ECF-8669-41BA-99CA-B12AEBEC7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52027"/>
            <a:ext cx="8763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Fig. 3.16</a:t>
            </a: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TextBox 1">
            <a:extLst>
              <a:ext uri="{FF2B5EF4-FFF2-40B4-BE49-F238E27FC236}">
                <a16:creationId xmlns:a16="http://schemas.microsoft.com/office/drawing/2014/main" id="{25933DC2-A0CF-42A1-A9D4-10C76B38E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8521" y="6285494"/>
            <a:ext cx="6851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 Eq., weak westerlies in the Indian and easterly trades in the Pacific, with convergence over the maritime continent. </a:t>
            </a:r>
          </a:p>
        </p:txBody>
      </p:sp>
      <p:pic>
        <p:nvPicPr>
          <p:cNvPr id="11" name="图片 2">
            <a:extLst>
              <a:ext uri="{FF2B5EF4-FFF2-40B4-BE49-F238E27FC236}">
                <a16:creationId xmlns:a16="http://schemas.microsoft.com/office/drawing/2014/main" id="{118D6CF6-EACA-44CF-962D-2A8BC4F301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5" t="57783" r="20519" b="13531"/>
          <a:stretch/>
        </p:blipFill>
        <p:spPr>
          <a:xfrm>
            <a:off x="2699846" y="4038600"/>
            <a:ext cx="6444154" cy="2246894"/>
          </a:xfrm>
          <a:prstGeom prst="rect">
            <a:avLst/>
          </a:prstGeom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D1850ECF-8669-41BA-99CA-B12AEBEC7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52027"/>
            <a:ext cx="8763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Fig. 3.16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179523-F1F2-AEA2-E4CE-4F7BD28A45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 t="75574" b="10585"/>
          <a:stretch/>
        </p:blipFill>
        <p:spPr bwMode="auto">
          <a:xfrm>
            <a:off x="3657600" y="2475131"/>
            <a:ext cx="3800475" cy="116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CD0AF46B-17A3-6D42-3572-01D001840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04868"/>
            <a:ext cx="7772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Walker Circulation (zonal-vertical): Rises in the Indonesia/western Pacific and sinks in the cool eastern Pacific on the equator, consistent with Gill’s solution. A mini-version is found over South America and the equatorial Atlantic.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77B88-B8AD-EFA2-ECE0-F0C97E0B20E6}"/>
              </a:ext>
            </a:extLst>
          </p:cNvPr>
          <p:cNvSpPr txBox="1"/>
          <p:nvPr/>
        </p:nvSpPr>
        <p:spPr>
          <a:xfrm>
            <a:off x="4795837" y="2099268"/>
            <a:ext cx="152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Gill’s solution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479923-F3BF-1B42-2CAB-D36187B777E5}"/>
              </a:ext>
            </a:extLst>
          </p:cNvPr>
          <p:cNvSpPr/>
          <p:nvPr/>
        </p:nvSpPr>
        <p:spPr>
          <a:xfrm>
            <a:off x="5029200" y="2531932"/>
            <a:ext cx="362903" cy="1052203"/>
          </a:xfrm>
          <a:prstGeom prst="rect">
            <a:avLst/>
          </a:prstGeom>
          <a:solidFill>
            <a:srgbClr val="FF99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88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6C8095F7-AB57-432B-BB56-C704C4F04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"/>
          <a:stretch>
            <a:fillRect/>
          </a:stretch>
        </p:blipFill>
        <p:spPr bwMode="auto">
          <a:xfrm>
            <a:off x="381000" y="910364"/>
            <a:ext cx="8458200" cy="597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>
            <a:extLst>
              <a:ext uri="{FF2B5EF4-FFF2-40B4-BE49-F238E27FC236}">
                <a16:creationId xmlns:a16="http://schemas.microsoft.com/office/drawing/2014/main" id="{22D12049-8E84-4BBC-B49F-17FEB245E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1825" y="889000"/>
            <a:ext cx="5111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SimSun" panose="02010600030101010101" pitchFamily="2" charset="-122"/>
              </a:rPr>
              <a:t>JAS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BD2DD429-4040-48A2-9D38-0FA0EA93B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0" b="28358"/>
          <a:stretch>
            <a:fillRect/>
          </a:stretch>
        </p:blipFill>
        <p:spPr bwMode="auto">
          <a:xfrm>
            <a:off x="2590800" y="5334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>
            <a:extLst>
              <a:ext uri="{FF2B5EF4-FFF2-40B4-BE49-F238E27FC236}">
                <a16:creationId xmlns:a16="http://schemas.microsoft.com/office/drawing/2014/main" id="{54334D41-4F3D-4463-8679-64327DA8F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0325"/>
            <a:ext cx="5619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3333FF"/>
                </a:solidFill>
                <a:ea typeface="SimSun" panose="02010600030101010101" pitchFamily="2" charset="-122"/>
              </a:rPr>
              <a:t>Dispersion of an initial thermocline displacement</a:t>
            </a: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48FFB40D-24C5-44A1-A8C8-35BEE178D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9213" y="4891088"/>
            <a:ext cx="560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FF0000"/>
                </a:solidFill>
                <a:ea typeface="SimSun" panose="02010600030101010101" pitchFamily="2" charset="-122"/>
              </a:rPr>
              <a:t>K</a:t>
            </a:r>
            <a:r>
              <a:rPr lang="en-US" altLang="zh-CN" sz="1800">
                <a:solidFill>
                  <a:srgbClr val="FF0000"/>
                </a:solidFill>
                <a:ea typeface="SimSun" panose="02010600030101010101" pitchFamily="2" charset="-122"/>
                <a:sym typeface="Wingdings" panose="05000000000000000000" pitchFamily="2" charset="2"/>
              </a:rPr>
              <a:t></a:t>
            </a:r>
            <a:endParaRPr lang="en-US" altLang="zh-CN" sz="1800">
              <a:solidFill>
                <a:srgbClr val="FF0000"/>
              </a:solidFill>
              <a:ea typeface="SimSun" panose="02010600030101010101" pitchFamily="2" charset="-122"/>
            </a:endParaRP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633E876A-522C-496D-AD51-1F35E218D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662488"/>
            <a:ext cx="573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FF0000"/>
                </a:solidFill>
                <a:ea typeface="SimSun" panose="02010600030101010101" pitchFamily="2" charset="-122"/>
                <a:sym typeface="Wingdings" panose="05000000000000000000" pitchFamily="2" charset="2"/>
              </a:rPr>
              <a:t></a:t>
            </a:r>
            <a:r>
              <a:rPr lang="en-US" altLang="zh-CN" sz="1800">
                <a:solidFill>
                  <a:srgbClr val="FF0000"/>
                </a:solidFill>
                <a:ea typeface="SimSun" panose="02010600030101010101" pitchFamily="2" charset="-122"/>
              </a:rPr>
              <a:t>R</a:t>
            </a: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5E3F8322-B80A-49CE-BE4D-09FBBA233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043488"/>
            <a:ext cx="573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FF0000"/>
                </a:solidFill>
                <a:ea typeface="SimSun" panose="02010600030101010101" pitchFamily="2" charset="-122"/>
                <a:sym typeface="Wingdings" panose="05000000000000000000" pitchFamily="2" charset="2"/>
              </a:rPr>
              <a:t></a:t>
            </a:r>
            <a:r>
              <a:rPr lang="en-US" altLang="zh-CN" sz="1800">
                <a:solidFill>
                  <a:srgbClr val="FF0000"/>
                </a:solidFill>
                <a:ea typeface="SimSun" panose="02010600030101010101" pitchFamily="2" charset="-122"/>
              </a:rPr>
              <a:t>R</a:t>
            </a:r>
          </a:p>
        </p:txBody>
      </p:sp>
      <p:sp>
        <p:nvSpPr>
          <p:cNvPr id="8201" name="Line 9">
            <a:extLst>
              <a:ext uri="{FF2B5EF4-FFF2-40B4-BE49-F238E27FC236}">
                <a16:creationId xmlns:a16="http://schemas.microsoft.com/office/drawing/2014/main" id="{C8E4AB7F-85B3-40DD-9EAA-05E8CC03F9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1524000"/>
            <a:ext cx="0" cy="4724400"/>
          </a:xfrm>
          <a:prstGeom prst="line">
            <a:avLst/>
          </a:prstGeom>
          <a:noFill/>
          <a:ln w="9525">
            <a:solidFill>
              <a:srgbClr val="0099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0">
            <a:extLst>
              <a:ext uri="{FF2B5EF4-FFF2-40B4-BE49-F238E27FC236}">
                <a16:creationId xmlns:a16="http://schemas.microsoft.com/office/drawing/2014/main" id="{F1C9FC0D-79BC-4460-A84F-C462F8C29F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1524000"/>
            <a:ext cx="0" cy="4724400"/>
          </a:xfrm>
          <a:prstGeom prst="line">
            <a:avLst/>
          </a:prstGeom>
          <a:noFill/>
          <a:ln w="9525">
            <a:solidFill>
              <a:srgbClr val="0099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Oval 11">
            <a:extLst>
              <a:ext uri="{FF2B5EF4-FFF2-40B4-BE49-F238E27FC236}">
                <a16:creationId xmlns:a16="http://schemas.microsoft.com/office/drawing/2014/main" id="{7985FD56-7A5A-474C-981D-4B89D402C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133600"/>
            <a:ext cx="914400" cy="914400"/>
          </a:xfrm>
          <a:prstGeom prst="ellipse">
            <a:avLst/>
          </a:prstGeom>
          <a:noFill/>
          <a:ln w="28575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4" name="Oval 12">
            <a:extLst>
              <a:ext uri="{FF2B5EF4-FFF2-40B4-BE49-F238E27FC236}">
                <a16:creationId xmlns:a16="http://schemas.microsoft.com/office/drawing/2014/main" id="{09E1D0FC-7AA2-431A-A884-D122F356C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362200"/>
            <a:ext cx="457200" cy="457200"/>
          </a:xfrm>
          <a:prstGeom prst="ellipse">
            <a:avLst/>
          </a:prstGeom>
          <a:noFill/>
          <a:ln w="28575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5" name="Line 13">
            <a:extLst>
              <a:ext uri="{FF2B5EF4-FFF2-40B4-BE49-F238E27FC236}">
                <a16:creationId xmlns:a16="http://schemas.microsoft.com/office/drawing/2014/main" id="{06649DA7-8A9E-4999-8182-F41A55B9B7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5072063"/>
            <a:ext cx="7010400" cy="0"/>
          </a:xfrm>
          <a:prstGeom prst="line">
            <a:avLst/>
          </a:prstGeom>
          <a:noFill/>
          <a:ln w="9525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Rectangle 15">
            <a:extLst>
              <a:ext uri="{FF2B5EF4-FFF2-40B4-BE49-F238E27FC236}">
                <a16:creationId xmlns:a16="http://schemas.microsoft.com/office/drawing/2014/main" id="{3E699DEC-4C5E-417F-8BB0-67837AD2A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48100"/>
            <a:ext cx="86106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6F376547-BF97-4325-BDBC-FE964A364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52027"/>
            <a:ext cx="8763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Fig. 3.10</a:t>
            </a: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5419039A-DD03-451B-94F8-9AF7536DA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A0682A3B-9281-4079-92F5-F8EC54702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CF8AD5F5-FE59-4514-B1FF-ECDE32928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12" name="Rectangle 7">
                <a:extLst>
                  <a:ext uri="{FF2B5EF4-FFF2-40B4-BE49-F238E27FC236}">
                    <a16:creationId xmlns:a16="http://schemas.microsoft.com/office/drawing/2014/main" id="{4F6EC5A5-5829-465D-ADA0-5EE7A95AA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" y="304800"/>
                <a:ext cx="6858000" cy="1231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Any flow field may be decomposed into </a:t>
                </a:r>
                <a:r>
                  <a:rPr kumimoji="0" lang="en-US" alt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rotational flow</a:t>
                </a: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represented by the </a:t>
                </a: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stream function </a:t>
                </a: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(</a:t>
                </a: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Calibri" panose="020F0502020204030204" pitchFamily="34" charset="0"/>
                  </a:rPr>
                  <a:t>y</a:t>
                </a: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 and </a:t>
                </a:r>
                <a:r>
                  <a:rPr kumimoji="0" lang="en-US" alt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potential flow</a:t>
                </a: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by </a:t>
                </a: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velocity potential </a:t>
                </a: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𝜒</m:t>
                    </m:r>
                  </m:oMath>
                </a14:m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𝐮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𝐤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r>
                        <m:rPr>
                          <m:sty m:val="p"/>
                        </m:rP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𝜓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m:rPr>
                          <m:sty m:val="p"/>
                        </m:rP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∇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𝜒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112" name="Rectangle 7">
                <a:extLst>
                  <a:ext uri="{FF2B5EF4-FFF2-40B4-BE49-F238E27FC236}">
                    <a16:creationId xmlns:a16="http://schemas.microsoft.com/office/drawing/2014/main" id="{4F6EC5A5-5829-465D-ADA0-5EE7A95AA6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04800"/>
                <a:ext cx="6858000" cy="1231106"/>
              </a:xfrm>
              <a:prstGeom prst="rect">
                <a:avLst/>
              </a:prstGeom>
              <a:blipFill>
                <a:blip r:embed="rId3"/>
                <a:stretch>
                  <a:fillRect l="-711" t="-24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13" name="Rectangle 8">
                <a:extLst>
                  <a:ext uri="{FF2B5EF4-FFF2-40B4-BE49-F238E27FC236}">
                    <a16:creationId xmlns:a16="http://schemas.microsoft.com/office/drawing/2014/main" id="{4A88146A-8B4F-44AB-A677-0368A6056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" y="1752600"/>
                <a:ext cx="80772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Solving Poisson Equations </a:t>
                </a: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Wingdings" panose="05000000000000000000" pitchFamily="2" charset="2"/>
                  </a:rPr>
                  <a:t> s</a:t>
                </a: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tream function (</a:t>
                </a: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Calibri" panose="020F0502020204030204" pitchFamily="34" charset="0"/>
                  </a:rPr>
                  <a:t>y</a:t>
                </a: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 and velocity potential (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𝜒</m:t>
                    </m:r>
                  </m:oMath>
                </a14:m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7113" name="Rectangle 8">
                <a:extLst>
                  <a:ext uri="{FF2B5EF4-FFF2-40B4-BE49-F238E27FC236}">
                    <a16:creationId xmlns:a16="http://schemas.microsoft.com/office/drawing/2014/main" id="{4A88146A-8B4F-44AB-A677-0368A6056F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752600"/>
                <a:ext cx="8077200" cy="369332"/>
              </a:xfrm>
              <a:prstGeom prst="rect">
                <a:avLst/>
              </a:prstGeom>
              <a:blipFill>
                <a:blip r:embed="rId4"/>
                <a:stretch>
                  <a:fillRect l="-604" t="-13333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7A3FA210-E6FD-4485-B9AC-E5D587C43779}"/>
              </a:ext>
            </a:extLst>
          </p:cNvPr>
          <p:cNvSpPr/>
          <p:nvPr/>
        </p:nvSpPr>
        <p:spPr>
          <a:xfrm>
            <a:off x="6045015" y="2563780"/>
            <a:ext cx="1447800" cy="144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059FB2-2D13-4088-97DF-774DEE8C747A}"/>
              </a:ext>
            </a:extLst>
          </p:cNvPr>
          <p:cNvCxnSpPr/>
          <p:nvPr/>
        </p:nvCxnSpPr>
        <p:spPr>
          <a:xfrm rot="5400000">
            <a:off x="7415028" y="3247993"/>
            <a:ext cx="153987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F380D2A-828D-4450-8489-316B58B20B18}"/>
              </a:ext>
            </a:extLst>
          </p:cNvPr>
          <p:cNvCxnSpPr/>
          <p:nvPr/>
        </p:nvCxnSpPr>
        <p:spPr>
          <a:xfrm rot="16200000" flipV="1">
            <a:off x="5968815" y="3247993"/>
            <a:ext cx="153987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7" name="Rectangle 16">
            <a:extLst>
              <a:ext uri="{FF2B5EF4-FFF2-40B4-BE49-F238E27FC236}">
                <a16:creationId xmlns:a16="http://schemas.microsoft.com/office/drawing/2014/main" id="{8FEC9E66-E4C4-4020-92A2-0AA5364BA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6515" y="3489293"/>
            <a:ext cx="342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y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AA1BC8-CFEE-4C71-9A81-6F9E3A8BE33D}"/>
              </a:ext>
            </a:extLst>
          </p:cNvPr>
          <p:cNvSpPr txBox="1"/>
          <p:nvPr/>
        </p:nvSpPr>
        <p:spPr>
          <a:xfrm>
            <a:off x="1273309" y="3108848"/>
            <a:ext cx="233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Geostrophic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5DFD7D-580A-4262-B61B-8A37FDDB39CD}"/>
              </a:ext>
            </a:extLst>
          </p:cNvPr>
          <p:cNvGrpSpPr/>
          <p:nvPr/>
        </p:nvGrpSpPr>
        <p:grpSpPr>
          <a:xfrm>
            <a:off x="1295400" y="4619593"/>
            <a:ext cx="6333806" cy="1447800"/>
            <a:chOff x="600394" y="2362200"/>
            <a:chExt cx="6333806" cy="14478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C7CB6DF-43A5-43F0-B452-3CAD427CEB5B}"/>
                </a:ext>
              </a:extLst>
            </p:cNvPr>
            <p:cNvSpPr/>
            <p:nvPr/>
          </p:nvSpPr>
          <p:spPr>
            <a:xfrm>
              <a:off x="5334000" y="2362200"/>
              <a:ext cx="1447800" cy="1447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119" name="Rectangle 20">
                  <a:extLst>
                    <a:ext uri="{FF2B5EF4-FFF2-40B4-BE49-F238E27FC236}">
                      <a16:creationId xmlns:a16="http://schemas.microsoft.com/office/drawing/2014/main" id="{12B8CF13-F6AD-4014-A9FC-A7CC99377F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05500" y="3287713"/>
                  <a:ext cx="38568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𝜒</m:t>
                        </m:r>
                      </m:oMath>
                    </m:oMathPara>
                  </a14:m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7119" name="Rectangle 20">
                  <a:extLst>
                    <a:ext uri="{FF2B5EF4-FFF2-40B4-BE49-F238E27FC236}">
                      <a16:creationId xmlns:a16="http://schemas.microsoft.com/office/drawing/2014/main" id="{12B8CF13-F6AD-4014-A9FC-A7CC99377F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05500" y="3287713"/>
                  <a:ext cx="385683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992175F-FF05-40F8-B077-07EF16FA1F49}"/>
                </a:ext>
              </a:extLst>
            </p:cNvPr>
            <p:cNvCxnSpPr/>
            <p:nvPr/>
          </p:nvCxnSpPr>
          <p:spPr>
            <a:xfrm rot="16200000" flipH="1">
              <a:off x="6362700" y="3467100"/>
              <a:ext cx="381000" cy="304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5D7A0FB-C55F-4FEF-B535-440A1C58E3D3}"/>
                </a:ext>
              </a:extLst>
            </p:cNvPr>
            <p:cNvCxnSpPr/>
            <p:nvPr/>
          </p:nvCxnSpPr>
          <p:spPr>
            <a:xfrm flipV="1">
              <a:off x="6477000" y="2590800"/>
              <a:ext cx="457200" cy="304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810BA13-1C09-4EEA-A957-185FDB6A1778}"/>
                </a:ext>
              </a:extLst>
            </p:cNvPr>
            <p:cNvCxnSpPr/>
            <p:nvPr/>
          </p:nvCxnSpPr>
          <p:spPr>
            <a:xfrm flipH="1" flipV="1">
              <a:off x="5257800" y="2514600"/>
              <a:ext cx="457200" cy="304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BD14E6C-E6C0-471E-B9E4-8CC5A1786E2A}"/>
                </a:ext>
              </a:extLst>
            </p:cNvPr>
            <p:cNvCxnSpPr/>
            <p:nvPr/>
          </p:nvCxnSpPr>
          <p:spPr>
            <a:xfrm rot="5400000">
              <a:off x="5372100" y="3390900"/>
              <a:ext cx="381000" cy="304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21A284-300B-4CC0-B91C-02BCFBEEA9BE}"/>
                </a:ext>
              </a:extLst>
            </p:cNvPr>
            <p:cNvSpPr txBox="1"/>
            <p:nvPr/>
          </p:nvSpPr>
          <p:spPr>
            <a:xfrm>
              <a:off x="600394" y="2950131"/>
              <a:ext cx="2333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Ageostrophic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u</a:t>
              </a:r>
              <a:r>
                <a:rPr kumimoji="0" lang="en-US" sz="1800" b="1" i="1" u="none" strike="noStrike" kern="1200" cap="none" spc="0" normalizeH="0" baseline="-2500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1F454CDF-A622-42F1-A7CB-57D41054A359}"/>
                    </a:ext>
                  </a:extLst>
                </p:cNvPr>
                <p:cNvSpPr/>
                <p:nvPr/>
              </p:nvSpPr>
              <p:spPr>
                <a:xfrm>
                  <a:off x="3191194" y="2918381"/>
                  <a:ext cx="15526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∇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⋅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𝐮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=−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∇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𝜒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1F454CDF-A622-42F1-A7CB-57D41054A3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1194" y="2918381"/>
                  <a:ext cx="1552605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C37B59-1F60-4942-BC7E-5DCCB1712985}"/>
                  </a:ext>
                </a:extLst>
              </p:cNvPr>
              <p:cNvSpPr/>
              <p:nvPr/>
            </p:nvSpPr>
            <p:spPr>
              <a:xfrm>
                <a:off x="3550670" y="3096553"/>
                <a:ext cx="18166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𝐤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r>
                        <m:rPr>
                          <m:sty m:val="p"/>
                        </m:rP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∇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𝐮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∇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𝜓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C37B59-1F60-4942-BC7E-5DCCB17129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670" y="3096553"/>
                <a:ext cx="1816651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5">
            <a:extLst>
              <a:ext uri="{FF2B5EF4-FFF2-40B4-BE49-F238E27FC236}">
                <a16:creationId xmlns:a16="http://schemas.microsoft.com/office/drawing/2014/main" id="{39160898-3251-4B71-A958-A7AF2B307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52027"/>
            <a:ext cx="8763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Fig. 3.17</a:t>
            </a: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5217B85C-D5E7-474E-8AE6-FCCA78D11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90600"/>
            <a:ext cx="6796088" cy="5182471"/>
          </a:xfrm>
          <a:prstGeom prst="rect">
            <a:avLst/>
          </a:prstGeom>
        </p:spPr>
      </p:pic>
      <p:sp>
        <p:nvSpPr>
          <p:cNvPr id="49157" name="TextBox 8">
            <a:extLst>
              <a:ext uri="{FF2B5EF4-FFF2-40B4-BE49-F238E27FC236}">
                <a16:creationId xmlns:a16="http://schemas.microsoft.com/office/drawing/2014/main" id="{8194A7EA-7215-4E03-9D96-B21F3C818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950" y="2551759"/>
            <a:ext cx="369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9158" name="TextBox 9">
            <a:extLst>
              <a:ext uri="{FF2B5EF4-FFF2-40B4-BE49-F238E27FC236}">
                <a16:creationId xmlns:a16="http://schemas.microsoft.com/office/drawing/2014/main" id="{D967D5E3-E45E-4160-9371-6A720B576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043" y="2784493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9159" name="TextBox 10">
            <a:extLst>
              <a:ext uri="{FF2B5EF4-FFF2-40B4-BE49-F238E27FC236}">
                <a16:creationId xmlns:a16="http://schemas.microsoft.com/office/drawing/2014/main" id="{577A7B76-B823-41F9-8512-520B2F4DD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806" y="258446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33CCFF"/>
                </a:solidFill>
              </a:rPr>
              <a:t>C</a:t>
            </a:r>
          </a:p>
        </p:txBody>
      </p:sp>
      <p:sp>
        <p:nvSpPr>
          <p:cNvPr id="49160" name="TextBox 11">
            <a:extLst>
              <a:ext uri="{FF2B5EF4-FFF2-40B4-BE49-F238E27FC236}">
                <a16:creationId xmlns:a16="http://schemas.microsoft.com/office/drawing/2014/main" id="{B078BDA4-C2E6-4289-9ACE-9545B8A7A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5776" y="2443015"/>
            <a:ext cx="369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33CCFF"/>
                </a:solidFill>
              </a:rPr>
              <a:t>C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9B16E85D-4D65-4C0D-9810-504697DA44F9}"/>
              </a:ext>
            </a:extLst>
          </p:cNvPr>
          <p:cNvSpPr/>
          <p:nvPr/>
        </p:nvSpPr>
        <p:spPr>
          <a:xfrm rot="20553943" flipV="1">
            <a:off x="4331303" y="4417866"/>
            <a:ext cx="490537" cy="676652"/>
          </a:xfrm>
          <a:prstGeom prst="downArrow">
            <a:avLst/>
          </a:prstGeom>
          <a:solidFill>
            <a:srgbClr val="FF9933">
              <a:alpha val="49804"/>
            </a:srgb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0C23B0C4-B948-4FB0-A4E3-D1FCFEFD1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52027"/>
            <a:ext cx="8763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Fig. 3.18</a:t>
            </a: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BF26F3-5A72-49EB-B06C-11D682BC4782}"/>
                  </a:ext>
                </a:extLst>
              </p:cNvPr>
              <p:cNvSpPr txBox="1"/>
              <p:nvPr/>
            </p:nvSpPr>
            <p:spPr>
              <a:xfrm>
                <a:off x="152399" y="2438400"/>
                <a:ext cx="2007209" cy="16700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 the jet axis (</a:t>
                </a:r>
                <a:r>
                  <a:rPr lang="en-US" alt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n-US" alt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en-US" alt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=0),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𝑢</m:t>
                    </m:r>
                    <m:f>
                      <m:f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r>
                  <a:rPr lang="en-US" alt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Jet acceleration by </a:t>
                </a:r>
                <a:r>
                  <a:rPr lang="en-US" altLang="en-US" sz="16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locally enhanced Hadley circulation.</a:t>
                </a:r>
                <a:r>
                  <a:rPr lang="en-US" alt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BF26F3-5A72-49EB-B06C-11D682BC4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2438400"/>
                <a:ext cx="2007209" cy="1670073"/>
              </a:xfrm>
              <a:prstGeom prst="rect">
                <a:avLst/>
              </a:prstGeom>
              <a:blipFill>
                <a:blip r:embed="rId4"/>
                <a:stretch>
                  <a:fillRect l="-1520" t="-1095" b="-4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3A092A-692D-46C3-9184-FE8A6EC14679}"/>
              </a:ext>
            </a:extLst>
          </p:cNvPr>
          <p:cNvCxnSpPr>
            <a:cxnSpLocks/>
          </p:cNvCxnSpPr>
          <p:nvPr/>
        </p:nvCxnSpPr>
        <p:spPr>
          <a:xfrm flipH="1" flipV="1">
            <a:off x="1980275" y="4005843"/>
            <a:ext cx="2496652" cy="55805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7D3353-D809-45E4-892B-6D9641043DE9}"/>
                  </a:ext>
                </a:extLst>
              </p:cNvPr>
              <p:cNvSpPr txBox="1"/>
              <p:nvPr/>
            </p:nvSpPr>
            <p:spPr>
              <a:xfrm>
                <a:off x="304800" y="5460432"/>
                <a:ext cx="2000762" cy="358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non-divergent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7D3353-D809-45E4-892B-6D9641043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460432"/>
                <a:ext cx="2000762" cy="358560"/>
              </a:xfrm>
              <a:prstGeom prst="rect">
                <a:avLst/>
              </a:prstGeom>
              <a:blipFill>
                <a:blip r:embed="rId5"/>
                <a:stretch>
                  <a:fillRect t="-339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5F78722-EB8A-4DBB-81D7-83FDD59637E0}"/>
              </a:ext>
            </a:extLst>
          </p:cNvPr>
          <p:cNvSpPr txBox="1"/>
          <p:nvPr/>
        </p:nvSpPr>
        <p:spPr>
          <a:xfrm>
            <a:off x="1007746" y="109686"/>
            <a:ext cx="6232948" cy="646331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winter subtropical jet core over Japan (u&gt;70 m/s) is north of the convective center over the Indo-western Pacific warm pool.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37715D-FD08-456D-90E1-FB04DB93E202}"/>
              </a:ext>
            </a:extLst>
          </p:cNvPr>
          <p:cNvSpPr txBox="1"/>
          <p:nvPr/>
        </p:nvSpPr>
        <p:spPr>
          <a:xfrm>
            <a:off x="2540441" y="838200"/>
            <a:ext cx="249045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Zonal wind</a:t>
            </a:r>
            <a:r>
              <a:rPr lang="en-US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400" dirty="0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400" dirty="0">
                <a:highlight>
                  <a:srgbClr val="80808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m/s) 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4BF794-2D12-4D5D-8F0A-68D840498F41}"/>
              </a:ext>
            </a:extLst>
          </p:cNvPr>
          <p:cNvSpPr txBox="1"/>
          <p:nvPr/>
        </p:nvSpPr>
        <p:spPr>
          <a:xfrm>
            <a:off x="2512480" y="3471446"/>
            <a:ext cx="480272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200 </a:t>
            </a:r>
            <a:r>
              <a:rPr lang="en-US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hPa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velocity potential, divergent flow &amp; </a:t>
            </a:r>
            <a:r>
              <a:rPr lang="en-US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precip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(DJF)</a:t>
            </a:r>
            <a:endParaRPr lang="en-US" sz="1400" dirty="0"/>
          </a:p>
        </p:txBody>
      </p:sp>
      <p:sp>
        <p:nvSpPr>
          <p:cNvPr id="2" name="Down Arrow 2">
            <a:extLst>
              <a:ext uri="{FF2B5EF4-FFF2-40B4-BE49-F238E27FC236}">
                <a16:creationId xmlns:a16="http://schemas.microsoft.com/office/drawing/2014/main" id="{5DD8BB3F-7A60-0532-1113-60178EAA83B7}"/>
              </a:ext>
            </a:extLst>
          </p:cNvPr>
          <p:cNvSpPr/>
          <p:nvPr/>
        </p:nvSpPr>
        <p:spPr>
          <a:xfrm rot="20553943" flipV="1">
            <a:off x="4296163" y="1856204"/>
            <a:ext cx="490537" cy="676652"/>
          </a:xfrm>
          <a:prstGeom prst="downArrow">
            <a:avLst/>
          </a:prstGeom>
          <a:solidFill>
            <a:srgbClr val="FF9933">
              <a:alpha val="49804"/>
            </a:srgb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25140CBA-DC5B-4201-B736-88457AD4F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9005888" cy="35498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>
            <a:extLst>
              <a:ext uri="{FF2B5EF4-FFF2-40B4-BE49-F238E27FC236}">
                <a16:creationId xmlns:a16="http://schemas.microsoft.com/office/drawing/2014/main" id="{2B226557-7407-4F88-83ED-0816718E0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8500"/>
            <a:ext cx="8610600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Key words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25000"/>
              </a:spcAft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Equatorial (Kelvin &amp; Rossby) waves, equatorial waveguide</a:t>
            </a:r>
          </a:p>
          <a:p>
            <a:pPr eaLnBrk="1" hangingPunct="1">
              <a:spcBef>
                <a:spcPct val="0"/>
              </a:spcBef>
              <a:spcAft>
                <a:spcPct val="25000"/>
              </a:spcAft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Weak horizontal gradients of free tropospheric temperature</a:t>
            </a:r>
          </a:p>
          <a:p>
            <a:pPr eaLnBrk="1" hangingPunct="1">
              <a:spcBef>
                <a:spcPct val="0"/>
              </a:spcBef>
              <a:spcAft>
                <a:spcPct val="25000"/>
              </a:spcAft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Mechanism for SST threshold for convection</a:t>
            </a:r>
          </a:p>
          <a:p>
            <a:pPr eaLnBrk="1" hangingPunct="1">
              <a:spcBef>
                <a:spcPct val="0"/>
              </a:spcBef>
              <a:spcAft>
                <a:spcPct val="25000"/>
              </a:spcAft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Balance b/w vertical temperature advection and diabatic heating</a:t>
            </a:r>
          </a:p>
          <a:p>
            <a:pPr eaLnBrk="1" hangingPunct="1">
              <a:spcBef>
                <a:spcPct val="0"/>
              </a:spcBef>
              <a:spcAft>
                <a:spcPct val="25000"/>
              </a:spcAft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Response to isolated convective heating, east-west asymmetry</a:t>
            </a:r>
          </a:p>
          <a:p>
            <a:pPr eaLnBrk="1" hangingPunct="1">
              <a:spcBef>
                <a:spcPct val="0"/>
              </a:spcBef>
              <a:spcAft>
                <a:spcPct val="25000"/>
              </a:spcAft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Walker circulation, warm water pool, and equatorial cold tongue</a:t>
            </a:r>
          </a:p>
          <a:p>
            <a:pPr eaLnBrk="1" hangingPunct="1">
              <a:spcBef>
                <a:spcPct val="0"/>
              </a:spcBef>
              <a:spcAft>
                <a:spcPct val="25000"/>
              </a:spcAft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Divergence flow (velocity potential),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streamfunction</a:t>
            </a: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E3F48221-3875-43AF-9DF3-32CF08E91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5248" y="3586107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Convection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en-US" sz="1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circulation</a:t>
            </a:r>
            <a:r>
              <a:rPr lang="en-US" altLang="en-US" sz="1800" dirty="0">
                <a:solidFill>
                  <a:srgbClr val="33CC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362D6581-8643-4BB5-9C88-9EAC41B1F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048" y="5421059"/>
            <a:ext cx="10039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Convection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350FC924-05A6-41D1-B16D-FEC8C1003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203" y="4139749"/>
            <a:ext cx="10039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Circulation</a:t>
            </a:r>
          </a:p>
        </p:txBody>
      </p:sp>
      <p:sp>
        <p:nvSpPr>
          <p:cNvPr id="24" name="Curved Left Arrow 4">
            <a:extLst>
              <a:ext uri="{FF2B5EF4-FFF2-40B4-BE49-F238E27FC236}">
                <a16:creationId xmlns:a16="http://schemas.microsoft.com/office/drawing/2014/main" id="{F357BDA6-ECBC-4A95-8036-D73D428D5E56}"/>
              </a:ext>
            </a:extLst>
          </p:cNvPr>
          <p:cNvSpPr/>
          <p:nvPr/>
        </p:nvSpPr>
        <p:spPr>
          <a:xfrm>
            <a:off x="4971248" y="4208011"/>
            <a:ext cx="731838" cy="1520825"/>
          </a:xfrm>
          <a:prstGeom prst="curvedLef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urved Left Arrow 5">
            <a:extLst>
              <a:ext uri="{FF2B5EF4-FFF2-40B4-BE49-F238E27FC236}">
                <a16:creationId xmlns:a16="http://schemas.microsoft.com/office/drawing/2014/main" id="{D7E400F9-4F1A-4FC8-8661-443F54495421}"/>
              </a:ext>
            </a:extLst>
          </p:cNvPr>
          <p:cNvSpPr/>
          <p:nvPr/>
        </p:nvSpPr>
        <p:spPr>
          <a:xfrm flipH="1" flipV="1">
            <a:off x="2791611" y="4139749"/>
            <a:ext cx="731837" cy="1520825"/>
          </a:xfrm>
          <a:prstGeom prst="curvedLeft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15CDDD48-30A1-4C09-AD9B-F08717AE0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248" y="4811688"/>
            <a:ext cx="1447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Equatorial waves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7">
                <a:extLst>
                  <a:ext uri="{FF2B5EF4-FFF2-40B4-BE49-F238E27FC236}">
                    <a16:creationId xmlns:a16="http://schemas.microsoft.com/office/drawing/2014/main" id="{C07E172A-4620-4D53-9CCF-13A5343D48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9546" y="4773781"/>
                <a:ext cx="184784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Moisture convergence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kern="0" dirty="0">
                    <a:solidFill>
                      <a:schemeClr val="tx1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400" i="1" kern="0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b="0" i="1" kern="0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d>
                    <m:r>
                      <a:rPr lang="en-US" sz="1400" b="0" i="0" kern="0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400" b="0" i="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   </m:t>
                    </m:r>
                  </m:oMath>
                </a14:m>
                <a:r>
                  <a:rPr lang="en-US" alt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27" name="TextBox 7">
                <a:extLst>
                  <a:ext uri="{FF2B5EF4-FFF2-40B4-BE49-F238E27FC236}">
                    <a16:creationId xmlns:a16="http://schemas.microsoft.com/office/drawing/2014/main" id="{C07E172A-4620-4D53-9CCF-13A5343D4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29546" y="4773781"/>
                <a:ext cx="1847849" cy="523220"/>
              </a:xfrm>
              <a:prstGeom prst="rect">
                <a:avLst/>
              </a:prstGeom>
              <a:blipFill>
                <a:blip r:embed="rId3"/>
                <a:stretch>
                  <a:fillRect l="-990" t="-2326" b="-11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F8CDEE18-D79D-49F3-B409-6E4D6A43AE92}"/>
              </a:ext>
            </a:extLst>
          </p:cNvPr>
          <p:cNvSpPr/>
          <p:nvPr/>
        </p:nvSpPr>
        <p:spPr>
          <a:xfrm>
            <a:off x="2971800" y="6202307"/>
            <a:ext cx="2563091" cy="431800"/>
          </a:xfrm>
          <a:prstGeom prst="rect">
            <a:avLst/>
          </a:prstGeom>
          <a:gradFill>
            <a:gsLst>
              <a:gs pos="48000">
                <a:srgbClr val="FF9933"/>
              </a:gs>
              <a:gs pos="8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23A5986-9F4F-496B-801E-0C16E67F3ECE}"/>
              </a:ext>
            </a:extLst>
          </p:cNvPr>
          <p:cNvCxnSpPr>
            <a:cxnSpLocks/>
          </p:cNvCxnSpPr>
          <p:nvPr/>
        </p:nvCxnSpPr>
        <p:spPr>
          <a:xfrm flipH="1" flipV="1">
            <a:off x="4253346" y="5702241"/>
            <a:ext cx="5337" cy="482077"/>
          </a:xfrm>
          <a:prstGeom prst="straightConnector1">
            <a:avLst/>
          </a:prstGeom>
          <a:ln w="28575">
            <a:solidFill>
              <a:srgbClr val="FF5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DF94E33-2365-487A-A5DD-2362273E921A}"/>
              </a:ext>
            </a:extLst>
          </p:cNvPr>
          <p:cNvSpPr txBox="1"/>
          <p:nvPr/>
        </p:nvSpPr>
        <p:spPr>
          <a:xfrm>
            <a:off x="323048" y="6410432"/>
            <a:ext cx="868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Fig. 3.21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50469891-CC77-4290-A16D-2D0EFF813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86" r="2982" b="31393"/>
          <a:stretch/>
        </p:blipFill>
        <p:spPr bwMode="auto">
          <a:xfrm>
            <a:off x="5862" y="4981999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>
            <a:extLst>
              <a:ext uri="{FF2B5EF4-FFF2-40B4-BE49-F238E27FC236}">
                <a16:creationId xmlns:a16="http://schemas.microsoft.com/office/drawing/2014/main" id="{05AA05D6-D441-4EE0-9331-7E70094C4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612667"/>
            <a:ext cx="20529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 at 500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hPa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March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B7F7E833-FAF2-4EC9-ADC2-A5ACFF3A8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47592"/>
            <a:ext cx="5486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Fast wave propagation within the eq. waveguide.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Temperature in free troposphere is nearly uniform in tropics (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SimSun" panose="02010600030101010101" pitchFamily="2" charset="-122"/>
                <a:cs typeface="Calibri" panose="020F0502020204030204" pitchFamily="34" charset="0"/>
              </a:rPr>
              <a:t>d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 &lt; 1K) (weak temperature gradient)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9" name="Object 5">
                <a:extLst>
                  <a:ext uri="{FF2B5EF4-FFF2-40B4-BE49-F238E27FC236}">
                    <a16:creationId xmlns:a16="http://schemas.microsoft.com/office/drawing/2014/main" id="{E667C822-A959-4CA1-AA85-A9AF886E66B5}"/>
                  </a:ext>
                </a:extLst>
              </p:cNvPr>
              <p:cNvSpPr txBox="1"/>
              <p:nvPr/>
            </p:nvSpPr>
            <p:spPr bwMode="auto">
              <a:xfrm>
                <a:off x="1600200" y="3352800"/>
                <a:ext cx="2527300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→ 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𝜕𝜃</m:t>
                          </m:r>
                        </m:num>
                        <m:den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𝜔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den>
                      </m:f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=(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den>
                      </m:f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𝜅</m:t>
                          </m:r>
                        </m:sup>
                      </m:sSup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𝐽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869" name="Object 5">
                <a:extLst>
                  <a:ext uri="{FF2B5EF4-FFF2-40B4-BE49-F238E27FC236}">
                    <a16:creationId xmlns:a16="http://schemas.microsoft.com/office/drawing/2014/main" id="{E667C822-A959-4CA1-AA85-A9AF886E6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00" y="3352800"/>
                <a:ext cx="2527300" cy="457200"/>
              </a:xfrm>
              <a:prstGeom prst="rect">
                <a:avLst/>
              </a:prstGeom>
              <a:blipFill>
                <a:blip r:embed="rId4"/>
                <a:stretch>
                  <a:fillRect b="-28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70" name="Object 6">
                <a:extLst>
                  <a:ext uri="{FF2B5EF4-FFF2-40B4-BE49-F238E27FC236}">
                    <a16:creationId xmlns:a16="http://schemas.microsoft.com/office/drawing/2014/main" id="{1E426F58-2355-4F11-ADDB-AA641CEFFD4B}"/>
                  </a:ext>
                </a:extLst>
              </p:cNvPr>
              <p:cNvSpPr txBox="1"/>
              <p:nvPr/>
            </p:nvSpPr>
            <p:spPr bwMode="auto">
              <a:xfrm>
                <a:off x="1219200" y="2532429"/>
                <a:ext cx="3200400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𝜕𝜃</m:t>
                          </m:r>
                        </m:num>
                        <m:den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𝑢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r>
                        <m:rPr>
                          <m:sty m:val="p"/>
                        </m:rP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∇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𝜃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𝜔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𝜕𝜃</m:t>
                          </m:r>
                        </m:num>
                        <m:den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den>
                      </m:f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=(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den>
                      </m:f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𝜅</m:t>
                          </m:r>
                        </m:sup>
                      </m:sSup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𝐽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870" name="Object 6">
                <a:extLst>
                  <a:ext uri="{FF2B5EF4-FFF2-40B4-BE49-F238E27FC236}">
                    <a16:creationId xmlns:a16="http://schemas.microsoft.com/office/drawing/2014/main" id="{1E426F58-2355-4F11-ADDB-AA641CEFF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2532429"/>
                <a:ext cx="3200400" cy="457200"/>
              </a:xfrm>
              <a:prstGeom prst="rect">
                <a:avLst/>
              </a:prstGeom>
              <a:blipFill>
                <a:blip r:embed="rId5"/>
                <a:stretch>
                  <a:fillRect b="-28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0569387-2037-4EFB-A111-1CF8C85C7CEB}"/>
              </a:ext>
            </a:extLst>
          </p:cNvPr>
          <p:cNvCxnSpPr/>
          <p:nvPr/>
        </p:nvCxnSpPr>
        <p:spPr>
          <a:xfrm flipH="1">
            <a:off x="1905000" y="2630854"/>
            <a:ext cx="3810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DFC3BBD-44F6-4C61-81BF-3ABD2F37B47E}"/>
              </a:ext>
            </a:extLst>
          </p:cNvPr>
          <p:cNvGraphicFramePr>
            <a:graphicFrameLocks noGrp="1"/>
          </p:cNvGraphicFramePr>
          <p:nvPr/>
        </p:nvGraphicFramePr>
        <p:xfrm>
          <a:off x="390427" y="307222"/>
          <a:ext cx="523986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291">
                  <a:extLst>
                    <a:ext uri="{9D8B030D-6E8A-4147-A177-3AD203B41FA5}">
                      <a16:colId xmlns:a16="http://schemas.microsoft.com/office/drawing/2014/main" val="3272312124"/>
                    </a:ext>
                  </a:extLst>
                </a:gridCol>
                <a:gridCol w="1420698">
                  <a:extLst>
                    <a:ext uri="{9D8B030D-6E8A-4147-A177-3AD203B41FA5}">
                      <a16:colId xmlns:a16="http://schemas.microsoft.com/office/drawing/2014/main" val="1738114957"/>
                    </a:ext>
                  </a:extLst>
                </a:gridCol>
                <a:gridCol w="1190871">
                  <a:extLst>
                    <a:ext uri="{9D8B030D-6E8A-4147-A177-3AD203B41FA5}">
                      <a16:colId xmlns:a16="http://schemas.microsoft.com/office/drawing/2014/main" val="2084250602"/>
                    </a:ext>
                  </a:extLst>
                </a:gridCol>
              </a:tblGrid>
              <a:tr h="3549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Mid-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893971"/>
                  </a:ext>
                </a:extLst>
              </a:tr>
              <a:tr h="35986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Rossby wave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baseline="-25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(m/s)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(c/f)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~5 </a:t>
                      </a:r>
                      <a:endParaRPr lang="en-US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c/3 ~ 17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268530"/>
                  </a:ext>
                </a:extLst>
              </a:tr>
            </a:tbl>
          </a:graphicData>
        </a:graphic>
      </p:graphicFrame>
      <p:pic>
        <p:nvPicPr>
          <p:cNvPr id="16" name="Picture 15" descr="Chart, diagram&#10;&#10;Description automatically generated">
            <a:extLst>
              <a:ext uri="{FF2B5EF4-FFF2-40B4-BE49-F238E27FC236}">
                <a16:creationId xmlns:a16="http://schemas.microsoft.com/office/drawing/2014/main" id="{C650D9E3-156D-CB9E-96F9-B488E9EFC7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15509"/>
            <a:ext cx="4446434" cy="2475790"/>
          </a:xfrm>
          <a:prstGeom prst="rect">
            <a:avLst/>
          </a:prstGeom>
        </p:spPr>
      </p:pic>
      <p:sp>
        <p:nvSpPr>
          <p:cNvPr id="17" name="Text Box 4">
            <a:extLst>
              <a:ext uri="{FF2B5EF4-FFF2-40B4-BE49-F238E27FC236}">
                <a16:creationId xmlns:a16="http://schemas.microsoft.com/office/drawing/2014/main" id="{31CE3C52-B6CE-0FF1-2B94-96A75378E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313172"/>
            <a:ext cx="2362200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      Zonal-mean potential temp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894C89-476C-BA51-B8FF-3B9DB52DA0C8}"/>
                  </a:ext>
                </a:extLst>
              </p:cNvPr>
              <p:cNvSpPr txBox="1"/>
              <p:nvPr/>
            </p:nvSpPr>
            <p:spPr>
              <a:xfrm>
                <a:off x="7086600" y="1516735"/>
                <a:ext cx="1300741" cy="611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𝜃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𝑇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kumimoji="0" lang="en-US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2/7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894C89-476C-BA51-B8FF-3B9DB52DA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1516735"/>
                <a:ext cx="1300741" cy="6117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759C565-14F2-3823-A872-EE3A483960CB}"/>
              </a:ext>
            </a:extLst>
          </p:cNvPr>
          <p:cNvSpPr/>
          <p:nvPr/>
        </p:nvSpPr>
        <p:spPr>
          <a:xfrm>
            <a:off x="7178040" y="2560906"/>
            <a:ext cx="1526670" cy="221901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6887BB-AEA5-AB81-971D-C0620F2C60A4}"/>
              </a:ext>
            </a:extLst>
          </p:cNvPr>
          <p:cNvSpPr/>
          <p:nvPr/>
        </p:nvSpPr>
        <p:spPr>
          <a:xfrm>
            <a:off x="4777001" y="2550020"/>
            <a:ext cx="1526670" cy="221901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diagram&#10;&#10;Description automatically generated">
            <a:extLst>
              <a:ext uri="{FF2B5EF4-FFF2-40B4-BE49-F238E27FC236}">
                <a16:creationId xmlns:a16="http://schemas.microsoft.com/office/drawing/2014/main" id="{3B34D223-7D83-18AD-9846-ABECBEF1A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15" y="738833"/>
            <a:ext cx="5660085" cy="2766367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7BBBF0A6-EBE7-DCCD-8F7F-04318EE46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17" y="76200"/>
            <a:ext cx="54277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Weak temperature gradient (x, y) in tropics (20S-20N)</a:t>
            </a:r>
          </a:p>
        </p:txBody>
      </p:sp>
      <p:pic>
        <p:nvPicPr>
          <p:cNvPr id="7" name="Picture 9" descr="Diagram, histogram&#10;&#10;Description automatically generated">
            <a:extLst>
              <a:ext uri="{FF2B5EF4-FFF2-40B4-BE49-F238E27FC236}">
                <a16:creationId xmlns:a16="http://schemas.microsoft.com/office/drawing/2014/main" id="{93DEF6FE-AD1E-22F6-5307-3A6778BFE7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4835" b="41122"/>
          <a:stretch/>
        </p:blipFill>
        <p:spPr>
          <a:xfrm>
            <a:off x="1828800" y="3623846"/>
            <a:ext cx="5660085" cy="2895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32178E-12DA-1E32-6AAD-FC3E14E2BB8A}"/>
              </a:ext>
            </a:extLst>
          </p:cNvPr>
          <p:cNvSpPr txBox="1"/>
          <p:nvPr/>
        </p:nvSpPr>
        <p:spPr>
          <a:xfrm flipH="1">
            <a:off x="2505404" y="6519446"/>
            <a:ext cx="4983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Zonal, annual mean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streamfunction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&amp; zonal wind (u)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7EBA4E-7C4D-1CEC-61B9-52EC42A0BC4A}"/>
              </a:ext>
            </a:extLst>
          </p:cNvPr>
          <p:cNvSpPr/>
          <p:nvPr/>
        </p:nvSpPr>
        <p:spPr>
          <a:xfrm>
            <a:off x="2438401" y="911195"/>
            <a:ext cx="1905000" cy="2438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ED757B-082E-5A87-28DD-53CC5AB5C218}"/>
              </a:ext>
            </a:extLst>
          </p:cNvPr>
          <p:cNvSpPr/>
          <p:nvPr/>
        </p:nvSpPr>
        <p:spPr>
          <a:xfrm>
            <a:off x="5410201" y="911195"/>
            <a:ext cx="1905000" cy="2438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914" name="Text Box 2">
                <a:extLst>
                  <a:ext uri="{FF2B5EF4-FFF2-40B4-BE49-F238E27FC236}">
                    <a16:creationId xmlns:a16="http://schemas.microsoft.com/office/drawing/2014/main" id="{8423D938-CAE4-4E42-9E8B-DF8ECE2CD2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304800"/>
                <a:ext cx="8077200" cy="3750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rgbClr val="000000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Key dynamical/</a:t>
                </a:r>
                <a:r>
                  <a:rPr lang="en-US" altLang="en-US" sz="1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thermodynamical</a:t>
                </a:r>
                <a:r>
                  <a:rPr lang="en-US" altLang="en-US" sz="1800" dirty="0">
                    <a:solidFill>
                      <a:srgbClr val="000000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balance in the tropics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spcAft>
                    <a:spcPct val="50000"/>
                  </a:spcAft>
                  <a:buFontTx/>
                  <a:buAutoNum type="arabicPeriod"/>
                </a:pPr>
                <a:r>
                  <a:rPr lang="en-US" altLang="en-US" sz="1800" dirty="0">
                    <a:solidFill>
                      <a:srgbClr val="000000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Collapse of </a:t>
                </a:r>
                <a:r>
                  <a:rPr lang="en-US" altLang="en-US" sz="1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geostrophy</a:t>
                </a:r>
                <a:r>
                  <a:rPr lang="en-US" altLang="en-US" sz="1800" dirty="0">
                    <a:solidFill>
                      <a:srgbClr val="000000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in the zonal direction on the equator (e.g. Kelvin wave)</a:t>
                </a:r>
              </a:p>
              <a:p>
                <a:pPr eaLnBrk="1" hangingPunct="1">
                  <a:spcBef>
                    <a:spcPct val="0"/>
                  </a:spcBef>
                  <a:spcAft>
                    <a:spcPct val="50000"/>
                  </a:spcAft>
                  <a:buFontTx/>
                  <a:buAutoNum type="arabicPeriod"/>
                </a:pPr>
                <a:r>
                  <a:rPr lang="en-US" altLang="en-US" sz="1800" dirty="0">
                    <a:solidFill>
                      <a:srgbClr val="000000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Fast wave adjustment: c/U &gt;&gt; 1, where c ~ 60 m/s is the gravity wave speed and U ~10 m/s </a:t>
                </a:r>
                <a:r>
                  <a:rPr lang="en-US" altLang="en-US" sz="1800" dirty="0">
                    <a:solidFill>
                      <a:srgbClr val="000000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&gt;&gt;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∇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</a:p>
              <a:p>
                <a:pPr eaLnBrk="1" hangingPunct="1">
                  <a:spcBef>
                    <a:spcPct val="0"/>
                  </a:spcBef>
                  <a:spcAft>
                    <a:spcPct val="50000"/>
                  </a:spcAft>
                  <a:buFontTx/>
                  <a:buNone/>
                </a:pPr>
                <a:r>
                  <a:rPr lang="en-US" altLang="en-US" sz="1800" dirty="0">
                    <a:solidFill>
                      <a:srgbClr val="000000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3.  Temperature is nearly uniform in the horizontal in the free tropical troposphere </a:t>
                </a:r>
                <a:r>
                  <a:rPr lang="en-US" altLang="en-US" sz="1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(waves flatten temperature variations in the horizontal)</a:t>
                </a:r>
                <a:r>
                  <a:rPr lang="en-US" altLang="en-US" sz="1800" dirty="0">
                    <a:solidFill>
                      <a:srgbClr val="000000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. </a:t>
                </a:r>
                <a:r>
                  <a:rPr lang="en-US" altLang="en-US" sz="1800" dirty="0">
                    <a:solidFill>
                      <a:srgbClr val="000000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  <a:sym typeface="Wingdings" panose="05000000000000000000" pitchFamily="2" charset="2"/>
                  </a:rPr>
                  <a:t> Much of the free troposphere is nearly moist adiabatic, a vertical profile maintained by intense, moist convection.</a:t>
                </a:r>
                <a:endParaRPr lang="en-US" altLang="en-US" sz="1800" dirty="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rgbClr val="000000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4.  In the tropics, diabatic heating is nearly in balance with adiabatic cooling (5 K/day in convective regions &amp; -1 K/day in subsidence): </a:t>
                </a:r>
              </a:p>
            </p:txBody>
          </p:sp>
        </mc:Choice>
        <mc:Fallback xmlns="">
          <p:sp>
            <p:nvSpPr>
              <p:cNvPr id="38914" name="Text Box 2">
                <a:extLst>
                  <a:ext uri="{FF2B5EF4-FFF2-40B4-BE49-F238E27FC236}">
                    <a16:creationId xmlns:a16="http://schemas.microsoft.com/office/drawing/2014/main" id="{8423D938-CAE4-4E42-9E8B-DF8ECE2CD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304800"/>
                <a:ext cx="8077200" cy="3750194"/>
              </a:xfrm>
              <a:prstGeom prst="rect">
                <a:avLst/>
              </a:prstGeom>
              <a:blipFill>
                <a:blip r:embed="rId3"/>
                <a:stretch>
                  <a:fillRect l="-679" t="-813" r="-604" b="-16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16" name="Object 4">
                <a:extLst>
                  <a:ext uri="{FF2B5EF4-FFF2-40B4-BE49-F238E27FC236}">
                    <a16:creationId xmlns:a16="http://schemas.microsoft.com/office/drawing/2014/main" id="{313A2264-75B1-4F25-97BB-4D370D7A18B9}"/>
                  </a:ext>
                </a:extLst>
              </p:cNvPr>
              <p:cNvSpPr txBox="1"/>
              <p:nvPr/>
            </p:nvSpPr>
            <p:spPr bwMode="auto">
              <a:xfrm>
                <a:off x="2501901" y="4110037"/>
                <a:ext cx="1447800" cy="7334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916" name="Object 4">
                <a:extLst>
                  <a:ext uri="{FF2B5EF4-FFF2-40B4-BE49-F238E27FC236}">
                    <a16:creationId xmlns:a16="http://schemas.microsoft.com/office/drawing/2014/main" id="{313A2264-75B1-4F25-97BB-4D370D7A1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1901" y="4110037"/>
                <a:ext cx="1447800" cy="7334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917" name="Text Box 5">
            <a:extLst>
              <a:ext uri="{FF2B5EF4-FFF2-40B4-BE49-F238E27FC236}">
                <a16:creationId xmlns:a16="http://schemas.microsoft.com/office/drawing/2014/main" id="{FE6991DE-48F0-4267-8D63-2BB5F3B75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463" y="5687034"/>
            <a:ext cx="5818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Comparison with mid-latitudes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600" dirty="0" err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geostrophy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 large temp. gradients.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c/U~1 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 importance of horizontal advection.</a:t>
            </a: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F871A9-92BF-4F74-BD76-E4F4C74EC9EC}"/>
              </a:ext>
            </a:extLst>
          </p:cNvPr>
          <p:cNvSpPr/>
          <p:nvPr/>
        </p:nvSpPr>
        <p:spPr>
          <a:xfrm>
            <a:off x="484474" y="1065213"/>
            <a:ext cx="5611665" cy="1154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Convective instability defined as vertical difference in moist energy b/w surface and upper troposphere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Calibri" panose="020F0502020204030204" pitchFamily="34" charset="0"/>
              </a:rPr>
              <a:t>d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-m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B176123-E579-45E5-B94F-C1E9CC27D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6770974" cy="88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 weak temperature gradient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≈&lt;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&gt;=&lt;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Rectangle 4">
                <a:extLst>
                  <a:ext uri="{FF2B5EF4-FFF2-40B4-BE49-F238E27FC236}">
                    <a16:creationId xmlns:a16="http://schemas.microsoft.com/office/drawing/2014/main" id="{781EDF98-3D5D-479D-B928-8113BB7EA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00" y="3276600"/>
                <a:ext cx="6770974" cy="27549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Local convective instability</a:t>
                </a:r>
              </a:p>
              <a:p>
                <a:pPr marL="0" marR="0" lvl="0" indent="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Calibri" panose="020F0502020204030204" pitchFamily="34" charset="0"/>
                  </a:rPr>
                  <a:t>d</a:t>
                </a:r>
                <a:r>
                  <a:rPr kumimoji="0" lang="en-US" sz="18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=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</a:t>
                </a:r>
                <a:r>
                  <a:rPr kumimoji="0" lang="en-US" sz="18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- &lt;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</a:t>
                </a:r>
                <a:r>
                  <a:rPr kumimoji="0" lang="en-US" sz="18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&gt; = c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(1+</a:t>
                </a: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b</a:t>
                </a:r>
                <a:r>
                  <a:rPr kumimoji="0" lang="en-US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)(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– &lt;T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&gt;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where 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</a:t>
                </a:r>
                <a:r>
                  <a:rPr kumimoji="0" lang="en-US" sz="14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= L&lt;q&gt;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Calibri" panose="020F0502020204030204" pitchFamily="34" charset="0"/>
                  </a:rPr>
                  <a:t>a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/c</a:t>
                </a:r>
                <a:r>
                  <a:rPr kumimoji="0" 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~ 2 is the inverse Bowen ratio (latent/sensible), </a:t>
                </a:r>
                <a14:m>
                  <m:oMath xmlns:m="http://schemas.openxmlformats.org/officeDocument/2006/math"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𝑑𝑇</m:t>
                        </m:r>
                      </m:den>
                    </m:f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~ 0.065 K</a:t>
                </a:r>
                <a:r>
                  <a:rPr kumimoji="0" lang="en-US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-1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is the Clausius-Clapeyron coefficient.</a:t>
                </a:r>
              </a:p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800"/>
                  </a:spcAft>
                  <a:buClrTx/>
                  <a:buSzTx/>
                  <a:buFont typeface="Wingdings" pitchFamily="2" charset="2"/>
                  <a:buChar char="à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Wingdings" pitchFamily="2" charset="2"/>
                  </a:rPr>
                  <a:t>Convection occurs only where local SST exceeds the tropical mean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Wingdings" pitchFamily="2" charset="2"/>
                  </a:rPr>
                  <a:t>.</a:t>
                </a:r>
              </a:p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800"/>
                  </a:spcAft>
                  <a:buClrTx/>
                  <a:buSzTx/>
                  <a:buFont typeface="Wingdings" pitchFamily="2" charset="2"/>
                  <a:buChar char="à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Wingdings" pitchFamily="2" charset="2"/>
                  </a:rPr>
                  <a:t>Convective threshold = &lt;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Wingdings" pitchFamily="2" charset="2"/>
                  </a:rPr>
                  <a:t>T</a:t>
                </a:r>
                <a:r>
                  <a:rPr kumimoji="0" lang="en-US" sz="18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Wingdings" pitchFamily="2" charset="2"/>
                  </a:rPr>
                  <a:t>s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Wingdings" pitchFamily="2" charset="2"/>
                  </a:rPr>
                  <a:t>&gt;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388" name="Rectangle 4">
                <a:extLst>
                  <a:ext uri="{FF2B5EF4-FFF2-40B4-BE49-F238E27FC236}">
                    <a16:creationId xmlns:a16="http://schemas.microsoft.com/office/drawing/2014/main" id="{781EDF98-3D5D-479D-B928-8113BB7EA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276600"/>
                <a:ext cx="6770974" cy="2754985"/>
              </a:xfrm>
              <a:prstGeom prst="rect">
                <a:avLst/>
              </a:prstGeom>
              <a:blipFill>
                <a:blip r:embed="rId3"/>
                <a:stretch>
                  <a:fillRect l="-720" t="-13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5" name="TextBox 5">
            <a:extLst>
              <a:ext uri="{FF2B5EF4-FFF2-40B4-BE49-F238E27FC236}">
                <a16:creationId xmlns:a16="http://schemas.microsoft.com/office/drawing/2014/main" id="{A9DE84EF-1AB0-4FAF-BC35-4C019FB4A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74" y="531813"/>
            <a:ext cx="4300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SST threshold for tropical convection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E2370F-2DC8-4D96-97CB-6DF0B9E619E0}"/>
              </a:ext>
            </a:extLst>
          </p:cNvPr>
          <p:cNvSpPr/>
          <p:nvPr/>
        </p:nvSpPr>
        <p:spPr>
          <a:xfrm>
            <a:off x="7126323" y="2276333"/>
            <a:ext cx="1752600" cy="1524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D46283-9E3E-472B-AE63-CF5582247714}"/>
              </a:ext>
            </a:extLst>
          </p:cNvPr>
          <p:cNvSpPr/>
          <p:nvPr/>
        </p:nvSpPr>
        <p:spPr>
          <a:xfrm>
            <a:off x="7126323" y="3266933"/>
            <a:ext cx="876300" cy="1524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19DDFD-5895-4EA5-B669-08AFDC6E4A01}"/>
              </a:ext>
            </a:extLst>
          </p:cNvPr>
          <p:cNvSpPr/>
          <p:nvPr/>
        </p:nvSpPr>
        <p:spPr>
          <a:xfrm flipH="1">
            <a:off x="7964523" y="3266933"/>
            <a:ext cx="876300" cy="1524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969" name="Rectangle 3">
            <a:extLst>
              <a:ext uri="{FF2B5EF4-FFF2-40B4-BE49-F238E27FC236}">
                <a16:creationId xmlns:a16="http://schemas.microsoft.com/office/drawing/2014/main" id="{20B882E8-C501-4030-86BA-11865FB02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0162" y="1971533"/>
            <a:ext cx="4443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</a:t>
            </a:r>
            <a:r>
              <a:rPr kumimoji="0" lang="en-US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0970" name="Rectangle 9">
            <a:extLst>
              <a:ext uri="{FF2B5EF4-FFF2-40B4-BE49-F238E27FC236}">
                <a16:creationId xmlns:a16="http://schemas.microsoft.com/office/drawing/2014/main" id="{A1DEC2E2-F6FB-4FC6-8C68-37E29D22A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5556" y="3355040"/>
            <a:ext cx="4299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</a:t>
            </a:r>
            <a:r>
              <a:rPr kumimoji="0" lang="en-US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5459A6F-E723-4758-8957-F6685739BC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5" t="2743" r="64792" b="56748"/>
          <a:stretch/>
        </p:blipFill>
        <p:spPr>
          <a:xfrm>
            <a:off x="7697822" y="2440640"/>
            <a:ext cx="609601" cy="73818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E54C6AA-9A50-A3BB-E060-BCEB283692D7}"/>
              </a:ext>
            </a:extLst>
          </p:cNvPr>
          <p:cNvGrpSpPr/>
          <p:nvPr/>
        </p:nvGrpSpPr>
        <p:grpSpPr>
          <a:xfrm>
            <a:off x="4859745" y="1925790"/>
            <a:ext cx="1956298" cy="1969773"/>
            <a:chOff x="6722882" y="2105282"/>
            <a:chExt cx="1956298" cy="196977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0EEFD3D-821D-02AA-74DC-E0331E5A9C9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2882" y="2105282"/>
              <a:ext cx="1956298" cy="1969773"/>
              <a:chOff x="4466883" y="1537343"/>
              <a:chExt cx="2938220" cy="295845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CDA9800-89BF-450C-8318-E358AEB890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6883" y="1537343"/>
                <a:ext cx="2938220" cy="2958458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2AF592E-0ECE-8AC1-9592-02A6B353D78B}"/>
                  </a:ext>
                </a:extLst>
              </p:cNvPr>
              <p:cNvSpPr/>
              <p:nvPr/>
            </p:nvSpPr>
            <p:spPr>
              <a:xfrm flipH="1">
                <a:off x="5459653" y="2796019"/>
                <a:ext cx="303795" cy="3813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A2D84AF-3D7E-AB37-D964-097268E8DD49}"/>
                  </a:ext>
                </a:extLst>
              </p:cNvPr>
              <p:cNvSpPr/>
              <p:nvPr/>
            </p:nvSpPr>
            <p:spPr>
              <a:xfrm>
                <a:off x="5916168" y="2968823"/>
                <a:ext cx="303797" cy="3813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m 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8F4541-AAC3-7208-239E-3DC23633B457}"/>
                  </a:ext>
                </a:extLst>
              </p:cNvPr>
              <p:cNvSpPr/>
              <p:nvPr/>
            </p:nvSpPr>
            <p:spPr>
              <a:xfrm>
                <a:off x="6527529" y="2855233"/>
                <a:ext cx="647566" cy="3813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m*</a:t>
                </a:r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C15D584-02A8-5117-B763-A01D7B364997}"/>
                </a:ext>
              </a:extLst>
            </p:cNvPr>
            <p:cNvSpPr/>
            <p:nvPr/>
          </p:nvSpPr>
          <p:spPr>
            <a:xfrm>
              <a:off x="8187737" y="3810000"/>
              <a:ext cx="76200" cy="635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46A075E-8DE9-7BCD-6100-93C2BB5EE97B}"/>
                </a:ext>
              </a:extLst>
            </p:cNvPr>
            <p:cNvSpPr/>
            <p:nvPr/>
          </p:nvSpPr>
          <p:spPr>
            <a:xfrm>
              <a:off x="8153400" y="2209800"/>
              <a:ext cx="76200" cy="635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5777FBB-31C5-F4D6-E7CA-934AEDE91807}"/>
              </a:ext>
            </a:extLst>
          </p:cNvPr>
          <p:cNvSpPr/>
          <p:nvPr/>
        </p:nvSpPr>
        <p:spPr>
          <a:xfrm>
            <a:off x="1981200" y="2775293"/>
            <a:ext cx="676216" cy="270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94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6388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EC03F2A-D7EF-445F-803A-42D19710EA55}"/>
                  </a:ext>
                </a:extLst>
              </p:cNvPr>
              <p:cNvSpPr/>
              <p:nvPr/>
            </p:nvSpPr>
            <p:spPr>
              <a:xfrm>
                <a:off x="2214135" y="2417275"/>
                <a:ext cx="1350305" cy="665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kumimoji="0" lang="el-GR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Φ</m:t>
                          </m:r>
                        </m:num>
                        <m:den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</m:den>
                      </m:f>
                      <m:r>
                        <a:rPr kumimoji="0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𝑅𝑇</m:t>
                          </m:r>
                        </m:num>
                        <m:den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EC03F2A-D7EF-445F-803A-42D19710EA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135" y="2417275"/>
                <a:ext cx="1350305" cy="6656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9A70D8D-9164-479A-98CA-5E59CD03ABE9}"/>
                  </a:ext>
                </a:extLst>
              </p:cNvPr>
              <p:cNvSpPr/>
              <p:nvPr/>
            </p:nvSpPr>
            <p:spPr>
              <a:xfrm>
                <a:off x="1554950" y="3200400"/>
                <a:ext cx="3548633" cy="782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𝜕𝜔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9A70D8D-9164-479A-98CA-5E59CD03A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950" y="3200400"/>
                <a:ext cx="3548633" cy="7827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F67E434-0E7D-41C1-BA1A-614CF426BC40}"/>
                  </a:ext>
                </a:extLst>
              </p:cNvPr>
              <p:cNvSpPr/>
              <p:nvPr/>
            </p:nvSpPr>
            <p:spPr>
              <a:xfrm>
                <a:off x="2214135" y="4369152"/>
                <a:ext cx="1704248" cy="696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𝐽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F67E434-0E7D-41C1-BA1A-614CF426B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135" y="4369152"/>
                <a:ext cx="1704248" cy="6962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>
            <a:extLst>
              <a:ext uri="{FF2B5EF4-FFF2-40B4-BE49-F238E27FC236}">
                <a16:creationId xmlns:a16="http://schemas.microsoft.com/office/drawing/2014/main" id="{F1E28B10-881C-49F6-8A36-36A75335680F}"/>
              </a:ext>
            </a:extLst>
          </p:cNvPr>
          <p:cNvSpPr/>
          <p:nvPr/>
        </p:nvSpPr>
        <p:spPr>
          <a:xfrm>
            <a:off x="1709182" y="1084232"/>
            <a:ext cx="365221" cy="18288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E3B3FD-581E-4281-A595-C1E810A1CCFE}"/>
              </a:ext>
            </a:extLst>
          </p:cNvPr>
          <p:cNvSpPr txBox="1"/>
          <p:nvPr/>
        </p:nvSpPr>
        <p:spPr>
          <a:xfrm>
            <a:off x="216962" y="1798577"/>
            <a:ext cx="1431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Momentum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725F75-1EE0-4405-AEDF-21FA197A1783}"/>
              </a:ext>
            </a:extLst>
          </p:cNvPr>
          <p:cNvSpPr txBox="1"/>
          <p:nvPr/>
        </p:nvSpPr>
        <p:spPr>
          <a:xfrm>
            <a:off x="459585" y="3482694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CBEA44-84BD-4F13-A2EC-EA2BD6E1A6A0}"/>
              </a:ext>
            </a:extLst>
          </p:cNvPr>
          <p:cNvSpPr txBox="1"/>
          <p:nvPr/>
        </p:nvSpPr>
        <p:spPr>
          <a:xfrm>
            <a:off x="459585" y="4566507"/>
            <a:ext cx="89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Energy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DB8B02-4969-4EFC-9FAF-F4135E5F55FF}"/>
              </a:ext>
            </a:extLst>
          </p:cNvPr>
          <p:cNvSpPr txBox="1"/>
          <p:nvPr/>
        </p:nvSpPr>
        <p:spPr>
          <a:xfrm>
            <a:off x="450868" y="157481"/>
            <a:ext cx="7792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Governing equations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coordinates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infinitesimal perturbations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4">
                <a:extLst>
                  <a:ext uri="{FF2B5EF4-FFF2-40B4-BE49-F238E27FC236}">
                    <a16:creationId xmlns:a16="http://schemas.microsoft.com/office/drawing/2014/main" id="{F5981396-20C0-4272-86B2-08C115DB5C45}"/>
                  </a:ext>
                </a:extLst>
              </p:cNvPr>
              <p:cNvSpPr txBox="1"/>
              <p:nvPr/>
            </p:nvSpPr>
            <p:spPr bwMode="auto">
              <a:xfrm>
                <a:off x="2251856" y="914400"/>
                <a:ext cx="1828800" cy="5540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𝑓𝑣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Φ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Object 14">
                <a:extLst>
                  <a:ext uri="{FF2B5EF4-FFF2-40B4-BE49-F238E27FC236}">
                    <a16:creationId xmlns:a16="http://schemas.microsoft.com/office/drawing/2014/main" id="{F5981396-20C0-4272-86B2-08C115DB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1856" y="914400"/>
                <a:ext cx="1828800" cy="554038"/>
              </a:xfrm>
              <a:prstGeom prst="rect">
                <a:avLst/>
              </a:prstGeom>
              <a:blipFill>
                <a:blip r:embed="rId6"/>
                <a:stretch>
                  <a:fillRect b="-21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13">
                <a:extLst>
                  <a:ext uri="{FF2B5EF4-FFF2-40B4-BE49-F238E27FC236}">
                    <a16:creationId xmlns:a16="http://schemas.microsoft.com/office/drawing/2014/main" id="{37CBA756-8F38-4ED6-ABBE-FF611F92102E}"/>
                  </a:ext>
                </a:extLst>
              </p:cNvPr>
              <p:cNvSpPr txBox="1"/>
              <p:nvPr/>
            </p:nvSpPr>
            <p:spPr bwMode="auto">
              <a:xfrm>
                <a:off x="2251856" y="1612900"/>
                <a:ext cx="2038350" cy="5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𝑓𝑢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Φ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Object 13">
                <a:extLst>
                  <a:ext uri="{FF2B5EF4-FFF2-40B4-BE49-F238E27FC236}">
                    <a16:creationId xmlns:a16="http://schemas.microsoft.com/office/drawing/2014/main" id="{37CBA756-8F38-4ED6-ABBE-FF611F921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1856" y="1612900"/>
                <a:ext cx="2038350" cy="596900"/>
              </a:xfrm>
              <a:prstGeom prst="rect">
                <a:avLst/>
              </a:prstGeom>
              <a:blipFill>
                <a:blip r:embed="rId7"/>
                <a:stretch>
                  <a:fillRect b="-3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F34BC2D-58A2-4DA6-91A9-AA1ED9C0F9DE}"/>
                  </a:ext>
                </a:extLst>
              </p:cNvPr>
              <p:cNvSpPr/>
              <p:nvPr/>
            </p:nvSpPr>
            <p:spPr>
              <a:xfrm>
                <a:off x="5455863" y="4337078"/>
                <a:ext cx="2580002" cy="696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kumimoji="0" lang="el-GR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Φ</m:t>
                          </m:r>
                        </m:num>
                        <m:den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</m:den>
                      </m:f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num>
                        <m:den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den>
                      </m:f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F34BC2D-58A2-4DA6-91A9-AA1ED9C0F9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863" y="4337078"/>
                <a:ext cx="2580002" cy="6962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">
            <a:extLst>
              <a:ext uri="{FF2B5EF4-FFF2-40B4-BE49-F238E27FC236}">
                <a16:creationId xmlns:a16="http://schemas.microsoft.com/office/drawing/2014/main" id="{5650D999-D6F9-4FC2-BC9F-A91718839F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96000" y="937459"/>
            <a:ext cx="3124200" cy="1966913"/>
            <a:chOff x="4512" y="7705"/>
            <a:chExt cx="4920" cy="3097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39E77385-047F-4803-9FF5-974CC9A25E7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12" y="7705"/>
              <a:ext cx="4920" cy="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Line 4">
              <a:extLst>
                <a:ext uri="{FF2B5EF4-FFF2-40B4-BE49-F238E27FC236}">
                  <a16:creationId xmlns:a16="http://schemas.microsoft.com/office/drawing/2014/main" id="{BA911E51-073D-4717-9109-264CF6BA4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2" y="9334"/>
              <a:ext cx="3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Rectangle 5" descr="Light upward diagonal">
              <a:extLst>
                <a:ext uri="{FF2B5EF4-FFF2-40B4-BE49-F238E27FC236}">
                  <a16:creationId xmlns:a16="http://schemas.microsoft.com/office/drawing/2014/main" id="{83D705D4-FC5E-445B-8D60-968CF38EA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7868"/>
              <a:ext cx="3360" cy="163"/>
            </a:xfrm>
            <a:prstGeom prst="rect">
              <a:avLst/>
            </a:prstGeom>
            <a:blipFill dpi="0" rotWithShape="0">
              <a:blip r:embed="rId9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ectangle 6" descr="Light upward diagonal">
              <a:extLst>
                <a:ext uri="{FF2B5EF4-FFF2-40B4-BE49-F238E27FC236}">
                  <a16:creationId xmlns:a16="http://schemas.microsoft.com/office/drawing/2014/main" id="{59AC7971-EA57-491C-8BE8-D306BE142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10639"/>
              <a:ext cx="3360" cy="163"/>
            </a:xfrm>
            <a:prstGeom prst="rect">
              <a:avLst/>
            </a:prstGeom>
            <a:blipFill dpi="0" rotWithShape="0">
              <a:blip r:embed="rId9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Line 7">
              <a:extLst>
                <a:ext uri="{FF2B5EF4-FFF2-40B4-BE49-F238E27FC236}">
                  <a16:creationId xmlns:a16="http://schemas.microsoft.com/office/drawing/2014/main" id="{82E9FE9E-0CEF-4116-B959-314748FEA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2" y="9987"/>
              <a:ext cx="3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Line 8">
              <a:extLst>
                <a:ext uri="{FF2B5EF4-FFF2-40B4-BE49-F238E27FC236}">
                  <a16:creationId xmlns:a16="http://schemas.microsoft.com/office/drawing/2014/main" id="{0A1B55D9-5494-4693-9665-196D4C227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2" y="8682"/>
              <a:ext cx="3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Text Box 9">
              <a:extLst>
                <a:ext uri="{FF2B5EF4-FFF2-40B4-BE49-F238E27FC236}">
                  <a16:creationId xmlns:a16="http://schemas.microsoft.com/office/drawing/2014/main" id="{F2C8E449-4312-4E3A-B8CC-5EFF525CE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2" y="8357"/>
              <a:ext cx="960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</a:rPr>
                <a:t>p</a:t>
              </a:r>
              <a:r>
                <a:rPr kumimoji="0" lang="en-US" altLang="zh-CN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</a:rPr>
                <a:t>1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Text Box 10">
              <a:extLst>
                <a:ext uri="{FF2B5EF4-FFF2-40B4-BE49-F238E27FC236}">
                  <a16:creationId xmlns:a16="http://schemas.microsoft.com/office/drawing/2014/main" id="{43C6E1B7-C028-4C41-8620-8894FF910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2" y="9009"/>
              <a:ext cx="960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</a:rPr>
                <a:t>p</a:t>
              </a:r>
              <a:r>
                <a:rPr kumimoji="0" lang="en-US" altLang="zh-CN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</a:rPr>
                <a:t>2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Text Box 11">
              <a:extLst>
                <a:ext uri="{FF2B5EF4-FFF2-40B4-BE49-F238E27FC236}">
                  <a16:creationId xmlns:a16="http://schemas.microsoft.com/office/drawing/2014/main" id="{2B16BC19-BBB1-4974-8BA5-4EC8CB5FD7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2" y="9661"/>
              <a:ext cx="96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</a:rPr>
                <a:t>p</a:t>
              </a:r>
              <a:r>
                <a:rPr kumimoji="0" lang="en-US" altLang="zh-CN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</a:rPr>
                <a:t>3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5" name="Freeform 3">
            <a:extLst>
              <a:ext uri="{FF2B5EF4-FFF2-40B4-BE49-F238E27FC236}">
                <a16:creationId xmlns:a16="http://schemas.microsoft.com/office/drawing/2014/main" id="{F293937A-0E7D-4758-818F-798460EA96F7}"/>
              </a:ext>
            </a:extLst>
          </p:cNvPr>
          <p:cNvSpPr/>
          <p:nvPr/>
        </p:nvSpPr>
        <p:spPr>
          <a:xfrm>
            <a:off x="5867400" y="1147009"/>
            <a:ext cx="447675" cy="1657350"/>
          </a:xfrm>
          <a:custGeom>
            <a:avLst/>
            <a:gdLst>
              <a:gd name="connsiteX0" fmla="*/ 438158 w 447683"/>
              <a:gd name="connsiteY0" fmla="*/ 0 h 1657350"/>
              <a:gd name="connsiteX1" fmla="*/ 8 w 447683"/>
              <a:gd name="connsiteY1" fmla="*/ 828675 h 1657350"/>
              <a:gd name="connsiteX2" fmla="*/ 447683 w 447683"/>
              <a:gd name="connsiteY2" fmla="*/ 1657350 h 1657350"/>
              <a:gd name="connsiteX3" fmla="*/ 447683 w 447683"/>
              <a:gd name="connsiteY3" fmla="*/ 165735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83" h="1657350">
                <a:moveTo>
                  <a:pt x="438158" y="0"/>
                </a:moveTo>
                <a:cubicBezTo>
                  <a:pt x="218289" y="276225"/>
                  <a:pt x="-1579" y="552450"/>
                  <a:pt x="8" y="828675"/>
                </a:cubicBezTo>
                <a:cubicBezTo>
                  <a:pt x="1595" y="1104900"/>
                  <a:pt x="447683" y="1657350"/>
                  <a:pt x="447683" y="1657350"/>
                </a:cubicBezTo>
                <a:lnTo>
                  <a:pt x="447683" y="1657350"/>
                </a:lnTo>
              </a:path>
            </a:pathLst>
          </a:cu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212C11CB-59A3-41B7-B88B-0926CFC3D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080459"/>
            <a:ext cx="574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Q, T</a:t>
            </a:r>
          </a:p>
        </p:txBody>
      </p:sp>
      <p:grpSp>
        <p:nvGrpSpPr>
          <p:cNvPr id="37" name="Group 13">
            <a:extLst>
              <a:ext uri="{FF2B5EF4-FFF2-40B4-BE49-F238E27FC236}">
                <a16:creationId xmlns:a16="http://schemas.microsoft.com/office/drawing/2014/main" id="{A95F61D7-3513-41EC-A2AA-3D5681B1BD8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553200" y="1150184"/>
            <a:ext cx="914400" cy="1682750"/>
            <a:chOff x="6324600" y="594360"/>
            <a:chExt cx="914400" cy="1682115"/>
          </a:xfrm>
        </p:grpSpPr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2F853A07-612D-40DE-9683-A4D1D3D2E9AB}"/>
                </a:ext>
              </a:extLst>
            </p:cNvPr>
            <p:cNvSpPr/>
            <p:nvPr/>
          </p:nvSpPr>
          <p:spPr>
            <a:xfrm>
              <a:off x="6334125" y="594360"/>
              <a:ext cx="447675" cy="828362"/>
            </a:xfrm>
            <a:custGeom>
              <a:avLst/>
              <a:gdLst>
                <a:gd name="connsiteX0" fmla="*/ 438158 w 447683"/>
                <a:gd name="connsiteY0" fmla="*/ 0 h 1657350"/>
                <a:gd name="connsiteX1" fmla="*/ 8 w 447683"/>
                <a:gd name="connsiteY1" fmla="*/ 828675 h 1657350"/>
                <a:gd name="connsiteX2" fmla="*/ 447683 w 447683"/>
                <a:gd name="connsiteY2" fmla="*/ 1657350 h 1657350"/>
                <a:gd name="connsiteX3" fmla="*/ 447683 w 447683"/>
                <a:gd name="connsiteY3" fmla="*/ 165735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683" h="1657350">
                  <a:moveTo>
                    <a:pt x="438158" y="0"/>
                  </a:moveTo>
                  <a:cubicBezTo>
                    <a:pt x="218289" y="276225"/>
                    <a:pt x="-1579" y="552450"/>
                    <a:pt x="8" y="828675"/>
                  </a:cubicBezTo>
                  <a:cubicBezTo>
                    <a:pt x="1595" y="1104900"/>
                    <a:pt x="447683" y="1657350"/>
                    <a:pt x="447683" y="1657350"/>
                  </a:cubicBezTo>
                  <a:lnTo>
                    <a:pt x="447683" y="165735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537DA73B-B4F6-48B2-9723-56A49C2CC91F}"/>
                </a:ext>
              </a:extLst>
            </p:cNvPr>
            <p:cNvSpPr/>
            <p:nvPr/>
          </p:nvSpPr>
          <p:spPr>
            <a:xfrm flipH="1">
              <a:off x="6791325" y="1417962"/>
              <a:ext cx="447675" cy="828362"/>
            </a:xfrm>
            <a:custGeom>
              <a:avLst/>
              <a:gdLst>
                <a:gd name="connsiteX0" fmla="*/ 438158 w 447683"/>
                <a:gd name="connsiteY0" fmla="*/ 0 h 1657350"/>
                <a:gd name="connsiteX1" fmla="*/ 8 w 447683"/>
                <a:gd name="connsiteY1" fmla="*/ 828675 h 1657350"/>
                <a:gd name="connsiteX2" fmla="*/ 447683 w 447683"/>
                <a:gd name="connsiteY2" fmla="*/ 1657350 h 1657350"/>
                <a:gd name="connsiteX3" fmla="*/ 447683 w 447683"/>
                <a:gd name="connsiteY3" fmla="*/ 165735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683" h="1657350">
                  <a:moveTo>
                    <a:pt x="438158" y="0"/>
                  </a:moveTo>
                  <a:cubicBezTo>
                    <a:pt x="218289" y="276225"/>
                    <a:pt x="-1579" y="552450"/>
                    <a:pt x="8" y="828675"/>
                  </a:cubicBezTo>
                  <a:cubicBezTo>
                    <a:pt x="1595" y="1104900"/>
                    <a:pt x="447683" y="1657350"/>
                    <a:pt x="447683" y="1657350"/>
                  </a:cubicBezTo>
                  <a:lnTo>
                    <a:pt x="447683" y="165735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DFBEA1B-2CB0-45F5-814F-F22DC17B7117}"/>
                </a:ext>
              </a:extLst>
            </p:cNvPr>
            <p:cNvCxnSpPr/>
            <p:nvPr/>
          </p:nvCxnSpPr>
          <p:spPr>
            <a:xfrm>
              <a:off x="6781800" y="610229"/>
              <a:ext cx="9525" cy="16662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F4DAAC35-2CF4-4496-B832-7DAF1F985535}"/>
                </a:ext>
              </a:extLst>
            </p:cNvPr>
            <p:cNvCxnSpPr>
              <a:endCxn id="39" idx="1"/>
            </p:cNvCxnSpPr>
            <p:nvPr/>
          </p:nvCxnSpPr>
          <p:spPr>
            <a:xfrm>
              <a:off x="6791325" y="1830556"/>
              <a:ext cx="447675" cy="1586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D20D634-D26E-4CE2-A3A3-3FA1365D251E}"/>
                </a:ext>
              </a:extLst>
            </p:cNvPr>
            <p:cNvCxnSpPr/>
            <p:nvPr/>
          </p:nvCxnSpPr>
          <p:spPr>
            <a:xfrm flipH="1">
              <a:off x="6324600" y="991085"/>
              <a:ext cx="447675" cy="1587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1">
            <a:extLst>
              <a:ext uri="{FF2B5EF4-FFF2-40B4-BE49-F238E27FC236}">
                <a16:creationId xmlns:a16="http://schemas.microsoft.com/office/drawing/2014/main" id="{5857D94B-BCDA-4AB0-BE51-7C4A20A62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813" y="2320172"/>
            <a:ext cx="306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D286E2B-DD04-48C5-ADD9-7453336F96BF}"/>
                  </a:ext>
                </a:extLst>
              </p:cNvPr>
              <p:cNvSpPr txBox="1"/>
              <p:nvPr/>
            </p:nvSpPr>
            <p:spPr>
              <a:xfrm>
                <a:off x="2041330" y="5437037"/>
                <a:ext cx="2248876" cy="376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l-GR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l-GR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Φ</m:t>
                          </m:r>
                        </m:e>
                      </m:acc>
                      <m:r>
                        <a:rPr kumimoji="0" lang="el-GR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≡</m:t>
                      </m:r>
                      <m:sSub>
                        <m:sSubPr>
                          <m:ctrlPr>
                            <a:rPr kumimoji="0" lang="el-GR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l-GR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Φ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a:rPr kumimoji="0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l-GR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l-GR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Φ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D286E2B-DD04-48C5-ADD9-7453336F9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330" y="5437037"/>
                <a:ext cx="2248876" cy="376770"/>
              </a:xfrm>
              <a:prstGeom prst="rect">
                <a:avLst/>
              </a:prstGeom>
              <a:blipFill>
                <a:blip r:embed="rId10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92A7F41-7011-4BD2-9F1F-AED1D0D15F9F}"/>
                  </a:ext>
                </a:extLst>
              </p:cNvPr>
              <p:cNvSpPr txBox="1"/>
              <p:nvPr/>
            </p:nvSpPr>
            <p:spPr>
              <a:xfrm>
                <a:off x="5087949" y="5269196"/>
                <a:ext cx="3124200" cy="733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kumimoji="0" lang="el-GR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0" lang="el-GR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Φ</m:t>
                              </m:r>
                            </m:e>
                          </m:acc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∇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acc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92A7F41-7011-4BD2-9F1F-AED1D0D15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949" y="5269196"/>
                <a:ext cx="3124200" cy="7336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311C2170-A318-438F-B93D-1E1F077BB888}"/>
              </a:ext>
            </a:extLst>
          </p:cNvPr>
          <p:cNvSpPr txBox="1"/>
          <p:nvPr/>
        </p:nvSpPr>
        <p:spPr>
          <a:xfrm>
            <a:off x="1039112" y="6281422"/>
            <a:ext cx="2350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2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= (p</a:t>
            </a:r>
            <a:r>
              <a:rPr kumimoji="0" lang="en-US" altLang="en-US" sz="1800" b="0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2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/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</a:t>
            </a:r>
            <a:r>
              <a:rPr kumimoji="0" lang="en-US" altLang="en-US" sz="1800" b="0" i="0" u="none" strike="noStrike" kern="1200" cap="none" spc="0" normalizeH="0" baseline="-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)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k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R (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SimSun" panose="02010600030101010101" pitchFamily="2" charset="-122"/>
                <a:cs typeface="Calibri" panose="020F0502020204030204" pitchFamily="34" charset="0"/>
              </a:rPr>
              <a:t>q</a:t>
            </a:r>
            <a:r>
              <a:rPr kumimoji="0" lang="en-US" altLang="en-US" sz="1800" b="0" i="0" u="none" strike="noStrike" kern="1200" cap="none" spc="0" normalizeH="0" baseline="-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-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SimSun" panose="02010600030101010101" pitchFamily="2" charset="-122"/>
                <a:cs typeface="Calibri" panose="020F0502020204030204" pitchFamily="34" charset="0"/>
              </a:rPr>
              <a:t>q</a:t>
            </a:r>
            <a:r>
              <a:rPr kumimoji="0" lang="en-US" altLang="en-US" sz="1800" b="0" i="0" u="none" strike="noStrike" kern="1200" cap="none" spc="0" normalizeH="0" baseline="-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3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)/2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9C91C30-E05D-4150-B8D2-7B571263266E}"/>
              </a:ext>
            </a:extLst>
          </p:cNvPr>
          <p:cNvSpPr txBox="1"/>
          <p:nvPr/>
        </p:nvSpPr>
        <p:spPr>
          <a:xfrm>
            <a:off x="415160" y="5432924"/>
            <a:ext cx="168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Baroclinic mode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49D6FF9-45E2-4952-8711-D1EC0E58FE46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564440" y="2750123"/>
            <a:ext cx="1996343" cy="1673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0E8A8F-ACB4-AD1E-12C5-C3AE63CD6B7F}"/>
                  </a:ext>
                </a:extLst>
              </p:cNvPr>
              <p:cNvSpPr txBox="1"/>
              <p:nvPr/>
            </p:nvSpPr>
            <p:spPr>
              <a:xfrm>
                <a:off x="3124200" y="6148292"/>
                <a:ext cx="1510370" cy="597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0E8A8F-ACB4-AD1E-12C5-C3AE63CD6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6148292"/>
                <a:ext cx="1510370" cy="5973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928AF1-E0E3-7201-1F88-B71203AC3E32}"/>
                  </a:ext>
                </a:extLst>
              </p:cNvPr>
              <p:cNvSpPr txBox="1"/>
              <p:nvPr/>
            </p:nvSpPr>
            <p:spPr>
              <a:xfrm>
                <a:off x="5103582" y="6296788"/>
                <a:ext cx="25926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sub>
                    </m:sSub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  <m:sSub>
                      <m:sSub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scale height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928AF1-E0E3-7201-1F88-B71203AC3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582" y="6296788"/>
                <a:ext cx="2592617" cy="369332"/>
              </a:xfrm>
              <a:prstGeom prst="rect">
                <a:avLst/>
              </a:prstGeom>
              <a:blipFill>
                <a:blip r:embed="rId13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5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4" grpId="0"/>
      <p:bldP spid="46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>
            <a:extLst>
              <a:ext uri="{FF2B5EF4-FFF2-40B4-BE49-F238E27FC236}">
                <a16:creationId xmlns:a16="http://schemas.microsoft.com/office/drawing/2014/main" id="{BE8BBF8E-9AE5-4332-87BF-8BE852CD8C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57800" y="914400"/>
            <a:ext cx="3124200" cy="1966913"/>
            <a:chOff x="4512" y="7705"/>
            <a:chExt cx="4920" cy="3097"/>
          </a:xfrm>
        </p:grpSpPr>
        <p:sp>
          <p:nvSpPr>
            <p:cNvPr id="10261" name="AutoShape 3">
              <a:extLst>
                <a:ext uri="{FF2B5EF4-FFF2-40B4-BE49-F238E27FC236}">
                  <a16:creationId xmlns:a16="http://schemas.microsoft.com/office/drawing/2014/main" id="{07E7C070-3A81-4B60-8FD0-5E738507FF7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12" y="7705"/>
              <a:ext cx="4920" cy="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2" name="Line 4">
              <a:extLst>
                <a:ext uri="{FF2B5EF4-FFF2-40B4-BE49-F238E27FC236}">
                  <a16:creationId xmlns:a16="http://schemas.microsoft.com/office/drawing/2014/main" id="{6F3FA10E-5C97-44F5-A342-AA9D385DC6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2" y="9334"/>
              <a:ext cx="3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Rectangle 5" descr="Light upward diagonal">
              <a:extLst>
                <a:ext uri="{FF2B5EF4-FFF2-40B4-BE49-F238E27FC236}">
                  <a16:creationId xmlns:a16="http://schemas.microsoft.com/office/drawing/2014/main" id="{E8D8E1B7-461A-45A7-BBA8-982542A68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7868"/>
              <a:ext cx="3360" cy="163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4" name="Rectangle 6" descr="Light upward diagonal">
              <a:extLst>
                <a:ext uri="{FF2B5EF4-FFF2-40B4-BE49-F238E27FC236}">
                  <a16:creationId xmlns:a16="http://schemas.microsoft.com/office/drawing/2014/main" id="{66F2B1E5-1C04-4B63-BBC1-2DE32B676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10639"/>
              <a:ext cx="3360" cy="163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5" name="Line 7">
              <a:extLst>
                <a:ext uri="{FF2B5EF4-FFF2-40B4-BE49-F238E27FC236}">
                  <a16:creationId xmlns:a16="http://schemas.microsoft.com/office/drawing/2014/main" id="{D0602800-61AE-4DA8-8314-F0BD572914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2" y="9987"/>
              <a:ext cx="3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Line 8">
              <a:extLst>
                <a:ext uri="{FF2B5EF4-FFF2-40B4-BE49-F238E27FC236}">
                  <a16:creationId xmlns:a16="http://schemas.microsoft.com/office/drawing/2014/main" id="{83223201-1BC9-4A36-B77F-4CEC509DC7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2" y="8682"/>
              <a:ext cx="3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Text Box 9">
              <a:extLst>
                <a:ext uri="{FF2B5EF4-FFF2-40B4-BE49-F238E27FC236}">
                  <a16:creationId xmlns:a16="http://schemas.microsoft.com/office/drawing/2014/main" id="{464FBD10-6F5C-4890-93F5-FD4E4C2A2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2" y="8357"/>
              <a:ext cx="960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zh-CN" sz="1600" dirty="0">
                  <a:latin typeface="Calibri" panose="020F0502020204030204" pitchFamily="34" charset="0"/>
                  <a:ea typeface="SimSun" panose="02010600030101010101" pitchFamily="2" charset="-122"/>
                </a:rPr>
                <a:t>p</a:t>
              </a:r>
              <a:r>
                <a:rPr lang="en-US" altLang="zh-CN" sz="1600" baseline="-25000" dirty="0">
                  <a:latin typeface="Calibri" panose="020F0502020204030204" pitchFamily="34" charset="0"/>
                  <a:ea typeface="SimSun" panose="02010600030101010101" pitchFamily="2" charset="-122"/>
                </a:rPr>
                <a:t>1</a:t>
              </a:r>
              <a:endParaRPr lang="en-US" altLang="en-US" sz="1600" dirty="0"/>
            </a:p>
          </p:txBody>
        </p:sp>
        <p:sp>
          <p:nvSpPr>
            <p:cNvPr id="10268" name="Text Box 10">
              <a:extLst>
                <a:ext uri="{FF2B5EF4-FFF2-40B4-BE49-F238E27FC236}">
                  <a16:creationId xmlns:a16="http://schemas.microsoft.com/office/drawing/2014/main" id="{3E663085-1117-4FB5-8CBA-239D7F24C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2" y="9009"/>
              <a:ext cx="960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zh-CN" sz="1600" dirty="0">
                  <a:latin typeface="Calibri" panose="020F0502020204030204" pitchFamily="34" charset="0"/>
                  <a:ea typeface="SimSun" panose="02010600030101010101" pitchFamily="2" charset="-122"/>
                </a:rPr>
                <a:t>p</a:t>
              </a:r>
              <a:r>
                <a:rPr lang="en-US" altLang="zh-CN" sz="1600" baseline="-25000" dirty="0">
                  <a:latin typeface="Calibri" panose="020F0502020204030204" pitchFamily="34" charset="0"/>
                  <a:ea typeface="SimSun" panose="02010600030101010101" pitchFamily="2" charset="-122"/>
                </a:rPr>
                <a:t>2</a:t>
              </a:r>
              <a:endParaRPr lang="en-US" altLang="en-US" sz="1600" dirty="0"/>
            </a:p>
          </p:txBody>
        </p:sp>
        <p:sp>
          <p:nvSpPr>
            <p:cNvPr id="10269" name="Text Box 11">
              <a:extLst>
                <a:ext uri="{FF2B5EF4-FFF2-40B4-BE49-F238E27FC236}">
                  <a16:creationId xmlns:a16="http://schemas.microsoft.com/office/drawing/2014/main" id="{577EC91B-85FD-4F36-9957-304C48995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2" y="9661"/>
              <a:ext cx="96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zh-CN" sz="1600" dirty="0">
                  <a:latin typeface="Calibri" panose="020F0502020204030204" pitchFamily="34" charset="0"/>
                  <a:ea typeface="SimSun" panose="02010600030101010101" pitchFamily="2" charset="-122"/>
                </a:rPr>
                <a:t>p</a:t>
              </a:r>
              <a:r>
                <a:rPr lang="en-US" altLang="zh-CN" sz="1600" baseline="-25000" dirty="0">
                  <a:latin typeface="Calibri" panose="020F0502020204030204" pitchFamily="34" charset="0"/>
                  <a:ea typeface="SimSun" panose="02010600030101010101" pitchFamily="2" charset="-122"/>
                </a:rPr>
                <a:t>3</a:t>
              </a:r>
              <a:endParaRPr lang="en-US" altLang="en-US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Object 14">
                <a:extLst>
                  <a:ext uri="{FF2B5EF4-FFF2-40B4-BE49-F238E27FC236}">
                    <a16:creationId xmlns:a16="http://schemas.microsoft.com/office/drawing/2014/main" id="{3029BA04-8CB3-4EBE-8DA2-DCA3BEB58D70}"/>
                  </a:ext>
                </a:extLst>
              </p:cNvPr>
              <p:cNvSpPr txBox="1"/>
              <p:nvPr/>
            </p:nvSpPr>
            <p:spPr bwMode="auto">
              <a:xfrm>
                <a:off x="1893277" y="3621087"/>
                <a:ext cx="1828800" cy="5540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𝑓𝑣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43" name="Object 14">
                <a:extLst>
                  <a:ext uri="{FF2B5EF4-FFF2-40B4-BE49-F238E27FC236}">
                    <a16:creationId xmlns:a16="http://schemas.microsoft.com/office/drawing/2014/main" id="{3029BA04-8CB3-4EBE-8DA2-DCA3BEB58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3277" y="3621087"/>
                <a:ext cx="1828800" cy="554038"/>
              </a:xfrm>
              <a:prstGeom prst="rect">
                <a:avLst/>
              </a:prstGeom>
              <a:blipFill>
                <a:blip r:embed="rId4"/>
                <a:stretch>
                  <a:fillRect b="-21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4" name="Object 13">
                <a:extLst>
                  <a:ext uri="{FF2B5EF4-FFF2-40B4-BE49-F238E27FC236}">
                    <a16:creationId xmlns:a16="http://schemas.microsoft.com/office/drawing/2014/main" id="{8FDF4664-F769-4FAA-9F85-0EEE15E21CD8}"/>
                  </a:ext>
                </a:extLst>
              </p:cNvPr>
              <p:cNvSpPr txBox="1"/>
              <p:nvPr/>
            </p:nvSpPr>
            <p:spPr bwMode="auto">
              <a:xfrm>
                <a:off x="1893277" y="4319587"/>
                <a:ext cx="2038350" cy="5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𝑓𝑢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44" name="Object 13">
                <a:extLst>
                  <a:ext uri="{FF2B5EF4-FFF2-40B4-BE49-F238E27FC236}">
                    <a16:creationId xmlns:a16="http://schemas.microsoft.com/office/drawing/2014/main" id="{8FDF4664-F769-4FAA-9F85-0EEE15E21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3277" y="4319587"/>
                <a:ext cx="2038350" cy="596900"/>
              </a:xfrm>
              <a:prstGeom prst="rect">
                <a:avLst/>
              </a:prstGeom>
              <a:blipFill>
                <a:blip r:embed="rId5"/>
                <a:stretch>
                  <a:fillRect b="-3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Object 12">
                <a:extLst>
                  <a:ext uri="{FF2B5EF4-FFF2-40B4-BE49-F238E27FC236}">
                    <a16:creationId xmlns:a16="http://schemas.microsoft.com/office/drawing/2014/main" id="{DFC677F8-C634-438F-A46F-CE655489C4B2}"/>
                  </a:ext>
                </a:extLst>
              </p:cNvPr>
              <p:cNvSpPr txBox="1"/>
              <p:nvPr/>
            </p:nvSpPr>
            <p:spPr bwMode="auto">
              <a:xfrm>
                <a:off x="1898040" y="5048249"/>
                <a:ext cx="2260722" cy="578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45" name="Object 12">
                <a:extLst>
                  <a:ext uri="{FF2B5EF4-FFF2-40B4-BE49-F238E27FC236}">
                    <a16:creationId xmlns:a16="http://schemas.microsoft.com/office/drawing/2014/main" id="{DFC677F8-C634-438F-A46F-CE655489C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8040" y="5048249"/>
                <a:ext cx="2260722" cy="5788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6" name="Rectangle 18">
            <a:extLst>
              <a:ext uri="{FF2B5EF4-FFF2-40B4-BE49-F238E27FC236}">
                <a16:creationId xmlns:a16="http://schemas.microsoft.com/office/drawing/2014/main" id="{A270A4A8-D69D-4F83-A4CF-CEFEC940F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344" y="5924250"/>
            <a:ext cx="60962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</a:t>
            </a:r>
            <a:r>
              <a:rPr lang="en-US" altLang="en-US" sz="1800" baseline="300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2 </a:t>
            </a:r>
            <a:r>
              <a:rPr lang="en-US" alt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= (p</a:t>
            </a:r>
            <a:r>
              <a:rPr lang="en-US" altLang="en-US" sz="1800" baseline="-300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2</a:t>
            </a:r>
            <a:r>
              <a:rPr lang="en-US" alt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/</a:t>
            </a:r>
            <a:r>
              <a:rPr lang="en-US" altLang="en-US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</a:t>
            </a:r>
            <a:r>
              <a:rPr lang="en-US" altLang="en-US" sz="1800" baseline="-300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</a:t>
            </a:r>
            <a:r>
              <a:rPr lang="en-US" alt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)</a:t>
            </a:r>
            <a:r>
              <a:rPr lang="en-US" altLang="en-US" sz="1800" baseline="300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k</a:t>
            </a:r>
            <a:r>
              <a:rPr lang="en-US" alt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R (</a:t>
            </a:r>
            <a:r>
              <a:rPr lang="en-US" altLang="en-US" sz="1800" dirty="0">
                <a:solidFill>
                  <a:srgbClr val="FF0000"/>
                </a:solidFill>
                <a:latin typeface="Symbol" panose="05050102010706020507" pitchFamily="18" charset="2"/>
                <a:ea typeface="SimSun" panose="02010600030101010101" pitchFamily="2" charset="-122"/>
                <a:cs typeface="Calibri" panose="020F0502020204030204" pitchFamily="34" charset="0"/>
              </a:rPr>
              <a:t>q</a:t>
            </a:r>
            <a:r>
              <a:rPr lang="en-US" altLang="en-US" sz="1800" baseline="-300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</a:t>
            </a:r>
            <a:r>
              <a:rPr lang="en-US" altLang="en-US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-</a:t>
            </a:r>
            <a:r>
              <a:rPr lang="en-US" altLang="en-US" sz="1800" dirty="0">
                <a:solidFill>
                  <a:srgbClr val="FF0000"/>
                </a:solidFill>
                <a:latin typeface="Symbol" panose="05050102010706020507" pitchFamily="18" charset="2"/>
                <a:ea typeface="SimSun" panose="02010600030101010101" pitchFamily="2" charset="-122"/>
                <a:cs typeface="Calibri" panose="020F0502020204030204" pitchFamily="34" charset="0"/>
              </a:rPr>
              <a:t>q</a:t>
            </a:r>
            <a:r>
              <a:rPr lang="en-US" altLang="en-US" sz="1800" baseline="-300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3</a:t>
            </a:r>
            <a:r>
              <a:rPr lang="en-US" alt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)/2,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 ~50 m/s is the long gravity wave speed.</a:t>
            </a:r>
            <a:endParaRPr lang="en-US" altLang="en-US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0247" name="Rectangle 20">
            <a:extLst>
              <a:ext uri="{FF2B5EF4-FFF2-40B4-BE49-F238E27FC236}">
                <a16:creationId xmlns:a16="http://schemas.microsoft.com/office/drawing/2014/main" id="{1922D16F-2B77-4AE7-8972-B7497A536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03A6F2A-C73E-4EE0-9BCC-83546CBB1FF7}"/>
              </a:ext>
            </a:extLst>
          </p:cNvPr>
          <p:cNvCxnSpPr/>
          <p:nvPr/>
        </p:nvCxnSpPr>
        <p:spPr>
          <a:xfrm flipH="1">
            <a:off x="1893277" y="4505325"/>
            <a:ext cx="457200" cy="3111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>
            <a:extLst>
              <a:ext uri="{FF2B5EF4-FFF2-40B4-BE49-F238E27FC236}">
                <a16:creationId xmlns:a16="http://schemas.microsoft.com/office/drawing/2014/main" id="{0FA0A032-0158-42FD-8CB7-FA00AB55CBB3}"/>
              </a:ext>
            </a:extLst>
          </p:cNvPr>
          <p:cNvSpPr/>
          <p:nvPr/>
        </p:nvSpPr>
        <p:spPr>
          <a:xfrm>
            <a:off x="5029200" y="1123950"/>
            <a:ext cx="447675" cy="1657350"/>
          </a:xfrm>
          <a:custGeom>
            <a:avLst/>
            <a:gdLst>
              <a:gd name="connsiteX0" fmla="*/ 438158 w 447683"/>
              <a:gd name="connsiteY0" fmla="*/ 0 h 1657350"/>
              <a:gd name="connsiteX1" fmla="*/ 8 w 447683"/>
              <a:gd name="connsiteY1" fmla="*/ 828675 h 1657350"/>
              <a:gd name="connsiteX2" fmla="*/ 447683 w 447683"/>
              <a:gd name="connsiteY2" fmla="*/ 1657350 h 1657350"/>
              <a:gd name="connsiteX3" fmla="*/ 447683 w 447683"/>
              <a:gd name="connsiteY3" fmla="*/ 165735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83" h="1657350">
                <a:moveTo>
                  <a:pt x="438158" y="0"/>
                </a:moveTo>
                <a:cubicBezTo>
                  <a:pt x="218289" y="276225"/>
                  <a:pt x="-1579" y="552450"/>
                  <a:pt x="8" y="828675"/>
                </a:cubicBezTo>
                <a:cubicBezTo>
                  <a:pt x="1595" y="1104900"/>
                  <a:pt x="447683" y="1657350"/>
                  <a:pt x="447683" y="1657350"/>
                </a:cubicBezTo>
                <a:lnTo>
                  <a:pt x="447683" y="1657350"/>
                </a:lnTo>
              </a:path>
            </a:pathLst>
          </a:cu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51" name="TextBox 6">
            <a:extLst>
              <a:ext uri="{FF2B5EF4-FFF2-40B4-BE49-F238E27FC236}">
                <a16:creationId xmlns:a16="http://schemas.microsoft.com/office/drawing/2014/main" id="{925FFA67-4008-4867-93CB-4CE3CE30D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57400"/>
            <a:ext cx="574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Q, T</a:t>
            </a:r>
          </a:p>
        </p:txBody>
      </p:sp>
      <p:grpSp>
        <p:nvGrpSpPr>
          <p:cNvPr id="10252" name="Group 13">
            <a:extLst>
              <a:ext uri="{FF2B5EF4-FFF2-40B4-BE49-F238E27FC236}">
                <a16:creationId xmlns:a16="http://schemas.microsoft.com/office/drawing/2014/main" id="{7AAB4A2E-7DFB-4789-8224-70870F3B3E2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715000" y="1127125"/>
            <a:ext cx="914400" cy="1682750"/>
            <a:chOff x="6324600" y="594360"/>
            <a:chExt cx="914400" cy="1682115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63FCB34-0551-4051-8A1B-4622E37B7E8D}"/>
                </a:ext>
              </a:extLst>
            </p:cNvPr>
            <p:cNvSpPr/>
            <p:nvPr/>
          </p:nvSpPr>
          <p:spPr>
            <a:xfrm>
              <a:off x="6334125" y="594360"/>
              <a:ext cx="447675" cy="828362"/>
            </a:xfrm>
            <a:custGeom>
              <a:avLst/>
              <a:gdLst>
                <a:gd name="connsiteX0" fmla="*/ 438158 w 447683"/>
                <a:gd name="connsiteY0" fmla="*/ 0 h 1657350"/>
                <a:gd name="connsiteX1" fmla="*/ 8 w 447683"/>
                <a:gd name="connsiteY1" fmla="*/ 828675 h 1657350"/>
                <a:gd name="connsiteX2" fmla="*/ 447683 w 447683"/>
                <a:gd name="connsiteY2" fmla="*/ 1657350 h 1657350"/>
                <a:gd name="connsiteX3" fmla="*/ 447683 w 447683"/>
                <a:gd name="connsiteY3" fmla="*/ 165735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683" h="1657350">
                  <a:moveTo>
                    <a:pt x="438158" y="0"/>
                  </a:moveTo>
                  <a:cubicBezTo>
                    <a:pt x="218289" y="276225"/>
                    <a:pt x="-1579" y="552450"/>
                    <a:pt x="8" y="828675"/>
                  </a:cubicBezTo>
                  <a:cubicBezTo>
                    <a:pt x="1595" y="1104900"/>
                    <a:pt x="447683" y="1657350"/>
                    <a:pt x="447683" y="1657350"/>
                  </a:cubicBezTo>
                  <a:lnTo>
                    <a:pt x="447683" y="165735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A32A3F7-4CF0-4CED-9C73-E05C434D8CA1}"/>
                </a:ext>
              </a:extLst>
            </p:cNvPr>
            <p:cNvSpPr/>
            <p:nvPr/>
          </p:nvSpPr>
          <p:spPr>
            <a:xfrm flipH="1">
              <a:off x="6791325" y="1417962"/>
              <a:ext cx="447675" cy="828362"/>
            </a:xfrm>
            <a:custGeom>
              <a:avLst/>
              <a:gdLst>
                <a:gd name="connsiteX0" fmla="*/ 438158 w 447683"/>
                <a:gd name="connsiteY0" fmla="*/ 0 h 1657350"/>
                <a:gd name="connsiteX1" fmla="*/ 8 w 447683"/>
                <a:gd name="connsiteY1" fmla="*/ 828675 h 1657350"/>
                <a:gd name="connsiteX2" fmla="*/ 447683 w 447683"/>
                <a:gd name="connsiteY2" fmla="*/ 1657350 h 1657350"/>
                <a:gd name="connsiteX3" fmla="*/ 447683 w 447683"/>
                <a:gd name="connsiteY3" fmla="*/ 165735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683" h="1657350">
                  <a:moveTo>
                    <a:pt x="438158" y="0"/>
                  </a:moveTo>
                  <a:cubicBezTo>
                    <a:pt x="218289" y="276225"/>
                    <a:pt x="-1579" y="552450"/>
                    <a:pt x="8" y="828675"/>
                  </a:cubicBezTo>
                  <a:cubicBezTo>
                    <a:pt x="1595" y="1104900"/>
                    <a:pt x="447683" y="1657350"/>
                    <a:pt x="447683" y="1657350"/>
                  </a:cubicBezTo>
                  <a:lnTo>
                    <a:pt x="447683" y="165735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92352D7-84E9-4BDC-A364-4AF6F58E5096}"/>
                </a:ext>
              </a:extLst>
            </p:cNvPr>
            <p:cNvCxnSpPr/>
            <p:nvPr/>
          </p:nvCxnSpPr>
          <p:spPr>
            <a:xfrm>
              <a:off x="6781800" y="610229"/>
              <a:ext cx="9525" cy="16662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5C26E92-8F49-4CCB-B679-CA44B9D04649}"/>
                </a:ext>
              </a:extLst>
            </p:cNvPr>
            <p:cNvCxnSpPr>
              <a:endCxn id="29" idx="1"/>
            </p:cNvCxnSpPr>
            <p:nvPr/>
          </p:nvCxnSpPr>
          <p:spPr>
            <a:xfrm>
              <a:off x="6791325" y="1830556"/>
              <a:ext cx="447675" cy="1586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46F2887-1A41-435E-B92A-D497794B6F8D}"/>
                </a:ext>
              </a:extLst>
            </p:cNvPr>
            <p:cNvCxnSpPr/>
            <p:nvPr/>
          </p:nvCxnSpPr>
          <p:spPr>
            <a:xfrm flipH="1">
              <a:off x="6324600" y="991085"/>
              <a:ext cx="447675" cy="1587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53" name="TextBox 41">
            <a:extLst>
              <a:ext uri="{FF2B5EF4-FFF2-40B4-BE49-F238E27FC236}">
                <a16:creationId xmlns:a16="http://schemas.microsoft.com/office/drawing/2014/main" id="{99AC64D1-6E18-4B17-BB9D-95F379907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613" y="2297113"/>
            <a:ext cx="306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10254" name="TextBox 15">
            <a:extLst>
              <a:ext uri="{FF2B5EF4-FFF2-40B4-BE49-F238E27FC236}">
                <a16:creationId xmlns:a16="http://schemas.microsoft.com/office/drawing/2014/main" id="{3FAA8246-EA10-4A3C-9AB4-BF65EC623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7" y="324826"/>
            <a:ext cx="3347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Two-level model: baroclinic mode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66800F9-327B-4E4F-813C-BAD3E5E71BB7}"/>
                  </a:ext>
                </a:extLst>
              </p:cNvPr>
              <p:cNvSpPr/>
              <p:nvPr/>
            </p:nvSpPr>
            <p:spPr>
              <a:xfrm>
                <a:off x="5143244" y="3790268"/>
                <a:ext cx="2705356" cy="17089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dirty="0"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(</a:t>
                </a:r>
                <a:r>
                  <a:rPr lang="en-US" altLang="en-US" dirty="0" err="1"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u,v</a:t>
                </a:r>
                <a:r>
                  <a:rPr lang="en-US" altLang="en-US" dirty="0"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): low-level velocity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low-level geopotential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Q: diabatic heating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dirty="0"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f=</a:t>
                </a:r>
                <a:r>
                  <a:rPr lang="en-US" altLang="en-US" dirty="0">
                    <a:solidFill>
                      <a:srgbClr val="C00000"/>
                    </a:solidFill>
                    <a:latin typeface="Symbol" panose="05050102010706020507" pitchFamily="18" charset="2"/>
                    <a:ea typeface="SimSun" panose="02010600030101010101" pitchFamily="2" charset="-122"/>
                    <a:cs typeface="Calibri" panose="020F0502020204030204" pitchFamily="34" charset="0"/>
                  </a:rPr>
                  <a:t>b</a:t>
                </a:r>
                <a:r>
                  <a:rPr lang="en-US" altLang="en-US" dirty="0"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y, equatorial beta plane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66800F9-327B-4E4F-813C-BAD3E5E71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244" y="3790268"/>
                <a:ext cx="2705356" cy="1708994"/>
              </a:xfrm>
              <a:prstGeom prst="rect">
                <a:avLst/>
              </a:prstGeom>
              <a:blipFill>
                <a:blip r:embed="rId7"/>
                <a:stretch>
                  <a:fillRect l="-2027" r="-1126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F2D4EC8A-FEAA-435D-9CA3-669C6F597DDA}"/>
              </a:ext>
            </a:extLst>
          </p:cNvPr>
          <p:cNvGrpSpPr>
            <a:grpSpLocks noChangeAspect="1"/>
          </p:cNvGrpSpPr>
          <p:nvPr/>
        </p:nvGrpSpPr>
        <p:grpSpPr>
          <a:xfrm>
            <a:off x="590523" y="1201859"/>
            <a:ext cx="3253391" cy="1440293"/>
            <a:chOff x="761998" y="1430849"/>
            <a:chExt cx="2171695" cy="961508"/>
          </a:xfrm>
        </p:grpSpPr>
        <p:pic>
          <p:nvPicPr>
            <p:cNvPr id="30" name="Picture 29" descr="A close up of a logo&#10;&#10;Description automatically generated">
              <a:extLst>
                <a:ext uri="{FF2B5EF4-FFF2-40B4-BE49-F238E27FC236}">
                  <a16:creationId xmlns:a16="http://schemas.microsoft.com/office/drawing/2014/main" id="{0A8CDF96-8F3C-4666-B784-BB72FDD95A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5" t="2743" r="64792" b="56748"/>
            <a:stretch/>
          </p:blipFill>
          <p:spPr>
            <a:xfrm>
              <a:off x="1237204" y="1430849"/>
              <a:ext cx="820191" cy="848033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8345C12-EE13-42A9-9C4E-52B4E24DECD7}"/>
                </a:ext>
              </a:extLst>
            </p:cNvPr>
            <p:cNvSpPr/>
            <p:nvPr/>
          </p:nvSpPr>
          <p:spPr>
            <a:xfrm>
              <a:off x="1638296" y="1496220"/>
              <a:ext cx="1295397" cy="88283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1A62401-855B-4934-A09D-849B00FCDABA}"/>
                </a:ext>
              </a:extLst>
            </p:cNvPr>
            <p:cNvSpPr/>
            <p:nvPr/>
          </p:nvSpPr>
          <p:spPr>
            <a:xfrm>
              <a:off x="761998" y="1505549"/>
              <a:ext cx="733581" cy="88283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C5D592B-525A-43D5-9C94-5419684DE89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952780" y="2374773"/>
              <a:ext cx="126303" cy="13581"/>
            </a:xfrm>
            <a:prstGeom prst="straightConnector1">
              <a:avLst/>
            </a:prstGeom>
            <a:ln w="952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8F48649-ED15-4DEE-8A38-DBE90518F80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19200" y="2388170"/>
              <a:ext cx="104616" cy="4187"/>
            </a:xfrm>
            <a:prstGeom prst="straightConnector1">
              <a:avLst/>
            </a:prstGeom>
            <a:ln w="952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15">
            <a:extLst>
              <a:ext uri="{FF2B5EF4-FFF2-40B4-BE49-F238E27FC236}">
                <a16:creationId xmlns:a16="http://schemas.microsoft.com/office/drawing/2014/main" id="{D8348FED-A812-44B4-B177-F1C4227E9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63539"/>
            <a:ext cx="16892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Longwave approx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76320C-E31D-4F28-8B4E-631052238241}"/>
              </a:ext>
            </a:extLst>
          </p:cNvPr>
          <p:cNvCxnSpPr/>
          <p:nvPr/>
        </p:nvCxnSpPr>
        <p:spPr>
          <a:xfrm>
            <a:off x="149552" y="2881313"/>
            <a:ext cx="3812848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ABF0D05-7762-41C4-926F-813EBA391ADF}"/>
              </a:ext>
            </a:extLst>
          </p:cNvPr>
          <p:cNvCxnSpPr>
            <a:cxnSpLocks/>
          </p:cNvCxnSpPr>
          <p:nvPr/>
        </p:nvCxnSpPr>
        <p:spPr>
          <a:xfrm flipH="1" flipV="1">
            <a:off x="376721" y="2084885"/>
            <a:ext cx="19205" cy="103931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F3C079A-DBC6-4219-A7E5-B4473CA66DB6}"/>
              </a:ext>
            </a:extLst>
          </p:cNvPr>
          <p:cNvSpPr txBox="1"/>
          <p:nvPr/>
        </p:nvSpPr>
        <p:spPr>
          <a:xfrm>
            <a:off x="3570492" y="2832248"/>
            <a:ext cx="273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5F4662-CA7A-47AE-93FF-7A51A12E0CDF}"/>
              </a:ext>
            </a:extLst>
          </p:cNvPr>
          <p:cNvSpPr txBox="1"/>
          <p:nvPr/>
        </p:nvSpPr>
        <p:spPr>
          <a:xfrm>
            <a:off x="103299" y="2084885"/>
            <a:ext cx="273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5">
            <a:extLst>
              <a:ext uri="{FF2B5EF4-FFF2-40B4-BE49-F238E27FC236}">
                <a16:creationId xmlns:a16="http://schemas.microsoft.com/office/drawing/2014/main" id="{5D901304-776C-4CAD-B690-BFF37A9EA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52027"/>
            <a:ext cx="8763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Fig. 3.11</a:t>
            </a: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2648038-A8DE-432E-B7DC-2C7BE64EFFC8}"/>
              </a:ext>
            </a:extLst>
          </p:cNvPr>
          <p:cNvCxnSpPr/>
          <p:nvPr/>
        </p:nvCxnSpPr>
        <p:spPr>
          <a:xfrm>
            <a:off x="2813548" y="3048000"/>
            <a:ext cx="27432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4AB6EF-5E68-4A0F-BD4A-F96B6C502AF4}"/>
              </a:ext>
            </a:extLst>
          </p:cNvPr>
          <p:cNvCxnSpPr>
            <a:cxnSpLocks/>
          </p:cNvCxnSpPr>
          <p:nvPr/>
        </p:nvCxnSpPr>
        <p:spPr>
          <a:xfrm>
            <a:off x="2813548" y="2514600"/>
            <a:ext cx="1371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3CAC4F-D0C1-4975-B101-F768590AE62F}"/>
              </a:ext>
            </a:extLst>
          </p:cNvPr>
          <p:cNvCxnSpPr>
            <a:cxnSpLocks/>
          </p:cNvCxnSpPr>
          <p:nvPr/>
        </p:nvCxnSpPr>
        <p:spPr>
          <a:xfrm>
            <a:off x="4185148" y="3657600"/>
            <a:ext cx="143033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007343-9438-4374-A44C-BDC743FBDA13}"/>
              </a:ext>
            </a:extLst>
          </p:cNvPr>
          <p:cNvCxnSpPr>
            <a:cxnSpLocks/>
          </p:cNvCxnSpPr>
          <p:nvPr/>
        </p:nvCxnSpPr>
        <p:spPr>
          <a:xfrm flipH="1">
            <a:off x="4185148" y="2514600"/>
            <a:ext cx="7938" cy="1143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42223D-CB63-4EB5-BEE9-3BBB728A1A69}"/>
              </a:ext>
            </a:extLst>
          </p:cNvPr>
          <p:cNvSpPr/>
          <p:nvPr/>
        </p:nvSpPr>
        <p:spPr>
          <a:xfrm>
            <a:off x="3304086" y="2514600"/>
            <a:ext cx="889000" cy="549275"/>
          </a:xfrm>
          <a:custGeom>
            <a:avLst/>
            <a:gdLst>
              <a:gd name="connsiteX0" fmla="*/ 0 w 491319"/>
              <a:gd name="connsiteY0" fmla="*/ 0 h 527713"/>
              <a:gd name="connsiteX1" fmla="*/ 213814 w 491319"/>
              <a:gd name="connsiteY1" fmla="*/ 68238 h 527713"/>
              <a:gd name="connsiteX2" fmla="*/ 377588 w 491319"/>
              <a:gd name="connsiteY2" fmla="*/ 250209 h 527713"/>
              <a:gd name="connsiteX3" fmla="*/ 491319 w 491319"/>
              <a:gd name="connsiteY3" fmla="*/ 527713 h 5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319" h="527713">
                <a:moveTo>
                  <a:pt x="0" y="0"/>
                </a:moveTo>
                <a:cubicBezTo>
                  <a:pt x="75441" y="13268"/>
                  <a:pt x="150883" y="26537"/>
                  <a:pt x="213814" y="68238"/>
                </a:cubicBezTo>
                <a:cubicBezTo>
                  <a:pt x="276745" y="109940"/>
                  <a:pt x="331337" y="173630"/>
                  <a:pt x="377588" y="250209"/>
                </a:cubicBezTo>
                <a:cubicBezTo>
                  <a:pt x="423839" y="326788"/>
                  <a:pt x="457579" y="427250"/>
                  <a:pt x="491319" y="527713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26EA23F-3919-4E38-A697-69186BE133EF}"/>
              </a:ext>
            </a:extLst>
          </p:cNvPr>
          <p:cNvSpPr/>
          <p:nvPr/>
        </p:nvSpPr>
        <p:spPr>
          <a:xfrm rot="16200000" flipH="1">
            <a:off x="4371680" y="2853533"/>
            <a:ext cx="617537" cy="990600"/>
          </a:xfrm>
          <a:custGeom>
            <a:avLst/>
            <a:gdLst>
              <a:gd name="connsiteX0" fmla="*/ 0 w 491319"/>
              <a:gd name="connsiteY0" fmla="*/ 0 h 527713"/>
              <a:gd name="connsiteX1" fmla="*/ 213814 w 491319"/>
              <a:gd name="connsiteY1" fmla="*/ 68238 h 527713"/>
              <a:gd name="connsiteX2" fmla="*/ 377588 w 491319"/>
              <a:gd name="connsiteY2" fmla="*/ 250209 h 527713"/>
              <a:gd name="connsiteX3" fmla="*/ 491319 w 491319"/>
              <a:gd name="connsiteY3" fmla="*/ 527713 h 5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319" h="527713">
                <a:moveTo>
                  <a:pt x="0" y="0"/>
                </a:moveTo>
                <a:cubicBezTo>
                  <a:pt x="75441" y="13268"/>
                  <a:pt x="150883" y="26537"/>
                  <a:pt x="213814" y="68238"/>
                </a:cubicBezTo>
                <a:cubicBezTo>
                  <a:pt x="276745" y="109940"/>
                  <a:pt x="331337" y="173630"/>
                  <a:pt x="377588" y="250209"/>
                </a:cubicBezTo>
                <a:cubicBezTo>
                  <a:pt x="423839" y="326788"/>
                  <a:pt x="457579" y="427250"/>
                  <a:pt x="491319" y="527713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3651A65-F1F5-4C77-B638-11D28AB66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634880"/>
            <a:ext cx="17459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/>
              <a:t>Deformation radius 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AD0C7E07-EBC5-46D0-8A74-CB17D19E556B}"/>
              </a:ext>
            </a:extLst>
          </p:cNvPr>
          <p:cNvSpPr/>
          <p:nvPr/>
        </p:nvSpPr>
        <p:spPr>
          <a:xfrm rot="5400000">
            <a:off x="4037012" y="1563443"/>
            <a:ext cx="155575" cy="9144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8799B4-1ED4-42C6-A1C6-1D6DB816650D}"/>
              </a:ext>
            </a:extLst>
          </p:cNvPr>
          <p:cNvGrpSpPr>
            <a:grpSpLocks/>
          </p:cNvGrpSpPr>
          <p:nvPr/>
        </p:nvGrpSpPr>
        <p:grpSpPr bwMode="auto">
          <a:xfrm>
            <a:off x="4064251" y="3372322"/>
            <a:ext cx="241793" cy="248889"/>
            <a:chOff x="7620000" y="457200"/>
            <a:chExt cx="914400" cy="9144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1231322-C425-401A-8235-D93B8AD54A01}"/>
                </a:ext>
              </a:extLst>
            </p:cNvPr>
            <p:cNvSpPr/>
            <p:nvPr/>
          </p:nvSpPr>
          <p:spPr>
            <a:xfrm>
              <a:off x="7620000" y="457200"/>
              <a:ext cx="914400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5906CE0-957E-413E-950C-F09D5908D061}"/>
                </a:ext>
              </a:extLst>
            </p:cNvPr>
            <p:cNvSpPr/>
            <p:nvPr/>
          </p:nvSpPr>
          <p:spPr>
            <a:xfrm>
              <a:off x="7924800" y="7620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63E5CA-D294-42F2-8F80-DED4BAE021F4}"/>
                  </a:ext>
                </a:extLst>
              </p:cNvPr>
              <p:cNvSpPr txBox="1"/>
              <p:nvPr/>
            </p:nvSpPr>
            <p:spPr>
              <a:xfrm>
                <a:off x="5022591" y="1527318"/>
                <a:ext cx="653063" cy="5229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63E5CA-D294-42F2-8F80-DED4BAE02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591" y="1527318"/>
                <a:ext cx="653063" cy="5229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77682A8-A738-46FE-94BB-4933CDC806DE}"/>
              </a:ext>
            </a:extLst>
          </p:cNvPr>
          <p:cNvSpPr/>
          <p:nvPr/>
        </p:nvSpPr>
        <p:spPr>
          <a:xfrm>
            <a:off x="5313282" y="2979501"/>
            <a:ext cx="300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39A7E8-CDDB-46BF-A1BD-C8155D5B4A69}"/>
              </a:ext>
            </a:extLst>
          </p:cNvPr>
          <p:cNvSpPr txBox="1"/>
          <p:nvPr/>
        </p:nvSpPr>
        <p:spPr>
          <a:xfrm>
            <a:off x="1277098" y="4623117"/>
            <a:ext cx="658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dirty="0">
                <a:solidFill>
                  <a:srgbClr val="C00000"/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How does a </a:t>
            </a:r>
            <a:r>
              <a:rPr lang="en-US" dirty="0">
                <a:solidFill>
                  <a:srgbClr val="0070C0"/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sea level jump </a:t>
            </a:r>
            <a:r>
              <a:rPr lang="en-US" dirty="0">
                <a:solidFill>
                  <a:srgbClr val="C00000"/>
                </a:solidFill>
                <a:latin typeface="Segoe Print" panose="02000600000000000000" pitchFamily="2" charset="0"/>
                <a:cs typeface="Calibri" panose="020F0502020204030204" pitchFamily="34" charset="0"/>
              </a:rPr>
              <a:t>evolve in time (f=0 vs. f≠0)? </a:t>
            </a:r>
          </a:p>
        </p:txBody>
      </p:sp>
    </p:spTree>
    <p:extLst>
      <p:ext uri="{BB962C8B-B14F-4D97-AF65-F5344CB8AC3E}">
        <p14:creationId xmlns:p14="http://schemas.microsoft.com/office/powerpoint/2010/main" val="187939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9">
            <a:extLst>
              <a:ext uri="{FF2B5EF4-FFF2-40B4-BE49-F238E27FC236}">
                <a16:creationId xmlns:a16="http://schemas.microsoft.com/office/drawing/2014/main" id="{3BAF471A-743A-4D06-A518-9FF83815B3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96409"/>
              </p:ext>
            </p:extLst>
          </p:nvPr>
        </p:nvGraphicFramePr>
        <p:xfrm>
          <a:off x="762000" y="647826"/>
          <a:ext cx="2116138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20900" imgH="698500" progId="Equation.DSMT4">
                  <p:embed/>
                </p:oleObj>
              </mc:Choice>
              <mc:Fallback>
                <p:oleObj name="Equation" r:id="rId3" imgW="2120900" imgH="6985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47826"/>
                        <a:ext cx="2116138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Box 21">
            <a:extLst>
              <a:ext uri="{FF2B5EF4-FFF2-40B4-BE49-F238E27FC236}">
                <a16:creationId xmlns:a16="http://schemas.microsoft.com/office/drawing/2014/main" id="{EAEFD104-6CC0-4AED-9D2B-310F15DB3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" y="274214"/>
            <a:ext cx="39489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eigen-value problem is</a:t>
            </a:r>
          </a:p>
        </p:txBody>
      </p:sp>
      <p:pic>
        <p:nvPicPr>
          <p:cNvPr id="12292" name="Picture 21">
            <a:extLst>
              <a:ext uri="{FF2B5EF4-FFF2-40B4-BE49-F238E27FC236}">
                <a16:creationId xmlns:a16="http://schemas.microsoft.com/office/drawing/2014/main" id="{3ABAC912-FC0F-42F7-ABA8-D8A5FE3A7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5"/>
          <a:stretch>
            <a:fillRect/>
          </a:stretch>
        </p:blipFill>
        <p:spPr bwMode="auto">
          <a:xfrm>
            <a:off x="5181600" y="3024313"/>
            <a:ext cx="3933825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3" name="Object 2">
            <a:extLst>
              <a:ext uri="{FF2B5EF4-FFF2-40B4-BE49-F238E27FC236}">
                <a16:creationId xmlns:a16="http://schemas.microsoft.com/office/drawing/2014/main" id="{E68F024B-BAD5-4E47-B267-63927F36C2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380909"/>
              </p:ext>
            </p:extLst>
          </p:nvPr>
        </p:nvGraphicFramePr>
        <p:xfrm>
          <a:off x="762000" y="1574926"/>
          <a:ext cx="21367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86811" imgH="253890" progId="Equation.DSMT4">
                  <p:embed/>
                </p:oleObj>
              </mc:Choice>
              <mc:Fallback>
                <p:oleObj name="Equation" r:id="rId6" imgW="1586811" imgH="25389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74926"/>
                        <a:ext cx="21367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3">
            <a:extLst>
              <a:ext uri="{FF2B5EF4-FFF2-40B4-BE49-F238E27FC236}">
                <a16:creationId xmlns:a16="http://schemas.microsoft.com/office/drawing/2014/main" id="{503DA406-2BA9-456C-8DCC-0CF23C2113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286198"/>
              </p:ext>
            </p:extLst>
          </p:nvPr>
        </p:nvGraphicFramePr>
        <p:xfrm>
          <a:off x="728663" y="2113089"/>
          <a:ext cx="22780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88760" imgH="419040" progId="Equation.DSMT4">
                  <p:embed/>
                </p:oleObj>
              </mc:Choice>
              <mc:Fallback>
                <p:oleObj name="Equation" r:id="rId8" imgW="168876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3" y="2113089"/>
                        <a:ext cx="2278062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Box 4">
            <a:extLst>
              <a:ext uri="{FF2B5EF4-FFF2-40B4-BE49-F238E27FC236}">
                <a16:creationId xmlns:a16="http://schemas.microsoft.com/office/drawing/2014/main" id="{DF2A18FD-E934-42E0-AF5E-C8D4487E6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" y="2819399"/>
            <a:ext cx="390443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alibri" panose="020F0502020204030204" pitchFamily="34" charset="0"/>
              </a:rPr>
              <a:t>is the parabolic cylinder function, H is Hermite </a:t>
            </a:r>
            <a:r>
              <a:rPr lang="en-US" altLang="en-US" sz="1600" dirty="0" err="1">
                <a:latin typeface="Calibri" panose="020F0502020204030204" pitchFamily="34" charset="0"/>
              </a:rPr>
              <a:t>polynomia</a:t>
            </a:r>
            <a:r>
              <a:rPr lang="en-US" altLang="en-US" sz="1600" dirty="0">
                <a:latin typeface="Calibri" panose="020F0502020204030204" pitchFamily="34" charset="0"/>
              </a:rPr>
              <a:t>, and (x, y) are coordinates non-</a:t>
            </a:r>
            <a:r>
              <a:rPr lang="en-US" altLang="en-US" sz="1600" dirty="0" err="1">
                <a:latin typeface="Calibri" panose="020F0502020204030204" pitchFamily="34" charset="0"/>
              </a:rPr>
              <a:t>dimensionized</a:t>
            </a:r>
            <a:r>
              <a:rPr lang="en-US" altLang="en-US" sz="1600" dirty="0">
                <a:latin typeface="Calibri" panose="020F0502020204030204" pitchFamily="34" charset="0"/>
              </a:rPr>
              <a:t> by the equatorial radius of deformation R</a:t>
            </a:r>
            <a:r>
              <a:rPr lang="en-US" altLang="en-US" sz="1600" baseline="-25000" dirty="0">
                <a:latin typeface="Calibri" panose="020F0502020204030204" pitchFamily="34" charset="0"/>
              </a:rPr>
              <a:t>e</a:t>
            </a:r>
            <a:r>
              <a:rPr lang="en-US" altLang="en-US" sz="1600" dirty="0">
                <a:latin typeface="Calibri" panose="020F0502020204030204" pitchFamily="34" charset="0"/>
              </a:rPr>
              <a:t>=(c/</a:t>
            </a:r>
            <a:r>
              <a:rPr lang="en-US" altLang="en-US" sz="1600" dirty="0">
                <a:latin typeface="Symbol" panose="05050102010706020507" pitchFamily="18" charset="2"/>
              </a:rPr>
              <a:t>b</a:t>
            </a:r>
            <a:r>
              <a:rPr lang="en-US" altLang="en-US" sz="1600" dirty="0">
                <a:latin typeface="Calibri" panose="020F0502020204030204" pitchFamily="34" charset="0"/>
              </a:rPr>
              <a:t>)</a:t>
            </a:r>
            <a:r>
              <a:rPr lang="en-US" altLang="en-US" sz="1600" baseline="30000" dirty="0">
                <a:latin typeface="Calibri" panose="020F0502020204030204" pitchFamily="34" charset="0"/>
              </a:rPr>
              <a:t>1/2</a:t>
            </a:r>
            <a:r>
              <a:rPr lang="en-US" altLang="en-US" sz="1600" dirty="0"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12296" name="TextBox 3">
            <a:extLst>
              <a:ext uri="{FF2B5EF4-FFF2-40B4-BE49-F238E27FC236}">
                <a16:creationId xmlns:a16="http://schemas.microsoft.com/office/drawing/2014/main" id="{F04A69CC-3C7B-4857-9CED-760F43DD4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921375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Symbol" panose="05050102010706020507" pitchFamily="18" charset="2"/>
                <a:cs typeface="Calibri" panose="020F0502020204030204" pitchFamily="34" charset="0"/>
              </a:rPr>
              <a:t>F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pressure perturbations</a:t>
            </a:r>
          </a:p>
        </p:txBody>
      </p:sp>
      <p:sp>
        <p:nvSpPr>
          <p:cNvPr id="12297" name="TextBox 3">
            <a:extLst>
              <a:ext uri="{FF2B5EF4-FFF2-40B4-BE49-F238E27FC236}">
                <a16:creationId xmlns:a16="http://schemas.microsoft.com/office/drawing/2014/main" id="{C3D7D620-E555-453A-AE6C-58D5B533B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802" y="4728476"/>
            <a:ext cx="1746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Deformation radius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A158E1A5-0B80-4C79-9300-D54CF9429987}"/>
              </a:ext>
            </a:extLst>
          </p:cNvPr>
          <p:cNvSpPr/>
          <p:nvPr/>
        </p:nvSpPr>
        <p:spPr>
          <a:xfrm rot="5400000">
            <a:off x="7238206" y="2432969"/>
            <a:ext cx="153988" cy="9144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" name="TextBox 3">
            <a:extLst>
              <a:ext uri="{FF2B5EF4-FFF2-40B4-BE49-F238E27FC236}">
                <a16:creationId xmlns:a16="http://schemas.microsoft.com/office/drawing/2014/main" id="{B4CF9A4A-4790-4608-8383-FE260CC0F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513" y="5738938"/>
            <a:ext cx="274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y</a:t>
            </a:r>
          </a:p>
        </p:txBody>
      </p:sp>
      <p:sp>
        <p:nvSpPr>
          <p:cNvPr id="58" name="TextBox 3">
            <a:extLst>
              <a:ext uri="{FF2B5EF4-FFF2-40B4-BE49-F238E27FC236}">
                <a16:creationId xmlns:a16="http://schemas.microsoft.com/office/drawing/2014/main" id="{633E37C1-E5CF-4F6B-A657-446E22C0F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9021" y="2417471"/>
            <a:ext cx="2677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/>
              <a:t>Deformation radius R</a:t>
            </a:r>
            <a:r>
              <a:rPr lang="en-US" altLang="en-US" sz="1400" baseline="-25000" dirty="0">
                <a:latin typeface="Calibri" panose="020F0502020204030204" pitchFamily="34" charset="0"/>
              </a:rPr>
              <a:t>e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=(c/</a:t>
            </a:r>
            <a:r>
              <a:rPr lang="en-US" altLang="en-US" sz="1600" dirty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r>
              <a:rPr lang="en-US" altLang="en-US" sz="16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1/2</a:t>
            </a:r>
            <a:endParaRPr lang="en-US" altLang="en-US" sz="1400" i="1" dirty="0"/>
          </a:p>
        </p:txBody>
      </p:sp>
      <p:sp>
        <p:nvSpPr>
          <p:cNvPr id="59" name="Left Brace 58">
            <a:extLst>
              <a:ext uri="{FF2B5EF4-FFF2-40B4-BE49-F238E27FC236}">
                <a16:creationId xmlns:a16="http://schemas.microsoft.com/office/drawing/2014/main" id="{50021045-C111-434C-95B4-61EC86579A56}"/>
              </a:ext>
            </a:extLst>
          </p:cNvPr>
          <p:cNvSpPr/>
          <p:nvPr/>
        </p:nvSpPr>
        <p:spPr>
          <a:xfrm rot="5400000">
            <a:off x="2302301" y="4687996"/>
            <a:ext cx="155575" cy="9144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13">
                <a:extLst>
                  <a:ext uri="{FF2B5EF4-FFF2-40B4-BE49-F238E27FC236}">
                    <a16:creationId xmlns:a16="http://schemas.microsoft.com/office/drawing/2014/main" id="{463B9057-020C-48B2-9806-43E8A6AD8971}"/>
                  </a:ext>
                </a:extLst>
              </p:cNvPr>
              <p:cNvSpPr txBox="1"/>
              <p:nvPr/>
            </p:nvSpPr>
            <p:spPr bwMode="auto">
              <a:xfrm>
                <a:off x="7293554" y="1456658"/>
                <a:ext cx="1373859" cy="5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𝑓𝑢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Object 13">
                <a:extLst>
                  <a:ext uri="{FF2B5EF4-FFF2-40B4-BE49-F238E27FC236}">
                    <a16:creationId xmlns:a16="http://schemas.microsoft.com/office/drawing/2014/main" id="{463B9057-020C-48B2-9806-43E8A6AD8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93554" y="1456658"/>
                <a:ext cx="1373859" cy="5969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006BC41C-867E-4958-9EF2-F5514A360490}"/>
              </a:ext>
            </a:extLst>
          </p:cNvPr>
          <p:cNvSpPr/>
          <p:nvPr/>
        </p:nvSpPr>
        <p:spPr>
          <a:xfrm>
            <a:off x="5294036" y="249802"/>
            <a:ext cx="3223419" cy="170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 solutions include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Kelvin wave (v=0), and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Rossby waves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Geostrophic in y, 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8898D3-195A-4140-A16C-0E03F77F2763}"/>
              </a:ext>
            </a:extLst>
          </p:cNvPr>
          <p:cNvSpPr/>
          <p:nvPr/>
        </p:nvSpPr>
        <p:spPr>
          <a:xfrm>
            <a:off x="305976" y="152400"/>
            <a:ext cx="4251859" cy="3859954"/>
          </a:xfrm>
          <a:prstGeom prst="rect">
            <a:avLst/>
          </a:prstGeom>
          <a:noFill/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0793A6-4A05-4B39-A89D-F2499E4ECFC3}"/>
              </a:ext>
            </a:extLst>
          </p:cNvPr>
          <p:cNvGrpSpPr/>
          <p:nvPr/>
        </p:nvGrpSpPr>
        <p:grpSpPr>
          <a:xfrm>
            <a:off x="1008489" y="5375383"/>
            <a:ext cx="2893241" cy="1143001"/>
            <a:chOff x="1008489" y="5375383"/>
            <a:chExt cx="2893241" cy="114300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E945F42-FB6B-450A-9E81-AF115A914384}"/>
                </a:ext>
              </a:extLst>
            </p:cNvPr>
            <p:cNvCxnSpPr/>
            <p:nvPr/>
          </p:nvCxnSpPr>
          <p:spPr>
            <a:xfrm>
              <a:off x="1008489" y="5908783"/>
              <a:ext cx="274320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21A5317-33A5-41F1-B1CB-FF0A49EFE90A}"/>
                </a:ext>
              </a:extLst>
            </p:cNvPr>
            <p:cNvCxnSpPr>
              <a:cxnSpLocks/>
            </p:cNvCxnSpPr>
            <p:nvPr/>
          </p:nvCxnSpPr>
          <p:spPr>
            <a:xfrm>
              <a:off x="1008489" y="5375383"/>
              <a:ext cx="13716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A0CA9A5-6C03-4877-9419-4941A9301BAA}"/>
                </a:ext>
              </a:extLst>
            </p:cNvPr>
            <p:cNvCxnSpPr>
              <a:cxnSpLocks/>
            </p:cNvCxnSpPr>
            <p:nvPr/>
          </p:nvCxnSpPr>
          <p:spPr>
            <a:xfrm>
              <a:off x="2380089" y="6518383"/>
              <a:ext cx="143033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A27D5BB-D25D-4FE3-B804-3035817E5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0089" y="5375383"/>
              <a:ext cx="7938" cy="1143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A108FC-D7A2-4DA0-B305-BE1FDCD0F966}"/>
                </a:ext>
              </a:extLst>
            </p:cNvPr>
            <p:cNvSpPr/>
            <p:nvPr/>
          </p:nvSpPr>
          <p:spPr>
            <a:xfrm>
              <a:off x="1499027" y="5375383"/>
              <a:ext cx="889000" cy="549275"/>
            </a:xfrm>
            <a:custGeom>
              <a:avLst/>
              <a:gdLst>
                <a:gd name="connsiteX0" fmla="*/ 0 w 491319"/>
                <a:gd name="connsiteY0" fmla="*/ 0 h 527713"/>
                <a:gd name="connsiteX1" fmla="*/ 213814 w 491319"/>
                <a:gd name="connsiteY1" fmla="*/ 68238 h 527713"/>
                <a:gd name="connsiteX2" fmla="*/ 377588 w 491319"/>
                <a:gd name="connsiteY2" fmla="*/ 250209 h 527713"/>
                <a:gd name="connsiteX3" fmla="*/ 491319 w 491319"/>
                <a:gd name="connsiteY3" fmla="*/ 527713 h 5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319" h="527713">
                  <a:moveTo>
                    <a:pt x="0" y="0"/>
                  </a:moveTo>
                  <a:cubicBezTo>
                    <a:pt x="75441" y="13268"/>
                    <a:pt x="150883" y="26537"/>
                    <a:pt x="213814" y="68238"/>
                  </a:cubicBezTo>
                  <a:cubicBezTo>
                    <a:pt x="276745" y="109940"/>
                    <a:pt x="331337" y="173630"/>
                    <a:pt x="377588" y="250209"/>
                  </a:cubicBezTo>
                  <a:cubicBezTo>
                    <a:pt x="423839" y="326788"/>
                    <a:pt x="457579" y="427250"/>
                    <a:pt x="491319" y="527713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8C5C64E-93A2-4B0B-B008-08B27D5F4366}"/>
                </a:ext>
              </a:extLst>
            </p:cNvPr>
            <p:cNvSpPr/>
            <p:nvPr/>
          </p:nvSpPr>
          <p:spPr>
            <a:xfrm rot="16200000" flipH="1">
              <a:off x="2566621" y="5714316"/>
              <a:ext cx="617537" cy="990600"/>
            </a:xfrm>
            <a:custGeom>
              <a:avLst/>
              <a:gdLst>
                <a:gd name="connsiteX0" fmla="*/ 0 w 491319"/>
                <a:gd name="connsiteY0" fmla="*/ 0 h 527713"/>
                <a:gd name="connsiteX1" fmla="*/ 213814 w 491319"/>
                <a:gd name="connsiteY1" fmla="*/ 68238 h 527713"/>
                <a:gd name="connsiteX2" fmla="*/ 377588 w 491319"/>
                <a:gd name="connsiteY2" fmla="*/ 250209 h 527713"/>
                <a:gd name="connsiteX3" fmla="*/ 491319 w 491319"/>
                <a:gd name="connsiteY3" fmla="*/ 527713 h 5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319" h="527713">
                  <a:moveTo>
                    <a:pt x="0" y="0"/>
                  </a:moveTo>
                  <a:cubicBezTo>
                    <a:pt x="75441" y="13268"/>
                    <a:pt x="150883" y="26537"/>
                    <a:pt x="213814" y="68238"/>
                  </a:cubicBezTo>
                  <a:cubicBezTo>
                    <a:pt x="276745" y="109940"/>
                    <a:pt x="331337" y="173630"/>
                    <a:pt x="377588" y="250209"/>
                  </a:cubicBezTo>
                  <a:cubicBezTo>
                    <a:pt x="423839" y="326788"/>
                    <a:pt x="457579" y="427250"/>
                    <a:pt x="491319" y="527713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0D1E248-A5EC-4138-85F4-063A58845347}"/>
                </a:ext>
              </a:extLst>
            </p:cNvPr>
            <p:cNvSpPr/>
            <p:nvPr/>
          </p:nvSpPr>
          <p:spPr>
            <a:xfrm>
              <a:off x="3601648" y="5538309"/>
              <a:ext cx="30008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40" grpId="0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, histogram&#10;&#10;Description automatically generated">
            <a:extLst>
              <a:ext uri="{FF2B5EF4-FFF2-40B4-BE49-F238E27FC236}">
                <a16:creationId xmlns:a16="http://schemas.microsoft.com/office/drawing/2014/main" id="{7166AE2A-8BD7-FD0F-FC28-5E31F15E97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3" t="4058" r="14689" b="64973"/>
          <a:stretch/>
        </p:blipFill>
        <p:spPr>
          <a:xfrm>
            <a:off x="1595215" y="4806950"/>
            <a:ext cx="2232380" cy="591264"/>
          </a:xfrm>
          <a:prstGeom prst="rect">
            <a:avLst/>
          </a:prstGeom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A0BA3BCA-02D7-4C98-ADAA-0C3E84C07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47" y="1623"/>
            <a:ext cx="4267200" cy="30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>
            <a:extLst>
              <a:ext uri="{FF2B5EF4-FFF2-40B4-BE49-F238E27FC236}">
                <a16:creationId xmlns:a16="http://schemas.microsoft.com/office/drawing/2014/main" id="{BFDF4B42-FEF0-4363-ABAA-BE1F2AE5F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174587"/>
            <a:ext cx="457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Fig. 3.12b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1300" dirty="0">
                <a:ea typeface="SimSun" panose="02010600030101010101" pitchFamily="2" charset="-122"/>
              </a:rPr>
              <a:t>Equatorially trapped Kelvin. Hatching is for convergence and shading for divergence. Unshaded contours are for geopotential. Wheeler et al. (2000, JAS)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C1182426-F991-479D-A5EA-9FC5BE6FB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54" y="228600"/>
            <a:ext cx="3622622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  Kelvin wave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v=0, and symmetric about Eq.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Eastward propagation at </a:t>
            </a:r>
            <a:r>
              <a:rPr lang="en-US" altLang="en-US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</a:t>
            </a:r>
            <a:r>
              <a:rPr lang="en-US" altLang="en-US" sz="1800" baseline="-250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K</a:t>
            </a:r>
            <a:r>
              <a:rPr lang="en-US" alt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=c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Maximum and trapped on the equator: exp[-(y/R</a:t>
            </a:r>
            <a:r>
              <a:rPr lang="en-US" altLang="en-US" sz="1800" baseline="-250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</a:t>
            </a:r>
            <a:r>
              <a:rPr lang="en-US" alt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)</a:t>
            </a:r>
            <a:r>
              <a:rPr lang="en-US" altLang="en-US" sz="1800" baseline="300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2</a:t>
            </a:r>
            <a:r>
              <a:rPr lang="en-US" alt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/2], where R</a:t>
            </a:r>
            <a:r>
              <a:rPr lang="en-US" altLang="en-US" sz="1800" baseline="-250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</a:t>
            </a:r>
            <a:r>
              <a:rPr lang="en-US" alt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=(c/</a:t>
            </a:r>
            <a:r>
              <a:rPr lang="en-US" altLang="en-US" sz="1800" dirty="0">
                <a:latin typeface="Symbol" panose="05050102010706020507" pitchFamily="18" charset="2"/>
                <a:ea typeface="SimSun" panose="02010600030101010101" pitchFamily="2" charset="-122"/>
                <a:cs typeface="Calibri" panose="020F0502020204030204" pitchFamily="34" charset="0"/>
              </a:rPr>
              <a:t>b</a:t>
            </a:r>
            <a:r>
              <a:rPr lang="en-US" alt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)</a:t>
            </a:r>
            <a:r>
              <a:rPr lang="en-US" altLang="en-US" sz="1800" baseline="300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1/2</a:t>
            </a:r>
            <a:r>
              <a:rPr lang="en-US" alt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is the equatorial Rossby radius.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Mixture of gravity wave (x) and </a:t>
            </a:r>
            <a:r>
              <a:rPr lang="en-US" altLang="en-US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geostrophy</a:t>
            </a:r>
            <a:r>
              <a:rPr lang="en-US" alt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(y-direction)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CC82582F-59AD-464A-8AD5-2B3074645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15" y="3581400"/>
            <a:ext cx="373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 ~ 50 m/s is the gravity wave speed. </a:t>
            </a:r>
          </a:p>
        </p:txBody>
      </p:sp>
      <p:sp>
        <p:nvSpPr>
          <p:cNvPr id="14342" name="TextBox 1">
            <a:extLst>
              <a:ext uri="{FF2B5EF4-FFF2-40B4-BE49-F238E27FC236}">
                <a16:creationId xmlns:a16="http://schemas.microsoft.com/office/drawing/2014/main" id="{C1F2EB57-A59C-4F88-8353-8CDBD2F14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2" y="2832100"/>
            <a:ext cx="287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343" name="TextBox 6">
            <a:extLst>
              <a:ext uri="{FF2B5EF4-FFF2-40B4-BE49-F238E27FC236}">
                <a16:creationId xmlns:a16="http://schemas.microsoft.com/office/drawing/2014/main" id="{BBD43315-4BC3-4AEC-8B5A-7BFAC7DBA51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294740" y="1300229"/>
            <a:ext cx="251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y (non-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dimensionized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8" name="Picture 21">
            <a:extLst>
              <a:ext uri="{FF2B5EF4-FFF2-40B4-BE49-F238E27FC236}">
                <a16:creationId xmlns:a16="http://schemas.microsoft.com/office/drawing/2014/main" id="{C126EE5A-CF66-44C1-97CC-021D342C5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8" t="17688" r="9318" b="58266"/>
          <a:stretch/>
        </p:blipFill>
        <p:spPr bwMode="auto">
          <a:xfrm>
            <a:off x="5105400" y="4611932"/>
            <a:ext cx="297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002BC797-4D3D-44BD-8C78-C6D9F4BFE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114800"/>
            <a:ext cx="1746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/>
              <a:t>Deformation radius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EC4F1FAD-5974-4DCB-A7D3-B3E5CCACA151}"/>
              </a:ext>
            </a:extLst>
          </p:cNvPr>
          <p:cNvSpPr/>
          <p:nvPr/>
        </p:nvSpPr>
        <p:spPr>
          <a:xfrm rot="5400000">
            <a:off x="6479755" y="4115220"/>
            <a:ext cx="161178" cy="77628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3">
                <a:extLst>
                  <a:ext uri="{FF2B5EF4-FFF2-40B4-BE49-F238E27FC236}">
                    <a16:creationId xmlns:a16="http://schemas.microsoft.com/office/drawing/2014/main" id="{9EE7D958-4793-4020-8926-BBD4F52D2E82}"/>
                  </a:ext>
                </a:extLst>
              </p:cNvPr>
              <p:cNvSpPr txBox="1"/>
              <p:nvPr/>
            </p:nvSpPr>
            <p:spPr bwMode="auto">
              <a:xfrm>
                <a:off x="7404558" y="4611089"/>
                <a:ext cx="1373859" cy="5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𝑓𝑢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Object 13">
                <a:extLst>
                  <a:ext uri="{FF2B5EF4-FFF2-40B4-BE49-F238E27FC236}">
                    <a16:creationId xmlns:a16="http://schemas.microsoft.com/office/drawing/2014/main" id="{9EE7D958-4793-4020-8926-BBD4F52D2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4558" y="4611089"/>
                <a:ext cx="1373859" cy="5969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D4DA04-6293-41FB-8567-D51DD14887ED}"/>
              </a:ext>
            </a:extLst>
          </p:cNvPr>
          <p:cNvCxnSpPr>
            <a:cxnSpLocks/>
          </p:cNvCxnSpPr>
          <p:nvPr/>
        </p:nvCxnSpPr>
        <p:spPr>
          <a:xfrm>
            <a:off x="6262688" y="4657176"/>
            <a:ext cx="6858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6EC5DD-8E75-45BE-9DD1-6BFBCA9EC0F6}"/>
              </a:ext>
            </a:extLst>
          </p:cNvPr>
          <p:cNvCxnSpPr>
            <a:cxnSpLocks/>
          </p:cNvCxnSpPr>
          <p:nvPr/>
        </p:nvCxnSpPr>
        <p:spPr>
          <a:xfrm>
            <a:off x="6248400" y="4657176"/>
            <a:ext cx="14288" cy="716756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500918-0361-4FB4-AB5F-3EBB4C9C9D49}"/>
              </a:ext>
            </a:extLst>
          </p:cNvPr>
          <p:cNvCxnSpPr>
            <a:cxnSpLocks/>
          </p:cNvCxnSpPr>
          <p:nvPr/>
        </p:nvCxnSpPr>
        <p:spPr>
          <a:xfrm>
            <a:off x="6961924" y="4648190"/>
            <a:ext cx="14288" cy="716756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E4A5DC-A634-4ED2-A346-350B5E66E727}"/>
              </a:ext>
            </a:extLst>
          </p:cNvPr>
          <p:cNvCxnSpPr>
            <a:cxnSpLocks/>
          </p:cNvCxnSpPr>
          <p:nvPr/>
        </p:nvCxnSpPr>
        <p:spPr>
          <a:xfrm>
            <a:off x="5105400" y="5370986"/>
            <a:ext cx="2889930" cy="2946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B9362BF-ED4E-4C30-9D59-5A054845192D}"/>
              </a:ext>
            </a:extLst>
          </p:cNvPr>
          <p:cNvGrpSpPr>
            <a:grpSpLocks/>
          </p:cNvGrpSpPr>
          <p:nvPr/>
        </p:nvGrpSpPr>
        <p:grpSpPr bwMode="auto">
          <a:xfrm>
            <a:off x="6491288" y="4992081"/>
            <a:ext cx="241793" cy="248889"/>
            <a:chOff x="7620000" y="457200"/>
            <a:chExt cx="914400" cy="9144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F56D046-4865-48DA-B578-95B221C223B2}"/>
                </a:ext>
              </a:extLst>
            </p:cNvPr>
            <p:cNvSpPr/>
            <p:nvPr/>
          </p:nvSpPr>
          <p:spPr>
            <a:xfrm>
              <a:off x="7620000" y="457200"/>
              <a:ext cx="9144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DC8CDAD-8500-4EEC-BB6F-6C9FAAE779CA}"/>
                </a:ext>
              </a:extLst>
            </p:cNvPr>
            <p:cNvSpPr/>
            <p:nvPr/>
          </p:nvSpPr>
          <p:spPr>
            <a:xfrm>
              <a:off x="7924800" y="7620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F2C4A2E-6FCD-4B78-9BB1-B46722375490}"/>
              </a:ext>
            </a:extLst>
          </p:cNvPr>
          <p:cNvSpPr txBox="1"/>
          <p:nvPr/>
        </p:nvSpPr>
        <p:spPr>
          <a:xfrm>
            <a:off x="7872182" y="518319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24994CA0-DC82-4759-925B-428911EA8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011" y="5336870"/>
            <a:ext cx="274637" cy="307975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13">
                <a:extLst>
                  <a:ext uri="{FF2B5EF4-FFF2-40B4-BE49-F238E27FC236}">
                    <a16:creationId xmlns:a16="http://schemas.microsoft.com/office/drawing/2014/main" id="{ABA9E0F3-FD80-4D96-B7D7-5C8DB4235DB8}"/>
                  </a:ext>
                </a:extLst>
              </p:cNvPr>
              <p:cNvSpPr txBox="1"/>
              <p:nvPr/>
            </p:nvSpPr>
            <p:spPr bwMode="auto">
              <a:xfrm>
                <a:off x="6019800" y="5803900"/>
                <a:ext cx="1336430" cy="5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Object 13">
                <a:extLst>
                  <a:ext uri="{FF2B5EF4-FFF2-40B4-BE49-F238E27FC236}">
                    <a16:creationId xmlns:a16="http://schemas.microsoft.com/office/drawing/2014/main" id="{ABA9E0F3-FD80-4D96-B7D7-5C8DB4235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9800" y="5803900"/>
                <a:ext cx="1336430" cy="5969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896A8A2-909C-483A-8C95-020C6AF20487}"/>
              </a:ext>
            </a:extLst>
          </p:cNvPr>
          <p:cNvCxnSpPr>
            <a:cxnSpLocks/>
          </p:cNvCxnSpPr>
          <p:nvPr/>
        </p:nvCxnSpPr>
        <p:spPr>
          <a:xfrm>
            <a:off x="6629400" y="5373932"/>
            <a:ext cx="0" cy="1129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">
            <a:extLst>
              <a:ext uri="{FF2B5EF4-FFF2-40B4-BE49-F238E27FC236}">
                <a16:creationId xmlns:a16="http://schemas.microsoft.com/office/drawing/2014/main" id="{814D9A9D-AF0C-424D-854E-F13556345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307" y="5447155"/>
            <a:ext cx="404278" cy="307777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Eq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DC21EE4-5A8D-47DD-BE02-1D1D02406291}"/>
              </a:ext>
            </a:extLst>
          </p:cNvPr>
          <p:cNvCxnSpPr>
            <a:cxnSpLocks/>
          </p:cNvCxnSpPr>
          <p:nvPr/>
        </p:nvCxnSpPr>
        <p:spPr>
          <a:xfrm flipV="1">
            <a:off x="1219200" y="5398214"/>
            <a:ext cx="3086100" cy="3130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48F8996-9C45-4CCC-A9B7-89366C27AD67}"/>
              </a:ext>
            </a:extLst>
          </p:cNvPr>
          <p:cNvSpPr txBox="1"/>
          <p:nvPr/>
        </p:nvSpPr>
        <p:spPr>
          <a:xfrm>
            <a:off x="4097452" y="521354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</a:t>
            </a:r>
          </a:p>
        </p:txBody>
      </p:sp>
      <p:sp>
        <p:nvSpPr>
          <p:cNvPr id="48" name="TextBox 3">
            <a:extLst>
              <a:ext uri="{FF2B5EF4-FFF2-40B4-BE49-F238E27FC236}">
                <a16:creationId xmlns:a16="http://schemas.microsoft.com/office/drawing/2014/main" id="{649F80C9-0FF9-4F1B-BF95-4714AB6A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5368024"/>
            <a:ext cx="274637" cy="307975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x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0EEE2FF-4003-43F9-9629-AA0338D47A2E}"/>
              </a:ext>
            </a:extLst>
          </p:cNvPr>
          <p:cNvCxnSpPr>
            <a:cxnSpLocks/>
          </p:cNvCxnSpPr>
          <p:nvPr/>
        </p:nvCxnSpPr>
        <p:spPr>
          <a:xfrm>
            <a:off x="2487882" y="5214346"/>
            <a:ext cx="483918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45" name="Arrow: Right 14344">
            <a:extLst>
              <a:ext uri="{FF2B5EF4-FFF2-40B4-BE49-F238E27FC236}">
                <a16:creationId xmlns:a16="http://schemas.microsoft.com/office/drawing/2014/main" id="{82F93C31-4E46-4CB2-AABD-4B2C4204EC1A}"/>
              </a:ext>
            </a:extLst>
          </p:cNvPr>
          <p:cNvSpPr/>
          <p:nvPr/>
        </p:nvSpPr>
        <p:spPr>
          <a:xfrm>
            <a:off x="2487882" y="4307132"/>
            <a:ext cx="483918" cy="307975"/>
          </a:xfrm>
          <a:prstGeom prst="right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bject 14">
                <a:extLst>
                  <a:ext uri="{FF2B5EF4-FFF2-40B4-BE49-F238E27FC236}">
                    <a16:creationId xmlns:a16="http://schemas.microsoft.com/office/drawing/2014/main" id="{5D5048F8-E393-4547-8361-284AF8F66B65}"/>
                  </a:ext>
                </a:extLst>
              </p:cNvPr>
              <p:cNvSpPr txBox="1"/>
              <p:nvPr/>
            </p:nvSpPr>
            <p:spPr bwMode="auto">
              <a:xfrm>
                <a:off x="1868696" y="5694362"/>
                <a:ext cx="1828800" cy="5540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𝑓𝑣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6" name="Object 14">
                <a:extLst>
                  <a:ext uri="{FF2B5EF4-FFF2-40B4-BE49-F238E27FC236}">
                    <a16:creationId xmlns:a16="http://schemas.microsoft.com/office/drawing/2014/main" id="{5D5048F8-E393-4547-8361-284AF8F66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8696" y="5694362"/>
                <a:ext cx="1828800" cy="5540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71BB595-7D22-41BA-BAC5-9BD84D7A48E0}"/>
              </a:ext>
            </a:extLst>
          </p:cNvPr>
          <p:cNvCxnSpPr>
            <a:cxnSpLocks/>
          </p:cNvCxnSpPr>
          <p:nvPr/>
        </p:nvCxnSpPr>
        <p:spPr>
          <a:xfrm flipH="1">
            <a:off x="2400300" y="5886205"/>
            <a:ext cx="266701" cy="2022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TextBox 14345">
            <a:extLst>
              <a:ext uri="{FF2B5EF4-FFF2-40B4-BE49-F238E27FC236}">
                <a16:creationId xmlns:a16="http://schemas.microsoft.com/office/drawing/2014/main" id="{3AE52F62-834E-40DC-9271-B68A03C80F8C}"/>
              </a:ext>
            </a:extLst>
          </p:cNvPr>
          <p:cNvSpPr txBox="1"/>
          <p:nvPr/>
        </p:nvSpPr>
        <p:spPr>
          <a:xfrm>
            <a:off x="772588" y="4736412"/>
            <a:ext cx="16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Gravity wave in 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F2D09BF-289C-4DD2-82A4-EBE480C12F59}"/>
              </a:ext>
            </a:extLst>
          </p:cNvPr>
          <p:cNvSpPr txBox="1"/>
          <p:nvPr/>
        </p:nvSpPr>
        <p:spPr>
          <a:xfrm>
            <a:off x="4648200" y="4730750"/>
            <a:ext cx="1562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Geostrophic in 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14349" name="Rectangle 14348">
            <a:extLst>
              <a:ext uri="{FF2B5EF4-FFF2-40B4-BE49-F238E27FC236}">
                <a16:creationId xmlns:a16="http://schemas.microsoft.com/office/drawing/2014/main" id="{60509481-F7D9-4F0F-81B2-EC81B8B63253}"/>
              </a:ext>
            </a:extLst>
          </p:cNvPr>
          <p:cNvSpPr/>
          <p:nvPr/>
        </p:nvSpPr>
        <p:spPr>
          <a:xfrm>
            <a:off x="7356940" y="5949379"/>
            <a:ext cx="7314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on Eq.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920C66-C627-46E3-A946-289D65721E06}"/>
              </a:ext>
            </a:extLst>
          </p:cNvPr>
          <p:cNvCxnSpPr>
            <a:cxnSpLocks/>
          </p:cNvCxnSpPr>
          <p:nvPr/>
        </p:nvCxnSpPr>
        <p:spPr>
          <a:xfrm>
            <a:off x="5105400" y="1612815"/>
            <a:ext cx="3623695" cy="0"/>
          </a:xfrm>
          <a:prstGeom prst="line">
            <a:avLst/>
          </a:prstGeom>
          <a:ln w="19050">
            <a:solidFill>
              <a:srgbClr val="FF0000">
                <a:alpha val="49804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F9F0D80-AE21-44A8-8665-6BE8FAE79145}"/>
              </a:ext>
            </a:extLst>
          </p:cNvPr>
          <p:cNvSpPr txBox="1"/>
          <p:nvPr/>
        </p:nvSpPr>
        <p:spPr>
          <a:xfrm>
            <a:off x="3436698" y="6422085"/>
            <a:ext cx="329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Print" panose="02000600000000000000" pitchFamily="2" charset="0"/>
                <a:cs typeface="Calibri" panose="020F0502020204030204" pitchFamily="34" charset="0"/>
              </a:rPr>
              <a:t>Show                     is a solution.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ED23E3-B3F2-4A4B-9DEF-2DB6EC3D79F6}"/>
                  </a:ext>
                </a:extLst>
              </p:cNvPr>
              <p:cNvSpPr txBox="1"/>
              <p:nvPr/>
            </p:nvSpPr>
            <p:spPr>
              <a:xfrm>
                <a:off x="4038600" y="6201795"/>
                <a:ext cx="1390650" cy="656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4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ED23E3-B3F2-4A4B-9DEF-2DB6EC3D7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6201795"/>
                <a:ext cx="1390650" cy="6562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 Box 5">
            <a:extLst>
              <a:ext uri="{FF2B5EF4-FFF2-40B4-BE49-F238E27FC236}">
                <a16:creationId xmlns:a16="http://schemas.microsoft.com/office/drawing/2014/main" id="{DC7026DF-B361-4840-8393-29AF69650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4850" y="6529897"/>
            <a:ext cx="8763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Fig. 3.20</a:t>
            </a: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47" grpId="0"/>
      <p:bldP spid="48" grpId="0"/>
      <p:bldP spid="14345" grpId="0" animBg="1"/>
      <p:bldP spid="56" grpId="0"/>
      <p:bldP spid="14346" grpId="0" animBg="1"/>
      <p:bldP spid="2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BC4768A7-90B3-4BF1-BD27-79DA5767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2447EEBD-F956-4D7E-AB45-E7EDB24D0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68" y="2438400"/>
            <a:ext cx="3352800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>
            <a:extLst>
              <a:ext uri="{FF2B5EF4-FFF2-40B4-BE49-F238E27FC236}">
                <a16:creationId xmlns:a16="http://schemas.microsoft.com/office/drawing/2014/main" id="{8CEB7BD0-322B-45DC-8582-755539624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0"/>
            <a:ext cx="66484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5">
            <a:extLst>
              <a:ext uri="{FF2B5EF4-FFF2-40B4-BE49-F238E27FC236}">
                <a16:creationId xmlns:a16="http://schemas.microsoft.com/office/drawing/2014/main" id="{255827D8-CB60-4A30-992F-1FBA12122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715000"/>
            <a:ext cx="39713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Discovery of equatorial Kelvin waves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stratosphere 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(Wallace &amp;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Kousky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1968)</a:t>
            </a:r>
          </a:p>
        </p:txBody>
      </p:sp>
      <p:sp>
        <p:nvSpPr>
          <p:cNvPr id="16390" name="Text Box 7">
            <a:extLst>
              <a:ext uri="{FF2B5EF4-FFF2-40B4-BE49-F238E27FC236}">
                <a16:creationId xmlns:a16="http://schemas.microsoft.com/office/drawing/2014/main" id="{811B8A62-920A-4774-8734-03C623860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352800"/>
            <a:ext cx="282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u</a:t>
            </a:r>
          </a:p>
        </p:txBody>
      </p:sp>
      <p:sp>
        <p:nvSpPr>
          <p:cNvPr id="16391" name="Rectangle 1">
            <a:extLst>
              <a:ext uri="{FF2B5EF4-FFF2-40B4-BE49-F238E27FC236}">
                <a16:creationId xmlns:a16="http://schemas.microsoft.com/office/drawing/2014/main" id="{DFA4E9F9-AA2C-439E-BB6A-DFF6A3382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75" y="4365515"/>
            <a:ext cx="1763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Kwajalein Island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8° 43′ N, 167° 44′ E</a:t>
            </a: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36D9B-5CEE-4CD6-8F89-58DE0093F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682" y="3081338"/>
            <a:ext cx="3264693" cy="217646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0CCE9F7-04C8-47F1-8860-65C36F49B35C}"/>
              </a:ext>
            </a:extLst>
          </p:cNvPr>
          <p:cNvSpPr/>
          <p:nvPr/>
        </p:nvSpPr>
        <p:spPr>
          <a:xfrm>
            <a:off x="1143000" y="5885765"/>
            <a:ext cx="838200" cy="286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9CFE7B90-DB02-49B1-9462-E22F747C6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583362"/>
            <a:ext cx="8763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Fig. 3B1.1</a:t>
            </a: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ABADDC6-A60B-46C2-BC32-4F76C28AA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0" y="5507952"/>
            <a:ext cx="4191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Fig. 3.12a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1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Equatorially trapped Rossby wave. Hatching is for convergence and shading for divergence. Unshaded contours are for geopotential; negative contours dashed and the zero contour omitted. Wheeler et al. (2000, JAS)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79363AEF-A98F-4288-86E4-F08A021F2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67"/>
          <a:stretch/>
        </p:blipFill>
        <p:spPr bwMode="auto">
          <a:xfrm>
            <a:off x="4605338" y="286523"/>
            <a:ext cx="4386262" cy="238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>
            <a:extLst>
              <a:ext uri="{FF2B5EF4-FFF2-40B4-BE49-F238E27FC236}">
                <a16:creationId xmlns:a16="http://schemas.microsoft.com/office/drawing/2014/main" id="{9CEC25E5-B146-4FEF-85B5-8A656D342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7" y="120538"/>
            <a:ext cx="46482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  Long Rossby wave 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Westward propagation at </a:t>
            </a:r>
            <a:r>
              <a:rPr lang="en-US" altLang="en-US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</a:t>
            </a:r>
            <a:r>
              <a:rPr lang="en-US" altLang="en-US" sz="1800" baseline="-250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</a:t>
            </a:r>
            <a:r>
              <a:rPr lang="en-US" altLang="en-US" sz="1800" baseline="-250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= -c/(2n+1), n=1, 2, …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Symmetric (odd n) or anti-symmetric (even n) about Eq.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Maximum pressure perturbation off the equator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Nearly in </a:t>
            </a:r>
            <a:r>
              <a:rPr lang="en-US" altLang="en-US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geostrophy</a:t>
            </a:r>
            <a:r>
              <a:rPr lang="en-US" alt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713F58-93E7-DE72-CF36-995E1013DC7C}"/>
                  </a:ext>
                </a:extLst>
              </p:cNvPr>
              <p:cNvSpPr txBox="1"/>
              <p:nvPr/>
            </p:nvSpPr>
            <p:spPr>
              <a:xfrm>
                <a:off x="1855742" y="4356135"/>
                <a:ext cx="1981200" cy="676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713F58-93E7-DE72-CF36-995E1013D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742" y="4356135"/>
                <a:ext cx="1981200" cy="6760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9CE7D4-AC52-345B-213B-4A4A9BC16142}"/>
                  </a:ext>
                </a:extLst>
              </p:cNvPr>
              <p:cNvSpPr txBox="1"/>
              <p:nvPr/>
            </p:nvSpPr>
            <p:spPr>
              <a:xfrm>
                <a:off x="339308" y="5151874"/>
                <a:ext cx="2294708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9CE7D4-AC52-345B-213B-4A4A9BC16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08" y="5151874"/>
                <a:ext cx="2294708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A443EE5-60BE-EFE6-1160-A6319CFEBEB4}"/>
                  </a:ext>
                </a:extLst>
              </p:cNvPr>
              <p:cNvSpPr txBox="1"/>
              <p:nvPr/>
            </p:nvSpPr>
            <p:spPr>
              <a:xfrm>
                <a:off x="6607629" y="1620725"/>
                <a:ext cx="767442" cy="499560"/>
              </a:xfrm>
              <a:prstGeom prst="rect">
                <a:avLst/>
              </a:prstGeom>
              <a:solidFill>
                <a:srgbClr val="FFCC66">
                  <a:alpha val="40000"/>
                </a:srgb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&lt;0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A443EE5-60BE-EFE6-1160-A6319CFEB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629" y="1620725"/>
                <a:ext cx="767442" cy="499560"/>
              </a:xfrm>
              <a:prstGeom prst="rect">
                <a:avLst/>
              </a:prstGeom>
              <a:blipFill>
                <a:blip r:embed="rId8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1372563-714B-E844-7994-24F19D2C0B71}"/>
              </a:ext>
            </a:extLst>
          </p:cNvPr>
          <p:cNvGrpSpPr/>
          <p:nvPr/>
        </p:nvGrpSpPr>
        <p:grpSpPr>
          <a:xfrm>
            <a:off x="432027" y="5654959"/>
            <a:ext cx="2414315" cy="1002590"/>
            <a:chOff x="3416019" y="5078147"/>
            <a:chExt cx="2414315" cy="10025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714C654-FB7B-42EE-5C22-1EA754BA2ECA}"/>
                    </a:ext>
                  </a:extLst>
                </p:cNvPr>
                <p:cNvSpPr txBox="1"/>
                <p:nvPr/>
              </p:nvSpPr>
              <p:spPr>
                <a:xfrm>
                  <a:off x="3416019" y="5366054"/>
                  <a:ext cx="2265316" cy="7146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den>
                        </m:f>
                        <m:d>
                          <m:d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𝜁</m:t>
                                </m:r>
                              </m:e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714C654-FB7B-42EE-5C22-1EA754BA2E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6019" y="5366054"/>
                  <a:ext cx="2265316" cy="71468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A663D48-E328-58C1-2926-909A0F8178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1715" y="5366054"/>
              <a:ext cx="448492" cy="50715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49EFE3-C650-F032-045E-DCB400B74C2F}"/>
                </a:ext>
              </a:extLst>
            </p:cNvPr>
            <p:cNvSpPr txBox="1"/>
            <p:nvPr/>
          </p:nvSpPr>
          <p:spPr>
            <a:xfrm>
              <a:off x="4661209" y="5078147"/>
              <a:ext cx="11691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800" dirty="0">
                  <a:solidFill>
                    <a:srgbClr val="FF000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longwave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Arrow: Left 20">
            <a:extLst>
              <a:ext uri="{FF2B5EF4-FFF2-40B4-BE49-F238E27FC236}">
                <a16:creationId xmlns:a16="http://schemas.microsoft.com/office/drawing/2014/main" id="{98A2B7FA-E729-F2F0-E173-2DCEDE6B9E2F}"/>
              </a:ext>
            </a:extLst>
          </p:cNvPr>
          <p:cNvSpPr/>
          <p:nvPr/>
        </p:nvSpPr>
        <p:spPr>
          <a:xfrm>
            <a:off x="6553200" y="2638622"/>
            <a:ext cx="767442" cy="889890"/>
          </a:xfrm>
          <a:prstGeom prst="lef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F79EB3B-13E9-C56E-E55E-028F1447595D}"/>
                  </a:ext>
                </a:extLst>
              </p:cNvPr>
              <p:cNvSpPr txBox="1"/>
              <p:nvPr/>
            </p:nvSpPr>
            <p:spPr>
              <a:xfrm>
                <a:off x="6607629" y="2805499"/>
                <a:ext cx="788125" cy="523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1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180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/>
                  <a:t>&gt;0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F79EB3B-13E9-C56E-E55E-028F14475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629" y="2805499"/>
                <a:ext cx="788125" cy="523990"/>
              </a:xfrm>
              <a:prstGeom prst="rect">
                <a:avLst/>
              </a:prstGeom>
              <a:blipFill>
                <a:blip r:embed="rId10"/>
                <a:stretch>
                  <a:fillRect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A987BF-E8C2-AC9F-A621-850034BD955D}"/>
                  </a:ext>
                </a:extLst>
              </p:cNvPr>
              <p:cNvSpPr txBox="1"/>
              <p:nvPr/>
            </p:nvSpPr>
            <p:spPr>
              <a:xfrm>
                <a:off x="2009775" y="3244706"/>
                <a:ext cx="1285059" cy="6245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A987BF-E8C2-AC9F-A621-850034BD9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775" y="3244706"/>
                <a:ext cx="1285059" cy="6245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090F472-C226-32F6-248E-16F6EEDCB985}"/>
                  </a:ext>
                </a:extLst>
              </p:cNvPr>
              <p:cNvSpPr txBox="1"/>
              <p:nvPr/>
            </p:nvSpPr>
            <p:spPr>
              <a:xfrm>
                <a:off x="4648200" y="1676400"/>
                <a:ext cx="767442" cy="499560"/>
              </a:xfrm>
              <a:prstGeom prst="rect">
                <a:avLst/>
              </a:prstGeom>
              <a:solidFill>
                <a:srgbClr val="CCECFF">
                  <a:alpha val="40000"/>
                </a:srgb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&gt;0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090F472-C226-32F6-248E-16F6EEDCB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676400"/>
                <a:ext cx="767442" cy="499560"/>
              </a:xfrm>
              <a:prstGeom prst="rect">
                <a:avLst/>
              </a:prstGeom>
              <a:blipFill>
                <a:blip r:embed="rId12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Left 29">
            <a:extLst>
              <a:ext uri="{FF2B5EF4-FFF2-40B4-BE49-F238E27FC236}">
                <a16:creationId xmlns:a16="http://schemas.microsoft.com/office/drawing/2014/main" id="{5F35F259-04E9-5470-7C3F-29583E582D5E}"/>
              </a:ext>
            </a:extLst>
          </p:cNvPr>
          <p:cNvSpPr/>
          <p:nvPr/>
        </p:nvSpPr>
        <p:spPr>
          <a:xfrm>
            <a:off x="4665617" y="2638324"/>
            <a:ext cx="767442" cy="889890"/>
          </a:xfrm>
          <a:prstGeom prst="leftArrow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F19C746-107D-35DD-8460-737FEDB7ADD0}"/>
                  </a:ext>
                </a:extLst>
              </p:cNvPr>
              <p:cNvSpPr txBox="1"/>
              <p:nvPr/>
            </p:nvSpPr>
            <p:spPr>
              <a:xfrm>
                <a:off x="4720046" y="2805201"/>
                <a:ext cx="788125" cy="523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1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180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/>
                  <a:t>&lt;0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F19C746-107D-35DD-8460-737FEDB7A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046" y="2805201"/>
                <a:ext cx="788125" cy="523990"/>
              </a:xfrm>
              <a:prstGeom prst="rect">
                <a:avLst/>
              </a:prstGeom>
              <a:blipFill>
                <a:blip r:embed="rId13"/>
                <a:stretch>
                  <a:fillRect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4D0B0075-A35A-CE48-A56F-31D0F114BF41}"/>
              </a:ext>
            </a:extLst>
          </p:cNvPr>
          <p:cNvSpPr txBox="1"/>
          <p:nvPr/>
        </p:nvSpPr>
        <p:spPr>
          <a:xfrm>
            <a:off x="7696200" y="1726070"/>
            <a:ext cx="296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</a:t>
            </a:r>
            <a:endParaRPr lang="en-US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227127-103C-04AF-4C8F-247886708CE7}"/>
              </a:ext>
            </a:extLst>
          </p:cNvPr>
          <p:cNvSpPr txBox="1"/>
          <p:nvPr/>
        </p:nvSpPr>
        <p:spPr>
          <a:xfrm>
            <a:off x="5879592" y="1726070"/>
            <a:ext cx="296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</a:t>
            </a:r>
            <a:endParaRPr 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B7259C1-8BDE-4EC7-F955-B2AE5197712A}"/>
                  </a:ext>
                </a:extLst>
              </p:cNvPr>
              <p:cNvSpPr txBox="1"/>
              <p:nvPr/>
            </p:nvSpPr>
            <p:spPr>
              <a:xfrm>
                <a:off x="5307060" y="3979450"/>
                <a:ext cx="2891276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i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B7259C1-8BDE-4EC7-F955-B2AE51977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060" y="3979450"/>
                <a:ext cx="2891276" cy="7146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68D9C3C-C7EB-B2E6-93BD-7A6741F4A43A}"/>
              </a:ext>
            </a:extLst>
          </p:cNvPr>
          <p:cNvSpPr txBox="1"/>
          <p:nvPr/>
        </p:nvSpPr>
        <p:spPr>
          <a:xfrm>
            <a:off x="144086" y="3387742"/>
            <a:ext cx="183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Potential vorticity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6FD71F-895A-0B04-57A6-14454DC44C25}"/>
              </a:ext>
            </a:extLst>
          </p:cNvPr>
          <p:cNvSpPr txBox="1"/>
          <p:nvPr/>
        </p:nvSpPr>
        <p:spPr>
          <a:xfrm>
            <a:off x="139432" y="3962400"/>
            <a:ext cx="3518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Linearized conservation of 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7" grpId="0"/>
      <p:bldP spid="29" grpId="0" animBg="1"/>
      <p:bldP spid="30" grpId="0" animBg="1"/>
      <p:bldP spid="3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5824</TotalTime>
  <Words>2111</Words>
  <Application>Microsoft Office PowerPoint</Application>
  <PresentationFormat>On-screen Show (4:3)</PresentationFormat>
  <Paragraphs>314</Paragraphs>
  <Slides>26</Slides>
  <Notes>23</Notes>
  <HiddenSlides>2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Cambria Math</vt:lpstr>
      <vt:lpstr>Segoe Print</vt:lpstr>
      <vt:lpstr>Symbol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IPRC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IPRC</dc:creator>
  <cp:lastModifiedBy>Shang-Ping Xie</cp:lastModifiedBy>
  <cp:revision>259</cp:revision>
  <dcterms:created xsi:type="dcterms:W3CDTF">2007-01-08T21:14:08Z</dcterms:created>
  <dcterms:modified xsi:type="dcterms:W3CDTF">2023-07-25T03:03:13Z</dcterms:modified>
</cp:coreProperties>
</file>