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619" r:id="rId3"/>
    <p:sldMasterId id="2147484644" r:id="rId4"/>
  </p:sldMasterIdLst>
  <p:notesMasterIdLst>
    <p:notesMasterId r:id="rId31"/>
  </p:notesMasterIdLst>
  <p:handoutMasterIdLst>
    <p:handoutMasterId r:id="rId32"/>
  </p:handoutMasterIdLst>
  <p:sldIdLst>
    <p:sldId id="288" r:id="rId5"/>
    <p:sldId id="267" r:id="rId6"/>
    <p:sldId id="1315" r:id="rId7"/>
    <p:sldId id="362" r:id="rId8"/>
    <p:sldId id="1325" r:id="rId9"/>
    <p:sldId id="271" r:id="rId10"/>
    <p:sldId id="291" r:id="rId11"/>
    <p:sldId id="304" r:id="rId12"/>
    <p:sldId id="1328" r:id="rId13"/>
    <p:sldId id="260" r:id="rId14"/>
    <p:sldId id="1327" r:id="rId15"/>
    <p:sldId id="277" r:id="rId16"/>
    <p:sldId id="256" r:id="rId17"/>
    <p:sldId id="322" r:id="rId18"/>
    <p:sldId id="1326" r:id="rId19"/>
    <p:sldId id="1316" r:id="rId20"/>
    <p:sldId id="1321" r:id="rId21"/>
    <p:sldId id="274" r:id="rId22"/>
    <p:sldId id="1310" r:id="rId23"/>
    <p:sldId id="283" r:id="rId24"/>
    <p:sldId id="1296" r:id="rId25"/>
    <p:sldId id="311" r:id="rId26"/>
    <p:sldId id="281" r:id="rId27"/>
    <p:sldId id="266" r:id="rId28"/>
    <p:sldId id="358" r:id="rId29"/>
    <p:sldId id="316" r:id="rId3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996600"/>
    <a:srgbClr val="FF3300"/>
    <a:srgbClr val="66FFFF"/>
    <a:srgbClr val="FFCC66"/>
    <a:srgbClr val="FF9933"/>
    <a:srgbClr val="CC6600"/>
    <a:srgbClr val="0080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9547" autoAdjust="0"/>
  </p:normalViewPr>
  <p:slideViewPr>
    <p:cSldViewPr>
      <p:cViewPr varScale="1">
        <p:scale>
          <a:sx n="101" d="100"/>
          <a:sy n="101" d="100"/>
        </p:scale>
        <p:origin x="5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17B7B16-1589-4B24-A295-FC8A65012A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t" anchorCtr="0" compatLnSpc="1">
            <a:prstTxWarp prst="textNoShape">
              <a:avLst/>
            </a:prstTxWarp>
          </a:bodyPr>
          <a:lstStyle>
            <a:lvl1pPr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2ED910E-2712-47E4-897A-DEE5EBCC7D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t" anchorCtr="0" compatLnSpc="1">
            <a:prstTxWarp prst="textNoShape">
              <a:avLst/>
            </a:prstTxWarp>
          </a:bodyPr>
          <a:lstStyle>
            <a:lvl1pPr algn="r"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9E9FB34-8DF7-4A66-AB4A-794F39CBE0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b" anchorCtr="0" compatLnSpc="1">
            <a:prstTxWarp prst="textNoShape">
              <a:avLst/>
            </a:prstTxWarp>
          </a:bodyPr>
          <a:lstStyle>
            <a:lvl1pPr defTabSz="949262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E60E4466-D67F-4D94-B0A0-E8D9018E097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0" tIns="47500" rIns="95000" bIns="4750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pPr>
              <a:defRPr/>
            </a:pPr>
            <a:fld id="{CDAA69A7-BDE5-4EA2-B889-46E9E062B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531A38-F53D-4FB9-B420-2AC54DDB59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50CE9DE-75D6-4541-A8E6-659524C803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DBE9312-4BF6-47A4-A537-5A25BD920F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3A0CDCA-C74B-4163-A7C7-FEF06DBBE5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BEA1738D-3854-4C20-BB39-746ECCD8AC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2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6D73722-9769-4BFB-A1C9-19C9684AF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200"/>
            </a:lvl1pPr>
          </a:lstStyle>
          <a:p>
            <a:pPr>
              <a:defRPr/>
            </a:pPr>
            <a:fld id="{276EBFC3-94BD-40E0-9FDE-3F513D3E0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1D8319B-5071-4220-9A3A-B535E258CF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1359C1F-9170-4699-9DD0-3ACD04E42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5.0, 5.1, 5.3,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7955D7A0-44F7-46EE-8991-81F282A2F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2C96A5-2409-4170-9295-C420C9240F5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high latent energy that allows deep convection.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EBFC3-94BD-40E0-9FDE-3F513D3E07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9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5E6DE149-BA3E-4D43-ACD6-297F40B0A0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0808BC13-94AA-4E75-8358-4F28B265D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dirty="0">
                <a:latin typeface="Arial" panose="020B0604020202020204" pitchFamily="34" charset="0"/>
              </a:rPr>
              <a:t>春分，夏至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F1B8419-1F8B-4FC6-9492-7364FE426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51474-D3C8-4D1A-AA96-A7DC97BA16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588FC381-287A-4B47-86EA-FBE6257280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2AF4B199-F86F-433F-BB64-677BAC02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5FF46E88-FC2D-4EF1-A361-60DB535E9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B4EDC8-1F0F-442E-9DAC-24902AC8E51E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C479090-0612-450A-B175-763A4AC41F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2C7125C7-619F-4FC2-B880-90BFA21C9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DC5AE3AF-4FA8-4DF9-B5D7-0E2677EE6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32028F-7328-44BF-92C3-58504636D632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1D039A67-2554-4383-BF89-B4DE34861D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D5E4FCF1-ECB8-4E98-BE4C-A7733A92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When does SST off the Somali coast peak? Describe important processes for summer SST off the Somali coast. 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ACC81441-12B7-4CED-AA66-66F0A9674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0D1BC-8D69-4D2B-97D0-6E2C51D7CFE2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30BEEC85-FEA2-414B-A00F-3012AD6204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C9E952E3-CC20-4001-AF12-9EBAA0129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F1C159F7-883E-421A-991B-C6C17402F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D93EAA-FA82-4BD0-AA19-C000537FACF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9E819369-EE24-41D9-8603-8BD720291C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63FE54B7-6BEB-4526-9F36-685CE7B43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The seasonal cycle of temperature is the most predictable variation. In some parts of the world, distinct seasonal cycle is also found in wind and rainfall.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CCEC3F0-FDA2-4FB3-BFB8-715327E44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9C3558-87AA-47CD-B2E8-C745DA6A664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https://</a:t>
            </a:r>
            <a:r>
              <a:rPr kumimoji="1" lang="en-US" altLang="zh-CN" dirty="0" err="1"/>
              <a:t>sedac.ciesin.columbia.edu</a:t>
            </a:r>
            <a:r>
              <a:rPr kumimoji="1" lang="en-US" altLang="zh-CN" dirty="0"/>
              <a:t>/data/set/gpw-v4-population-density-rev11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17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934317FA-BAE0-47D5-B436-27228CD2EF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E72D3F2-0B59-4D7C-B074-5A59F6564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BDB274BE-F716-4B79-A079-03B2D663C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28AE42-85D3-455D-B9DA-9D024907B68D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736DE7E-5721-4717-98F2-21A7C4D0FB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1C17ACA-C589-45EE-BF68-64BBDB875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5F4E66D-AD41-4ED7-A566-DCC3250EE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BAC6ED-3137-40E9-A8C5-015BA1E1D05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CB08073-2D85-4C5A-BA62-AAF12C8125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9BBC32ED-9E48-43AD-B896-90F8E86BB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>
                <a:latin typeface="Arial" panose="020B0604020202020204" pitchFamily="34" charset="0"/>
              </a:rPr>
              <a:t>Emphasize temp max and northward displaced westerly jet </a:t>
            </a:r>
            <a:r>
              <a:rPr lang="en-US" altLang="en-US">
                <a:latin typeface="Arial" panose="020B0604020202020204" pitchFamily="34" charset="0"/>
                <a:sym typeface="Wingdings" panose="05000000000000000000" pitchFamily="2" charset="2"/>
              </a:rPr>
              <a:t> warm advection for Meiyu.</a:t>
            </a:r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Why </a:t>
            </a:r>
            <a:r>
              <a:rPr lang="en-US" altLang="en-US" dirty="0">
                <a:latin typeface="Arial" panose="020B0604020202020204" pitchFamily="34" charset="0"/>
              </a:rPr>
              <a:t>Q1&gt; Q2? Sensible heating from the ground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87521AC-8D6E-492A-934C-2761C8EE1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DD5960-8B1C-4BFE-82CF-396E6A0CBF59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high latent energy that allows deep convection south of Himalayas.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EBFC3-94BD-40E0-9FDE-3F513D3E07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2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CB999E8F-CAE6-4D25-BB32-EB178C676E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0C571D7E-ABBB-4F20-AE37-2F984B279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>
                <a:latin typeface="Arial" panose="020B0604020202020204" pitchFamily="34" charset="0"/>
              </a:rPr>
              <a:t>WMO</a:t>
            </a:r>
            <a:r>
              <a:rPr lang="ja-JP" altLang="en-US">
                <a:latin typeface="Arial" panose="020B0604020202020204" pitchFamily="34" charset="0"/>
              </a:rPr>
              <a:t>の指導員としてインド熱帯気象研究所へ行くことになった．同じ頃（昭和</a:t>
            </a:r>
            <a:r>
              <a:rPr lang="en-US" altLang="ja-JP">
                <a:latin typeface="Arial" panose="020B0604020202020204" pitchFamily="34" charset="0"/>
              </a:rPr>
              <a:t>41</a:t>
            </a:r>
            <a:r>
              <a:rPr lang="ja-JP" altLang="en-US">
                <a:latin typeface="Arial" panose="020B0604020202020204" pitchFamily="34" charset="0"/>
              </a:rPr>
              <a:t>年），アメリカから招待状が来ていた．今度，アメリカヘゆく時は，気象庁をやめる気でいた．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BCF7F673-9593-4151-B9D8-D9BDAF204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55393E-6156-48CB-80E9-9EF4C0F858F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https://www.wunderground.com/forecast/in/nagpur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6EBFC3-94BD-40E0-9FDE-3F513D3E07C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47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2901BE-B614-45D2-B2CE-B7BF23512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A3537E-7553-473C-B1FB-098D3709C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5F41FA-0B40-4C02-A834-B1A5F2A45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5D2D-7964-4F76-9C2E-C4CE861B4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95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F908D5-B3A3-4E2B-94E1-AF17FD210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A54ED-6C1B-43C6-AB68-1D4E0704D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09C140-94A5-4885-993B-E323D90BC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5A709-B709-43BD-AE52-642C840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59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1C71E3-CC3C-46DC-A671-1F5A28C12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80CEC2-15EB-4A24-9AF4-F4573B358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CA5C7-0F0B-48F2-A27A-A4BC124985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C3AF-28B9-4E86-9B55-7B0F485871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9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CB6E25-0636-47EB-BE64-48774820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654718-52CB-421B-A158-CE6AB0D3708D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CFC9B1-A6A7-478E-AD0D-9C0C74B5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CB86744B-BCD4-45D9-9DCA-ACC681DD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F73294-EB86-4E85-8E2F-CD40685D48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7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DC2ED4-34FE-4656-BEA3-038BE8C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B4171F-CE7F-4C8B-AD89-1095DE3B5358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A23CCD-9AFB-40FF-9617-5D4A24F0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54C0B341-DC4F-43B9-8068-70FAFB68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65CBF0-E443-46A8-8539-69D421A3F8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66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E584B8-BF1F-4082-AC89-AB69F414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33F41A-8570-45F3-A75C-A62E144E1789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375E6-48BB-42F8-AE2A-A5E4BAD9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B4558882-CADC-49A6-8E7F-AFE9FD1D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388002-0B04-4E10-9D29-5E71DB2D3E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28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507909-68BC-481D-A602-510EDC2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45A296-A641-441C-A966-38DF78ECF165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A06B12-27F2-4FA9-B53B-7C6C1F62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535D9341-71ED-4B71-A3C4-88A137B9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9FCA29-221F-448D-BEC7-8BB5E372FA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8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B030C7-5FF3-4BA6-BF3E-FD67A4EC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4023A0-D06C-4CD1-A589-2F2986BA1A02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3B2085-3E41-4091-A984-27FECDB5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F51A53D2-10A8-4B4A-AB5E-C61BEEAB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1393E5-35AD-4759-A3FB-81F3A361D6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0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CD13FF-36C5-4D8C-BB1E-26EC880A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723C38-3CB3-445C-B59E-180A8A37E653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5C2BF8B-2A97-48A8-AB61-981CB89F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B123FE94-A00E-4872-9210-D0C2B819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021CF3-70FC-4064-94D1-5B64F40BFB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332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AEBADC-588C-40ED-B9D5-5056EF45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7ADDBE-473B-402E-B44B-80E4FF96BE59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FEAC0E-2A8D-44F8-88F3-6B06A0B5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4F0D2D8-3787-4683-8F8F-8BA25EAE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31F026-A26D-4A10-A4BC-66CF08AE58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82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45D181-FD6B-48D1-8757-1D2D173A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B2A01A-38A4-4CF0-B4E2-C116111671DA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82891C-A446-4B9E-9B36-360A049A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5D03B157-A6E6-4421-A7A3-90269199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D5AC1F-21B4-4B57-89C8-3E07B617C4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0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21DC01-9F56-4E65-839F-6829C0BD6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E7D233-05E6-41B1-852E-02CBB3328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B5A6B1-E7B1-465A-AC0E-27C03E476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F71CC-7EBF-4509-B902-0876FAFA6F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000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A15351-A8E9-4BFA-A43C-79099725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930ECA-72E5-434C-AC0A-308714D96FF5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35993C-BEDB-4C72-88F3-77DA29C3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>
            <a:extLst>
              <a:ext uri="{FF2B5EF4-FFF2-40B4-BE49-F238E27FC236}">
                <a16:creationId xmlns:a16="http://schemas.microsoft.com/office/drawing/2014/main" id="{EBDC42BA-31D8-4B12-9F57-263570A9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C4451A-6A51-465A-8A72-FAB606822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618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750545-D381-4328-9A74-D70FB54B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DE3C3-1327-4546-8131-6D0190D563E1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8B8371-98B5-4FAE-9F72-74C9D6D1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13069CF5-9221-4C95-810A-7D2B5F72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BB4B8-04A3-4668-B065-799C76196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26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8E8ADE-7D4B-4416-9AF5-812A2CFF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DFE5D9-1ADC-4FB3-8F48-6911968F48C9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67B0C-E955-445C-AC48-0260E023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0E6BDA9A-7445-41D4-93BB-A2949C5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97F2D8-B2B6-427F-B722-CAF428AC06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947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8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82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7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2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4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E226C-1579-4961-85DF-78DAC3D689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339BD5-29A1-4114-B0F3-A4BD5CB3AE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2A558F-E05B-4250-AAC7-2D499C7D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54BF7-505F-485B-BA14-7ED747B0D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331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04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61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0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6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B3C9-170D-477A-9F05-8A70C976C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ACEE5-26CF-4815-AC0F-597C938E4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C5DFD-D133-4C1B-BB61-7D9D336E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F336E-7E3A-4248-A4C6-9A984306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F59B8-8BA5-4393-8775-C5F59B18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FDC20-E1CC-4A9D-8C21-22DF76E9E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709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9E51-B794-4C32-AFA3-FE3044A2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AF330-670F-4C31-9843-9BA1932E6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AA5CD-EBBF-4B03-A761-217B5BE8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30BB9-7B11-457B-AAD5-70CA8E9E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29FBD-D1B1-4D25-B6C7-E0CB0205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2CBBE-691F-4CE1-90CB-29343CAF1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189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DBE2-5BC5-4825-B2BB-5FE7008B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A997-22DF-4933-BE1F-8A25A4E87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890C8-0B14-4032-8BD8-EBD466A81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B5AC0-E996-414D-9C8D-2877F742E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22D88-0873-43BA-AAD4-4553F47F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477EC-930D-4DD6-97A1-AF78908A6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58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B622-86A2-4B33-AEBD-DA5489A3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8BC36-CFC8-4625-BE7E-D6B044866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6DB81-3F2A-40FB-B31D-091276C57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CE7A6-B50F-4A1E-9859-9B8B6E7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05D42-6E5B-4B7D-BB45-63191B83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C5A9A-442E-4022-A328-3CD88F5E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F6391-102D-44AE-8458-9DEBB5EBF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517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14A4-1205-42E2-9A90-5EF011F9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FBD8F-D86B-483C-A901-76F2F7BCF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4092B-69E1-4CF4-8B68-A038529D7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1B93F-F32C-44C9-9C8B-9CC78AAE5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84906-110E-4DC1-AA93-BA8424F97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53D32-B9EA-4833-9931-BC74B7D8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B5534F-6C90-407E-8C93-9E439D90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E7701-41B1-4A9F-B3C0-BC49A246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BAD97-A088-44AC-86B3-076679A46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52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E353-1CFE-4401-AE55-86D1D7191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A7365-E30A-4044-BE11-53676910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C41FC-5551-4BD0-85DE-A1F0DA01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FBEAA-2F3B-461D-A7F4-D2FE57E7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880BE-A7F3-4EED-9A70-F87359F99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D0F67-D797-4D6C-BE6A-D2D2EF02E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5918C-69F1-4C0D-A543-2D38DFC40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7C1C1-F4EF-41DD-B3D5-41D27EA16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0E5B2-F367-4A27-B749-F34D4F4D8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793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391DB-69CA-4098-B19E-A5A251E7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0A0B6-15AA-4B4F-A55C-332413ED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1590A-642D-4B9A-A3E3-78DBD7F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B46E1-B7E0-4CC7-83CF-5AC73FECB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091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A2298-47ED-43F2-94CF-D08086B5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42D0-0CC2-46E1-8F67-9C001EB3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A127E-7D29-4F57-B18F-10EF34790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D0931-E502-4375-8EB3-E194770A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E7147-AC4A-439C-9B7A-7DE3D4EA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9706C-1E3D-4416-8C2D-9EDB7E7F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A00A3-6C29-4BDB-B01A-CDA43F852D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66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43EB-CEB0-450F-9060-82E95110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3937E-AEC5-47D3-AA3B-0BD9980EC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40B3B-669A-438E-AD14-7D0A86404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B238B-C3D2-4667-BC93-1403356F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C5970-EF8E-4A1E-8738-0E0B19E3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D143B-5FDD-4C10-848C-3AD3AED93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5616A-8DA4-4E43-B638-7DE2B0CF4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31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E04C-5E25-4026-B35C-4716618E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6B07E-0BED-43B8-8899-838E177B9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3AEE3-EDDA-4CA9-92C0-E5B74104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F34E-37F7-443F-A546-40917684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23D4A-E66E-4F01-8A3D-BB861A5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4010E-A896-446B-B731-B9A3AA0C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981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7FC5A-E6E3-4392-B890-87F6BED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F90FAD-1DDF-442C-89A1-21398F36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A00EF-481A-4245-8EF4-E3003651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CC0AE-78C0-4B41-91FB-02DA5ACC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24DBA-4A58-4B79-A9D7-0BD32964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5758-AF84-4687-AD1B-06BE80F84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70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0FD8DE-6C1C-406A-B86B-2555C6C48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1ADF4D-A7FD-4537-A397-6BD6CD853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692A8E-9837-4083-B564-223227BE5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8DD56-4F86-4BC6-A2A0-284AE8382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02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D9D549-AF72-4054-90C9-FAAD77FD8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ED20DF-528C-4DE7-B844-E768DECC4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AB1F70-3801-491E-A4C1-533D7530B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1299E-D6B3-4CBE-B777-77A7AD59A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89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0F8AA0-A33F-4DB1-BFC3-64E22819A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238A5C-F280-4EDE-B65F-6DBAFDB84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098F8A-605C-40C5-97E1-9729E46AE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80FDC-B366-4EB4-BBA6-46C3FB002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09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2375F-82CB-4B3A-B2DA-258A8648C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56F9EB-2D2F-46D2-8FC3-876BAAECB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580C8-548F-4320-A501-07BFAA99A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2BE47-3683-4E64-85D2-E6C1717E28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02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87C96-6016-4769-870F-AEAC934FC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A39E3-504C-461F-A5F4-94242CEA7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2EF36-2F3A-40B3-A101-946581A6D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95CB1-0BC2-406C-9D21-221959EBC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44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E4DC8B-56B4-4653-976E-7FD09DB24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267198-5B81-4EA6-9201-97C25666E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F101C95-E9BF-4F23-9593-7F114D8EA5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7415DF-FD35-4983-8824-9BFA08F112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8EEC580-AD68-4AF6-B0E4-BA6E085273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7860A70-F8EB-439B-8DD7-58A62CDA6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DCE0F2FD-F436-4F1F-83F9-D35A1E1302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3D4912EE-5FC7-40B7-8FD0-3B5322DB83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1DF60-8130-402C-A8D2-8A2069D8C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kumimoji="1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B52A0A-6704-4D9C-A9C4-FEE34EC33AE3}" type="datetimeFigureOut">
              <a:rPr lang="zh-CN" altLang="en-US"/>
              <a:pPr>
                <a:defRPr/>
              </a:pPr>
              <a:t>2023/7/10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A61596-0C7C-4BA8-AD65-4F3E785B9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kumimoji="1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5D2D48D3-C227-4540-94AA-3E0106A58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kumimoji="1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367606-F0FD-48A5-A7E4-9C76699BC2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801C-5745-42B8-8915-32DD4030BE2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B0E38-912A-4225-A4C9-8E16756F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7151C-0859-46E7-921C-0A86F89C7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88F947-B8DA-4411-9F2C-A75748755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2B43C8-CD15-40DB-9435-C9E924BB67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82FD2F-0BD5-44D5-B2F1-51D05A47B4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FA7025-6943-40E6-A33B-D3AB0EAD9A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8D871-255A-4653-812C-F607CB939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3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2FCD92D1-D224-4428-96FC-DF241AA4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2"/>
            <a:ext cx="9144000" cy="687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>
            <a:extLst>
              <a:ext uri="{FF2B5EF4-FFF2-40B4-BE49-F238E27FC236}">
                <a16:creationId xmlns:a16="http://schemas.microsoft.com/office/drawing/2014/main" id="{54CF079C-88C3-40F0-B7EF-52021C217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836" y="2209800"/>
            <a:ext cx="61777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5. Monsoons of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Asia, </a:t>
            </a:r>
            <a:r>
              <a:rPr lang="en-US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Africa,</a:t>
            </a:r>
            <a:r>
              <a:rPr lang="en-US" altLang="en-US" sz="3600" b="1" dirty="0">
                <a:solidFill>
                  <a:schemeClr val="bg1"/>
                </a:solidFill>
              </a:rPr>
              <a:t> and N America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AF1A7E83-0D15-4C30-8F06-6636DBF0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7991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6">
            <a:extLst>
              <a:ext uri="{FF2B5EF4-FFF2-40B4-BE49-F238E27FC236}">
                <a16:creationId xmlns:a16="http://schemas.microsoft.com/office/drawing/2014/main" id="{AEEDC229-60BB-4F87-83A8-E4128389D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6445250"/>
            <a:ext cx="1846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  <a:cs typeface="Calibri" panose="020F0502020204030204" pitchFamily="34" charset="0"/>
              </a:rPr>
              <a:t>Li &amp; Yanai (1996, JC)</a:t>
            </a:r>
          </a:p>
        </p:txBody>
      </p:sp>
      <p:sp>
        <p:nvSpPr>
          <p:cNvPr id="31748" name="Text Box 7">
            <a:extLst>
              <a:ext uri="{FF2B5EF4-FFF2-40B4-BE49-F238E27FC236}">
                <a16:creationId xmlns:a16="http://schemas.microsoft.com/office/drawing/2014/main" id="{4F206A26-A3DD-4678-8276-60E00980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1893888"/>
            <a:ext cx="297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Reversed NS temperature gradient: effects of convective heating over India, Bay of Bengal, and NW Pacific</a:t>
            </a:r>
          </a:p>
        </p:txBody>
      </p:sp>
      <p:sp>
        <p:nvSpPr>
          <p:cNvPr id="31749" name="Line 8">
            <a:extLst>
              <a:ext uri="{FF2B5EF4-FFF2-40B4-BE49-F238E27FC236}">
                <a16:creationId xmlns:a16="http://schemas.microsoft.com/office/drawing/2014/main" id="{E7C35D13-92CE-4AFF-B3E8-3FFAC397F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3688" y="838200"/>
            <a:ext cx="1966912" cy="1219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0" name="Picture 9">
            <a:extLst>
              <a:ext uri="{FF2B5EF4-FFF2-40B4-BE49-F238E27FC236}">
                <a16:creationId xmlns:a16="http://schemas.microsoft.com/office/drawing/2014/main" id="{E8B96922-D587-43C1-9D92-231F4FA1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4050" r="2699" b="5817"/>
          <a:stretch>
            <a:fillRect/>
          </a:stretch>
        </p:blipFill>
        <p:spPr bwMode="auto">
          <a:xfrm>
            <a:off x="3276600" y="3516313"/>
            <a:ext cx="5562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>
            <a:extLst>
              <a:ext uri="{FF2B5EF4-FFF2-40B4-BE49-F238E27FC236}">
                <a16:creationId xmlns:a16="http://schemas.microsoft.com/office/drawing/2014/main" id="{E49121AE-4195-422F-A927-85EEEBD4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18263"/>
            <a:ext cx="55229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>
            <a:extLst>
              <a:ext uri="{FF2B5EF4-FFF2-40B4-BE49-F238E27FC236}">
                <a16:creationId xmlns:a16="http://schemas.microsoft.com/office/drawing/2014/main" id="{D307E439-79D2-494E-993F-5BF08664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0780" r="12010" b="2975"/>
          <a:stretch>
            <a:fillRect/>
          </a:stretch>
        </p:blipFill>
        <p:spPr bwMode="auto">
          <a:xfrm>
            <a:off x="0" y="4071938"/>
            <a:ext cx="19812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12">
            <a:extLst>
              <a:ext uri="{FF2B5EF4-FFF2-40B4-BE49-F238E27FC236}">
                <a16:creationId xmlns:a16="http://schemas.microsoft.com/office/drawing/2014/main" id="{D902F53C-21A9-482D-A2E2-63B679D2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5160963"/>
            <a:ext cx="42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Q1</a:t>
            </a:r>
          </a:p>
        </p:txBody>
      </p:sp>
      <p:sp>
        <p:nvSpPr>
          <p:cNvPr id="31754" name="Text Box 13">
            <a:extLst>
              <a:ext uri="{FF2B5EF4-FFF2-40B4-BE49-F238E27FC236}">
                <a16:creationId xmlns:a16="http://schemas.microsoft.com/office/drawing/2014/main" id="{F1F63DF8-BF4D-4148-A2AA-E6EFE9D0B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900613"/>
            <a:ext cx="42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Q2</a:t>
            </a:r>
          </a:p>
        </p:txBody>
      </p:sp>
      <p:sp>
        <p:nvSpPr>
          <p:cNvPr id="31755" name="Text Box 14">
            <a:extLst>
              <a:ext uri="{FF2B5EF4-FFF2-40B4-BE49-F238E27FC236}">
                <a16:creationId xmlns:a16="http://schemas.microsoft.com/office/drawing/2014/main" id="{AA1C9BC4-297A-4470-BEBD-0ED6B03B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13" y="5599112"/>
            <a:ext cx="1479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Tibetan Plateau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0BD1482-FBBA-4C6E-BAE0-A1D4A4EAB527}"/>
              </a:ext>
            </a:extLst>
          </p:cNvPr>
          <p:cNvSpPr/>
          <p:nvPr/>
        </p:nvSpPr>
        <p:spPr>
          <a:xfrm>
            <a:off x="4495800" y="4191000"/>
            <a:ext cx="1066800" cy="614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7" name="Picture 3">
            <a:extLst>
              <a:ext uri="{FF2B5EF4-FFF2-40B4-BE49-F238E27FC236}">
                <a16:creationId xmlns:a16="http://schemas.microsoft.com/office/drawing/2014/main" id="{09EE1BA9-87DD-4074-973F-4F9A2F872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/>
          <a:stretch>
            <a:fillRect/>
          </a:stretch>
        </p:blipFill>
        <p:spPr bwMode="auto">
          <a:xfrm>
            <a:off x="1939925" y="4038600"/>
            <a:ext cx="18097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 Box 14">
            <a:extLst>
              <a:ext uri="{FF2B5EF4-FFF2-40B4-BE49-F238E27FC236}">
                <a16:creationId xmlns:a16="http://schemas.microsoft.com/office/drawing/2014/main" id="{80155AF1-21F1-4E9F-9360-064B8D33E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5464175"/>
            <a:ext cx="773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 of Bengal</a:t>
            </a:r>
          </a:p>
        </p:txBody>
      </p:sp>
      <p:sp>
        <p:nvSpPr>
          <p:cNvPr id="31759" name="Line 8">
            <a:extLst>
              <a:ext uri="{FF2B5EF4-FFF2-40B4-BE49-F238E27FC236}">
                <a16:creationId xmlns:a16="http://schemas.microsoft.com/office/drawing/2014/main" id="{7E2A4CE5-43D0-44F9-9CF8-79A67B7953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970213"/>
            <a:ext cx="1981200" cy="15255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1A2C6806-2474-4E92-A5DE-2AAD7F0EE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546486"/>
            <a:ext cx="420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Q1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CD839DA-51C7-4D70-8490-5C58F13A253A}"/>
              </a:ext>
            </a:extLst>
          </p:cNvPr>
          <p:cNvSpPr/>
          <p:nvPr/>
        </p:nvSpPr>
        <p:spPr>
          <a:xfrm>
            <a:off x="4617451" y="457677"/>
            <a:ext cx="518698" cy="286860"/>
          </a:xfrm>
          <a:prstGeom prst="rightArrow">
            <a:avLst/>
          </a:prstGeom>
          <a:solidFill>
            <a:srgbClr val="336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D17A949-26AE-4F09-854F-61061CABBD6D}"/>
              </a:ext>
            </a:extLst>
          </p:cNvPr>
          <p:cNvSpPr/>
          <p:nvPr/>
        </p:nvSpPr>
        <p:spPr>
          <a:xfrm flipH="1">
            <a:off x="4509407" y="976404"/>
            <a:ext cx="518698" cy="330018"/>
          </a:xfrm>
          <a:prstGeom prst="rightArrow">
            <a:avLst/>
          </a:prstGeom>
          <a:solidFill>
            <a:srgbClr val="FF33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CB72B3-BFE9-4692-A7BF-EDE9F75C28AA}"/>
              </a:ext>
            </a:extLst>
          </p:cNvPr>
          <p:cNvSpPr/>
          <p:nvPr/>
        </p:nvSpPr>
        <p:spPr>
          <a:xfrm rot="20747193">
            <a:off x="4544947" y="727934"/>
            <a:ext cx="533400" cy="286860"/>
          </a:xfrm>
          <a:prstGeom prst="ellipse">
            <a:avLst/>
          </a:prstGeom>
          <a:solidFill>
            <a:srgbClr val="FFCC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4BC43256-3003-4C45-8F54-0A8DF4DF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8"/>
          <a:stretch>
            <a:fillRect/>
          </a:stretch>
        </p:blipFill>
        <p:spPr bwMode="auto">
          <a:xfrm>
            <a:off x="0" y="4114800"/>
            <a:ext cx="3558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3E03BEFE-8A76-4B2B-B416-BAC62CABA73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73746" y="4775383"/>
            <a:ext cx="1222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Pressure (mb)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857DFE-698A-A159-C1AB-97A88F3349BB}"/>
              </a:ext>
            </a:extLst>
          </p:cNvPr>
          <p:cNvSpPr/>
          <p:nvPr/>
        </p:nvSpPr>
        <p:spPr>
          <a:xfrm rot="16200000">
            <a:off x="4771269" y="4417088"/>
            <a:ext cx="271295" cy="123921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31754" grpId="0"/>
      <p:bldP spid="31755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C6B9FFB4-722C-9FDD-9188-E471D0114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" y="338553"/>
            <a:ext cx="4260801" cy="23506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82BA86-8660-4E68-BDF1-92D0B6063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057" y="2895600"/>
            <a:ext cx="7272172" cy="39624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2C98A32-180C-4AF6-9B37-910BA094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08870"/>
            <a:ext cx="1966820" cy="88036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Moist static energy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=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+gz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DEAFDA-F7CA-40A2-9719-E4258A21B611}"/>
              </a:ext>
            </a:extLst>
          </p:cNvPr>
          <p:cNvSpPr txBox="1"/>
          <p:nvPr/>
        </p:nvSpPr>
        <p:spPr>
          <a:xfrm>
            <a:off x="4648200" y="610641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Orographic effect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elevated heating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barrier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that protects high-MSE air south of the Himalayas from low-MSE air to the north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1256C-C047-46DB-8031-AECE43E7A655}"/>
              </a:ext>
            </a:extLst>
          </p:cNvPr>
          <p:cNvSpPr/>
          <p:nvPr/>
        </p:nvSpPr>
        <p:spPr>
          <a:xfrm>
            <a:off x="228600" y="5964277"/>
            <a:ext cx="1828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Boos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Kuang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2010; Cane 2010,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340285-EE03-4D6D-99EC-D033438C63BC}"/>
              </a:ext>
            </a:extLst>
          </p:cNvPr>
          <p:cNvSpPr/>
          <p:nvPr/>
        </p:nvSpPr>
        <p:spPr>
          <a:xfrm>
            <a:off x="256922" y="169276"/>
            <a:ext cx="27910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MSE/c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(&gt;350K)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&amp;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rainfall </a:t>
            </a:r>
          </a:p>
        </p:txBody>
      </p:sp>
    </p:spTree>
    <p:extLst>
      <p:ext uri="{BB962C8B-B14F-4D97-AF65-F5344CB8AC3E}">
        <p14:creationId xmlns:p14="http://schemas.microsoft.com/office/powerpoint/2010/main" val="165183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onsoon_l">
            <a:extLst>
              <a:ext uri="{FF2B5EF4-FFF2-40B4-BE49-F238E27FC236}">
                <a16:creationId xmlns:a16="http://schemas.microsoft.com/office/drawing/2014/main" id="{D8CB7761-A7F9-46F6-AACA-AFFFD137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"/>
          <a:stretch>
            <a:fillRect/>
          </a:stretch>
        </p:blipFill>
        <p:spPr bwMode="auto">
          <a:xfrm>
            <a:off x="4826000" y="4264025"/>
            <a:ext cx="4318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AE6D5B71-953B-4A5D-9D87-AFEEEB518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15900"/>
            <a:ext cx="8780463" cy="3692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In April and May—day after day—temperatures burned above 45</a:t>
            </a:r>
            <a:r>
              <a:rPr lang="en-US" altLang="en-US" sz="2400" baseline="3000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C, earth was parched, no cloud in sight, no water ran in river channels. When one or two cumulus clouds appeared in the sky, I would jump out and admire them.  Some days later, Monsoon arrived. In no time, trees turned green, grass grew, temperature dropped to a pleasant level. Children ran around joyfully in the rain and farmers turned busy. Monsoon's drama has opened on the seasons’ revolving stage.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          — From </a:t>
            </a:r>
            <a:r>
              <a:rPr lang="en-US" altLang="en-US" sz="2400" b="1" i="1">
                <a:latin typeface="Calibri" panose="020F0502020204030204" pitchFamily="34" charset="0"/>
                <a:cs typeface="Calibri" panose="020F0502020204030204" pitchFamily="34" charset="0"/>
              </a:rPr>
              <a:t>Monsoon</a:t>
            </a: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Takio Murakami</a:t>
            </a:r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 in describing his observations in 1960 as a WMO research advisor in India (translation: SPX &amp; GES)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4D3CF49B-339C-4B4A-A701-75ADF0CB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8917" name="Group 5">
            <a:extLst>
              <a:ext uri="{FF2B5EF4-FFF2-40B4-BE49-F238E27FC236}">
                <a16:creationId xmlns:a16="http://schemas.microsoft.com/office/drawing/2014/main" id="{BB7CE9D8-E831-49F2-91BA-4812228AD3E4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1273175"/>
            <a:ext cx="4857750" cy="0"/>
            <a:chOff x="0" y="0"/>
            <a:chExt cx="3060" cy="0"/>
          </a:xfrm>
        </p:grpSpPr>
        <p:sp>
          <p:nvSpPr>
            <p:cNvPr id="38920" name="Rectangle 6">
              <a:extLst>
                <a:ext uri="{FF2B5EF4-FFF2-40B4-BE49-F238E27FC236}">
                  <a16:creationId xmlns:a16="http://schemas.microsoft.com/office/drawing/2014/main" id="{5DC90605-4CDB-4762-8AC4-02DE8DDB9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060" cy="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38921" name="Group 7">
              <a:extLst>
                <a:ext uri="{FF2B5EF4-FFF2-40B4-BE49-F238E27FC236}">
                  <a16:creationId xmlns:a16="http://schemas.microsoft.com/office/drawing/2014/main" id="{9A14541C-E6A9-4D80-9189-29093FBBFD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60" cy="0"/>
              <a:chOff x="0" y="0"/>
              <a:chExt cx="3060" cy="0"/>
            </a:xfrm>
          </p:grpSpPr>
          <p:sp>
            <p:nvSpPr>
              <p:cNvPr id="38922" name="Rectangle 8">
                <a:extLst>
                  <a:ext uri="{FF2B5EF4-FFF2-40B4-BE49-F238E27FC236}">
                    <a16:creationId xmlns:a16="http://schemas.microsoft.com/office/drawing/2014/main" id="{6083C702-622D-4991-AAE3-C9A5E1FCE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060" cy="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8923" name="Rectangle 9">
                <a:extLst>
                  <a:ext uri="{FF2B5EF4-FFF2-40B4-BE49-F238E27FC236}">
                    <a16:creationId xmlns:a16="http://schemas.microsoft.com/office/drawing/2014/main" id="{2CF364BF-58C9-4040-AA1D-3C87F3490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880" cy="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38918" name="Picture 10" descr="w-366-07">
            <a:extLst>
              <a:ext uri="{FF2B5EF4-FFF2-40B4-BE49-F238E27FC236}">
                <a16:creationId xmlns:a16="http://schemas.microsoft.com/office/drawing/2014/main" id="{977AEE64-C791-43FD-8D4F-BB2372C1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264025"/>
            <a:ext cx="48323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11">
            <a:extLst>
              <a:ext uri="{FF2B5EF4-FFF2-40B4-BE49-F238E27FC236}">
                <a16:creationId xmlns:a16="http://schemas.microsoft.com/office/drawing/2014/main" id="{107CF8A3-D180-49B7-BE31-A5FE63C3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343400"/>
            <a:ext cx="363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66"/>
                </a:solidFill>
              </a:rPr>
              <a:t>Monsoon Onset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5EF6-D1C7-4E7B-A27F-D9FF69265FA8}"/>
              </a:ext>
            </a:extLst>
          </p:cNvPr>
          <p:cNvSpPr/>
          <p:nvPr/>
        </p:nvSpPr>
        <p:spPr>
          <a:xfrm>
            <a:off x="7454628" y="2558970"/>
            <a:ext cx="1606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Nagpur, India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6E277F-53D9-42CD-AB32-16479155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753" y="753231"/>
            <a:ext cx="1632047" cy="1805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5CB54-1B06-4CEE-9059-7F7AA5B46C88}"/>
              </a:ext>
            </a:extLst>
          </p:cNvPr>
          <p:cNvSpPr txBox="1"/>
          <p:nvPr/>
        </p:nvSpPr>
        <p:spPr>
          <a:xfrm>
            <a:off x="226477" y="45345"/>
            <a:ext cx="6658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Pre-monsoon heatwave</a:t>
            </a:r>
            <a:r>
              <a:rPr lang="en-US" dirty="0">
                <a:latin typeface="+mn-lt"/>
              </a:rPr>
              <a:t>: Dry land surface heats up quickly because of small heat capacity and lack of evaporative cooling.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A6458-25AB-460A-9DF8-FC2BD3827A37}"/>
              </a:ext>
            </a:extLst>
          </p:cNvPr>
          <p:cNvSpPr txBox="1"/>
          <p:nvPr/>
        </p:nvSpPr>
        <p:spPr>
          <a:xfrm>
            <a:off x="4443212" y="6138316"/>
            <a:ext cx="350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Scattered convection over India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Suppressed convection over 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7E445E-587A-A529-7DA3-98291986C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" y="1233212"/>
            <a:ext cx="7097595" cy="1492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4E80D0-88C6-BB53-7930-B04C6E4F317A}"/>
              </a:ext>
            </a:extLst>
          </p:cNvPr>
          <p:cNvSpPr txBox="1"/>
          <p:nvPr/>
        </p:nvSpPr>
        <p:spPr>
          <a:xfrm>
            <a:off x="6464011" y="1032146"/>
            <a:ext cx="585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C9407-A4AA-449E-9BD7-9D86E2169208}"/>
              </a:ext>
            </a:extLst>
          </p:cNvPr>
          <p:cNvSpPr txBox="1"/>
          <p:nvPr/>
        </p:nvSpPr>
        <p:spPr>
          <a:xfrm>
            <a:off x="4852185" y="1351643"/>
            <a:ext cx="904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n-lt"/>
              </a:rPr>
              <a:t>Tmax</a:t>
            </a:r>
            <a:r>
              <a:rPr lang="en-US" sz="1400" dirty="0">
                <a:latin typeface="+mn-lt"/>
              </a:rPr>
              <a:t> (</a:t>
            </a:r>
            <a:r>
              <a:rPr lang="en-US" sz="1400" baseline="30000" dirty="0" err="1">
                <a:latin typeface="+mn-lt"/>
              </a:rPr>
              <a:t>o</a:t>
            </a:r>
            <a:r>
              <a:rPr lang="en-US" sz="1400" dirty="0" err="1">
                <a:latin typeface="+mn-lt"/>
              </a:rPr>
              <a:t>C</a:t>
            </a:r>
            <a:r>
              <a:rPr lang="en-US" sz="1400" dirty="0">
                <a:latin typeface="+mn-lt"/>
              </a:rPr>
              <a:t>)</a:t>
            </a:r>
            <a:endParaRPr lang="en-US" sz="14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ECA683D-76E5-5E79-B833-AFF795761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9" y="3432811"/>
            <a:ext cx="7013452" cy="42279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64D677-688F-DB46-E434-B161AC6368A9}"/>
              </a:ext>
            </a:extLst>
          </p:cNvPr>
          <p:cNvSpPr txBox="1"/>
          <p:nvPr/>
        </p:nvSpPr>
        <p:spPr>
          <a:xfrm>
            <a:off x="7110006" y="5223628"/>
            <a:ext cx="144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IR, 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/7/2022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Post onset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7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3B56EE46-3BCC-4481-AE21-316933AA3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5838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77B3C3AA-BA03-472F-952D-2E57C9DC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6096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2">
            <a:extLst>
              <a:ext uri="{FF2B5EF4-FFF2-40B4-BE49-F238E27FC236}">
                <a16:creationId xmlns:a16="http://schemas.microsoft.com/office/drawing/2014/main" id="{05D376D7-8E9E-4E89-8F45-A1FEF308A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609600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 4/12/16 in New Delhi: 44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 (110 F)</a:t>
            </a:r>
          </a:p>
        </p:txBody>
      </p:sp>
      <p:sp>
        <p:nvSpPr>
          <p:cNvPr id="40966" name="Rectangle 1">
            <a:extLst>
              <a:ext uri="{FF2B5EF4-FFF2-40B4-BE49-F238E27FC236}">
                <a16:creationId xmlns:a16="http://schemas.microsoft.com/office/drawing/2014/main" id="{C2FD1BF6-15DA-4D9C-AD91-11A46257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401638"/>
            <a:ext cx="2108200" cy="8731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Moist static energy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 =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T+gz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Lq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98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B3B421D-7E67-446A-8A3D-4A54616DB04B">
            <a:extLst>
              <a:ext uri="{FF2B5EF4-FFF2-40B4-BE49-F238E27FC236}">
                <a16:creationId xmlns:a16="http://schemas.microsoft.com/office/drawing/2014/main" id="{B5315262-5F13-409B-A5A9-64C7CD43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5046433" cy="47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>
            <a:extLst>
              <a:ext uri="{FF2B5EF4-FFF2-40B4-BE49-F238E27FC236}">
                <a16:creationId xmlns:a16="http://schemas.microsoft.com/office/drawing/2014/main" id="{C2FD1BF6-15DA-4D9C-AD91-11A46257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416" y="1047623"/>
            <a:ext cx="1966820" cy="88036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Moist static energy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=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alt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+gz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+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Lq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B77F9E-10C3-4B8E-B8C4-301E1E824F73}"/>
              </a:ext>
            </a:extLst>
          </p:cNvPr>
          <p:cNvCxnSpPr>
            <a:cxnSpLocks/>
          </p:cNvCxnSpPr>
          <p:nvPr/>
        </p:nvCxnSpPr>
        <p:spPr>
          <a:xfrm flipV="1">
            <a:off x="3200398" y="1836044"/>
            <a:ext cx="0" cy="304800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C1AB19-8AE5-4FFD-881C-1E537A083A23}"/>
              </a:ext>
            </a:extLst>
          </p:cNvPr>
          <p:cNvSpPr/>
          <p:nvPr/>
        </p:nvSpPr>
        <p:spPr>
          <a:xfrm>
            <a:off x="2417815" y="2012889"/>
            <a:ext cx="1331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Monsoon onset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 descr="Road markings appear distorted as the asphalt starts to melt due to the high temperature in New Delhi">
            <a:extLst>
              <a:ext uri="{FF2B5EF4-FFF2-40B4-BE49-F238E27FC236}">
                <a16:creationId xmlns:a16="http://schemas.microsoft.com/office/drawing/2014/main" id="{0E0B34AA-2A7F-461D-815E-40F698E39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/>
          <a:stretch/>
        </p:blipFill>
        <p:spPr bwMode="auto">
          <a:xfrm>
            <a:off x="206345" y="4876800"/>
            <a:ext cx="3756056" cy="2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DCC153-B9BF-4406-BF36-67CF1D2E6B8F}"/>
              </a:ext>
            </a:extLst>
          </p:cNvPr>
          <p:cNvSpPr/>
          <p:nvPr/>
        </p:nvSpPr>
        <p:spPr>
          <a:xfrm>
            <a:off x="1295400" y="5818975"/>
            <a:ext cx="2244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New Delhi, May 2015</a:t>
            </a:r>
          </a:p>
        </p:txBody>
      </p:sp>
      <p:pic>
        <p:nvPicPr>
          <p:cNvPr id="15" name="Picture 6" descr="Image result for children running in monsoon rain">
            <a:extLst>
              <a:ext uri="{FF2B5EF4-FFF2-40B4-BE49-F238E27FC236}">
                <a16:creationId xmlns:a16="http://schemas.microsoft.com/office/drawing/2014/main" id="{1C891A63-6C7C-4BA7-8857-D362B90D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117" y="4876800"/>
            <a:ext cx="3480133" cy="2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AAE4F-FAB5-4896-939F-493D23171F1B}"/>
              </a:ext>
            </a:extLst>
          </p:cNvPr>
          <p:cNvSpPr txBox="1"/>
          <p:nvPr/>
        </p:nvSpPr>
        <p:spPr>
          <a:xfrm flipH="1">
            <a:off x="3302618" y="3392052"/>
            <a:ext cx="551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Lq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/c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EC098-FEAB-45CA-95BE-3DAC6594777E}"/>
              </a:ext>
            </a:extLst>
          </p:cNvPr>
          <p:cNvSpPr txBox="1"/>
          <p:nvPr/>
        </p:nvSpPr>
        <p:spPr>
          <a:xfrm flipH="1">
            <a:off x="3302618" y="2521387"/>
            <a:ext cx="1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T+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Lq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/c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B9C857-D001-40C4-A13D-C5CE43462D2B}"/>
              </a:ext>
            </a:extLst>
          </p:cNvPr>
          <p:cNvSpPr txBox="1"/>
          <p:nvPr/>
        </p:nvSpPr>
        <p:spPr>
          <a:xfrm flipH="1">
            <a:off x="2854940" y="1080136"/>
            <a:ext cx="228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FA47BD-C3D7-425B-8124-487A241A420B}"/>
              </a:ext>
            </a:extLst>
          </p:cNvPr>
          <p:cNvSpPr txBox="1"/>
          <p:nvPr/>
        </p:nvSpPr>
        <p:spPr>
          <a:xfrm>
            <a:off x="3463245" y="365845"/>
            <a:ext cx="880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Precip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7242A-C5F7-9801-C46D-CCF90761BE44}"/>
              </a:ext>
            </a:extLst>
          </p:cNvPr>
          <p:cNvSpPr txBox="1"/>
          <p:nvPr/>
        </p:nvSpPr>
        <p:spPr>
          <a:xfrm>
            <a:off x="6037033" y="2514600"/>
            <a:ext cx="2954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Monsoon convection driven by land-sea contrast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not surface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BF9D9-A452-464C-BE00-B3D89F409819}"/>
              </a:ext>
            </a:extLst>
          </p:cNvPr>
          <p:cNvSpPr/>
          <p:nvPr/>
        </p:nvSpPr>
        <p:spPr>
          <a:xfrm>
            <a:off x="830490" y="2249986"/>
            <a:ext cx="7879746" cy="2025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              What triggers the onset?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9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>
            <a:extLst>
              <a:ext uri="{FF2B5EF4-FFF2-40B4-BE49-F238E27FC236}">
                <a16:creationId xmlns:a16="http://schemas.microsoft.com/office/drawing/2014/main" id="{C1669DD4-A8EB-ECE3-EC38-D3A2FEB63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" y="256572"/>
            <a:ext cx="5264813" cy="5687028"/>
          </a:xfrm>
          <a:prstGeom prst="rect">
            <a:avLst/>
          </a:prstGeom>
        </p:spPr>
      </p:pic>
      <p:sp>
        <p:nvSpPr>
          <p:cNvPr id="34822" name="Text Box 8">
            <a:extLst>
              <a:ext uri="{FF2B5EF4-FFF2-40B4-BE49-F238E27FC236}">
                <a16:creationId xmlns:a16="http://schemas.microsoft.com/office/drawing/2014/main" id="{DB3EAA62-17DC-4ED1-ADFA-3DC3EC7B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3" y="533400"/>
            <a:ext cx="3733800" cy="461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2713" indent="-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Tropospheric temp grad. begins reversing in May but major convection commences over India/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June and lasts through August.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Westerly jet shifts from south to north of Tibet in summer. 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Asymmetry between dry spring and wet fall equinoxes.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Monsoon onset 2 months after surface dT/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reveres. Why?  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Moderate pre-monsoon Q1 despite high SAT. </a:t>
            </a:r>
          </a:p>
          <a:p>
            <a:pPr marL="174625" marR="0" lvl="0" indent="-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onvective heating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D89514-1688-4B25-A375-95F700DBEDE8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-1085939" y="3163030"/>
            <a:ext cx="5349240" cy="68580"/>
          </a:xfrm>
          <a:prstGeom prst="line">
            <a:avLst/>
          </a:prstGeom>
          <a:ln w="19050">
            <a:solidFill>
              <a:srgbClr val="CC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42903F-230A-4521-B4BB-983DE311FA89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133261" y="3163030"/>
            <a:ext cx="5349240" cy="68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B2534B-FBE9-4792-A0F6-E9F8905EDF13}"/>
              </a:ext>
            </a:extLst>
          </p:cNvPr>
          <p:cNvCxnSpPr>
            <a:cxnSpLocks noChangeAspect="1"/>
          </p:cNvCxnSpPr>
          <p:nvPr/>
        </p:nvCxnSpPr>
        <p:spPr>
          <a:xfrm rot="5400000">
            <a:off x="1322070" y="3086830"/>
            <a:ext cx="5349240" cy="68580"/>
          </a:xfrm>
          <a:prstGeom prst="line">
            <a:avLst/>
          </a:prstGeom>
          <a:ln w="19050">
            <a:solidFill>
              <a:srgbClr val="CC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F03120-3D63-4681-B45A-3466E4CD989D}"/>
              </a:ext>
            </a:extLst>
          </p:cNvPr>
          <p:cNvCxnSpPr>
            <a:cxnSpLocks/>
          </p:cNvCxnSpPr>
          <p:nvPr/>
        </p:nvCxnSpPr>
        <p:spPr>
          <a:xfrm flipV="1">
            <a:off x="566073" y="2122902"/>
            <a:ext cx="5148927" cy="26986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769BDA-F901-4DD7-AA2A-A82001952014}"/>
              </a:ext>
            </a:extLst>
          </p:cNvPr>
          <p:cNvCxnSpPr/>
          <p:nvPr/>
        </p:nvCxnSpPr>
        <p:spPr>
          <a:xfrm flipV="1">
            <a:off x="-489863" y="5247101"/>
            <a:ext cx="6095990" cy="1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3" name="TextBox 13">
            <a:extLst>
              <a:ext uri="{FF2B5EF4-FFF2-40B4-BE49-F238E27FC236}">
                <a16:creationId xmlns:a16="http://schemas.microsoft.com/office/drawing/2014/main" id="{570841DE-7C79-494E-AF13-4FC8AF964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673" y="5972175"/>
            <a:ext cx="73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Equinox</a:t>
            </a:r>
          </a:p>
        </p:txBody>
      </p:sp>
      <p:sp>
        <p:nvSpPr>
          <p:cNvPr id="35854" name="TextBox 16">
            <a:extLst>
              <a:ext uri="{FF2B5EF4-FFF2-40B4-BE49-F238E27FC236}">
                <a16:creationId xmlns:a16="http://schemas.microsoft.com/office/drawing/2014/main" id="{D32F82BD-E557-462E-859E-C75165221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886" y="5972175"/>
            <a:ext cx="738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Equinox</a:t>
            </a:r>
          </a:p>
        </p:txBody>
      </p:sp>
      <p:sp>
        <p:nvSpPr>
          <p:cNvPr id="35855" name="TextBox 17">
            <a:extLst>
              <a:ext uri="{FF2B5EF4-FFF2-40B4-BE49-F238E27FC236}">
                <a16:creationId xmlns:a16="http://schemas.microsoft.com/office/drawing/2014/main" id="{12AB07EF-EBBE-4C7B-A23B-DD270146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86" y="5972175"/>
            <a:ext cx="72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Solstice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A44C82-5C98-4F07-A267-2FBB63F73B98}"/>
              </a:ext>
            </a:extLst>
          </p:cNvPr>
          <p:cNvCxnSpPr>
            <a:cxnSpLocks/>
          </p:cNvCxnSpPr>
          <p:nvPr/>
        </p:nvCxnSpPr>
        <p:spPr>
          <a:xfrm>
            <a:off x="381000" y="4214782"/>
            <a:ext cx="5148927" cy="43846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7" name="TextBox 1">
            <a:extLst>
              <a:ext uri="{FF2B5EF4-FFF2-40B4-BE49-F238E27FC236}">
                <a16:creationId xmlns:a16="http://schemas.microsoft.com/office/drawing/2014/main" id="{1932C602-C105-4669-9A9C-6329825D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873" y="61722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Dry</a:t>
            </a:r>
          </a:p>
        </p:txBody>
      </p:sp>
      <p:sp>
        <p:nvSpPr>
          <p:cNvPr id="35858" name="TextBox 17">
            <a:extLst>
              <a:ext uri="{FF2B5EF4-FFF2-40B4-BE49-F238E27FC236}">
                <a16:creationId xmlns:a16="http://schemas.microsoft.com/office/drawing/2014/main" id="{E41B9E03-5BBA-4439-A480-11400F4AB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161" y="6183313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Wet</a:t>
            </a:r>
          </a:p>
        </p:txBody>
      </p:sp>
      <p:sp>
        <p:nvSpPr>
          <p:cNvPr id="35859" name="Rectangle 1">
            <a:extLst>
              <a:ext uri="{FF2B5EF4-FFF2-40B4-BE49-F238E27FC236}">
                <a16:creationId xmlns:a16="http://schemas.microsoft.com/office/drawing/2014/main" id="{BD04811C-6FEA-417E-A488-F96C8C730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049" y="4027900"/>
            <a:ext cx="408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A1797E-F9C4-4AA2-B872-4E1867FFE208}"/>
              </a:ext>
            </a:extLst>
          </p:cNvPr>
          <p:cNvCxnSpPr>
            <a:cxnSpLocks/>
          </p:cNvCxnSpPr>
          <p:nvPr/>
        </p:nvCxnSpPr>
        <p:spPr>
          <a:xfrm flipV="1">
            <a:off x="381000" y="4709620"/>
            <a:ext cx="5148927" cy="4080"/>
          </a:xfrm>
          <a:prstGeom prst="line">
            <a:avLst/>
          </a:prstGeom>
          <a:ln w="19050">
            <a:solidFill>
              <a:srgbClr val="FFCC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1255D44-E6C8-4A7B-B08F-9EE4BA73B826}"/>
              </a:ext>
            </a:extLst>
          </p:cNvPr>
          <p:cNvSpPr/>
          <p:nvPr/>
        </p:nvSpPr>
        <p:spPr>
          <a:xfrm>
            <a:off x="718401" y="914400"/>
            <a:ext cx="611641" cy="286860"/>
          </a:xfrm>
          <a:prstGeom prst="rightArrow">
            <a:avLst/>
          </a:prstGeom>
          <a:solidFill>
            <a:srgbClr val="336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6B4F1F9F-134E-4E8F-9B3C-323495C3EA04}"/>
              </a:ext>
            </a:extLst>
          </p:cNvPr>
          <p:cNvSpPr/>
          <p:nvPr/>
        </p:nvSpPr>
        <p:spPr>
          <a:xfrm>
            <a:off x="2976124" y="600629"/>
            <a:ext cx="518698" cy="286860"/>
          </a:xfrm>
          <a:prstGeom prst="rightArrow">
            <a:avLst/>
          </a:prstGeom>
          <a:solidFill>
            <a:srgbClr val="336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97F72E3A-AA0A-4FE4-B374-561E28C25E43}"/>
              </a:ext>
            </a:extLst>
          </p:cNvPr>
          <p:cNvSpPr/>
          <p:nvPr/>
        </p:nvSpPr>
        <p:spPr>
          <a:xfrm flipH="1">
            <a:off x="3014224" y="1295400"/>
            <a:ext cx="518698" cy="330018"/>
          </a:xfrm>
          <a:prstGeom prst="rightArrow">
            <a:avLst/>
          </a:prstGeom>
          <a:solidFill>
            <a:srgbClr val="FF33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77D2C7-2FDC-4773-A7DF-7B2F94EA53B6}"/>
              </a:ext>
            </a:extLst>
          </p:cNvPr>
          <p:cNvSpPr/>
          <p:nvPr/>
        </p:nvSpPr>
        <p:spPr>
          <a:xfrm>
            <a:off x="3044702" y="4052039"/>
            <a:ext cx="308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243EB8-C611-5849-EA4A-11E944A2510F}"/>
              </a:ext>
            </a:extLst>
          </p:cNvPr>
          <p:cNvSpPr txBox="1"/>
          <p:nvPr/>
        </p:nvSpPr>
        <p:spPr>
          <a:xfrm>
            <a:off x="8001000" y="6256090"/>
            <a:ext cx="937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Fig. 5.11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A8756F-19B5-415D-BDBF-BFFBDB3AFEFC}"/>
              </a:ext>
            </a:extLst>
          </p:cNvPr>
          <p:cNvSpPr/>
          <p:nvPr/>
        </p:nvSpPr>
        <p:spPr>
          <a:xfrm>
            <a:off x="2361353" y="6182380"/>
            <a:ext cx="561640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Fig. 5.10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. Local Hadley cell (streamlines) and zonal wind velocity (m/s) in 78-90E in (a) April and (b) July.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E6FD1B-A28C-974F-8115-A07651BF7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 b="19604"/>
          <a:stretch/>
        </p:blipFill>
        <p:spPr>
          <a:xfrm>
            <a:off x="1821147" y="2138677"/>
            <a:ext cx="5501705" cy="3742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5F47F8-67E8-EC49-8FB1-AD518AD1E7D2}"/>
              </a:ext>
            </a:extLst>
          </p:cNvPr>
          <p:cNvGrpSpPr>
            <a:grpSpLocks noChangeAspect="1"/>
          </p:cNvGrpSpPr>
          <p:nvPr/>
        </p:nvGrpSpPr>
        <p:grpSpPr>
          <a:xfrm>
            <a:off x="3581400" y="2138677"/>
            <a:ext cx="274320" cy="274320"/>
            <a:chOff x="3276598" y="0"/>
            <a:chExt cx="914401" cy="914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4A11E98-D4FA-7325-6D34-EF8F6A78474A}"/>
                </a:ext>
              </a:extLst>
            </p:cNvPr>
            <p:cNvSpPr/>
            <p:nvPr/>
          </p:nvSpPr>
          <p:spPr>
            <a:xfrm>
              <a:off x="3276598" y="0"/>
              <a:ext cx="914401" cy="914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A7E604-1E15-C205-9BEF-ED1254A11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5200" y="228600"/>
              <a:ext cx="457201" cy="4572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4E8E7A-8E59-E8AD-4B35-1F87D9E498D9}"/>
              </a:ext>
            </a:extLst>
          </p:cNvPr>
          <p:cNvGrpSpPr>
            <a:grpSpLocks noChangeAspect="1"/>
          </p:cNvGrpSpPr>
          <p:nvPr/>
        </p:nvGrpSpPr>
        <p:grpSpPr>
          <a:xfrm>
            <a:off x="6983314" y="2133709"/>
            <a:ext cx="274320" cy="274320"/>
            <a:chOff x="3276598" y="0"/>
            <a:chExt cx="914401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3CEDEA-896D-737D-1A57-2D013ECDDF11}"/>
                </a:ext>
              </a:extLst>
            </p:cNvPr>
            <p:cNvSpPr/>
            <p:nvPr/>
          </p:nvSpPr>
          <p:spPr>
            <a:xfrm>
              <a:off x="3276598" y="0"/>
              <a:ext cx="914401" cy="914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0A8885-75B2-2100-D85C-E001B756C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05200" y="228600"/>
              <a:ext cx="457201" cy="4572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8D84A-A52B-88D6-69C9-030341986712}"/>
              </a:ext>
            </a:extLst>
          </p:cNvPr>
          <p:cNvSpPr txBox="1"/>
          <p:nvPr/>
        </p:nvSpPr>
        <p:spPr>
          <a:xfrm>
            <a:off x="2362200" y="11502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Pre-monsoon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shallow overturning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south westerly 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59E9A-AB0D-9346-E8BB-616CE61A1920}"/>
              </a:ext>
            </a:extLst>
          </p:cNvPr>
          <p:cNvSpPr txBox="1"/>
          <p:nvPr/>
        </p:nvSpPr>
        <p:spPr>
          <a:xfrm>
            <a:off x="5181600" y="1124336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Summer monsoon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deep overturning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north westerly jet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9F951-4BCB-9ACE-4984-AE4CE8E2FC9B}"/>
              </a:ext>
            </a:extLst>
          </p:cNvPr>
          <p:cNvSpPr txBox="1"/>
          <p:nvPr/>
        </p:nvSpPr>
        <p:spPr>
          <a:xfrm>
            <a:off x="2390661" y="52080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Vapor 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156D1-C83F-40B3-5248-922C00E654EE}"/>
              </a:ext>
            </a:extLst>
          </p:cNvPr>
          <p:cNvSpPr txBox="1"/>
          <p:nvPr/>
        </p:nvSpPr>
        <p:spPr>
          <a:xfrm>
            <a:off x="6738424" y="2112810"/>
            <a:ext cx="21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0549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5">
            <a:extLst>
              <a:ext uri="{FF2B5EF4-FFF2-40B4-BE49-F238E27FC236}">
                <a16:creationId xmlns:a16="http://schemas.microsoft.com/office/drawing/2014/main" id="{C448F172-8E1B-4824-A14D-E6C16F5BE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838" y="5879438"/>
            <a:ext cx="55623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Sub-systems of Asian–Pacific monsoon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tropical: Indian and (oceanic) NW Pacific summer monsoon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subtropical: East Asian summer monsoon</a:t>
            </a:r>
          </a:p>
        </p:txBody>
      </p:sp>
      <p:pic>
        <p:nvPicPr>
          <p:cNvPr id="47108" name="Picture 6">
            <a:extLst>
              <a:ext uri="{FF2B5EF4-FFF2-40B4-BE49-F238E27FC236}">
                <a16:creationId xmlns:a16="http://schemas.microsoft.com/office/drawing/2014/main" id="{3679BB1F-4F25-43F2-939C-72B3CE88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7524" r="4799" b="40752"/>
          <a:stretch>
            <a:fillRect/>
          </a:stretch>
        </p:blipFill>
        <p:spPr bwMode="auto">
          <a:xfrm>
            <a:off x="25400" y="381000"/>
            <a:ext cx="6663658" cy="288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7">
            <a:extLst>
              <a:ext uri="{FF2B5EF4-FFF2-40B4-BE49-F238E27FC236}">
                <a16:creationId xmlns:a16="http://schemas.microsoft.com/office/drawing/2014/main" id="{471611C4-9A7D-49E4-8BEB-37D58CAC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0"/>
            <a:ext cx="18646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JJA precipitation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E52494B1-57DE-4084-BB8E-4D32790CE9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676" y="838200"/>
            <a:ext cx="1980923" cy="457200"/>
          </a:xfrm>
          <a:prstGeom prst="line">
            <a:avLst/>
          </a:prstGeom>
          <a:noFill/>
          <a:ln w="28575">
            <a:solidFill>
              <a:srgbClr val="66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EAD5A5-373A-4510-B28E-94B1134A318D}"/>
              </a:ext>
            </a:extLst>
          </p:cNvPr>
          <p:cNvSpPr/>
          <p:nvPr/>
        </p:nvSpPr>
        <p:spPr>
          <a:xfrm rot="20880231">
            <a:off x="4366465" y="1119170"/>
            <a:ext cx="1135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Meiyu-Baiu</a:t>
            </a:r>
            <a:endParaRPr lang="en-US" sz="1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38D417-512E-4595-8A80-E26F82844DBA}"/>
              </a:ext>
            </a:extLst>
          </p:cNvPr>
          <p:cNvCxnSpPr/>
          <p:nvPr/>
        </p:nvCxnSpPr>
        <p:spPr>
          <a:xfrm>
            <a:off x="244230" y="1371600"/>
            <a:ext cx="6477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CF7C1C-F8D2-407F-A875-3CD7331E438F}"/>
              </a:ext>
            </a:extLst>
          </p:cNvPr>
          <p:cNvSpPr txBox="1"/>
          <p:nvPr/>
        </p:nvSpPr>
        <p:spPr>
          <a:xfrm>
            <a:off x="6721230" y="1134503"/>
            <a:ext cx="2628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Why is </a:t>
            </a:r>
            <a:r>
              <a:rPr lang="en-US" b="1" i="1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Sahara a desert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while </a:t>
            </a:r>
            <a:r>
              <a:rPr lang="en-US" b="1" i="1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Asia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is blessed with monsoon </a:t>
            </a:r>
            <a:r>
              <a:rPr lang="en-US" b="1" i="1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79C0DF44-C59E-461A-BEC2-2F94EB50BD9F}"/>
              </a:ext>
            </a:extLst>
          </p:cNvPr>
          <p:cNvGrpSpPr>
            <a:grpSpLocks noChangeAspect="1"/>
          </p:cNvGrpSpPr>
          <p:nvPr/>
        </p:nvGrpSpPr>
        <p:grpSpPr>
          <a:xfrm>
            <a:off x="2150761" y="3112023"/>
            <a:ext cx="3869038" cy="2526777"/>
            <a:chOff x="1710152" y="400310"/>
            <a:chExt cx="4298931" cy="2807530"/>
          </a:xfrm>
        </p:grpSpPr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id="{5DAEF65C-BF71-4F1E-80FB-17E5166968E2}"/>
                </a:ext>
              </a:extLst>
            </p:cNvPr>
            <p:cNvSpPr/>
            <p:nvPr/>
          </p:nvSpPr>
          <p:spPr>
            <a:xfrm rot="2365318">
              <a:off x="4803802" y="2930841"/>
              <a:ext cx="6094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Calibri" panose="020F0502020204030204" pitchFamily="34" charset="0"/>
                </a:rPr>
                <a:t>August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</p:txBody>
        </p:sp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EC2997CE-A9F8-4557-B5A2-6DF79B88B461}"/>
                </a:ext>
              </a:extLst>
            </p:cNvPr>
            <p:cNvGrpSpPr/>
            <p:nvPr/>
          </p:nvGrpSpPr>
          <p:grpSpPr>
            <a:xfrm>
              <a:off x="1710152" y="400310"/>
              <a:ext cx="4298931" cy="2790150"/>
              <a:chOff x="4676600" y="170945"/>
              <a:chExt cx="4298931" cy="2790150"/>
            </a:xfrm>
          </p:grpSpPr>
          <p:pic>
            <p:nvPicPr>
              <p:cNvPr id="17" name="图片 11">
                <a:extLst>
                  <a:ext uri="{FF2B5EF4-FFF2-40B4-BE49-F238E27FC236}">
                    <a16:creationId xmlns:a16="http://schemas.microsoft.com/office/drawing/2014/main" id="{08636B68-617A-4DB0-BD35-D6EAEF348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6600" y="170945"/>
                <a:ext cx="4286529" cy="2496592"/>
              </a:xfrm>
              <a:prstGeom prst="rect">
                <a:avLst/>
              </a:prstGeom>
            </p:spPr>
          </p:pic>
          <p:sp>
            <p:nvSpPr>
              <p:cNvPr id="18" name="Rectangle 20">
                <a:extLst>
                  <a:ext uri="{FF2B5EF4-FFF2-40B4-BE49-F238E27FC236}">
                    <a16:creationId xmlns:a16="http://schemas.microsoft.com/office/drawing/2014/main" id="{47404029-2B3D-4FB1-B8B3-67E80137EB18}"/>
                  </a:ext>
                </a:extLst>
              </p:cNvPr>
              <p:cNvSpPr/>
              <p:nvPr/>
            </p:nvSpPr>
            <p:spPr>
              <a:xfrm rot="2365318">
                <a:off x="6289890" y="2670417"/>
                <a:ext cx="4539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  <a:cs typeface="Calibri" panose="020F0502020204030204" pitchFamily="34" charset="0"/>
                  </a:rPr>
                  <a:t>June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endParaRPr>
              </a:p>
            </p:txBody>
          </p:sp>
          <p:sp>
            <p:nvSpPr>
              <p:cNvPr id="19" name="Rectangle 21">
                <a:extLst>
                  <a:ext uri="{FF2B5EF4-FFF2-40B4-BE49-F238E27FC236}">
                    <a16:creationId xmlns:a16="http://schemas.microsoft.com/office/drawing/2014/main" id="{165D51EA-C553-4253-A2DE-21026CAF861C}"/>
                  </a:ext>
                </a:extLst>
              </p:cNvPr>
              <p:cNvSpPr/>
              <p:nvPr/>
            </p:nvSpPr>
            <p:spPr>
              <a:xfrm rot="2365318">
                <a:off x="7066205" y="2684096"/>
                <a:ext cx="41069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华文楷体" panose="02010600040101010101" pitchFamily="2" charset="-122"/>
                    <a:ea typeface="华文楷体" panose="02010600040101010101" pitchFamily="2" charset="-122"/>
                    <a:cs typeface="Calibri" panose="020F0502020204030204" pitchFamily="34" charset="0"/>
                  </a:rPr>
                  <a:t>July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endParaRPr>
              </a:p>
            </p:txBody>
          </p:sp>
          <p:sp>
            <p:nvSpPr>
              <p:cNvPr id="20" name="Rectangle: Rounded Corners 23">
                <a:extLst>
                  <a:ext uri="{FF2B5EF4-FFF2-40B4-BE49-F238E27FC236}">
                    <a16:creationId xmlns:a16="http://schemas.microsoft.com/office/drawing/2014/main" id="{3DB8DCBB-063F-487D-806E-D99CA324D5C0}"/>
                  </a:ext>
                </a:extLst>
              </p:cNvPr>
              <p:cNvSpPr/>
              <p:nvPr/>
            </p:nvSpPr>
            <p:spPr>
              <a:xfrm rot="457976">
                <a:off x="5519808" y="1257925"/>
                <a:ext cx="2023487" cy="654436"/>
              </a:xfrm>
              <a:prstGeom prst="round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4">
                <a:extLst>
                  <a:ext uri="{FF2B5EF4-FFF2-40B4-BE49-F238E27FC236}">
                    <a16:creationId xmlns:a16="http://schemas.microsoft.com/office/drawing/2014/main" id="{9A405C73-6587-4AC1-847D-5D1CD93A67CF}"/>
                  </a:ext>
                </a:extLst>
              </p:cNvPr>
              <p:cNvSpPr/>
              <p:nvPr/>
            </p:nvSpPr>
            <p:spPr>
              <a:xfrm rot="20945854">
                <a:off x="7039112" y="841272"/>
                <a:ext cx="1769015" cy="318340"/>
              </a:xfrm>
              <a:prstGeom prst="roundRect">
                <a:avLst/>
              </a:prstGeom>
              <a:noFill/>
              <a:ln w="19050"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5">
                <a:extLst>
                  <a:ext uri="{FF2B5EF4-FFF2-40B4-BE49-F238E27FC236}">
                    <a16:creationId xmlns:a16="http://schemas.microsoft.com/office/drawing/2014/main" id="{268E228B-6895-4A36-830F-FE81B6B8A7ED}"/>
                  </a:ext>
                </a:extLst>
              </p:cNvPr>
              <p:cNvSpPr/>
              <p:nvPr/>
            </p:nvSpPr>
            <p:spPr>
              <a:xfrm>
                <a:off x="7610096" y="1336368"/>
                <a:ext cx="1197219" cy="493571"/>
              </a:xfrm>
              <a:prstGeom prst="round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6">
                <a:extLst>
                  <a:ext uri="{FF2B5EF4-FFF2-40B4-BE49-F238E27FC236}">
                    <a16:creationId xmlns:a16="http://schemas.microsoft.com/office/drawing/2014/main" id="{6AEA2ECF-32F7-4CE7-A012-B06CEBB957C4}"/>
                  </a:ext>
                </a:extLst>
              </p:cNvPr>
              <p:cNvSpPr txBox="1"/>
              <p:nvPr/>
            </p:nvSpPr>
            <p:spPr>
              <a:xfrm rot="420377" flipH="1">
                <a:off x="6154894" y="1338677"/>
                <a:ext cx="797442" cy="34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 Asia</a:t>
                </a:r>
              </a:p>
            </p:txBody>
          </p:sp>
          <p:sp>
            <p:nvSpPr>
              <p:cNvPr id="24" name="TextBox 27">
                <a:extLst>
                  <a:ext uri="{FF2B5EF4-FFF2-40B4-BE49-F238E27FC236}">
                    <a16:creationId xmlns:a16="http://schemas.microsoft.com/office/drawing/2014/main" id="{A19CF76F-F4BF-4745-A004-4B826EEE6760}"/>
                  </a:ext>
                </a:extLst>
              </p:cNvPr>
              <p:cNvSpPr txBox="1"/>
              <p:nvPr/>
            </p:nvSpPr>
            <p:spPr>
              <a:xfrm rot="21016289" flipH="1">
                <a:off x="8178089" y="642263"/>
                <a:ext cx="797442" cy="34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 Asia</a:t>
                </a:r>
              </a:p>
            </p:txBody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5DAF8370-150B-4A7E-B60B-A17BC9AB5036}"/>
                  </a:ext>
                </a:extLst>
              </p:cNvPr>
              <p:cNvSpPr txBox="1"/>
              <p:nvPr/>
            </p:nvSpPr>
            <p:spPr>
              <a:xfrm flipH="1">
                <a:off x="7916371" y="1404482"/>
                <a:ext cx="963927" cy="34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NW Pac</a:t>
                </a:r>
              </a:p>
            </p:txBody>
          </p:sp>
        </p:grp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77C0DE6B-6474-41F9-BCF4-3B2228B722C5}"/>
              </a:ext>
            </a:extLst>
          </p:cNvPr>
          <p:cNvSpPr/>
          <p:nvPr/>
        </p:nvSpPr>
        <p:spPr>
          <a:xfrm>
            <a:off x="2438400" y="3462529"/>
            <a:ext cx="4661128" cy="271271"/>
          </a:xfrm>
          <a:prstGeom prst="rightArrow">
            <a:avLst/>
          </a:prstGeom>
          <a:solidFill>
            <a:schemeClr val="bg1">
              <a:lumMod val="5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Westerly jet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B077C5-A964-47DE-9A39-FBD83A6ACA94}"/>
              </a:ext>
            </a:extLst>
          </p:cNvPr>
          <p:cNvSpPr/>
          <p:nvPr/>
        </p:nvSpPr>
        <p:spPr>
          <a:xfrm>
            <a:off x="152400" y="6402658"/>
            <a:ext cx="919774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kern="0" dirty="0">
                <a:latin typeface="Calibri"/>
                <a:ea typeface="SimSun"/>
                <a:cs typeface="Calibri"/>
              </a:rPr>
              <a:t>Fig. 5.20</a:t>
            </a:r>
            <a:r>
              <a:rPr lang="en-US" sz="1400" kern="0" dirty="0">
                <a:latin typeface="Calibri"/>
                <a:ea typeface="SimSun"/>
                <a:cs typeface="Calibri"/>
              </a:rPr>
              <a:t>. </a:t>
            </a:r>
            <a:endParaRPr lang="en-US" sz="1400" dirty="0">
              <a:highlight>
                <a:srgbClr val="FFFF00"/>
              </a:highlight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0AC38F-557D-4BB7-B6D8-079D51CA864A}"/>
              </a:ext>
            </a:extLst>
          </p:cNvPr>
          <p:cNvSpPr/>
          <p:nvPr/>
        </p:nvSpPr>
        <p:spPr>
          <a:xfrm>
            <a:off x="76200" y="5903893"/>
            <a:ext cx="631124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Fig. 5.21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. Summer (JJA) climatology. (a) Zonally integrated meridional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streamfunction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 (color contours, 2x10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-10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kg/s intervals with zero omitted) and zonal-mean zonal wind (black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 contours, 5m/s intervals, easterly dashed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). (b) vertical velocity at 400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hPa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46C18C-755A-E54B-81FC-B3E159DEC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8207"/>
            <a:ext cx="4648200" cy="5185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058B1-B6E1-275C-06BA-689F7C76E4D9}"/>
              </a:ext>
            </a:extLst>
          </p:cNvPr>
          <p:cNvSpPr txBox="1"/>
          <p:nvPr/>
        </p:nvSpPr>
        <p:spPr>
          <a:xfrm>
            <a:off x="4800600" y="2066451"/>
            <a:ext cx="392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Summer Hadley subsidence is weak &amp; zonal variations are large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C809D6-2816-6567-D1A9-ED478715BE75}"/>
              </a:ext>
            </a:extLst>
          </p:cNvPr>
          <p:cNvCxnSpPr/>
          <p:nvPr/>
        </p:nvCxnSpPr>
        <p:spPr>
          <a:xfrm>
            <a:off x="685800" y="3657600"/>
            <a:ext cx="4191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picture containing text, diagram, graphics, colorfulness&#10;&#10;Description automatically generated">
            <a:extLst>
              <a:ext uri="{FF2B5EF4-FFF2-40B4-BE49-F238E27FC236}">
                <a16:creationId xmlns:a16="http://schemas.microsoft.com/office/drawing/2014/main" id="{8EC9C9E9-1CB1-ADF1-6FAC-AC9615E7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24451" r="7545" b="28282"/>
          <a:stretch/>
        </p:blipFill>
        <p:spPr>
          <a:xfrm>
            <a:off x="4876800" y="3193225"/>
            <a:ext cx="4255780" cy="1587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B3EDE5-70F7-242E-DCDE-714C0D43CF2C}"/>
              </a:ext>
            </a:extLst>
          </p:cNvPr>
          <p:cNvSpPr txBox="1"/>
          <p:nvPr/>
        </p:nvSpPr>
        <p:spPr>
          <a:xfrm>
            <a:off x="6477000" y="4814189"/>
            <a:ext cx="1752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Velocity potential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F522449-4E5F-957A-A165-2DC416FF81FA}"/>
              </a:ext>
            </a:extLst>
          </p:cNvPr>
          <p:cNvSpPr/>
          <p:nvPr/>
        </p:nvSpPr>
        <p:spPr>
          <a:xfrm flipV="1">
            <a:off x="2857500" y="1205950"/>
            <a:ext cx="190500" cy="228600"/>
          </a:xfrm>
          <a:prstGeom prst="downArrow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747D7B3-66AE-E031-E9EE-CD9EA5E47601}"/>
              </a:ext>
            </a:extLst>
          </p:cNvPr>
          <p:cNvSpPr/>
          <p:nvPr/>
        </p:nvSpPr>
        <p:spPr>
          <a:xfrm>
            <a:off x="2209800" y="1205950"/>
            <a:ext cx="190500" cy="228600"/>
          </a:xfrm>
          <a:prstGeom prst="downArrow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FCF5E9B-93FB-40CE-A39C-D9BCD551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6720" r="14894"/>
          <a:stretch>
            <a:fillRect/>
          </a:stretch>
        </p:blipFill>
        <p:spPr bwMode="auto">
          <a:xfrm>
            <a:off x="0" y="533400"/>
            <a:ext cx="59436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D1D08FF8-6486-41CA-95FB-A9CA4A925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434138"/>
            <a:ext cx="440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C6600"/>
                </a:solidFill>
              </a:rPr>
              <a:t>Land topography </a:t>
            </a:r>
            <a:r>
              <a:rPr lang="en-US" altLang="en-US" sz="1600" dirty="0"/>
              <a:t>(km) &amp; </a:t>
            </a:r>
            <a:r>
              <a:rPr lang="en-US" altLang="en-US" sz="1600" dirty="0">
                <a:solidFill>
                  <a:srgbClr val="0099FF"/>
                </a:solidFill>
              </a:rPr>
              <a:t>wind </a:t>
            </a:r>
            <a:r>
              <a:rPr lang="en-US" altLang="en-US" sz="1600" dirty="0"/>
              <a:t>(m/s) at 925 hPa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F26BB57A-79F6-4571-9CF2-79BB74951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60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3436AC4D-4664-4BBE-8DC3-F9AD4F68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003925"/>
            <a:ext cx="989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81C5BFDC-AEF6-46B4-8C12-3DDBCC7BD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33400"/>
            <a:ext cx="3276600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marL="166688" indent="-166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40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Summer monsoon of Asia is dominated by southwest winds near surface.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</a:pPr>
            <a:r>
              <a:rPr lang="en-US" altLang="en-US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Tibetan Plateau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an elevated heat source in summer and a wind block in winter.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Tectonic mountain building since 50 million years ago when the Indian Plate collided with the Eurasian Plate.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Monsoons aid sailing b/w China, India and Africa for millennium. 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F86D3C44-BEA6-45DC-9254-CF8BCDC40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6200"/>
            <a:ext cx="430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Great Monsoons of Asia</a:t>
            </a:r>
            <a:endParaRPr lang="en-US" altLang="en-US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290EF777-1140-4EB4-BEE6-7E28A25AA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77" y="144308"/>
            <a:ext cx="5977536" cy="3080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3E65B4-C859-4E9E-947B-4AC94E847D5B}"/>
              </a:ext>
            </a:extLst>
          </p:cNvPr>
          <p:cNvGrpSpPr>
            <a:grpSpLocks noChangeAspect="1"/>
          </p:cNvGrpSpPr>
          <p:nvPr/>
        </p:nvGrpSpPr>
        <p:grpSpPr>
          <a:xfrm>
            <a:off x="4340701" y="2945153"/>
            <a:ext cx="5260499" cy="1626847"/>
            <a:chOff x="0" y="2985011"/>
            <a:chExt cx="9144000" cy="2827847"/>
          </a:xfrm>
        </p:grpSpPr>
        <p:pic>
          <p:nvPicPr>
            <p:cNvPr id="17" name="Picture 4" descr="g-11-19">
              <a:extLst>
                <a:ext uri="{FF2B5EF4-FFF2-40B4-BE49-F238E27FC236}">
                  <a16:creationId xmlns:a16="http://schemas.microsoft.com/office/drawing/2014/main" id="{B5704DBD-E6DE-48D5-8089-4E12DE466B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6" t="16702" r="32610" b="72329"/>
            <a:stretch/>
          </p:blipFill>
          <p:spPr bwMode="auto">
            <a:xfrm>
              <a:off x="0" y="3113314"/>
              <a:ext cx="9144000" cy="269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06EB87-E25A-48C4-827C-1D07D9C08C48}"/>
                </a:ext>
              </a:extLst>
            </p:cNvPr>
            <p:cNvSpPr txBox="1"/>
            <p:nvPr/>
          </p:nvSpPr>
          <p:spPr>
            <a:xfrm>
              <a:off x="5900316" y="3670702"/>
              <a:ext cx="2181624" cy="53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Gill’s solution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A74E0D-A19E-4642-96DC-29CB31EC8584}"/>
                </a:ext>
              </a:extLst>
            </p:cNvPr>
            <p:cNvSpPr txBox="1"/>
            <p:nvPr/>
          </p:nvSpPr>
          <p:spPr>
            <a:xfrm>
              <a:off x="8153399" y="2985011"/>
              <a:ext cx="598116" cy="588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0B7315-276E-4818-B0A4-84C0D7649DCF}"/>
                </a:ext>
              </a:extLst>
            </p:cNvPr>
            <p:cNvSpPr/>
            <p:nvPr/>
          </p:nvSpPr>
          <p:spPr>
            <a:xfrm>
              <a:off x="4434965" y="4127303"/>
              <a:ext cx="1136650" cy="1055109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155" name="Text Box 4">
            <a:extLst>
              <a:ext uri="{FF2B5EF4-FFF2-40B4-BE49-F238E27FC236}">
                <a16:creationId xmlns:a16="http://schemas.microsoft.com/office/drawing/2014/main" id="{227967DA-55EA-445C-9FC3-87C2D473B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730" y="653374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9156" name="Text Box 5">
            <a:extLst>
              <a:ext uri="{FF2B5EF4-FFF2-40B4-BE49-F238E27FC236}">
                <a16:creationId xmlns:a16="http://schemas.microsoft.com/office/drawing/2014/main" id="{61699381-2E6C-444D-93C1-B0ACA557A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518" y="65337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9157" name="Line 6">
            <a:extLst>
              <a:ext uri="{FF2B5EF4-FFF2-40B4-BE49-F238E27FC236}">
                <a16:creationId xmlns:a16="http://schemas.microsoft.com/office/drawing/2014/main" id="{CB344816-32AD-40ED-B309-801A788278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48090" y="1159276"/>
            <a:ext cx="2996768" cy="620474"/>
          </a:xfrm>
          <a:prstGeom prst="line">
            <a:avLst/>
          </a:prstGeom>
          <a:noFill/>
          <a:ln w="57150">
            <a:solidFill>
              <a:srgbClr val="66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Text Box 11">
            <a:extLst>
              <a:ext uri="{FF2B5EF4-FFF2-40B4-BE49-F238E27FC236}">
                <a16:creationId xmlns:a16="http://schemas.microsoft.com/office/drawing/2014/main" id="{6AAEB04D-9CF5-47E1-8C88-EFB8BD669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11" y="1456230"/>
            <a:ext cx="291182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Calibri"/>
              </a:rPr>
              <a:t>Fig. 5.22.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JJA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precip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sfc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winds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 AGCM (flat land &amp; zonally uniform SST)</a:t>
            </a:r>
          </a:p>
        </p:txBody>
      </p:sp>
      <p:sp>
        <p:nvSpPr>
          <p:cNvPr id="49159" name="Text Box 12">
            <a:extLst>
              <a:ext uri="{FF2B5EF4-FFF2-40B4-BE49-F238E27FC236}">
                <a16:creationId xmlns:a16="http://schemas.microsoft.com/office/drawing/2014/main" id="{4CF3E469-FD67-44EB-A2F6-2A4DE0B90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1" y="5028775"/>
            <a:ext cx="822009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4950" indent="-234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Thermal high over the sea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northward/southward advection on east/west continent  wet east vs. dry west subtropical continent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(Xie &amp; Saiki 1999, JMSJ)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Adding </a:t>
            </a:r>
            <a:r>
              <a:rPr lang="en-US" altLang="en-US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Tibet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forms a cyclonic circulation, strengthening east-west asymmetry.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Monsoon heating excites subsidence Rossby waves to the west: monsoon-desert mechanism </a:t>
            </a: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(Rodwell &amp; Hoskins 1996).</a:t>
            </a: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A2E5B0B-E51F-4115-BE58-2828B00EB7F0}"/>
              </a:ext>
            </a:extLst>
          </p:cNvPr>
          <p:cNvSpPr/>
          <p:nvPr/>
        </p:nvSpPr>
        <p:spPr>
          <a:xfrm flipH="1">
            <a:off x="5391313" y="3569700"/>
            <a:ext cx="914400" cy="451149"/>
          </a:xfrm>
          <a:prstGeom prst="rightArrow">
            <a:avLst/>
          </a:prstGeom>
          <a:solidFill>
            <a:srgbClr val="9966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69234-E4BE-4165-B455-50FC314C7584}"/>
              </a:ext>
            </a:extLst>
          </p:cNvPr>
          <p:cNvSpPr txBox="1"/>
          <p:nvPr/>
        </p:nvSpPr>
        <p:spPr>
          <a:xfrm flipH="1">
            <a:off x="82863" y="3182878"/>
            <a:ext cx="413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control on desert 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8580F-CBAC-44DD-8CF3-F8BDC3EF16A3}"/>
              </a:ext>
            </a:extLst>
          </p:cNvPr>
          <p:cNvSpPr txBox="1"/>
          <p:nvPr/>
        </p:nvSpPr>
        <p:spPr>
          <a:xfrm>
            <a:off x="225434" y="3582988"/>
            <a:ext cx="3991583" cy="923330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</a:rPr>
              <a:t>Discuss thermodynamic balance in warm Rossby wave excited by SE Asian monsoon.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D62AA-8795-4E15-A739-11A2D3A95976}"/>
              </a:ext>
            </a:extLst>
          </p:cNvPr>
          <p:cNvSpPr/>
          <p:nvPr/>
        </p:nvSpPr>
        <p:spPr>
          <a:xfrm>
            <a:off x="5413674" y="3585771"/>
            <a:ext cx="921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A3DFC-4CD6-4A58-937A-06272E93CEE4}"/>
              </a:ext>
            </a:extLst>
          </p:cNvPr>
          <p:cNvSpPr txBox="1"/>
          <p:nvPr/>
        </p:nvSpPr>
        <p:spPr>
          <a:xfrm>
            <a:off x="-33280" y="725269"/>
            <a:ext cx="309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Cross-continental Connection: </a:t>
            </a:r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Asia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b="1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D604A2-E3FD-43F6-A55E-63DAE0A0BC35}"/>
              </a:ext>
            </a:extLst>
          </p:cNvPr>
          <p:cNvGrpSpPr/>
          <p:nvPr/>
        </p:nvGrpSpPr>
        <p:grpSpPr>
          <a:xfrm>
            <a:off x="6132095" y="972789"/>
            <a:ext cx="1309266" cy="708025"/>
            <a:chOff x="3581400" y="1676400"/>
            <a:chExt cx="1309266" cy="708025"/>
          </a:xfrm>
        </p:grpSpPr>
        <p:sp>
          <p:nvSpPr>
            <p:cNvPr id="36" name="Oval 8">
              <a:extLst>
                <a:ext uri="{FF2B5EF4-FFF2-40B4-BE49-F238E27FC236}">
                  <a16:creationId xmlns:a16="http://schemas.microsoft.com/office/drawing/2014/main" id="{9A1D16EF-916B-415C-A0D5-24FA5712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1676400"/>
              <a:ext cx="1309266" cy="708025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0D7FF301-CC3B-4604-AD9A-E8CCCFD1BA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0057" y="2062408"/>
              <a:ext cx="30609" cy="7119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0">
              <a:extLst>
                <a:ext uri="{FF2B5EF4-FFF2-40B4-BE49-F238E27FC236}">
                  <a16:creationId xmlns:a16="http://schemas.microsoft.com/office/drawing/2014/main" id="{8B31AE85-88BC-474A-9064-72793D042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1400" y="2057646"/>
              <a:ext cx="1364" cy="711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FAC686A6-C98D-4CE2-9266-1A95099AB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371" y="1829045"/>
              <a:ext cx="781356" cy="381000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en-US" sz="1800" dirty="0">
                  <a:solidFill>
                    <a:srgbClr val="CC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TB</a:t>
              </a:r>
            </a:p>
          </p:txBody>
        </p:sp>
        <p:sp>
          <p:nvSpPr>
            <p:cNvPr id="40" name="Line 9">
              <a:extLst>
                <a:ext uri="{FF2B5EF4-FFF2-40B4-BE49-F238E27FC236}">
                  <a16:creationId xmlns:a16="http://schemas.microsoft.com/office/drawing/2014/main" id="{C77F6E7F-35D6-40D9-95B7-04BF867B7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7460" y="2025444"/>
              <a:ext cx="18267" cy="38309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0">
              <a:extLst>
                <a:ext uri="{FF2B5EF4-FFF2-40B4-BE49-F238E27FC236}">
                  <a16:creationId xmlns:a16="http://schemas.microsoft.com/office/drawing/2014/main" id="{84B8E367-0293-4921-BC79-E4692D505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1437" y="2090528"/>
              <a:ext cx="18267" cy="383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7EFFCE8-7B6D-4C95-B93E-2A9979DBD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5273157" cy="271729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6"/>
          <a:stretch/>
        </p:blipFill>
        <p:spPr bwMode="auto">
          <a:xfrm>
            <a:off x="3505200" y="2940660"/>
            <a:ext cx="5638800" cy="18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3EC6C9-D56E-4F3D-9BB1-CF83B97E65B4}"/>
              </a:ext>
            </a:extLst>
          </p:cNvPr>
          <p:cNvSpPr/>
          <p:nvPr/>
        </p:nvSpPr>
        <p:spPr>
          <a:xfrm>
            <a:off x="1905000" y="5452345"/>
            <a:ext cx="679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5.22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(a)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JJA rainfall (light/dark shading ≥ 3/6 mm/day) and 850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wind in an atmospheric GCM experiment with an idealized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Afro-Eurasian continent (Xie and Saiki 1999, JMSJ). (b) JJA precipitation (orange shading) and 900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hPa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streamfunction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(zonal mean removed) in observations. Shaw (2014, JAS)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033A665A-75E2-4B76-B93D-11C67BC0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8884" y="566440"/>
            <a:ext cx="346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208071A9-6C41-4A79-8935-E0AC7745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533400"/>
            <a:ext cx="346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288A5-5AC4-4ADA-A78F-181FADD8823C}"/>
              </a:ext>
            </a:extLst>
          </p:cNvPr>
          <p:cNvSpPr txBox="1"/>
          <p:nvPr/>
        </p:nvSpPr>
        <p:spPr>
          <a:xfrm>
            <a:off x="1600200" y="2873526"/>
            <a:ext cx="2434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Comparison with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BBFFC70-D87E-421B-8C14-5AC1A288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581400"/>
            <a:ext cx="346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5C1B50D-0D30-407F-8491-958AA454A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682" y="3640711"/>
            <a:ext cx="346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A6CA18-A2E7-48CA-84BF-A154D735584A}"/>
              </a:ext>
            </a:extLst>
          </p:cNvPr>
          <p:cNvCxnSpPr>
            <a:cxnSpLocks/>
          </p:cNvCxnSpPr>
          <p:nvPr/>
        </p:nvCxnSpPr>
        <p:spPr>
          <a:xfrm flipV="1">
            <a:off x="7924800" y="3739132"/>
            <a:ext cx="228600" cy="242378"/>
          </a:xfrm>
          <a:prstGeom prst="straightConnector1">
            <a:avLst/>
          </a:prstGeom>
          <a:ln w="28575">
            <a:solidFill>
              <a:srgbClr val="66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8571EA-F974-43BB-BBEC-062D15FDD703}"/>
              </a:ext>
            </a:extLst>
          </p:cNvPr>
          <p:cNvCxnSpPr>
            <a:cxnSpLocks/>
          </p:cNvCxnSpPr>
          <p:nvPr/>
        </p:nvCxnSpPr>
        <p:spPr>
          <a:xfrm flipH="1">
            <a:off x="6285379" y="3610480"/>
            <a:ext cx="171663" cy="249841"/>
          </a:xfrm>
          <a:prstGeom prst="straightConnector1">
            <a:avLst/>
          </a:prstGeom>
          <a:ln w="28575"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7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>
            <a:extLst>
              <a:ext uri="{FF2B5EF4-FFF2-40B4-BE49-F238E27FC236}">
                <a16:creationId xmlns:a16="http://schemas.microsoft.com/office/drawing/2014/main" id="{D982ADB1-C910-4D1A-BCBC-04ED5256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CF8F0C-3F82-441B-9ACB-8339533A5B5B}" type="slidenum">
              <a:rPr lang="en-US" altLang="en-US" sz="1400" smtClean="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7602" name="Rectangle 2">
            <a:extLst>
              <a:ext uri="{FF2B5EF4-FFF2-40B4-BE49-F238E27FC236}">
                <a16:creationId xmlns:a16="http://schemas.microsoft.com/office/drawing/2014/main" id="{ED56DAE6-315B-4EAC-A589-14F794A23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2050" y="123825"/>
            <a:ext cx="7239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Monsoon Climatology</a:t>
            </a:r>
            <a:r>
              <a:rPr lang="en-US" u="sng" dirty="0">
                <a:solidFill>
                  <a:srgbClr val="00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61444" name="Picture 3" descr="Outgoing Longwave Radiation Animation over Asia &amp; Australia">
            <a:extLst>
              <a:ext uri="{FF2B5EF4-FFF2-40B4-BE49-F238E27FC236}">
                <a16:creationId xmlns:a16="http://schemas.microsoft.com/office/drawing/2014/main" id="{CC786660-5132-4F5D-87AE-C43BE41B6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98" y="1242310"/>
            <a:ext cx="527998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>
            <a:extLst>
              <a:ext uri="{FF2B5EF4-FFF2-40B4-BE49-F238E27FC236}">
                <a16:creationId xmlns:a16="http://schemas.microsoft.com/office/drawing/2014/main" id="{54CEC90A-BA02-4F6F-9BE5-19609DC9C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324054"/>
            <a:ext cx="8001000" cy="564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8275" indent="-168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Key words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Winter NE monsoon, wind direction, maritime Silk Road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Summer SW monsoon, wind direction, rainfall over Asia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Findlater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jet, Somali upwelling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Upper-level South Asian high, easterly wind shear over India, tropical cyclones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Monsoon onset, surface air temperature over India, soil moisture effect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East-west contrast between wet East Asia and dry Sahara on the Afro-Eurasian Continent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Orographic effects: the Tibetan Plateau,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thermodynamics in subsidence Rossby wave, monsoon-desert mechanism, sub-systems of the Asian summer monsoon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narrow mountains, major convection centers of monsoon,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Asian monsoons are subject to strong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intraseasonal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variability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African monsoon: the Sahel, Sahara, African easterly jet, easterly waves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North American monsoon,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gulf moisture surges,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transition from Mediterranean to monsoon regime, mid-summer drought, orographic &amp; diurnal effect</a:t>
            </a:r>
          </a:p>
        </p:txBody>
      </p:sp>
      <p:sp>
        <p:nvSpPr>
          <p:cNvPr id="57347" name="TextBox 1">
            <a:extLst>
              <a:ext uri="{FF2B5EF4-FFF2-40B4-BE49-F238E27FC236}">
                <a16:creationId xmlns:a16="http://schemas.microsoft.com/office/drawing/2014/main" id="{1D062A9E-B6B5-477C-A66C-809672DC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67" y="6164058"/>
            <a:ext cx="832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99FF"/>
                </a:solidFill>
                <a:latin typeface="Segoe Print" panose="02000600000000000000" pitchFamily="2" charset="0"/>
              </a:rPr>
              <a:t>How does the summer monsoon differ from the diurnal sea breeze?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73678834-E6EE-425C-B405-2D5C4FACC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9352" r="8047" b="5817"/>
          <a:stretch>
            <a:fillRect/>
          </a:stretch>
        </p:blipFill>
        <p:spPr bwMode="auto">
          <a:xfrm>
            <a:off x="-68263" y="0"/>
            <a:ext cx="55546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>
            <a:extLst>
              <a:ext uri="{FF2B5EF4-FFF2-40B4-BE49-F238E27FC236}">
                <a16:creationId xmlns:a16="http://schemas.microsoft.com/office/drawing/2014/main" id="{99E5575D-C3B6-40CC-BDA8-7848F08A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4690" r="2530" b="18900"/>
          <a:stretch>
            <a:fillRect/>
          </a:stretch>
        </p:blipFill>
        <p:spPr bwMode="auto">
          <a:xfrm>
            <a:off x="0" y="3429000"/>
            <a:ext cx="54864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>
            <a:extLst>
              <a:ext uri="{FF2B5EF4-FFF2-40B4-BE49-F238E27FC236}">
                <a16:creationId xmlns:a16="http://schemas.microsoft.com/office/drawing/2014/main" id="{765E33D2-EF8D-401D-8A39-3B7FD6FE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98850"/>
            <a:ext cx="2508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8">
            <a:extLst>
              <a:ext uri="{FF2B5EF4-FFF2-40B4-BE49-F238E27FC236}">
                <a16:creationId xmlns:a16="http://schemas.microsoft.com/office/drawing/2014/main" id="{70E23076-1583-4495-A2B4-C911060FA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838825"/>
            <a:ext cx="35274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Monthly climatological difference b/w the AGCM experiments (FLAT minus CTRL run): precipitation (mm/day) and surface wind (m/s). Okajima 2006, PhD thesis.</a:t>
            </a:r>
          </a:p>
        </p:txBody>
      </p:sp>
      <p:sp>
        <p:nvSpPr>
          <p:cNvPr id="62470" name="Text Box 9">
            <a:extLst>
              <a:ext uri="{FF2B5EF4-FFF2-40B4-BE49-F238E27FC236}">
                <a16:creationId xmlns:a16="http://schemas.microsoft.com/office/drawing/2014/main" id="{9281A9D1-48B0-4913-BDFA-E207361BF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57200"/>
            <a:ext cx="34448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/>
              <a:t>  </a:t>
            </a:r>
            <a:r>
              <a:rPr lang="en-US" altLang="en-US" sz="1800" b="1"/>
              <a:t>Role of the Tibetan Plateau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600"/>
              <a:t>   Its removal in models results in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600">
                <a:solidFill>
                  <a:srgbClr val="0000FF"/>
                </a:solidFill>
              </a:rPr>
              <a:t>Winter</a:t>
            </a:r>
            <a:r>
              <a:rPr lang="en-US" altLang="en-US" sz="1600"/>
              <a:t>: intensified NE monsoon as cold/dry air surges onto the IO without the mountain blockage.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600">
                <a:solidFill>
                  <a:srgbClr val="FF3300"/>
                </a:solidFill>
              </a:rPr>
              <a:t>Summer</a:t>
            </a:r>
            <a:r>
              <a:rPr lang="en-US" altLang="en-US" sz="1600"/>
              <a:t>: weakened SW wind in the Arabian Sea without the elevated surface heating; reduced precip over entire South and East Asia.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47E89-0F87-4CD5-89BC-D2C0C324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45" r="22222"/>
          <a:stretch/>
        </p:blipFill>
        <p:spPr>
          <a:xfrm rot="16200000">
            <a:off x="2590800" y="0"/>
            <a:ext cx="3962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 ">
            <a:extLst>
              <a:ext uri="{FF2B5EF4-FFF2-40B4-BE49-F238E27FC236}">
                <a16:creationId xmlns:a16="http://schemas.microsoft.com/office/drawing/2014/main" id="{820EC732-6758-47C9-97C2-FD0AD6DB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3275"/>
            <a:ext cx="52768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>
            <a:extLst>
              <a:ext uri="{FF2B5EF4-FFF2-40B4-BE49-F238E27FC236}">
                <a16:creationId xmlns:a16="http://schemas.microsoft.com/office/drawing/2014/main" id="{15EAF892-2A45-4464-800E-D0DD565CF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3962400"/>
            <a:ext cx="3714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the height of the monsoon (JJA), the Bay of Bengal sees the tallest convection on Earth but there are no tropical cyclones.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66CBD-8956-49CA-BA05-1A70D2425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" t="33333" r="7907" b="33333"/>
          <a:stretch/>
        </p:blipFill>
        <p:spPr>
          <a:xfrm>
            <a:off x="228600" y="218605"/>
            <a:ext cx="8686800" cy="2686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56E31-1D2E-4D2D-8091-0704D2C5A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819400"/>
            <a:ext cx="4694084" cy="369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83DE93-5744-4C1F-BE4E-194B7E09671C}"/>
              </a:ext>
            </a:extLst>
          </p:cNvPr>
          <p:cNvSpPr/>
          <p:nvPr/>
        </p:nvSpPr>
        <p:spPr>
          <a:xfrm>
            <a:off x="6736692" y="3105677"/>
            <a:ext cx="2026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July OLR (W/m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0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7337B870-29B4-D14C-93E0-CE0A1782D694}"/>
              </a:ext>
            </a:extLst>
          </p:cNvPr>
          <p:cNvSpPr txBox="1"/>
          <p:nvPr/>
        </p:nvSpPr>
        <p:spPr>
          <a:xfrm>
            <a:off x="506484" y="6425709"/>
            <a:ext cx="75898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Fig. 5.2</a:t>
            </a:r>
            <a:r>
              <a:rPr lang="en-US" sz="1400" dirty="0">
                <a:latin typeface="Calibri"/>
                <a:cs typeface="Calibri"/>
              </a:rPr>
              <a:t>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C8622AF-0F4B-1849-99A8-4833E0F1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35" y="245747"/>
            <a:ext cx="5090059" cy="6487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33C52-E9C9-4A4E-9195-C02832F23E5E}"/>
              </a:ext>
            </a:extLst>
          </p:cNvPr>
          <p:cNvSpPr txBox="1"/>
          <p:nvPr/>
        </p:nvSpPr>
        <p:spPr>
          <a:xfrm>
            <a:off x="4503966" y="124514"/>
            <a:ext cx="1249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C0C0C0"/>
                </a:highlight>
                <a:latin typeface="Calibri"/>
                <a:cs typeface="Calibri"/>
              </a:rPr>
              <a:t>400</a:t>
            </a:r>
            <a:r>
              <a:rPr lang="en-US" altLang="zh-CN" sz="1400" dirty="0">
                <a:latin typeface="Calibri"/>
                <a:cs typeface="Calibri"/>
              </a:rPr>
              <a:t>, </a:t>
            </a:r>
            <a:r>
              <a:rPr lang="en-US" altLang="zh-CN" sz="1400" dirty="0">
                <a:highlight>
                  <a:srgbClr val="808080"/>
                </a:highlight>
                <a:latin typeface="Calibri"/>
                <a:cs typeface="Calibri"/>
              </a:rPr>
              <a:t>600</a:t>
            </a:r>
            <a:r>
              <a:rPr lang="en-US" altLang="zh-CN" sz="1400" dirty="0">
                <a:latin typeface="Calibri"/>
                <a:cs typeface="Calibri"/>
              </a:rPr>
              <a:t> mm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71672-5110-4C27-AE25-3A3E6C9F4B60}"/>
              </a:ext>
            </a:extLst>
          </p:cNvPr>
          <p:cNvSpPr txBox="1"/>
          <p:nvPr/>
        </p:nvSpPr>
        <p:spPr>
          <a:xfrm>
            <a:off x="5128533" y="2284096"/>
            <a:ext cx="1249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C0C0C0"/>
                </a:highlight>
                <a:latin typeface="Calibri"/>
                <a:cs typeface="Calibri"/>
              </a:rPr>
              <a:t>0.4</a:t>
            </a:r>
            <a:r>
              <a:rPr lang="en-US" altLang="zh-CN" sz="1400" dirty="0">
                <a:latin typeface="Calibri"/>
                <a:cs typeface="Calibri"/>
              </a:rPr>
              <a:t>, </a:t>
            </a:r>
            <a:r>
              <a:rPr lang="en-US" altLang="zh-CN" sz="1400" dirty="0">
                <a:highlight>
                  <a:srgbClr val="808080"/>
                </a:highlight>
                <a:latin typeface="Calibri"/>
                <a:cs typeface="Calibri"/>
              </a:rPr>
              <a:t>0.6</a:t>
            </a:r>
            <a:r>
              <a:rPr lang="en-US" altLang="zh-CN" sz="1400" dirty="0">
                <a:latin typeface="Calibri"/>
                <a:cs typeface="Calibri"/>
              </a:rPr>
              <a:t> 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625633-817A-AE17-74AC-0749CC50719E}"/>
              </a:ext>
            </a:extLst>
          </p:cNvPr>
          <p:cNvSpPr txBox="1"/>
          <p:nvPr/>
        </p:nvSpPr>
        <p:spPr>
          <a:xfrm>
            <a:off x="304800" y="228409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Summer rainy season</a:t>
            </a:r>
          </a:p>
        </p:txBody>
      </p:sp>
    </p:spTree>
    <p:extLst>
      <p:ext uri="{BB962C8B-B14F-4D97-AF65-F5344CB8AC3E}">
        <p14:creationId xmlns:p14="http://schemas.microsoft.com/office/powerpoint/2010/main" val="377469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-11-19">
            <a:extLst>
              <a:ext uri="{FF2B5EF4-FFF2-40B4-BE49-F238E27FC236}">
                <a16:creationId xmlns:a16="http://schemas.microsoft.com/office/drawing/2014/main" id="{1608904B-1D58-4579-951B-A77900CE5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7093" r="17021" b="66469"/>
          <a:stretch/>
        </p:blipFill>
        <p:spPr bwMode="auto">
          <a:xfrm>
            <a:off x="1447800" y="1143000"/>
            <a:ext cx="7543800" cy="25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5C69B65-EE53-4B33-B4C1-F1F48A465D1F}"/>
              </a:ext>
            </a:extLst>
          </p:cNvPr>
          <p:cNvSpPr/>
          <p:nvPr/>
        </p:nvSpPr>
        <p:spPr>
          <a:xfrm>
            <a:off x="4267200" y="1647415"/>
            <a:ext cx="762000" cy="761999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7C734-7560-4489-9780-E39E7369BF79}"/>
              </a:ext>
            </a:extLst>
          </p:cNvPr>
          <p:cNvSpPr txBox="1"/>
          <p:nvPr/>
        </p:nvSpPr>
        <p:spPr>
          <a:xfrm>
            <a:off x="152400" y="184374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Boreal summer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1B27B-DDF9-474B-91C3-1009867E05EF}"/>
              </a:ext>
            </a:extLst>
          </p:cNvPr>
          <p:cNvSpPr txBox="1"/>
          <p:nvPr/>
        </p:nvSpPr>
        <p:spPr>
          <a:xfrm>
            <a:off x="1013460" y="411808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Response to the northward-displaced monsoon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Strong warm Rossby wave response w/ subsidence in summer hemisphere.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Cross-equatorial wind to the west (Rossby response)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Low-level southwesterlies, and easterly vertical shear north of Eq.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2F4E13FF-1F2E-482D-9982-3A569BBB3109}"/>
              </a:ext>
            </a:extLst>
          </p:cNvPr>
          <p:cNvSpPr/>
          <p:nvPr/>
        </p:nvSpPr>
        <p:spPr>
          <a:xfrm>
            <a:off x="2209800" y="1843748"/>
            <a:ext cx="2057400" cy="369332"/>
          </a:xfrm>
          <a:prstGeom prst="lef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79ACA9B-7808-489E-8917-DE23DBA55AA2}"/>
              </a:ext>
            </a:extLst>
          </p:cNvPr>
          <p:cNvSpPr txBox="1"/>
          <p:nvPr/>
        </p:nvSpPr>
        <p:spPr>
          <a:xfrm>
            <a:off x="7950017" y="6477000"/>
            <a:ext cx="12020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Fig. 5.3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6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926B28-E8D1-BD19-2F49-47E56525C519}"/>
              </a:ext>
            </a:extLst>
          </p:cNvPr>
          <p:cNvGrpSpPr/>
          <p:nvPr/>
        </p:nvGrpSpPr>
        <p:grpSpPr>
          <a:xfrm>
            <a:off x="1444752" y="838200"/>
            <a:ext cx="6547562" cy="3906795"/>
            <a:chOff x="1444752" y="1828800"/>
            <a:chExt cx="6547562" cy="39067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990B89-747C-90DC-58AD-8A1C6F14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752" y="1828800"/>
              <a:ext cx="6192114" cy="31627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A65F38-24BF-4998-6D02-51A8D6138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4724400"/>
              <a:ext cx="6011114" cy="57158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B15CC8-73E8-D14F-40F0-AE04C3CF5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1866" y="5295980"/>
              <a:ext cx="5715000" cy="43961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5E52C20-7820-798A-5F52-E95251242B28}"/>
                </a:ext>
              </a:extLst>
            </p:cNvPr>
            <p:cNvCxnSpPr/>
            <p:nvPr/>
          </p:nvCxnSpPr>
          <p:spPr>
            <a:xfrm>
              <a:off x="7525512" y="1981200"/>
              <a:ext cx="0" cy="274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CDA7C3-B00F-D455-55B0-B05B725D8BFD}"/>
              </a:ext>
            </a:extLst>
          </p:cNvPr>
          <p:cNvSpPr txBox="1"/>
          <p:nvPr/>
        </p:nvSpPr>
        <p:spPr>
          <a:xfrm rot="16200000">
            <a:off x="473600" y="20632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(days)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894DA2-40CF-EA60-C12B-92782D5C3BB1}"/>
              </a:ext>
            </a:extLst>
          </p:cNvPr>
          <p:cNvSpPr txBox="1"/>
          <p:nvPr/>
        </p:nvSpPr>
        <p:spPr>
          <a:xfrm>
            <a:off x="2286000" y="114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200</a:t>
            </a:r>
            <a:r>
              <a:rPr lang="en-US" dirty="0"/>
              <a:t> @20N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FF008-EEE0-55A6-AFE3-9E0ADACA6AF0}"/>
              </a:ext>
            </a:extLst>
          </p:cNvPr>
          <p:cNvCxnSpPr/>
          <p:nvPr/>
        </p:nvCxnSpPr>
        <p:spPr>
          <a:xfrm>
            <a:off x="5687568" y="990600"/>
            <a:ext cx="0" cy="27432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5036AC-608A-8150-0BA5-9B5CA5FF35CD}"/>
              </a:ext>
            </a:extLst>
          </p:cNvPr>
          <p:cNvSpPr txBox="1"/>
          <p:nvPr/>
        </p:nvSpPr>
        <p:spPr>
          <a:xfrm>
            <a:off x="1371600" y="514538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Hovmoller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diagram of geopotential height at 200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hPa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response to an isolated heating centered at 20N, 180E. Courtesy of A. Miyamoto.</a:t>
            </a:r>
          </a:p>
        </p:txBody>
      </p:sp>
    </p:spTree>
    <p:extLst>
      <p:ext uri="{BB962C8B-B14F-4D97-AF65-F5344CB8AC3E}">
        <p14:creationId xmlns:p14="http://schemas.microsoft.com/office/powerpoint/2010/main" val="108652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>
            <a:extLst>
              <a:ext uri="{FF2B5EF4-FFF2-40B4-BE49-F238E27FC236}">
                <a16:creationId xmlns:a16="http://schemas.microsoft.com/office/drawing/2014/main" id="{9447F393-60A1-4304-8680-CD1032047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43200"/>
            <a:ext cx="339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(u, v) &amp; (z-12,500 m) at 200 mb</a:t>
            </a:r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C2E0371F-D831-4B13-A581-DB9AAD36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562600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(u, v) 925 mb</a:t>
            </a:r>
          </a:p>
        </p:txBody>
      </p:sp>
      <p:sp>
        <p:nvSpPr>
          <p:cNvPr id="27653" name="Text Box 7">
            <a:extLst>
              <a:ext uri="{FF2B5EF4-FFF2-40B4-BE49-F238E27FC236}">
                <a16:creationId xmlns:a16="http://schemas.microsoft.com/office/drawing/2014/main" id="{3FB24BC2-CFD6-405A-842C-18281B0B5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 monsoon (July)</a:t>
            </a:r>
          </a:p>
        </p:txBody>
      </p:sp>
      <p:sp>
        <p:nvSpPr>
          <p:cNvPr id="27654" name="Text Box 8">
            <a:extLst>
              <a:ext uri="{FF2B5EF4-FFF2-40B4-BE49-F238E27FC236}">
                <a16:creationId xmlns:a16="http://schemas.microsoft.com/office/drawing/2014/main" id="{7C847966-4A48-42B4-B8EC-DC2EF9B07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78542"/>
            <a:ext cx="2667000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8275" indent="-168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 upper troposphere, the Asian high, with easterlies in the subtropics (extending west to Africa).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At low levels, strong southwesterlies over the Indian Ocean to the western Pacific; 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Baroclinic circulation consistent with the Gill model in response to off-equatorial heating.</a:t>
            </a:r>
          </a:p>
        </p:txBody>
      </p:sp>
      <p:sp>
        <p:nvSpPr>
          <p:cNvPr id="27655" name="TextBox 1">
            <a:extLst>
              <a:ext uri="{FF2B5EF4-FFF2-40B4-BE49-F238E27FC236}">
                <a16:creationId xmlns:a16="http://schemas.microsoft.com/office/drawing/2014/main" id="{58666EDB-437D-4442-BBEA-935348794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70778"/>
            <a:ext cx="8494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C6600"/>
                </a:solidFill>
                <a:latin typeface="Segoe Print" panose="02000600000000000000" pitchFamily="2" charset="0"/>
              </a:rPr>
              <a:t>Why are there no tropical cyclones over Indian Ocean during summer?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6747E2F-B0B8-4AC5-AA8C-EA1A887E1A9E}"/>
              </a:ext>
            </a:extLst>
          </p:cNvPr>
          <p:cNvSpPr txBox="1"/>
          <p:nvPr/>
        </p:nvSpPr>
        <p:spPr>
          <a:xfrm>
            <a:off x="7960203" y="5254823"/>
            <a:ext cx="12020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Fig. 5.4</a:t>
            </a:r>
            <a:r>
              <a:rPr lang="en-US" sz="1400" dirty="0">
                <a:latin typeface="Calibri"/>
                <a:cs typeface="Calibri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F9FBC210-8298-B029-2BA5-9202705F0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" y="551761"/>
            <a:ext cx="6241214" cy="5499594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0A3F2460-D1E0-5AEE-A703-3709FA013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48141" r="39291" b="15158"/>
          <a:stretch/>
        </p:blipFill>
        <p:spPr>
          <a:xfrm>
            <a:off x="3593" y="3147754"/>
            <a:ext cx="6321007" cy="25082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0401C9-F754-7FDC-C31E-584A35926228}"/>
              </a:ext>
            </a:extLst>
          </p:cNvPr>
          <p:cNvGrpSpPr/>
          <p:nvPr/>
        </p:nvGrpSpPr>
        <p:grpSpPr>
          <a:xfrm>
            <a:off x="3962400" y="3338065"/>
            <a:ext cx="4104699" cy="1310135"/>
            <a:chOff x="3962400" y="3338065"/>
            <a:chExt cx="4104699" cy="131013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726948-6552-4407-AFF1-D7C18A100322}"/>
                </a:ext>
              </a:extLst>
            </p:cNvPr>
            <p:cNvSpPr txBox="1"/>
            <p:nvPr/>
          </p:nvSpPr>
          <p:spPr>
            <a:xfrm>
              <a:off x="6390699" y="3929836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Gill’s solution @low level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1EA81B-D55C-4EF6-B790-DAF2B8D81981}"/>
                </a:ext>
              </a:extLst>
            </p:cNvPr>
            <p:cNvSpPr txBox="1"/>
            <p:nvPr/>
          </p:nvSpPr>
          <p:spPr>
            <a:xfrm>
              <a:off x="6390699" y="3338065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167FC9-C06B-476C-BDA9-0C5F6596DBDD}"/>
                </a:ext>
              </a:extLst>
            </p:cNvPr>
            <p:cNvSpPr/>
            <p:nvPr/>
          </p:nvSpPr>
          <p:spPr>
            <a:xfrm>
              <a:off x="3962400" y="3726003"/>
              <a:ext cx="990600" cy="922197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58D0E60-70CD-4539-8788-917D018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55689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>
            <a:extLst>
              <a:ext uri="{FF2B5EF4-FFF2-40B4-BE49-F238E27FC236}">
                <a16:creationId xmlns:a16="http://schemas.microsoft.com/office/drawing/2014/main" id="{99D092C1-BEEC-4F09-BAEC-133263B0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2657"/>
            <a:ext cx="3681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July wind &amp;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topography (km) </a:t>
            </a:r>
          </a:p>
        </p:txBody>
      </p:sp>
      <p:sp>
        <p:nvSpPr>
          <p:cNvPr id="29700" name="Text Box 11">
            <a:extLst>
              <a:ext uri="{FF2B5EF4-FFF2-40B4-BE49-F238E27FC236}">
                <a16:creationId xmlns:a16="http://schemas.microsoft.com/office/drawing/2014/main" id="{A8DDC1A5-4648-43B3-9097-AE4DB124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143000"/>
            <a:ext cx="3200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Findlater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jet: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summer wind jet steered by East African highlands with sustained speed of 13 m/s or greater.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Somali upwelling: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forced by the SW wind jet with minimum SST~20</a:t>
            </a:r>
            <a:r>
              <a:rPr lang="en-US" alt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C, 10</a:t>
            </a:r>
            <a:r>
              <a:rPr lang="en-US" alt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 cooler than on the warm equator/Bay of Bengal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3606EC25-A8DB-40E8-9F5F-7BF66A9E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1905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5">
            <a:extLst>
              <a:ext uri="{FF2B5EF4-FFF2-40B4-BE49-F238E27FC236}">
                <a16:creationId xmlns:a16="http://schemas.microsoft.com/office/drawing/2014/main" id="{A6175438-3508-4CB4-A0B6-A08E0677D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102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99FF"/>
                </a:solidFill>
              </a:rPr>
              <a:t>Socotra’s annual ritual of fetching supplies from mainland Yemen in prep for the jet onset</a:t>
            </a:r>
            <a:r>
              <a:rPr lang="en-US" altLang="en-US" sz="1600"/>
              <a:t>. </a:t>
            </a:r>
          </a:p>
        </p:txBody>
      </p:sp>
      <p:sp>
        <p:nvSpPr>
          <p:cNvPr id="29703" name="Rectangle 6">
            <a:extLst>
              <a:ext uri="{FF2B5EF4-FFF2-40B4-BE49-F238E27FC236}">
                <a16:creationId xmlns:a16="http://schemas.microsoft.com/office/drawing/2014/main" id="{4115E2D3-1C1C-4210-B260-41EADE624EF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732712" y="4538663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Socotra dragon tree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7F4614B0-9723-4B79-9B67-D8B42FD31763}"/>
              </a:ext>
            </a:extLst>
          </p:cNvPr>
          <p:cNvSpPr txBox="1"/>
          <p:nvPr/>
        </p:nvSpPr>
        <p:spPr>
          <a:xfrm>
            <a:off x="8291287" y="6539434"/>
            <a:ext cx="75898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Fig. 5</a:t>
            </a:r>
            <a:r>
              <a:rPr lang="en-US" sz="1400" dirty="0">
                <a:latin typeface="Calibri"/>
                <a:cs typeface="Calibri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4">
            <a:extLst>
              <a:ext uri="{FF2B5EF4-FFF2-40B4-BE49-F238E27FC236}">
                <a16:creationId xmlns:a16="http://schemas.microsoft.com/office/drawing/2014/main" id="{3E166D3A-3261-4DD7-AFBB-7E6112E2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6256"/>
            <a:ext cx="3627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1800" dirty="0">
                <a:solidFill>
                  <a:srgbClr val="000000"/>
                </a:solidFill>
              </a:rPr>
              <a:t>SST (shades) and 10m winds at 11</a:t>
            </a:r>
            <a:r>
              <a:rPr kumimoji="1" lang="en-US" altLang="zh-CN" sz="1800" baseline="30000" dirty="0">
                <a:solidFill>
                  <a:srgbClr val="000000"/>
                </a:solidFill>
              </a:rPr>
              <a:t>o</a:t>
            </a:r>
            <a:r>
              <a:rPr kumimoji="1" lang="en-US" altLang="zh-CN" sz="1800" dirty="0">
                <a:solidFill>
                  <a:srgbClr val="000000"/>
                </a:solidFill>
              </a:rPr>
              <a:t>N</a:t>
            </a:r>
            <a:endParaRPr kumimoji="1"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A74B57FC-A022-44AC-8A11-7AF97D5B7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313" y="2101850"/>
            <a:ext cx="3944687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+mn-lt"/>
              </a:rPr>
              <a:t>SST peaks in inter-monsoon May.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1800" dirty="0">
                <a:latin typeface="+mn-lt"/>
              </a:rPr>
              <a:t>Following SW monsoon onset, 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─ cloud cover and wind speed increase;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─ SST cools </a:t>
            </a:r>
            <a:r>
              <a:rPr lang="en-US" altLang="en-US" sz="1800" dirty="0">
                <a:latin typeface="+mn-lt"/>
                <a:sym typeface="Wingdings" panose="05000000000000000000" pitchFamily="2" charset="2"/>
              </a:rPr>
              <a:t> a negative ocean feedback?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7893" name="TextBox 2">
            <a:extLst>
              <a:ext uri="{FF2B5EF4-FFF2-40B4-BE49-F238E27FC236}">
                <a16:creationId xmlns:a16="http://schemas.microsoft.com/office/drawing/2014/main" id="{34A28606-D1EC-4A73-A61F-010FCB30D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14586"/>
            <a:ext cx="1169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Arabian Sea</a:t>
            </a:r>
          </a:p>
        </p:txBody>
      </p:sp>
      <p:sp>
        <p:nvSpPr>
          <p:cNvPr id="37894" name="TextBox 5">
            <a:extLst>
              <a:ext uri="{FF2B5EF4-FFF2-40B4-BE49-F238E27FC236}">
                <a16:creationId xmlns:a16="http://schemas.microsoft.com/office/drawing/2014/main" id="{93C373FD-F3E2-4003-85EC-E90C697F4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694" y="804654"/>
            <a:ext cx="1300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Bay of Bengal</a:t>
            </a:r>
          </a:p>
        </p:txBody>
      </p:sp>
      <p:sp>
        <p:nvSpPr>
          <p:cNvPr id="37895" name="TextBox 6">
            <a:extLst>
              <a:ext uri="{FF2B5EF4-FFF2-40B4-BE49-F238E27FC236}">
                <a16:creationId xmlns:a16="http://schemas.microsoft.com/office/drawing/2014/main" id="{10542FD7-0BEA-4C48-8677-F35481CA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438" y="514149"/>
            <a:ext cx="1539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South China Sea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9EAD2CE1-2E04-4DF8-805E-A3C1BAF81A9B}"/>
              </a:ext>
            </a:extLst>
          </p:cNvPr>
          <p:cNvSpPr txBox="1"/>
          <p:nvPr/>
        </p:nvSpPr>
        <p:spPr>
          <a:xfrm>
            <a:off x="8229600" y="6437840"/>
            <a:ext cx="914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Fig. 5.13</a:t>
            </a:r>
            <a:r>
              <a:rPr lang="en-US" sz="1400" dirty="0">
                <a:latin typeface="Calibri"/>
                <a:cs typeface="Calibri"/>
              </a:rPr>
              <a:t>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2" descr="图表&#10;&#10;描述已自动生成">
            <a:extLst>
              <a:ext uri="{FF2B5EF4-FFF2-40B4-BE49-F238E27FC236}">
                <a16:creationId xmlns:a16="http://schemas.microsoft.com/office/drawing/2014/main" id="{C4C34BF2-9441-4BAB-A84F-868F0A287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667" r="21111" b="23333"/>
          <a:stretch/>
        </p:blipFill>
        <p:spPr>
          <a:xfrm>
            <a:off x="884237" y="1066800"/>
            <a:ext cx="4315076" cy="43846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77E53E8-5366-E05B-AC3A-7C0033CF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6543039" cy="4171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D1F9F-9591-A7D4-FDB6-5760A75C7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960" y="0"/>
            <a:ext cx="6543040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1F105-4C67-CA71-4987-F0EE150F8DC4}"/>
              </a:ext>
            </a:extLst>
          </p:cNvPr>
          <p:cNvSpPr txBox="1"/>
          <p:nvPr/>
        </p:nvSpPr>
        <p:spPr>
          <a:xfrm>
            <a:off x="4114800" y="38100"/>
            <a:ext cx="39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Cat 2 Cyclone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Biparjoy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on 6/14/2023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7AD63-B001-4F25-EDCB-D8C68FF4E756}"/>
              </a:ext>
            </a:extLst>
          </p:cNvPr>
          <p:cNvSpPr txBox="1"/>
          <p:nvPr/>
        </p:nvSpPr>
        <p:spPr>
          <a:xfrm>
            <a:off x="0" y="1859339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SSTA~2C in N Arabian Sea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1DC3B-27BC-A488-13A4-57838578AF9C}"/>
              </a:ext>
            </a:extLst>
          </p:cNvPr>
          <p:cNvSpPr txBox="1"/>
          <p:nvPr/>
        </p:nvSpPr>
        <p:spPr>
          <a:xfrm>
            <a:off x="6543039" y="3657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ASCAT wind</a:t>
            </a:r>
          </a:p>
        </p:txBody>
      </p:sp>
    </p:spTree>
    <p:extLst>
      <p:ext uri="{BB962C8B-B14F-4D97-AF65-F5344CB8AC3E}">
        <p14:creationId xmlns:p14="http://schemas.microsoft.com/office/powerpoint/2010/main" val="25908840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1658</Words>
  <Application>Microsoft Office PowerPoint</Application>
  <PresentationFormat>On-screen Show (4:3)</PresentationFormat>
  <Paragraphs>203</Paragraphs>
  <Slides>26</Slides>
  <Notes>15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华文楷体</vt:lpstr>
      <vt:lpstr>Arial</vt:lpstr>
      <vt:lpstr>Calibri</vt:lpstr>
      <vt:lpstr>Calibri Light</vt:lpstr>
      <vt:lpstr>Segoe Print</vt:lpstr>
      <vt:lpstr>Times New Roman</vt:lpstr>
      <vt:lpstr>Default Design</vt:lpstr>
      <vt:lpstr>Office 主题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Monsoon Climatology </vt:lpstr>
      <vt:lpstr>PowerPoint Presentation</vt:lpstr>
      <vt:lpstr>PowerPoint Presentation</vt:lpstr>
      <vt:lpstr>PowerPoint Presentation</vt:lpstr>
      <vt:lpstr>PowerPoint Presentation</vt:lpstr>
    </vt:vector>
  </TitlesOfParts>
  <Company>IPRC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IPRC</dc:creator>
  <cp:lastModifiedBy>Shang-Ping Xie</cp:lastModifiedBy>
  <cp:revision>282</cp:revision>
  <cp:lastPrinted>2014-04-21T19:13:17Z</cp:lastPrinted>
  <dcterms:created xsi:type="dcterms:W3CDTF">2007-01-27T21:30:21Z</dcterms:created>
  <dcterms:modified xsi:type="dcterms:W3CDTF">2023-07-11T03:28:15Z</dcterms:modified>
</cp:coreProperties>
</file>