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631" r:id="rId2"/>
    <p:sldMasterId id="2147484643" r:id="rId3"/>
    <p:sldMasterId id="2147484655" r:id="rId4"/>
    <p:sldMasterId id="2147484667" r:id="rId5"/>
  </p:sldMasterIdLst>
  <p:notesMasterIdLst>
    <p:notesMasterId r:id="rId21"/>
  </p:notesMasterIdLst>
  <p:handoutMasterIdLst>
    <p:handoutMasterId r:id="rId22"/>
  </p:handoutMasterIdLst>
  <p:sldIdLst>
    <p:sldId id="345" r:id="rId6"/>
    <p:sldId id="292" r:id="rId7"/>
    <p:sldId id="334" r:id="rId8"/>
    <p:sldId id="348" r:id="rId9"/>
    <p:sldId id="356" r:id="rId10"/>
    <p:sldId id="297" r:id="rId11"/>
    <p:sldId id="365" r:id="rId12"/>
    <p:sldId id="328" r:id="rId13"/>
    <p:sldId id="321" r:id="rId14"/>
    <p:sldId id="1294" r:id="rId15"/>
    <p:sldId id="1329" r:id="rId16"/>
    <p:sldId id="1296" r:id="rId17"/>
    <p:sldId id="295" r:id="rId18"/>
    <p:sldId id="307" r:id="rId19"/>
    <p:sldId id="337" r:id="rId2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3300"/>
    <a:srgbClr val="FF9933"/>
    <a:srgbClr val="FF3300"/>
    <a:srgbClr val="3366FF"/>
    <a:srgbClr val="000066"/>
    <a:srgbClr val="00FFFF"/>
    <a:srgbClr val="00B0F0"/>
    <a:srgbClr val="CC66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84139" autoAdjust="0"/>
  </p:normalViewPr>
  <p:slideViewPr>
    <p:cSldViewPr>
      <p:cViewPr varScale="1">
        <p:scale>
          <a:sx n="71" d="100"/>
          <a:sy n="71" d="100"/>
        </p:scale>
        <p:origin x="169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917B7B16-1589-4B24-A295-FC8A65012AF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0" tIns="47500" rIns="95000" bIns="47500" numCol="1" anchor="t" anchorCtr="0" compatLnSpc="1">
            <a:prstTxWarp prst="textNoShape">
              <a:avLst/>
            </a:prstTxWarp>
          </a:bodyPr>
          <a:lstStyle>
            <a:lvl1pPr defTabSz="949262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2ED910E-2712-47E4-897A-DEE5EBCC7D6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0" tIns="47500" rIns="95000" bIns="47500" numCol="1" anchor="t" anchorCtr="0" compatLnSpc="1">
            <a:prstTxWarp prst="textNoShape">
              <a:avLst/>
            </a:prstTxWarp>
          </a:bodyPr>
          <a:lstStyle>
            <a:lvl1pPr algn="r" defTabSz="949262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69E9FB34-8DF7-4A66-AB4A-794F39CBE0F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0" tIns="47500" rIns="95000" bIns="47500" numCol="1" anchor="b" anchorCtr="0" compatLnSpc="1">
            <a:prstTxWarp prst="textNoShape">
              <a:avLst/>
            </a:prstTxWarp>
          </a:bodyPr>
          <a:lstStyle>
            <a:lvl1pPr defTabSz="949262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E60E4466-D67F-4D94-B0A0-E8D9018E097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0" tIns="47500" rIns="95000" bIns="47500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/>
            </a:lvl1pPr>
          </a:lstStyle>
          <a:p>
            <a:pPr>
              <a:defRPr/>
            </a:pPr>
            <a:fld id="{CDAA69A7-BDE5-4EA2-B889-46E9E062BE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F531A38-F53D-4FB9-B420-2AC54DDB598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defTabSz="966724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50CE9DE-75D6-4541-A8E6-659524C803C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 defTabSz="966724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EDBE9312-4BF6-47A4-A537-5A25BD920FA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B3A0CDCA-C74B-4163-A7C7-FEF06DBBE5C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BEA1738D-3854-4C20-BB39-746ECCD8AC2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defTabSz="966724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86D73722-9769-4BFB-A1C9-19C9684AF4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 defTabSz="965200" eaLnBrk="1" hangingPunct="1">
              <a:defRPr sz="1200"/>
            </a:lvl1pPr>
          </a:lstStyle>
          <a:p>
            <a:pPr>
              <a:defRPr/>
            </a:pPr>
            <a:fld id="{276EBFC3-94BD-40E0-9FDE-3F513D3E07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East </a:t>
            </a:r>
            <a:r>
              <a:rPr lang="en-US"/>
              <a:t>Asian Monsoon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B3834E-03D3-4F55-8F77-6E1DCA34383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452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Sperber</a:t>
            </a:r>
            <a:r>
              <a:rPr lang="en-US" baseline="0" dirty="0"/>
              <a:t> et al. 2013, </a:t>
            </a:r>
            <a:r>
              <a:rPr lang="en-US" baseline="0" dirty="0" err="1"/>
              <a:t>Clim</a:t>
            </a:r>
            <a:r>
              <a:rPr lang="en-US" baseline="0" dirty="0"/>
              <a:t> </a:t>
            </a:r>
            <a:r>
              <a:rPr lang="en-US" baseline="0" dirty="0" err="1"/>
              <a:t>Dyn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6EBFC3-94BD-40E0-9FDE-3F513D3E07C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97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He, C., Li, T. Does global warming amplify interannual climate variability?. </a:t>
            </a:r>
            <a:r>
              <a:rPr lang="en-US" i="1" dirty="0" err="1"/>
              <a:t>Clim</a:t>
            </a:r>
            <a:r>
              <a:rPr lang="en-US" i="1" dirty="0"/>
              <a:t> Dyn</a:t>
            </a:r>
            <a:r>
              <a:rPr lang="en-US" dirty="0"/>
              <a:t> </a:t>
            </a:r>
            <a:r>
              <a:rPr lang="en-US" b="1" dirty="0"/>
              <a:t>52</a:t>
            </a:r>
            <a:r>
              <a:rPr lang="en-US" dirty="0"/>
              <a:t>, 2667–2684 (2019).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6EBFC3-94BD-40E0-9FDE-3F513D3E07C3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9849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88AD3A-69FB-4F82-839B-DCD4F09018D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965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BFF82CC7-F569-4DC6-B339-F7921C024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E8571E89-6593-454A-808C-2E8D9192B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90C26067-9129-4D4E-ACFB-CE7F724A38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9817D3-2B5D-4106-92F6-9A2792457588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Adiabtic</a:t>
            </a:r>
            <a:r>
              <a:rPr lang="en-US" dirty="0"/>
              <a:t> cooling/warming in forced/unforced region: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746FA4-9652-422E-9D82-C1DB21ACCF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994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FFA5-6B16-470D-A920-D278DA5BE708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dirty="0">
                <a:latin typeface="Arial" panose="020B0604020202020204" pitchFamily="34" charset="0"/>
              </a:rPr>
              <a:t>Remind of temp max over Tibet and the westerly jet to the north </a:t>
            </a:r>
            <a:r>
              <a:rPr lang="en-US" altLang="ja-JP" dirty="0">
                <a:latin typeface="Arial" panose="020B0604020202020204" pitchFamily="34" charset="0"/>
                <a:sym typeface="Wingdings" panose="05000000000000000000" pitchFamily="2" charset="2"/>
              </a:rPr>
              <a:t> warm advection &amp; adiabatic ascent </a:t>
            </a:r>
            <a:endParaRPr lang="en-US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388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2B75C1-5B44-4E5D-A8DB-4F3C01817385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676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>
                <a:latin typeface="+mn-lt"/>
              </a:rPr>
              <a:t>In mid-July, convection over the </a:t>
            </a:r>
            <a:r>
              <a:rPr lang="en-US" altLang="zh-CN" sz="1300" dirty="0">
                <a:latin typeface="+mn-lt"/>
              </a:rPr>
              <a:t>Northwest</a:t>
            </a:r>
            <a:r>
              <a:rPr lang="en-US" sz="1300" dirty="0">
                <a:latin typeface="+mn-lt"/>
              </a:rPr>
              <a:t> Pacific abruptly expands northeastward, forming a subtropical rainband</a:t>
            </a:r>
            <a:r>
              <a:rPr lang="en-US" altLang="zh-CN" sz="1300" dirty="0">
                <a:latin typeface="+mn-lt"/>
              </a:rPr>
              <a:t>.</a:t>
            </a:r>
            <a:r>
              <a:rPr lang="zh-CN" altLang="en-US" sz="1300" dirty="0">
                <a:latin typeface="+mn-lt"/>
              </a:rPr>
              <a:t> </a:t>
            </a:r>
            <a:r>
              <a:rPr lang="en-US" sz="1300" dirty="0">
                <a:latin typeface="+mn-lt"/>
              </a:rPr>
              <a:t>This abrupt rainfall variation has been first recognized by </a:t>
            </a:r>
            <a:r>
              <a:rPr lang="en-US" dirty="0"/>
              <a:t>Hiroaki </a:t>
            </a:r>
            <a:r>
              <a:rPr lang="en-US" sz="1300" dirty="0">
                <a:latin typeface="+mn-lt"/>
              </a:rPr>
              <a:t>Ueda as the so-called ‘convective jump’. The abrupt transition is tightly linked with the withdrawal of the </a:t>
            </a:r>
            <a:r>
              <a:rPr lang="en-US" sz="1300" dirty="0" err="1">
                <a:latin typeface="+mn-lt"/>
              </a:rPr>
              <a:t>Meiyu-Baiu</a:t>
            </a:r>
            <a:r>
              <a:rPr lang="en-US" sz="1300" dirty="0">
                <a:latin typeface="+mn-lt"/>
              </a:rPr>
              <a:t> rainband and the eastward retreat of the western Pacific subtropical high</a:t>
            </a:r>
            <a:r>
              <a:rPr lang="en-US" altLang="zh-CN" sz="1300" dirty="0">
                <a:latin typeface="+mn-lt"/>
              </a:rPr>
              <a:t>,</a:t>
            </a:r>
            <a:r>
              <a:rPr lang="zh-CN" altLang="en-US" sz="1300" dirty="0">
                <a:latin typeface="+mn-lt"/>
              </a:rPr>
              <a:t> </a:t>
            </a:r>
            <a:r>
              <a:rPr lang="en-US" altLang="zh-CN" sz="1300" dirty="0">
                <a:latin typeface="+mn-lt"/>
              </a:rPr>
              <a:t>marking</a:t>
            </a:r>
            <a:r>
              <a:rPr lang="zh-CN" altLang="en-US" sz="1300" dirty="0">
                <a:latin typeface="+mn-lt"/>
              </a:rPr>
              <a:t> </a:t>
            </a:r>
            <a:r>
              <a:rPr lang="en-US" sz="1300" dirty="0">
                <a:latin typeface="+mn-lt"/>
              </a:rPr>
              <a:t>the final stage of Asian summer Monsoon development and . </a:t>
            </a:r>
            <a:r>
              <a:rPr lang="en-US" altLang="zh-CN" sz="1300" dirty="0">
                <a:latin typeface="+mn-lt"/>
              </a:rPr>
              <a:t>In</a:t>
            </a:r>
            <a:r>
              <a:rPr lang="zh-CN" altLang="en-US" sz="1300" dirty="0">
                <a:latin typeface="+mn-lt"/>
              </a:rPr>
              <a:t> </a:t>
            </a:r>
            <a:r>
              <a:rPr lang="en-US" altLang="zh-CN" sz="1300" dirty="0">
                <a:latin typeface="+mn-lt"/>
              </a:rPr>
              <a:t>this</a:t>
            </a:r>
            <a:r>
              <a:rPr lang="zh-CN" altLang="en-US" sz="1300" dirty="0">
                <a:latin typeface="+mn-lt"/>
              </a:rPr>
              <a:t> </a:t>
            </a:r>
            <a:r>
              <a:rPr lang="en-US" altLang="zh-CN" sz="1300" dirty="0">
                <a:latin typeface="+mn-lt"/>
              </a:rPr>
              <a:t>study,</a:t>
            </a:r>
            <a:r>
              <a:rPr lang="zh-CN" altLang="en-US" sz="1300" dirty="0">
                <a:latin typeface="+mn-lt"/>
              </a:rPr>
              <a:t> </a:t>
            </a:r>
            <a:r>
              <a:rPr lang="en-US" altLang="zh-CN" sz="1300" dirty="0">
                <a:latin typeface="+mn-lt"/>
              </a:rPr>
              <a:t>we</a:t>
            </a:r>
            <a:r>
              <a:rPr lang="zh-CN" altLang="en-US" sz="1300" dirty="0">
                <a:latin typeface="+mn-lt"/>
              </a:rPr>
              <a:t> </a:t>
            </a:r>
            <a:r>
              <a:rPr lang="en-US" altLang="zh-CN" sz="1300" dirty="0">
                <a:latin typeface="+mn-lt"/>
              </a:rPr>
              <a:t>will</a:t>
            </a:r>
            <a:r>
              <a:rPr lang="zh-CN" altLang="en-US" sz="1300" dirty="0">
                <a:latin typeface="+mn-lt"/>
              </a:rPr>
              <a:t> </a:t>
            </a:r>
            <a:r>
              <a:rPr lang="en-US" altLang="zh-CN" sz="1300" dirty="0">
                <a:latin typeface="+mn-lt"/>
              </a:rPr>
              <a:t>focus</a:t>
            </a:r>
            <a:r>
              <a:rPr lang="zh-CN" altLang="en-US" sz="1300" dirty="0">
                <a:latin typeface="+mn-lt"/>
              </a:rPr>
              <a:t> </a:t>
            </a:r>
            <a:r>
              <a:rPr lang="en-US" altLang="zh-CN" sz="1300" dirty="0">
                <a:latin typeface="+mn-lt"/>
              </a:rPr>
              <a:t>on</a:t>
            </a:r>
            <a:r>
              <a:rPr lang="zh-CN" altLang="en-US" sz="1300" dirty="0">
                <a:latin typeface="+mn-lt"/>
              </a:rPr>
              <a:t> </a:t>
            </a:r>
            <a:r>
              <a:rPr lang="en-US" altLang="zh-CN" sz="1300" dirty="0">
                <a:latin typeface="+mn-lt"/>
              </a:rPr>
              <a:t>the</a:t>
            </a:r>
            <a:r>
              <a:rPr lang="zh-CN" altLang="en-US" sz="1300" dirty="0">
                <a:latin typeface="+mn-lt"/>
              </a:rPr>
              <a:t> </a:t>
            </a:r>
            <a:r>
              <a:rPr lang="en-US" altLang="zh-CN" sz="1300" dirty="0">
                <a:latin typeface="+mn-lt"/>
              </a:rPr>
              <a:t>climatology</a:t>
            </a:r>
            <a:r>
              <a:rPr lang="zh-CN" altLang="en-US" sz="1300" dirty="0">
                <a:latin typeface="+mn-lt"/>
              </a:rPr>
              <a:t> </a:t>
            </a:r>
            <a:r>
              <a:rPr lang="en-US" altLang="zh-CN" sz="1300" dirty="0">
                <a:latin typeface="+mn-lt"/>
              </a:rPr>
              <a:t>over</a:t>
            </a:r>
            <a:r>
              <a:rPr lang="zh-CN" altLang="en-US" sz="1300" dirty="0">
                <a:latin typeface="+mn-lt"/>
              </a:rPr>
              <a:t> </a:t>
            </a:r>
            <a:r>
              <a:rPr lang="en-US" altLang="zh-CN" sz="1300" dirty="0">
                <a:latin typeface="+mn-lt"/>
              </a:rPr>
              <a:t>the</a:t>
            </a:r>
            <a:r>
              <a:rPr lang="zh-CN" altLang="en-US" sz="1300" dirty="0">
                <a:latin typeface="+mn-lt"/>
              </a:rPr>
              <a:t> </a:t>
            </a:r>
            <a:r>
              <a:rPr lang="en-US" altLang="zh-CN" sz="1300" dirty="0">
                <a:latin typeface="+mn-lt"/>
              </a:rPr>
              <a:t>convective</a:t>
            </a:r>
            <a:r>
              <a:rPr lang="zh-CN" altLang="en-US" sz="1300" dirty="0">
                <a:latin typeface="+mn-lt"/>
              </a:rPr>
              <a:t> </a:t>
            </a:r>
            <a:r>
              <a:rPr lang="en-US" altLang="zh-CN" sz="1300" dirty="0">
                <a:latin typeface="+mn-lt"/>
              </a:rPr>
              <a:t>jump</a:t>
            </a:r>
            <a:r>
              <a:rPr lang="zh-CN" altLang="en-US" sz="1300" dirty="0">
                <a:latin typeface="+mn-lt"/>
              </a:rPr>
              <a:t> </a:t>
            </a:r>
            <a:r>
              <a:rPr lang="en-US" altLang="zh-CN" sz="1300" dirty="0">
                <a:latin typeface="+mn-lt"/>
              </a:rPr>
              <a:t>region</a:t>
            </a:r>
            <a:r>
              <a:rPr lang="zh-CN" altLang="en-US" sz="1300" dirty="0">
                <a:latin typeface="+mn-lt"/>
              </a:rPr>
              <a:t> </a:t>
            </a:r>
            <a:r>
              <a:rPr lang="en-US" altLang="zh-CN" sz="1300" dirty="0">
                <a:latin typeface="+mn-lt"/>
              </a:rPr>
              <a:t>as</a:t>
            </a:r>
            <a:r>
              <a:rPr lang="zh-CN" altLang="en-US" sz="1300" dirty="0">
                <a:latin typeface="+mn-lt"/>
              </a:rPr>
              <a:t> </a:t>
            </a:r>
            <a:r>
              <a:rPr lang="en-US" altLang="zh-CN" sz="1300" dirty="0">
                <a:latin typeface="+mn-lt"/>
              </a:rPr>
              <a:t>indicated</a:t>
            </a:r>
            <a:r>
              <a:rPr lang="zh-CN" altLang="en-US" sz="1300" dirty="0">
                <a:latin typeface="+mn-lt"/>
              </a:rPr>
              <a:t> </a:t>
            </a:r>
            <a:r>
              <a:rPr lang="en-US" altLang="zh-CN" sz="1300" dirty="0">
                <a:latin typeface="+mn-lt"/>
              </a:rPr>
              <a:t>by</a:t>
            </a:r>
            <a:r>
              <a:rPr lang="zh-CN" altLang="en-US" sz="1300" dirty="0">
                <a:latin typeface="+mn-lt"/>
              </a:rPr>
              <a:t> </a:t>
            </a:r>
            <a:r>
              <a:rPr lang="en-US" altLang="zh-CN" sz="1300" dirty="0">
                <a:latin typeface="+mn-lt"/>
              </a:rPr>
              <a:t>the</a:t>
            </a:r>
            <a:r>
              <a:rPr lang="zh-CN" altLang="en-US" sz="1300" dirty="0">
                <a:latin typeface="+mn-lt"/>
              </a:rPr>
              <a:t> </a:t>
            </a:r>
            <a:r>
              <a:rPr lang="en-US" altLang="zh-CN" sz="1300" dirty="0">
                <a:latin typeface="+mn-lt"/>
              </a:rPr>
              <a:t>white</a:t>
            </a:r>
            <a:r>
              <a:rPr lang="zh-CN" altLang="en-US" sz="1300" dirty="0">
                <a:latin typeface="+mn-lt"/>
              </a:rPr>
              <a:t> </a:t>
            </a:r>
            <a:r>
              <a:rPr lang="en-US" altLang="zh-CN" sz="1300" dirty="0">
                <a:latin typeface="+mn-lt"/>
              </a:rPr>
              <a:t>square.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D7630D-E3C4-784C-A27A-4B107CEAE3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770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 &lt;q&gt; </a:t>
            </a:r>
            <a:r>
              <a:rPr lang="en-US" dirty="0">
                <a:sym typeface="Wingdings" panose="05000000000000000000" pitchFamily="2" charset="2"/>
              </a:rPr>
              <a:t> reduced dry entrainment  protect high-m air for deep convection.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6EBFC3-94BD-40E0-9FDE-3F513D3E07C3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976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&lt;q&gt; better predictor for </a:t>
            </a:r>
            <a:r>
              <a:rPr lang="en-US"/>
              <a:t>convection than SST.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6EBFC3-94BD-40E0-9FDE-3F513D3E07C3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8347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the cyclone around Ueda Jump and the easterly anomalies over East China Sea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6EBFC3-94BD-40E0-9FDE-3F513D3E07C3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479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ja-JP" altLang="en-US"/>
              <a:t>そしょく</a:t>
            </a:r>
            <a:endParaRPr lang="en-US" alt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987E54-4617-41B4-8C6E-B6F488EEF27C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558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 Si’s easterly wind that sends merchant ships home up against the river flow.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6EBFC3-94BD-40E0-9FDE-3F513D3E07C3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964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2901BE-B614-45D2-B2CE-B7BF23512F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A3537E-7553-473C-B1FB-098D3709C2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5F41FA-0B40-4C02-A834-B1A5F2A453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D5D2D-7964-4F76-9C2E-C4CE861B4B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955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F908D5-B3A3-4E2B-94E1-AF17FD210B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4A54ED-6C1B-43C6-AB68-1D4E0704D8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09C140-94A5-4885-993B-E323D90BC5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5A709-B709-43BD-AE52-642C840FB0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590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1C71E3-CC3C-46DC-A671-1F5A28C12D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80CEC2-15EB-4A24-9AF4-F4573B358E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7CA5C7-0F0B-48F2-A27A-A4BC124985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5C3AF-28B9-4E86-9B55-7B0F485871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794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6112-7BE7-47B1-AC5A-19DF17BDC00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CD4-9559-4185-B02E-6979E24D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67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6112-7BE7-47B1-AC5A-19DF17BDC00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CD4-9559-4185-B02E-6979E24D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67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6112-7BE7-47B1-AC5A-19DF17BDC00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CD4-9559-4185-B02E-6979E24D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84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6112-7BE7-47B1-AC5A-19DF17BDC00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CD4-9559-4185-B02E-6979E24D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57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6112-7BE7-47B1-AC5A-19DF17BDC00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CD4-9559-4185-B02E-6979E24D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07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6112-7BE7-47B1-AC5A-19DF17BDC00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CD4-9559-4185-B02E-6979E24D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62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6112-7BE7-47B1-AC5A-19DF17BDC00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CD4-9559-4185-B02E-6979E24D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67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6112-7BE7-47B1-AC5A-19DF17BDC00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CD4-9559-4185-B02E-6979E24D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78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21DC01-9F56-4E65-839F-6829C0BD66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E7D233-05E6-41B1-852E-02CBB3328A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B5A6B1-E7B1-465A-AC0E-27C03E4767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F71CC-7EBF-4509-B902-0876FAFA6F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000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6112-7BE7-47B1-AC5A-19DF17BDC00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CD4-9559-4185-B02E-6979E24D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44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6112-7BE7-47B1-AC5A-19DF17BDC00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CD4-9559-4185-B02E-6979E24D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1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6112-7BE7-47B1-AC5A-19DF17BDC00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CD4-9559-4185-B02E-6979E24D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7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094AC5-94A9-487A-B5F6-E7DF12833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48421D-9F38-4C16-BE71-F4A04E4A1D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AF8629-6B64-4D17-B93B-8E9C902D74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F9B04C-1C3B-41E8-A39E-BA0B828C00F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73984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7F3D17-C6D6-4D9A-AB05-EB1758DA86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9CA661-DCA3-4425-92E6-244EDBF774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D31C63-5C04-4FCD-8614-596098FE4C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674F71-92DA-4FE1-8C9A-FFF927CBDC8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24623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1075DB-3452-48FD-99A8-2360D50591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AC3B02-C3C7-4068-889D-FC7E192012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E12AF9-1FD4-487B-901F-E7F19D8FFB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8FC3EA-120C-46D9-A1F9-AA2E64B9A08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33211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421D27-27C9-49FB-95DB-B29B3A92C2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C79D0A-39A3-4DF3-ABF8-6D27A45EEE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602D0D-16CA-4D28-8065-E010894241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CE9CC1-C91B-4801-992A-51B21940DA9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72552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09221D0-575E-43D4-9D9A-4A760F69EC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AF2FE42-F846-467A-9B72-4F42E06B85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01E141F-987E-45D2-A18D-BAC619887F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C00547-7BB0-46A8-B548-DE62639293C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71909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F7DD5A3-5AE3-4B9E-A9E1-FE94315827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82C3A1C-5A73-4D96-9305-85495F2172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345923D-2620-45F4-AAF5-997176F761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5A93C-F41D-4647-BCD2-89EDB53F2DF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226479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381A692-F4D4-4B41-8536-447CE30D1E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F32F4EF-6690-4DC5-81E5-B0AC859F30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31EB99-D6B3-4439-B712-CFC7BC7F8B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03E6AA-96E9-42F5-830E-F52B95C3CE3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2744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9E226C-1579-4961-85DF-78DAC3D689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339BD5-29A1-4114-B0F3-A4BD5CB3AE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2A558F-E05B-4250-AAC7-2D499C7D88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54BF7-505F-485B-BA14-7ED747B0D3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5331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31C622-1A6B-40B7-A8DF-0B8BD96087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F27BC1-099E-4E38-BF72-C6F13F4C8E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82FAA3-9DF8-45A1-8313-1A15D25B31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D2BC17-E90C-4238-969C-034B9A35010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01643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ABABB3-AE5C-4473-8F57-D8D62B4225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D65C58-D0E8-43CF-9670-5B58C2EACC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5D9B34-DF2C-4524-86E9-BEF5707D01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5A1683-BF34-4C16-BE4F-79CCBF37001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71683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A7E081-D0BB-49F3-9B5D-8AEE28D272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B2A3F3-5D85-4D86-AA1A-FEBCA393FD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81A49D-BD04-47CC-BB9A-E89330152B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A64CD-87F3-489A-BC60-2B490CE9CE0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964954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C6A4A7-CBEF-4D00-8285-1BDC758920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FF918F-52FC-4C74-9EC6-430B991613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044640-F2CE-47A2-A33C-9777A88564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F96ED-D1D8-4F9E-ABAD-87EA1FB047E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63543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69A1-1FF6-4FA6-9385-8C8142221B8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D7F7-7822-4469-9A87-4CB95FB2B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0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69A1-1FF6-4FA6-9385-8C8142221B8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D7F7-7822-4469-9A87-4CB95FB2B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87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69A1-1FF6-4FA6-9385-8C8142221B8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D7F7-7822-4469-9A87-4CB95FB2B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69A1-1FF6-4FA6-9385-8C8142221B8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D7F7-7822-4469-9A87-4CB95FB2B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502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69A1-1FF6-4FA6-9385-8C8142221B8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D7F7-7822-4469-9A87-4CB95FB2B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1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69A1-1FF6-4FA6-9385-8C8142221B8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D7F7-7822-4469-9A87-4CB95FB2B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35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ED0F67-D797-4D6C-BE6A-D2D2EF02ED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25918C-69F1-4C0D-A543-2D38DFC40D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97C1C1-F4EF-41DD-B3D5-41D27EA16C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0E5B2-F367-4A27-B749-F34D4F4D8A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7938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69A1-1FF6-4FA6-9385-8C8142221B8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D7F7-7822-4469-9A87-4CB95FB2B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46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69A1-1FF6-4FA6-9385-8C8142221B8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D7F7-7822-4469-9A87-4CB95FB2B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087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69A1-1FF6-4FA6-9385-8C8142221B8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D7F7-7822-4469-9A87-4CB95FB2B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052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69A1-1FF6-4FA6-9385-8C8142221B8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D7F7-7822-4469-9A87-4CB95FB2B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424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69A1-1FF6-4FA6-9385-8C8142221B8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D7F7-7822-4469-9A87-4CB95FB2B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480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69A1-1FF6-4FA6-9385-8C8142221B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D7F7-7822-4469-9A87-4CB95FB2B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70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69A1-1FF6-4FA6-9385-8C8142221B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D7F7-7822-4469-9A87-4CB95FB2B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916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69A1-1FF6-4FA6-9385-8C8142221B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D7F7-7822-4469-9A87-4CB95FB2B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37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69A1-1FF6-4FA6-9385-8C8142221B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D7F7-7822-4469-9A87-4CB95FB2B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309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69A1-1FF6-4FA6-9385-8C8142221B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D7F7-7822-4469-9A87-4CB95FB2B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2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B0FD8DE-6C1C-406A-B86B-2555C6C481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C1ADF4D-A7FD-4537-A397-6BD6CD853C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A692A8E-9837-4083-B564-223227BE5F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8DD56-4F86-4BC6-A2A0-284AE8382A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3021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69A1-1FF6-4FA6-9385-8C8142221B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D7F7-7822-4469-9A87-4CB95FB2B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9419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69A1-1FF6-4FA6-9385-8C8142221B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D7F7-7822-4469-9A87-4CB95FB2B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9701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69A1-1FF6-4FA6-9385-8C8142221B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D7F7-7822-4469-9A87-4CB95FB2B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657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69A1-1FF6-4FA6-9385-8C8142221B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D7F7-7822-4469-9A87-4CB95FB2B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4083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69A1-1FF6-4FA6-9385-8C8142221B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D7F7-7822-4469-9A87-4CB95FB2B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7401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69A1-1FF6-4FA6-9385-8C8142221B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D7F7-7822-4469-9A87-4CB95FB2B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889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9D9D549-AF72-4054-90C9-FAAD77FD82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EED20DF-528C-4DE7-B844-E768DECC46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4AB1F70-3801-491E-A4C1-533D7530B0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1299E-D6B3-4CBE-B777-77A7AD59A7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891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0F8AA0-A33F-4DB1-BFC3-64E22819AE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E238A5C-F280-4EDE-B65F-6DBAFDB84F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5098F8A-605C-40C5-97E1-9729E46AE8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80FDC-B366-4EB4-BBA6-46C3FB0028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091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82375F-82CB-4B3A-B2DA-258A8648CC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56F9EB-2D2F-46D2-8FC3-876BAAECB4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E580C8-548F-4320-A501-07BFAA99AE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2BE47-3683-4E64-85D2-E6C1717E28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4024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D87C96-6016-4769-870F-AEAC934FC1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7A39E3-504C-461F-A5F4-94242CEA78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82EF36-2F3A-40B3-A101-946581A6DD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95CB1-0BC2-406C-9D21-221959EBCC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6445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5E4DC8B-56B4-4653-976E-7FD09DB240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7267198-5B81-4EA6-9201-97C25666E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F101C95-E9BF-4F23-9593-7F114D8EA52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D7415DF-FD35-4983-8824-9BFA08F1129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8EEC580-AD68-4AF6-B0E4-BA6E0852732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7860A70-F8EB-439B-8DD7-58A62CDA6A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04" r:id="rId8"/>
    <p:sldLayoutId id="2147484605" r:id="rId9"/>
    <p:sldLayoutId id="2147484606" r:id="rId10"/>
    <p:sldLayoutId id="21474846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B6112-7BE7-47B1-AC5A-19DF17BDC00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9CCD4-9559-4185-B02E-6979E24D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6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1" r:id="rId10"/>
    <p:sldLayoutId id="21474846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383D7A6-737E-44F9-882E-04A26018A4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217ED75-B148-4FA4-96D6-2F63F2A575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ACB02DD-8E56-4879-9749-4CC54D05F85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4DEBE9F-A79A-432C-B214-ABFF486AE8B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4437CC1-8872-4290-8721-ADF91388055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0961F53-D27B-4776-8FC1-3D09FD33367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7668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4" r:id="rId1"/>
    <p:sldLayoutId id="2147484645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169A1-1FF6-4FA6-9385-8C8142221B8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6D7F7-7822-4469-9A87-4CB95FB2B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0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6" r:id="rId1"/>
    <p:sldLayoutId id="2147484657" r:id="rId2"/>
    <p:sldLayoutId id="2147484658" r:id="rId3"/>
    <p:sldLayoutId id="2147484659" r:id="rId4"/>
    <p:sldLayoutId id="2147484660" r:id="rId5"/>
    <p:sldLayoutId id="2147484661" r:id="rId6"/>
    <p:sldLayoutId id="2147484662" r:id="rId7"/>
    <p:sldLayoutId id="2147484663" r:id="rId8"/>
    <p:sldLayoutId id="2147484664" r:id="rId9"/>
    <p:sldLayoutId id="2147484665" r:id="rId10"/>
    <p:sldLayoutId id="21474846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1D169A1-1FF6-4FA6-9385-8C8142221B8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6/14/2023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A96D7F7-7822-4469-9A87-4CB95FB2B2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20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8" r:id="rId1"/>
    <p:sldLayoutId id="2147484669" r:id="rId2"/>
    <p:sldLayoutId id="2147484670" r:id="rId3"/>
    <p:sldLayoutId id="2147484671" r:id="rId4"/>
    <p:sldLayoutId id="2147484672" r:id="rId5"/>
    <p:sldLayoutId id="2147484673" r:id="rId6"/>
    <p:sldLayoutId id="2147484674" r:id="rId7"/>
    <p:sldLayoutId id="2147484675" r:id="rId8"/>
    <p:sldLayoutId id="2147484676" r:id="rId9"/>
    <p:sldLayoutId id="2147484677" r:id="rId10"/>
    <p:sldLayoutId id="21474846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500.pn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0.png"/><Relationship Id="rId5" Type="http://schemas.openxmlformats.org/officeDocument/2006/relationships/image" Target="../media/image520.png"/><Relationship Id="rId4" Type="http://schemas.openxmlformats.org/officeDocument/2006/relationships/image" Target="../media/image4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80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1.emf"/><Relationship Id="rId4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MTSAT-IR_200806121500">
            <a:extLst>
              <a:ext uri="{FF2B5EF4-FFF2-40B4-BE49-F238E27FC236}">
                <a16:creationId xmlns:a16="http://schemas.microsoft.com/office/drawing/2014/main" id="{957B973F-3958-4B97-B67A-5A2357D1F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r="3571" b="-150"/>
          <a:stretch>
            <a:fillRect/>
          </a:stretch>
        </p:blipFill>
        <p:spPr bwMode="auto">
          <a:xfrm>
            <a:off x="0" y="2743200"/>
            <a:ext cx="6297613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>
            <a:extLst>
              <a:ext uri="{FF2B5EF4-FFF2-40B4-BE49-F238E27FC236}">
                <a16:creationId xmlns:a16="http://schemas.microsoft.com/office/drawing/2014/main" id="{5A2CCC32-797F-4BF5-8646-D7BB967A6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2"/>
          <a:stretch>
            <a:fillRect/>
          </a:stretch>
        </p:blipFill>
        <p:spPr bwMode="auto">
          <a:xfrm>
            <a:off x="6297613" y="2743200"/>
            <a:ext cx="284638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131">
            <a:extLst>
              <a:ext uri="{FF2B5EF4-FFF2-40B4-BE49-F238E27FC236}">
                <a16:creationId xmlns:a16="http://schemas.microsoft.com/office/drawing/2014/main" id="{261F38AE-8768-4C4B-8737-5219A74C6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743200"/>
            <a:ext cx="236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黄梅时节家家雨</a:t>
            </a:r>
            <a:endParaRPr kumimoji="1" lang="en-US" altLang="zh-TW" sz="24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青草池塘处处蛙</a:t>
            </a:r>
            <a:endParaRPr kumimoji="1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B3C75A74-69B7-4EAB-BD5A-ED6C52B33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90600" y="4477434"/>
            <a:ext cx="861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华文楷体" pitchFamily="2" charset="-122"/>
                <a:cs typeface="+mn-cs"/>
              </a:rPr>
              <a:t>Meiyu-Baiu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 (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梅雨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)</a:t>
            </a:r>
            <a:endParaRPr kumimoji="1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5602D2F1-1CA9-4D9A-9DDA-5E9C4A7D1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1"/>
          <a:stretch/>
        </p:blipFill>
        <p:spPr bwMode="auto">
          <a:xfrm>
            <a:off x="5303277" y="-253449"/>
            <a:ext cx="3812710" cy="300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5D8D362-EC07-4AD6-87E0-5C387BF21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5" y="0"/>
            <a:ext cx="5032545" cy="2771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7"/>
          <a:stretch/>
        </p:blipFill>
        <p:spPr bwMode="auto">
          <a:xfrm>
            <a:off x="417973" y="787400"/>
            <a:ext cx="4200525" cy="252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5"/>
          <a:stretch/>
        </p:blipFill>
        <p:spPr bwMode="auto">
          <a:xfrm>
            <a:off x="4598113" y="787400"/>
            <a:ext cx="4308161" cy="252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73464" y="2819400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Penta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9C33FFF3-C1F6-45D9-B116-0DCB3356AAAD}"/>
              </a:ext>
            </a:extLst>
          </p:cNvPr>
          <p:cNvSpPr/>
          <p:nvPr/>
        </p:nvSpPr>
        <p:spPr>
          <a:xfrm rot="21182448">
            <a:off x="2643916" y="1206876"/>
            <a:ext cx="1050004" cy="203644"/>
          </a:xfrm>
          <a:prstGeom prst="rightArrow">
            <a:avLst/>
          </a:prstGeom>
          <a:solidFill>
            <a:srgbClr val="FFFFFF">
              <a:alpha val="69804"/>
            </a:srgb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613789-1120-40A1-8B73-D5E0586DE557}"/>
              </a:ext>
            </a:extLst>
          </p:cNvPr>
          <p:cNvSpPr/>
          <p:nvPr/>
        </p:nvSpPr>
        <p:spPr>
          <a:xfrm rot="21330060">
            <a:off x="1449339" y="1244389"/>
            <a:ext cx="1751839" cy="745450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DB73A6B-DB7F-4AC0-A6BD-2092A38488EB}"/>
              </a:ext>
            </a:extLst>
          </p:cNvPr>
          <p:cNvCxnSpPr>
            <a:cxnSpLocks/>
          </p:cNvCxnSpPr>
          <p:nvPr/>
        </p:nvCxnSpPr>
        <p:spPr>
          <a:xfrm flipV="1">
            <a:off x="2964338" y="1742304"/>
            <a:ext cx="110979" cy="86496"/>
          </a:xfrm>
          <a:prstGeom prst="straightConnector1">
            <a:avLst/>
          </a:prstGeom>
          <a:ln w="19050">
            <a:solidFill>
              <a:srgbClr val="FF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55ECEC8-3E1D-492C-B025-390DF5603A8F}"/>
              </a:ext>
            </a:extLst>
          </p:cNvPr>
          <p:cNvSpPr txBox="1"/>
          <p:nvPr/>
        </p:nvSpPr>
        <p:spPr>
          <a:xfrm>
            <a:off x="3742379" y="4563057"/>
            <a:ext cx="1358000" cy="369332"/>
          </a:xfrm>
          <a:prstGeom prst="rect">
            <a:avLst/>
          </a:prstGeom>
          <a:noFill/>
          <a:ln>
            <a:solidFill>
              <a:srgbClr val="CC66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 monsoon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6DDC56-CF35-4EDB-B2BF-F769DA1F7576}"/>
              </a:ext>
            </a:extLst>
          </p:cNvPr>
          <p:cNvSpPr txBox="1"/>
          <p:nvPr/>
        </p:nvSpPr>
        <p:spPr>
          <a:xfrm>
            <a:off x="3573450" y="3831059"/>
            <a:ext cx="1373261" cy="369332"/>
          </a:xfrm>
          <a:prstGeom prst="rect">
            <a:avLst/>
          </a:prstGeom>
          <a:noFill/>
          <a:ln>
            <a:solidFill>
              <a:srgbClr val="CC66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Tibetan High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653A9F-13AB-4196-9878-4B9FDE1124AF}"/>
              </a:ext>
            </a:extLst>
          </p:cNvPr>
          <p:cNvSpPr txBox="1"/>
          <p:nvPr/>
        </p:nvSpPr>
        <p:spPr>
          <a:xfrm>
            <a:off x="1662045" y="4301779"/>
            <a:ext cx="1662635" cy="646331"/>
          </a:xfrm>
          <a:prstGeom prst="rect">
            <a:avLst/>
          </a:prstGeom>
          <a:noFill/>
          <a:ln>
            <a:solidFill>
              <a:srgbClr val="CC66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Sahara desert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monsoon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5FA0EC-4CE6-4359-8EEA-9BCE326DD14D}"/>
              </a:ext>
            </a:extLst>
          </p:cNvPr>
          <p:cNvSpPr txBox="1"/>
          <p:nvPr/>
        </p:nvSpPr>
        <p:spPr>
          <a:xfrm>
            <a:off x="3784313" y="5208147"/>
            <a:ext cx="1274131" cy="369332"/>
          </a:xfrm>
          <a:prstGeom prst="rect">
            <a:avLst/>
          </a:prstGeom>
          <a:noFill/>
          <a:ln>
            <a:solidFill>
              <a:srgbClr val="CC66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Surface low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6E06C7-8BC1-4800-97DD-F83DBFCCB0C0}"/>
              </a:ext>
            </a:extLst>
          </p:cNvPr>
          <p:cNvSpPr txBox="1"/>
          <p:nvPr/>
        </p:nvSpPr>
        <p:spPr>
          <a:xfrm>
            <a:off x="5238822" y="3938802"/>
            <a:ext cx="1363578" cy="369332"/>
          </a:xfrm>
          <a:prstGeom prst="rect">
            <a:avLst/>
          </a:prstGeom>
          <a:noFill/>
          <a:ln>
            <a:solidFill>
              <a:srgbClr val="CC66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 monsoon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DD5F19-BA65-4C0F-9D47-756ABB8342B5}"/>
              </a:ext>
            </a:extLst>
          </p:cNvPr>
          <p:cNvSpPr txBox="1"/>
          <p:nvPr/>
        </p:nvSpPr>
        <p:spPr>
          <a:xfrm>
            <a:off x="5433797" y="4624944"/>
            <a:ext cx="1212191" cy="369332"/>
          </a:xfrm>
          <a:prstGeom prst="rect">
            <a:avLst/>
          </a:prstGeom>
          <a:noFill/>
          <a:ln>
            <a:solidFill>
              <a:srgbClr val="CC66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NWP jump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DFA68FA-A104-4574-B084-0BDF47B53FFA}"/>
              </a:ext>
            </a:extLst>
          </p:cNvPr>
          <p:cNvCxnSpPr>
            <a:cxnSpLocks/>
          </p:cNvCxnSpPr>
          <p:nvPr/>
        </p:nvCxnSpPr>
        <p:spPr>
          <a:xfrm>
            <a:off x="4396394" y="4853672"/>
            <a:ext cx="0" cy="355716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BCA47B9-3182-48E9-9F1C-8E8800402509}"/>
              </a:ext>
            </a:extLst>
          </p:cNvPr>
          <p:cNvCxnSpPr>
            <a:cxnSpLocks/>
          </p:cNvCxnSpPr>
          <p:nvPr/>
        </p:nvCxnSpPr>
        <p:spPr>
          <a:xfrm flipH="1" flipV="1">
            <a:off x="4703522" y="4193726"/>
            <a:ext cx="54507" cy="275757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687E90A-011E-43C7-9BA2-7B10F79388BE}"/>
              </a:ext>
            </a:extLst>
          </p:cNvPr>
          <p:cNvCxnSpPr>
            <a:cxnSpLocks/>
            <a:stCxn id="15" idx="1"/>
            <a:endCxn id="16" idx="0"/>
          </p:cNvCxnSpPr>
          <p:nvPr/>
        </p:nvCxnSpPr>
        <p:spPr>
          <a:xfrm flipH="1">
            <a:off x="2493363" y="4015725"/>
            <a:ext cx="1080087" cy="286054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8B8FC96-62A0-4FB8-8699-55CF190E2E4D}"/>
              </a:ext>
            </a:extLst>
          </p:cNvPr>
          <p:cNvCxnSpPr>
            <a:cxnSpLocks/>
            <a:stCxn id="11" idx="3"/>
            <a:endCxn id="18" idx="2"/>
          </p:cNvCxnSpPr>
          <p:nvPr/>
        </p:nvCxnSpPr>
        <p:spPr>
          <a:xfrm flipV="1">
            <a:off x="5100379" y="4308134"/>
            <a:ext cx="820232" cy="439589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C728545-DCFF-4313-B7A1-304C8F6F06B3}"/>
              </a:ext>
            </a:extLst>
          </p:cNvPr>
          <p:cNvCxnSpPr>
            <a:cxnSpLocks/>
          </p:cNvCxnSpPr>
          <p:nvPr/>
        </p:nvCxnSpPr>
        <p:spPr>
          <a:xfrm flipV="1">
            <a:off x="6075940" y="4282542"/>
            <a:ext cx="0" cy="355716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5533205-3FBA-491A-B226-31CB7CE2C87E}"/>
              </a:ext>
            </a:extLst>
          </p:cNvPr>
          <p:cNvCxnSpPr>
            <a:cxnSpLocks/>
          </p:cNvCxnSpPr>
          <p:nvPr/>
        </p:nvCxnSpPr>
        <p:spPr>
          <a:xfrm flipV="1">
            <a:off x="4963590" y="3957922"/>
            <a:ext cx="273138" cy="43944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Rectangle 2048">
            <a:extLst>
              <a:ext uri="{FF2B5EF4-FFF2-40B4-BE49-F238E27FC236}">
                <a16:creationId xmlns:a16="http://schemas.microsoft.com/office/drawing/2014/main" id="{CB5B7C97-203C-42AF-869B-1BF71B1491AA}"/>
              </a:ext>
            </a:extLst>
          </p:cNvPr>
          <p:cNvSpPr/>
          <p:nvPr/>
        </p:nvSpPr>
        <p:spPr>
          <a:xfrm rot="20995439">
            <a:off x="4753933" y="3589074"/>
            <a:ext cx="991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Asian jet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53D245C-260B-4388-9CB0-6803A9A51E34}"/>
              </a:ext>
            </a:extLst>
          </p:cNvPr>
          <p:cNvCxnSpPr>
            <a:cxnSpLocks/>
          </p:cNvCxnSpPr>
          <p:nvPr/>
        </p:nvCxnSpPr>
        <p:spPr>
          <a:xfrm flipV="1">
            <a:off x="4396394" y="4308134"/>
            <a:ext cx="861610" cy="263255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D1B4F3C-011B-447B-BA1C-548CEB03C860}"/>
              </a:ext>
            </a:extLst>
          </p:cNvPr>
          <p:cNvSpPr txBox="1"/>
          <p:nvPr/>
        </p:nvSpPr>
        <p:spPr>
          <a:xfrm>
            <a:off x="720885" y="471304"/>
            <a:ext cx="2456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Precip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JJA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3EB0B6-A0D1-4DDF-BCC2-872DD372AFB9}"/>
              </a:ext>
            </a:extLst>
          </p:cNvPr>
          <p:cNvSpPr txBox="1"/>
          <p:nvPr/>
        </p:nvSpPr>
        <p:spPr>
          <a:xfrm>
            <a:off x="7630314" y="465336"/>
            <a:ext cx="133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Onset time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35BE340-9770-4B27-8224-BB8F36FF0C4E}"/>
              </a:ext>
            </a:extLst>
          </p:cNvPr>
          <p:cNvSpPr/>
          <p:nvPr/>
        </p:nvSpPr>
        <p:spPr>
          <a:xfrm rot="2365318">
            <a:off x="5772727" y="3175599"/>
            <a:ext cx="4539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alibri" panose="020F0502020204030204" pitchFamily="34" charset="0"/>
              </a:rPr>
              <a:t>June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6CE7A8D-2D11-4626-BDB4-B5853AD4296A}"/>
              </a:ext>
            </a:extLst>
          </p:cNvPr>
          <p:cNvSpPr/>
          <p:nvPr/>
        </p:nvSpPr>
        <p:spPr>
          <a:xfrm>
            <a:off x="5058444" y="5972488"/>
            <a:ext cx="390535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of </a:t>
            </a:r>
            <a:r>
              <a:rPr lang="en-US" b="1" noProof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sub-monsoon systems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modified based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on Wang &amp; </a:t>
            </a:r>
            <a:r>
              <a:rPr kumimoji="0" lang="en-US" sz="1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LiHo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(2002, JC)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figure from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Sperber et al. (2013,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CD</a:t>
            </a:r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C568E81-9809-4B7B-975A-AD6360CA1FC5}"/>
              </a:ext>
            </a:extLst>
          </p:cNvPr>
          <p:cNvSpPr/>
          <p:nvPr/>
        </p:nvSpPr>
        <p:spPr>
          <a:xfrm rot="2365318">
            <a:off x="6891108" y="3175599"/>
            <a:ext cx="4106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alibri" panose="020F0502020204030204" pitchFamily="34" charset="0"/>
              </a:rPr>
              <a:t>July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4BF44D2-4F4F-40EC-82CF-6F56183CE144}"/>
              </a:ext>
            </a:extLst>
          </p:cNvPr>
          <p:cNvSpPr/>
          <p:nvPr/>
        </p:nvSpPr>
        <p:spPr>
          <a:xfrm rot="2365318">
            <a:off x="7977136" y="3189342"/>
            <a:ext cx="6094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Calibri" panose="020F0502020204030204" pitchFamily="34" charset="0"/>
              </a:rPr>
              <a:t>August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A2683FE-F407-42EC-9DB6-E13AAAE4132B}"/>
              </a:ext>
            </a:extLst>
          </p:cNvPr>
          <p:cNvSpPr/>
          <p:nvPr/>
        </p:nvSpPr>
        <p:spPr>
          <a:xfrm rot="21398546">
            <a:off x="167612" y="1206891"/>
            <a:ext cx="3075741" cy="609600"/>
          </a:xfrm>
          <a:prstGeom prst="ellipse">
            <a:avLst/>
          </a:prstGeom>
          <a:noFill/>
          <a:ln w="57150">
            <a:solidFill>
              <a:srgbClr val="000066">
                <a:alpha val="4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ECD553F-0631-4F78-ABFC-B9EA13D87C59}"/>
              </a:ext>
            </a:extLst>
          </p:cNvPr>
          <p:cNvCxnSpPr>
            <a:cxnSpLocks/>
          </p:cNvCxnSpPr>
          <p:nvPr/>
        </p:nvCxnSpPr>
        <p:spPr>
          <a:xfrm>
            <a:off x="1463658" y="1228340"/>
            <a:ext cx="180203" cy="0"/>
          </a:xfrm>
          <a:prstGeom prst="straightConnector1">
            <a:avLst/>
          </a:prstGeom>
          <a:ln w="38100">
            <a:solidFill>
              <a:srgbClr val="000066">
                <a:alpha val="49804"/>
              </a:srgb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4D358ABD-4622-4CF7-9739-90F3BBA30B42}"/>
              </a:ext>
            </a:extLst>
          </p:cNvPr>
          <p:cNvSpPr/>
          <p:nvPr/>
        </p:nvSpPr>
        <p:spPr>
          <a:xfrm rot="21047431">
            <a:off x="5563149" y="1494377"/>
            <a:ext cx="1594371" cy="7461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69616DB-BC95-4EEE-8534-843B57666DE7}"/>
              </a:ext>
            </a:extLst>
          </p:cNvPr>
          <p:cNvSpPr/>
          <p:nvPr/>
        </p:nvSpPr>
        <p:spPr>
          <a:xfrm rot="21131351">
            <a:off x="6667046" y="1245590"/>
            <a:ext cx="1594371" cy="4005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60FA0F9-BC45-44F8-A46D-504EBA589AAD}"/>
              </a:ext>
            </a:extLst>
          </p:cNvPr>
          <p:cNvSpPr/>
          <p:nvPr/>
        </p:nvSpPr>
        <p:spPr>
          <a:xfrm>
            <a:off x="7255457" y="1618528"/>
            <a:ext cx="1291043" cy="532904"/>
          </a:xfrm>
          <a:prstGeom prst="ellipse">
            <a:avLst/>
          </a:prstGeom>
          <a:noFill/>
          <a:ln>
            <a:solidFill>
              <a:srgbClr val="FF33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NWP</a:t>
            </a:r>
          </a:p>
        </p:txBody>
      </p: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37325FCD-5DBE-4B56-8189-5674EFB6BA06}"/>
              </a:ext>
            </a:extLst>
          </p:cNvPr>
          <p:cNvSpPr/>
          <p:nvPr/>
        </p:nvSpPr>
        <p:spPr>
          <a:xfrm rot="18683938" flipV="1">
            <a:off x="7487504" y="873418"/>
            <a:ext cx="256744" cy="908829"/>
          </a:xfrm>
          <a:prstGeom prst="curvedLeftArrow">
            <a:avLst/>
          </a:prstGeom>
          <a:solidFill>
            <a:srgbClr val="FF3300">
              <a:alpha val="5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F331970-C44C-4F6A-BE39-BC4D325CEB49}"/>
              </a:ext>
            </a:extLst>
          </p:cNvPr>
          <p:cNvSpPr txBox="1"/>
          <p:nvPr/>
        </p:nvSpPr>
        <p:spPr>
          <a:xfrm>
            <a:off x="2524453" y="13844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noProof="0" dirty="0">
                <a:solidFill>
                  <a:srgbClr val="00000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Asian Summer Monsoon </a:t>
            </a:r>
            <a:r>
              <a:rPr lang="en-US" sz="2000" b="1" dirty="0">
                <a:solidFill>
                  <a:srgbClr val="00000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S</a:t>
            </a:r>
            <a:r>
              <a:rPr lang="en-US" sz="2000" b="1" noProof="0" dirty="0" err="1">
                <a:solidFill>
                  <a:srgbClr val="00000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ystem</a:t>
            </a:r>
            <a:endParaRPr lang="en-US" sz="20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85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8" grpId="0" animBg="1"/>
      <p:bldP spid="19" grpId="0" animBg="1"/>
      <p:bldP spid="2049" grpId="0"/>
      <p:bldP spid="34" grpId="0" animBg="1"/>
      <p:bldP spid="4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8E95AC2-78D8-4644-0AAA-33B912A67263}"/>
              </a:ext>
            </a:extLst>
          </p:cNvPr>
          <p:cNvSpPr/>
          <p:nvPr/>
        </p:nvSpPr>
        <p:spPr>
          <a:xfrm>
            <a:off x="3962400" y="634579"/>
            <a:ext cx="1066800" cy="2798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0A4E3-BE19-9632-8790-BEB9DB0645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98" t="63334" r="50398" b="-1"/>
          <a:stretch/>
        </p:blipFill>
        <p:spPr>
          <a:xfrm>
            <a:off x="0" y="3048000"/>
            <a:ext cx="9144000" cy="33114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D06B2D-5AB6-4DD7-02F9-D1E17AE364E0}"/>
              </a:ext>
            </a:extLst>
          </p:cNvPr>
          <p:cNvSpPr txBox="1"/>
          <p:nvPr/>
        </p:nvSpPr>
        <p:spPr>
          <a:xfrm>
            <a:off x="457200" y="2782669"/>
            <a:ext cx="46482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DxpcxjSTIX-Regular"/>
              </a:rPr>
              <a:t>Mean (contours) and interannual standard deviation (shading) of JJA precipitation (mm)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2792C4-0225-5F90-C97E-4585FD88D9FA}"/>
              </a:ext>
            </a:extLst>
          </p:cNvPr>
          <p:cNvSpPr txBox="1"/>
          <p:nvPr/>
        </p:nvSpPr>
        <p:spPr>
          <a:xfrm>
            <a:off x="7239000" y="6449044"/>
            <a:ext cx="1905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He and Li (2019, CD)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7447C1-48BD-0E95-BB01-7B28A6CEE335}"/>
                  </a:ext>
                </a:extLst>
              </p:cNvPr>
              <p:cNvSpPr txBox="1"/>
              <p:nvPr/>
            </p:nvSpPr>
            <p:spPr>
              <a:xfrm>
                <a:off x="762000" y="498537"/>
                <a:ext cx="7543799" cy="1294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b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Discussion</a:t>
                </a:r>
                <a:r>
                  <a:rPr lang="en-US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: Identify exceptions to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)∝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Southern flank of Pacific ITCZ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 ENSO w/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(SST’) max on equator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NW Pacific east of the Philippines (Ueda Jump)  AAC/IPOC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7447C1-48BD-0E95-BB01-7B28A6CEE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98537"/>
                <a:ext cx="7543799" cy="1294072"/>
              </a:xfrm>
              <a:prstGeom prst="rect">
                <a:avLst/>
              </a:prstGeom>
              <a:blipFill>
                <a:blip r:embed="rId4"/>
                <a:stretch>
                  <a:fillRect l="-647" b="-7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258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304800" y="76200"/>
            <a:ext cx="8001000" cy="647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8275" indent="-168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68275" marR="0" lvl="0" indent="-1682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Key words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682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Summer SW/winter NE monsoon over NIO-SCS (JJAS)</a:t>
            </a:r>
          </a:p>
          <a:p>
            <a:pPr marL="1682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Upper-level Tibetan high, easterly wind shear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 lack of tropical cyclones in JJA</a:t>
            </a:r>
          </a:p>
          <a:p>
            <a:pPr marL="1682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Pre-monsoon heatwave in India, seasonal MSE increase  monsoon onset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682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Contrast between the wet East Asia and dry Sahara on the Afro-Eurasian Continent</a:t>
            </a:r>
          </a:p>
          <a:p>
            <a:pPr marL="1682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 advection by the westerly jet anchors the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Meiyu-Baiu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rain band (June-mid July)</a:t>
            </a:r>
          </a:p>
          <a:p>
            <a:pPr marL="1682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Termination of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Meiyu-Baiu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is tied to the convective onset in subtropical NW Pacific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 wind shifts from southerly to easterly over E China/Yellow Seas end of advective fog in Qingdao (late July). </a:t>
            </a:r>
          </a:p>
          <a:p>
            <a:pPr marL="1682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Sub-systems of the Asian summer monsoon, distinctions &amp; interactions</a:t>
            </a:r>
          </a:p>
          <a:p>
            <a:pPr marL="1682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1682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Ocean’s role</a:t>
            </a:r>
          </a:p>
          <a:p>
            <a:pPr marL="1682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Max SST in May over NIO-SCS  weak wind and large solar radiation</a:t>
            </a:r>
          </a:p>
          <a:p>
            <a:pPr marL="1682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Somali upwelling, seasonal S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omali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current (&gt; 1 m/s), in prep for transient ENSO in Pacific</a:t>
            </a:r>
          </a:p>
          <a:p>
            <a:pPr marL="1682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Ocean is largely absent in seasonal monsoon but dictates interannual variability (with land largely absent)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298B030F-7462-486A-926C-70FD326A9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796338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2">
            <a:extLst>
              <a:ext uri="{FF2B5EF4-FFF2-40B4-BE49-F238E27FC236}">
                <a16:creationId xmlns:a16="http://schemas.microsoft.com/office/drawing/2014/main" id="{160CF1AF-843D-467F-AAF5-A479ECF07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850" y="457200"/>
            <a:ext cx="4908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Jul-Jan difference in temp &amp; (u,v) at 850 hPa</a:t>
            </a:r>
          </a:p>
        </p:txBody>
      </p:sp>
      <p:sp>
        <p:nvSpPr>
          <p:cNvPr id="70660" name="TextBox 3">
            <a:extLst>
              <a:ext uri="{FF2B5EF4-FFF2-40B4-BE49-F238E27FC236}">
                <a16:creationId xmlns:a16="http://schemas.microsoft.com/office/drawing/2014/main" id="{7E6C3AB2-167D-4D08-B0AC-67CD45996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73688"/>
            <a:ext cx="7718425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4625" indent="-1746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en-US" altLang="en-US" sz="1800"/>
              <a:t>Cyclonic over continent, and anticyclonic over ocean in mid-latitudes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en-US" altLang="en-US" sz="1800"/>
              <a:t>Southwesterly/southeasterly in northern/southern tropics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en-US" altLang="en-US" sz="1800"/>
              <a:t>In the tropics, large wind differences span from Africa to western Pacific.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B3678A0-6312-4ADD-B145-3F2D4B51FA5D}"/>
                  </a:ext>
                </a:extLst>
              </p:cNvPr>
              <p:cNvSpPr/>
              <p:nvPr/>
            </p:nvSpPr>
            <p:spPr>
              <a:xfrm>
                <a:off x="617712" y="513794"/>
                <a:ext cx="7088414" cy="12936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𝜕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𝜕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den>
                          </m:f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𝜀</m:t>
                          </m:r>
                        </m:e>
                      </m:d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−2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𝜆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𝛽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=−2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𝜆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𝜀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𝑐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</m:sub>
                      </m:sSub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B3678A0-6312-4ADD-B145-3F2D4B51FA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12" y="513794"/>
                <a:ext cx="7088414" cy="12936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4A27953-C46B-4D6B-A086-6733E1AD3147}"/>
              </a:ext>
            </a:extLst>
          </p:cNvPr>
          <p:cNvCxnSpPr>
            <a:cxnSpLocks/>
          </p:cNvCxnSpPr>
          <p:nvPr/>
        </p:nvCxnSpPr>
        <p:spPr>
          <a:xfrm>
            <a:off x="2251628" y="637832"/>
            <a:ext cx="219070" cy="47224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153938-BBA6-4779-BC8D-9BDB28C4B66B}"/>
              </a:ext>
            </a:extLst>
          </p:cNvPr>
          <p:cNvCxnSpPr>
            <a:cxnSpLocks/>
          </p:cNvCxnSpPr>
          <p:nvPr/>
        </p:nvCxnSpPr>
        <p:spPr>
          <a:xfrm>
            <a:off x="3148870" y="637832"/>
            <a:ext cx="219070" cy="47224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8CE132F-EC5C-4C6F-BAE9-2409938DF868}"/>
                  </a:ext>
                </a:extLst>
              </p:cNvPr>
              <p:cNvSpPr/>
              <p:nvPr/>
            </p:nvSpPr>
            <p:spPr>
              <a:xfrm>
                <a:off x="6900958" y="1107678"/>
                <a:ext cx="1849289" cy="622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𝑐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𝑅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≡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𝛽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  <m:t>𝑘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𝜆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8CE132F-EC5C-4C6F-BAE9-2409938DF8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958" y="1107678"/>
                <a:ext cx="1849289" cy="622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>
            <a:extLst>
              <a:ext uri="{FF2B5EF4-FFF2-40B4-BE49-F238E27FC236}">
                <a16:creationId xmlns:a16="http://schemas.microsoft.com/office/drawing/2014/main" id="{E60537BA-4EAD-4045-B400-F652DFEB0976}"/>
              </a:ext>
            </a:extLst>
          </p:cNvPr>
          <p:cNvSpPr/>
          <p:nvPr/>
        </p:nvSpPr>
        <p:spPr>
          <a:xfrm rot="5400000">
            <a:off x="4546201" y="1524443"/>
            <a:ext cx="166654" cy="732731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2F53C798-E73F-46F2-A661-A0C734047CD4}"/>
              </a:ext>
            </a:extLst>
          </p:cNvPr>
          <p:cNvSpPr/>
          <p:nvPr/>
        </p:nvSpPr>
        <p:spPr>
          <a:xfrm rot="5400000">
            <a:off x="3650978" y="1524443"/>
            <a:ext cx="166654" cy="732731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23900AE-BAB9-4EA2-94E4-FF819461BC58}"/>
                  </a:ext>
                </a:extLst>
              </p:cNvPr>
              <p:cNvSpPr/>
              <p:nvPr/>
            </p:nvSpPr>
            <p:spPr>
              <a:xfrm>
                <a:off x="4444226" y="2343529"/>
                <a:ext cx="1609993" cy="8188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𝑅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𝑑𝑥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23900AE-BAB9-4EA2-94E4-FF819461BC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226" y="2343529"/>
                <a:ext cx="1609993" cy="8188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BC7113B-BE42-4566-A19B-369D501812DC}"/>
                  </a:ext>
                </a:extLst>
              </p:cNvPr>
              <p:cNvSpPr/>
              <p:nvPr/>
            </p:nvSpPr>
            <p:spPr>
              <a:xfrm>
                <a:off x="1985073" y="2308953"/>
                <a:ext cx="2045303" cy="11889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𝑒𝑥𝑝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𝑅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sub>
                      </m:sSub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𝑅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𝜀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BC7113B-BE42-4566-A19B-369D501812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073" y="2308953"/>
                <a:ext cx="2045303" cy="11889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615D03C-40D1-4DC7-9F3A-F08F9CCCB665}"/>
              </a:ext>
            </a:extLst>
          </p:cNvPr>
          <p:cNvGrpSpPr/>
          <p:nvPr/>
        </p:nvGrpSpPr>
        <p:grpSpPr>
          <a:xfrm>
            <a:off x="1937803" y="3735846"/>
            <a:ext cx="5304729" cy="1471237"/>
            <a:chOff x="920457" y="4067019"/>
            <a:chExt cx="4739951" cy="182634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9351A01-E192-41BE-A3B2-27AE4C376F17}"/>
                </a:ext>
              </a:extLst>
            </p:cNvPr>
            <p:cNvSpPr/>
            <p:nvPr/>
          </p:nvSpPr>
          <p:spPr>
            <a:xfrm>
              <a:off x="4565944" y="4067019"/>
              <a:ext cx="1094464" cy="1826341"/>
            </a:xfrm>
            <a:custGeom>
              <a:avLst/>
              <a:gdLst>
                <a:gd name="connsiteX0" fmla="*/ 0 w 1094464"/>
                <a:gd name="connsiteY0" fmla="*/ 9651 h 1826341"/>
                <a:gd name="connsiteX1" fmla="*/ 175613 w 1094464"/>
                <a:gd name="connsiteY1" fmla="*/ 3596 h 1826341"/>
                <a:gd name="connsiteX2" fmla="*/ 538951 w 1094464"/>
                <a:gd name="connsiteY2" fmla="*/ 58096 h 1826341"/>
                <a:gd name="connsiteX3" fmla="*/ 968900 w 1094464"/>
                <a:gd name="connsiteY3" fmla="*/ 342711 h 1826341"/>
                <a:gd name="connsiteX4" fmla="*/ 1077902 w 1094464"/>
                <a:gd name="connsiteY4" fmla="*/ 1051220 h 1826341"/>
                <a:gd name="connsiteX5" fmla="*/ 672174 w 1094464"/>
                <a:gd name="connsiteY5" fmla="*/ 1699172 h 1826341"/>
                <a:gd name="connsiteX6" fmla="*/ 163502 w 1094464"/>
                <a:gd name="connsiteY6" fmla="*/ 1826340 h 1826341"/>
                <a:gd name="connsiteX7" fmla="*/ 163502 w 1094464"/>
                <a:gd name="connsiteY7" fmla="*/ 1826340 h 1826341"/>
                <a:gd name="connsiteX8" fmla="*/ 163502 w 1094464"/>
                <a:gd name="connsiteY8" fmla="*/ 1826340 h 182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4464" h="1826341">
                  <a:moveTo>
                    <a:pt x="0" y="9651"/>
                  </a:moveTo>
                  <a:cubicBezTo>
                    <a:pt x="42894" y="2586"/>
                    <a:pt x="85788" y="-4478"/>
                    <a:pt x="175613" y="3596"/>
                  </a:cubicBezTo>
                  <a:cubicBezTo>
                    <a:pt x="265438" y="11670"/>
                    <a:pt x="406737" y="1577"/>
                    <a:pt x="538951" y="58096"/>
                  </a:cubicBezTo>
                  <a:cubicBezTo>
                    <a:pt x="671166" y="114615"/>
                    <a:pt x="879075" y="177190"/>
                    <a:pt x="968900" y="342711"/>
                  </a:cubicBezTo>
                  <a:cubicBezTo>
                    <a:pt x="1058725" y="508232"/>
                    <a:pt x="1127356" y="825143"/>
                    <a:pt x="1077902" y="1051220"/>
                  </a:cubicBezTo>
                  <a:cubicBezTo>
                    <a:pt x="1028448" y="1277297"/>
                    <a:pt x="824574" y="1569985"/>
                    <a:pt x="672174" y="1699172"/>
                  </a:cubicBezTo>
                  <a:cubicBezTo>
                    <a:pt x="519774" y="1828359"/>
                    <a:pt x="163502" y="1826340"/>
                    <a:pt x="163502" y="1826340"/>
                  </a:cubicBezTo>
                  <a:lnTo>
                    <a:pt x="163502" y="1826340"/>
                  </a:lnTo>
                  <a:lnTo>
                    <a:pt x="163502" y="1826340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2B64E2A-ACC8-41AB-9A5D-D663C39D0C72}"/>
                </a:ext>
              </a:extLst>
            </p:cNvPr>
            <p:cNvSpPr/>
            <p:nvPr/>
          </p:nvSpPr>
          <p:spPr>
            <a:xfrm>
              <a:off x="4671916" y="4536895"/>
              <a:ext cx="611619" cy="884123"/>
            </a:xfrm>
            <a:custGeom>
              <a:avLst/>
              <a:gdLst>
                <a:gd name="connsiteX0" fmla="*/ 0 w 1094464"/>
                <a:gd name="connsiteY0" fmla="*/ 9651 h 1826341"/>
                <a:gd name="connsiteX1" fmla="*/ 175613 w 1094464"/>
                <a:gd name="connsiteY1" fmla="*/ 3596 h 1826341"/>
                <a:gd name="connsiteX2" fmla="*/ 538951 w 1094464"/>
                <a:gd name="connsiteY2" fmla="*/ 58096 h 1826341"/>
                <a:gd name="connsiteX3" fmla="*/ 968900 w 1094464"/>
                <a:gd name="connsiteY3" fmla="*/ 342711 h 1826341"/>
                <a:gd name="connsiteX4" fmla="*/ 1077902 w 1094464"/>
                <a:gd name="connsiteY4" fmla="*/ 1051220 h 1826341"/>
                <a:gd name="connsiteX5" fmla="*/ 672174 w 1094464"/>
                <a:gd name="connsiteY5" fmla="*/ 1699172 h 1826341"/>
                <a:gd name="connsiteX6" fmla="*/ 163502 w 1094464"/>
                <a:gd name="connsiteY6" fmla="*/ 1826340 h 1826341"/>
                <a:gd name="connsiteX7" fmla="*/ 163502 w 1094464"/>
                <a:gd name="connsiteY7" fmla="*/ 1826340 h 1826341"/>
                <a:gd name="connsiteX8" fmla="*/ 163502 w 1094464"/>
                <a:gd name="connsiteY8" fmla="*/ 1826340 h 182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4464" h="1826341">
                  <a:moveTo>
                    <a:pt x="0" y="9651"/>
                  </a:moveTo>
                  <a:cubicBezTo>
                    <a:pt x="42894" y="2586"/>
                    <a:pt x="85788" y="-4478"/>
                    <a:pt x="175613" y="3596"/>
                  </a:cubicBezTo>
                  <a:cubicBezTo>
                    <a:pt x="265438" y="11670"/>
                    <a:pt x="406737" y="1577"/>
                    <a:pt x="538951" y="58096"/>
                  </a:cubicBezTo>
                  <a:cubicBezTo>
                    <a:pt x="671166" y="114615"/>
                    <a:pt x="879075" y="177190"/>
                    <a:pt x="968900" y="342711"/>
                  </a:cubicBezTo>
                  <a:cubicBezTo>
                    <a:pt x="1058725" y="508232"/>
                    <a:pt x="1127356" y="825143"/>
                    <a:pt x="1077902" y="1051220"/>
                  </a:cubicBezTo>
                  <a:cubicBezTo>
                    <a:pt x="1028448" y="1277297"/>
                    <a:pt x="824574" y="1569985"/>
                    <a:pt x="672174" y="1699172"/>
                  </a:cubicBezTo>
                  <a:cubicBezTo>
                    <a:pt x="519774" y="1828359"/>
                    <a:pt x="163502" y="1826340"/>
                    <a:pt x="163502" y="1826340"/>
                  </a:cubicBezTo>
                  <a:lnTo>
                    <a:pt x="163502" y="1826340"/>
                  </a:lnTo>
                  <a:lnTo>
                    <a:pt x="163502" y="1826340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81E09C-1023-4111-AADD-CA9B44FC620B}"/>
                </a:ext>
              </a:extLst>
            </p:cNvPr>
            <p:cNvSpPr/>
            <p:nvPr/>
          </p:nvSpPr>
          <p:spPr>
            <a:xfrm>
              <a:off x="920457" y="4069383"/>
              <a:ext cx="3875602" cy="1822745"/>
            </a:xfrm>
            <a:custGeom>
              <a:avLst/>
              <a:gdLst>
                <a:gd name="connsiteX0" fmla="*/ 3247811 w 3435535"/>
                <a:gd name="connsiteY0" fmla="*/ 0 h 1713743"/>
                <a:gd name="connsiteX1" fmla="*/ 2581692 w 3435535"/>
                <a:gd name="connsiteY1" fmla="*/ 66612 h 1713743"/>
                <a:gd name="connsiteX2" fmla="*/ 2581692 w 3435535"/>
                <a:gd name="connsiteY2" fmla="*/ 66612 h 1713743"/>
                <a:gd name="connsiteX3" fmla="*/ 1727848 w 3435535"/>
                <a:gd name="connsiteY3" fmla="*/ 242225 h 1713743"/>
                <a:gd name="connsiteX4" fmla="*/ 395609 w 3435535"/>
                <a:gd name="connsiteY4" fmla="*/ 641896 h 1713743"/>
                <a:gd name="connsiteX5" fmla="*/ 74661 w 3435535"/>
                <a:gd name="connsiteY5" fmla="*/ 872010 h 1713743"/>
                <a:gd name="connsiteX6" fmla="*/ 8049 w 3435535"/>
                <a:gd name="connsiteY6" fmla="*/ 1065791 h 1713743"/>
                <a:gd name="connsiteX7" fmla="*/ 207885 w 3435535"/>
                <a:gd name="connsiteY7" fmla="*/ 1271682 h 1713743"/>
                <a:gd name="connsiteX8" fmla="*/ 1733903 w 3435535"/>
                <a:gd name="connsiteY8" fmla="*/ 1556296 h 1713743"/>
                <a:gd name="connsiteX9" fmla="*/ 2727027 w 3435535"/>
                <a:gd name="connsiteY9" fmla="*/ 1671353 h 1713743"/>
                <a:gd name="connsiteX10" fmla="*/ 3435535 w 3435535"/>
                <a:gd name="connsiteY10" fmla="*/ 1713743 h 1713743"/>
                <a:gd name="connsiteX11" fmla="*/ 3435535 w 3435535"/>
                <a:gd name="connsiteY11" fmla="*/ 1713743 h 1713743"/>
                <a:gd name="connsiteX12" fmla="*/ 3435535 w 3435535"/>
                <a:gd name="connsiteY12" fmla="*/ 1713743 h 171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5535" h="1713743">
                  <a:moveTo>
                    <a:pt x="3247811" y="0"/>
                  </a:moveTo>
                  <a:lnTo>
                    <a:pt x="2581692" y="66612"/>
                  </a:lnTo>
                  <a:lnTo>
                    <a:pt x="2581692" y="66612"/>
                  </a:lnTo>
                  <a:cubicBezTo>
                    <a:pt x="2439385" y="95881"/>
                    <a:pt x="2092195" y="146344"/>
                    <a:pt x="1727848" y="242225"/>
                  </a:cubicBezTo>
                  <a:cubicBezTo>
                    <a:pt x="1363501" y="338106"/>
                    <a:pt x="671140" y="536932"/>
                    <a:pt x="395609" y="641896"/>
                  </a:cubicBezTo>
                  <a:cubicBezTo>
                    <a:pt x="120078" y="746860"/>
                    <a:pt x="139254" y="801361"/>
                    <a:pt x="74661" y="872010"/>
                  </a:cubicBezTo>
                  <a:cubicBezTo>
                    <a:pt x="10068" y="942659"/>
                    <a:pt x="-14155" y="999179"/>
                    <a:pt x="8049" y="1065791"/>
                  </a:cubicBezTo>
                  <a:cubicBezTo>
                    <a:pt x="30253" y="1132403"/>
                    <a:pt x="-79757" y="1189931"/>
                    <a:pt x="207885" y="1271682"/>
                  </a:cubicBezTo>
                  <a:cubicBezTo>
                    <a:pt x="495527" y="1353433"/>
                    <a:pt x="1314046" y="1489684"/>
                    <a:pt x="1733903" y="1556296"/>
                  </a:cubicBezTo>
                  <a:cubicBezTo>
                    <a:pt x="2153760" y="1622908"/>
                    <a:pt x="2443422" y="1645112"/>
                    <a:pt x="2727027" y="1671353"/>
                  </a:cubicBezTo>
                  <a:cubicBezTo>
                    <a:pt x="3010632" y="1697594"/>
                    <a:pt x="3435535" y="1713743"/>
                    <a:pt x="3435535" y="1713743"/>
                  </a:cubicBezTo>
                  <a:lnTo>
                    <a:pt x="3435535" y="1713743"/>
                  </a:lnTo>
                  <a:lnTo>
                    <a:pt x="3435535" y="1713743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FB52E06-E1FD-4737-AFC8-FFA4D23378BB}"/>
                </a:ext>
              </a:extLst>
            </p:cNvPr>
            <p:cNvSpPr/>
            <p:nvPr/>
          </p:nvSpPr>
          <p:spPr>
            <a:xfrm>
              <a:off x="2597865" y="4536895"/>
              <a:ext cx="2198193" cy="884123"/>
            </a:xfrm>
            <a:custGeom>
              <a:avLst/>
              <a:gdLst>
                <a:gd name="connsiteX0" fmla="*/ 3247811 w 3435535"/>
                <a:gd name="connsiteY0" fmla="*/ 0 h 1713743"/>
                <a:gd name="connsiteX1" fmla="*/ 2581692 w 3435535"/>
                <a:gd name="connsiteY1" fmla="*/ 66612 h 1713743"/>
                <a:gd name="connsiteX2" fmla="*/ 2581692 w 3435535"/>
                <a:gd name="connsiteY2" fmla="*/ 66612 h 1713743"/>
                <a:gd name="connsiteX3" fmla="*/ 1727848 w 3435535"/>
                <a:gd name="connsiteY3" fmla="*/ 242225 h 1713743"/>
                <a:gd name="connsiteX4" fmla="*/ 395609 w 3435535"/>
                <a:gd name="connsiteY4" fmla="*/ 641896 h 1713743"/>
                <a:gd name="connsiteX5" fmla="*/ 74661 w 3435535"/>
                <a:gd name="connsiteY5" fmla="*/ 872010 h 1713743"/>
                <a:gd name="connsiteX6" fmla="*/ 8049 w 3435535"/>
                <a:gd name="connsiteY6" fmla="*/ 1065791 h 1713743"/>
                <a:gd name="connsiteX7" fmla="*/ 207885 w 3435535"/>
                <a:gd name="connsiteY7" fmla="*/ 1271682 h 1713743"/>
                <a:gd name="connsiteX8" fmla="*/ 1733903 w 3435535"/>
                <a:gd name="connsiteY8" fmla="*/ 1556296 h 1713743"/>
                <a:gd name="connsiteX9" fmla="*/ 2727027 w 3435535"/>
                <a:gd name="connsiteY9" fmla="*/ 1671353 h 1713743"/>
                <a:gd name="connsiteX10" fmla="*/ 3435535 w 3435535"/>
                <a:gd name="connsiteY10" fmla="*/ 1713743 h 1713743"/>
                <a:gd name="connsiteX11" fmla="*/ 3435535 w 3435535"/>
                <a:gd name="connsiteY11" fmla="*/ 1713743 h 1713743"/>
                <a:gd name="connsiteX12" fmla="*/ 3435535 w 3435535"/>
                <a:gd name="connsiteY12" fmla="*/ 1713743 h 171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5535" h="1713743">
                  <a:moveTo>
                    <a:pt x="3247811" y="0"/>
                  </a:moveTo>
                  <a:lnTo>
                    <a:pt x="2581692" y="66612"/>
                  </a:lnTo>
                  <a:lnTo>
                    <a:pt x="2581692" y="66612"/>
                  </a:lnTo>
                  <a:cubicBezTo>
                    <a:pt x="2439385" y="95881"/>
                    <a:pt x="2092195" y="146344"/>
                    <a:pt x="1727848" y="242225"/>
                  </a:cubicBezTo>
                  <a:cubicBezTo>
                    <a:pt x="1363501" y="338106"/>
                    <a:pt x="671140" y="536932"/>
                    <a:pt x="395609" y="641896"/>
                  </a:cubicBezTo>
                  <a:cubicBezTo>
                    <a:pt x="120078" y="746860"/>
                    <a:pt x="139254" y="801361"/>
                    <a:pt x="74661" y="872010"/>
                  </a:cubicBezTo>
                  <a:cubicBezTo>
                    <a:pt x="10068" y="942659"/>
                    <a:pt x="-14155" y="999179"/>
                    <a:pt x="8049" y="1065791"/>
                  </a:cubicBezTo>
                  <a:cubicBezTo>
                    <a:pt x="30253" y="1132403"/>
                    <a:pt x="-79757" y="1189931"/>
                    <a:pt x="207885" y="1271682"/>
                  </a:cubicBezTo>
                  <a:cubicBezTo>
                    <a:pt x="495527" y="1353433"/>
                    <a:pt x="1314046" y="1489684"/>
                    <a:pt x="1733903" y="1556296"/>
                  </a:cubicBezTo>
                  <a:cubicBezTo>
                    <a:pt x="2153760" y="1622908"/>
                    <a:pt x="2443422" y="1645112"/>
                    <a:pt x="2727027" y="1671353"/>
                  </a:cubicBezTo>
                  <a:cubicBezTo>
                    <a:pt x="3010632" y="1697594"/>
                    <a:pt x="3435535" y="1713743"/>
                    <a:pt x="3435535" y="1713743"/>
                  </a:cubicBezTo>
                  <a:lnTo>
                    <a:pt x="3435535" y="1713743"/>
                  </a:lnTo>
                  <a:lnTo>
                    <a:pt x="3435535" y="1713743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4BDF2C7-2E26-45CE-A29D-0362FBFF5BFC}"/>
                </a:ext>
              </a:extLst>
            </p:cNvPr>
            <p:cNvSpPr/>
            <p:nvPr/>
          </p:nvSpPr>
          <p:spPr>
            <a:xfrm>
              <a:off x="4799080" y="4771156"/>
              <a:ext cx="250301" cy="415600"/>
            </a:xfrm>
            <a:custGeom>
              <a:avLst/>
              <a:gdLst>
                <a:gd name="connsiteX0" fmla="*/ 0 w 1094464"/>
                <a:gd name="connsiteY0" fmla="*/ 9651 h 1826341"/>
                <a:gd name="connsiteX1" fmla="*/ 175613 w 1094464"/>
                <a:gd name="connsiteY1" fmla="*/ 3596 h 1826341"/>
                <a:gd name="connsiteX2" fmla="*/ 538951 w 1094464"/>
                <a:gd name="connsiteY2" fmla="*/ 58096 h 1826341"/>
                <a:gd name="connsiteX3" fmla="*/ 968900 w 1094464"/>
                <a:gd name="connsiteY3" fmla="*/ 342711 h 1826341"/>
                <a:gd name="connsiteX4" fmla="*/ 1077902 w 1094464"/>
                <a:gd name="connsiteY4" fmla="*/ 1051220 h 1826341"/>
                <a:gd name="connsiteX5" fmla="*/ 672174 w 1094464"/>
                <a:gd name="connsiteY5" fmla="*/ 1699172 h 1826341"/>
                <a:gd name="connsiteX6" fmla="*/ 163502 w 1094464"/>
                <a:gd name="connsiteY6" fmla="*/ 1826340 h 1826341"/>
                <a:gd name="connsiteX7" fmla="*/ 163502 w 1094464"/>
                <a:gd name="connsiteY7" fmla="*/ 1826340 h 1826341"/>
                <a:gd name="connsiteX8" fmla="*/ 163502 w 1094464"/>
                <a:gd name="connsiteY8" fmla="*/ 1826340 h 182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4464" h="1826341">
                  <a:moveTo>
                    <a:pt x="0" y="9651"/>
                  </a:moveTo>
                  <a:cubicBezTo>
                    <a:pt x="42894" y="2586"/>
                    <a:pt x="85788" y="-4478"/>
                    <a:pt x="175613" y="3596"/>
                  </a:cubicBezTo>
                  <a:cubicBezTo>
                    <a:pt x="265438" y="11670"/>
                    <a:pt x="406737" y="1577"/>
                    <a:pt x="538951" y="58096"/>
                  </a:cubicBezTo>
                  <a:cubicBezTo>
                    <a:pt x="671166" y="114615"/>
                    <a:pt x="879075" y="177190"/>
                    <a:pt x="968900" y="342711"/>
                  </a:cubicBezTo>
                  <a:cubicBezTo>
                    <a:pt x="1058725" y="508232"/>
                    <a:pt x="1127356" y="825143"/>
                    <a:pt x="1077902" y="1051220"/>
                  </a:cubicBezTo>
                  <a:cubicBezTo>
                    <a:pt x="1028448" y="1277297"/>
                    <a:pt x="824574" y="1569985"/>
                    <a:pt x="672174" y="1699172"/>
                  </a:cubicBezTo>
                  <a:cubicBezTo>
                    <a:pt x="519774" y="1828359"/>
                    <a:pt x="163502" y="1826340"/>
                    <a:pt x="163502" y="1826340"/>
                  </a:cubicBezTo>
                  <a:lnTo>
                    <a:pt x="163502" y="1826340"/>
                  </a:lnTo>
                  <a:lnTo>
                    <a:pt x="163502" y="1826340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22A66DA-5E82-4682-8FB9-ECC31E1CE813}"/>
                </a:ext>
              </a:extLst>
            </p:cNvPr>
            <p:cNvSpPr/>
            <p:nvPr/>
          </p:nvSpPr>
          <p:spPr>
            <a:xfrm>
              <a:off x="3530431" y="4771156"/>
              <a:ext cx="1341319" cy="415600"/>
            </a:xfrm>
            <a:custGeom>
              <a:avLst/>
              <a:gdLst>
                <a:gd name="connsiteX0" fmla="*/ 3247811 w 3435535"/>
                <a:gd name="connsiteY0" fmla="*/ 0 h 1713743"/>
                <a:gd name="connsiteX1" fmla="*/ 2581692 w 3435535"/>
                <a:gd name="connsiteY1" fmla="*/ 66612 h 1713743"/>
                <a:gd name="connsiteX2" fmla="*/ 2581692 w 3435535"/>
                <a:gd name="connsiteY2" fmla="*/ 66612 h 1713743"/>
                <a:gd name="connsiteX3" fmla="*/ 1727848 w 3435535"/>
                <a:gd name="connsiteY3" fmla="*/ 242225 h 1713743"/>
                <a:gd name="connsiteX4" fmla="*/ 395609 w 3435535"/>
                <a:gd name="connsiteY4" fmla="*/ 641896 h 1713743"/>
                <a:gd name="connsiteX5" fmla="*/ 74661 w 3435535"/>
                <a:gd name="connsiteY5" fmla="*/ 872010 h 1713743"/>
                <a:gd name="connsiteX6" fmla="*/ 8049 w 3435535"/>
                <a:gd name="connsiteY6" fmla="*/ 1065791 h 1713743"/>
                <a:gd name="connsiteX7" fmla="*/ 207885 w 3435535"/>
                <a:gd name="connsiteY7" fmla="*/ 1271682 h 1713743"/>
                <a:gd name="connsiteX8" fmla="*/ 1733903 w 3435535"/>
                <a:gd name="connsiteY8" fmla="*/ 1556296 h 1713743"/>
                <a:gd name="connsiteX9" fmla="*/ 2727027 w 3435535"/>
                <a:gd name="connsiteY9" fmla="*/ 1671353 h 1713743"/>
                <a:gd name="connsiteX10" fmla="*/ 3435535 w 3435535"/>
                <a:gd name="connsiteY10" fmla="*/ 1713743 h 1713743"/>
                <a:gd name="connsiteX11" fmla="*/ 3435535 w 3435535"/>
                <a:gd name="connsiteY11" fmla="*/ 1713743 h 1713743"/>
                <a:gd name="connsiteX12" fmla="*/ 3435535 w 3435535"/>
                <a:gd name="connsiteY12" fmla="*/ 1713743 h 171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5535" h="1713743">
                  <a:moveTo>
                    <a:pt x="3247811" y="0"/>
                  </a:moveTo>
                  <a:lnTo>
                    <a:pt x="2581692" y="66612"/>
                  </a:lnTo>
                  <a:lnTo>
                    <a:pt x="2581692" y="66612"/>
                  </a:lnTo>
                  <a:cubicBezTo>
                    <a:pt x="2439385" y="95881"/>
                    <a:pt x="2092195" y="146344"/>
                    <a:pt x="1727848" y="242225"/>
                  </a:cubicBezTo>
                  <a:cubicBezTo>
                    <a:pt x="1363501" y="338106"/>
                    <a:pt x="671140" y="536932"/>
                    <a:pt x="395609" y="641896"/>
                  </a:cubicBezTo>
                  <a:cubicBezTo>
                    <a:pt x="120078" y="746860"/>
                    <a:pt x="139254" y="801361"/>
                    <a:pt x="74661" y="872010"/>
                  </a:cubicBezTo>
                  <a:cubicBezTo>
                    <a:pt x="10068" y="942659"/>
                    <a:pt x="-14155" y="999179"/>
                    <a:pt x="8049" y="1065791"/>
                  </a:cubicBezTo>
                  <a:cubicBezTo>
                    <a:pt x="30253" y="1132403"/>
                    <a:pt x="-79757" y="1189931"/>
                    <a:pt x="207885" y="1271682"/>
                  </a:cubicBezTo>
                  <a:cubicBezTo>
                    <a:pt x="495527" y="1353433"/>
                    <a:pt x="1314046" y="1489684"/>
                    <a:pt x="1733903" y="1556296"/>
                  </a:cubicBezTo>
                  <a:cubicBezTo>
                    <a:pt x="2153760" y="1622908"/>
                    <a:pt x="2443422" y="1645112"/>
                    <a:pt x="2727027" y="1671353"/>
                  </a:cubicBezTo>
                  <a:cubicBezTo>
                    <a:pt x="3010632" y="1697594"/>
                    <a:pt x="3435535" y="1713743"/>
                    <a:pt x="3435535" y="1713743"/>
                  </a:cubicBezTo>
                  <a:lnTo>
                    <a:pt x="3435535" y="1713743"/>
                  </a:lnTo>
                  <a:lnTo>
                    <a:pt x="3435535" y="1713743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3D335FDA-AB59-45D3-B925-11EC756DA182}"/>
              </a:ext>
            </a:extLst>
          </p:cNvPr>
          <p:cNvSpPr/>
          <p:nvPr/>
        </p:nvSpPr>
        <p:spPr>
          <a:xfrm>
            <a:off x="6171450" y="3779872"/>
            <a:ext cx="1071082" cy="1381196"/>
          </a:xfrm>
          <a:prstGeom prst="ellipse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F6C8517-8982-4708-9BDB-C7AED52E78DB}"/>
              </a:ext>
            </a:extLst>
          </p:cNvPr>
          <p:cNvGrpSpPr/>
          <p:nvPr/>
        </p:nvGrpSpPr>
        <p:grpSpPr>
          <a:xfrm>
            <a:off x="1168736" y="5460982"/>
            <a:ext cx="5995073" cy="1188099"/>
            <a:chOff x="1168736" y="5460982"/>
            <a:chExt cx="5995073" cy="118809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21A8084-3E95-47AD-8954-9392940FD261}"/>
                </a:ext>
              </a:extLst>
            </p:cNvPr>
            <p:cNvSpPr/>
            <p:nvPr/>
          </p:nvSpPr>
          <p:spPr>
            <a:xfrm>
              <a:off x="1168736" y="5460982"/>
              <a:ext cx="5995073" cy="1188099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C925673-ED10-4C38-8E5A-B7DDDE983C5A}"/>
                </a:ext>
              </a:extLst>
            </p:cNvPr>
            <p:cNvSpPr/>
            <p:nvPr/>
          </p:nvSpPr>
          <p:spPr>
            <a:xfrm>
              <a:off x="1586575" y="5623761"/>
              <a:ext cx="5407060" cy="889040"/>
            </a:xfrm>
            <a:custGeom>
              <a:avLst/>
              <a:gdLst>
                <a:gd name="connsiteX0" fmla="*/ 6617215 w 6641451"/>
                <a:gd name="connsiteY0" fmla="*/ 955045 h 1342023"/>
                <a:gd name="connsiteX1" fmla="*/ 6611159 w 6641451"/>
                <a:gd name="connsiteY1" fmla="*/ 519040 h 1342023"/>
                <a:gd name="connsiteX2" fmla="*/ 6429490 w 6641451"/>
                <a:gd name="connsiteY2" fmla="*/ 228370 h 1342023"/>
                <a:gd name="connsiteX3" fmla="*/ 6132765 w 6641451"/>
                <a:gd name="connsiteY3" fmla="*/ 83035 h 1342023"/>
                <a:gd name="connsiteX4" fmla="*/ 5787594 w 6641451"/>
                <a:gd name="connsiteY4" fmla="*/ 46701 h 1342023"/>
                <a:gd name="connsiteX5" fmla="*/ 4425077 w 6641451"/>
                <a:gd name="connsiteY5" fmla="*/ 16423 h 1342023"/>
                <a:gd name="connsiteX6" fmla="*/ 2020992 w 6641451"/>
                <a:gd name="connsiteY6" fmla="*/ 325260 h 1342023"/>
                <a:gd name="connsiteX7" fmla="*/ 301194 w 6641451"/>
                <a:gd name="connsiteY7" fmla="*/ 634097 h 1342023"/>
                <a:gd name="connsiteX8" fmla="*/ 22635 w 6641451"/>
                <a:gd name="connsiteY8" fmla="*/ 773377 h 1342023"/>
                <a:gd name="connsiteX9" fmla="*/ 161914 w 6641451"/>
                <a:gd name="connsiteY9" fmla="*/ 967157 h 1342023"/>
                <a:gd name="connsiteX10" fmla="*/ 1306428 w 6641451"/>
                <a:gd name="connsiteY10" fmla="*/ 1118547 h 1342023"/>
                <a:gd name="connsiteX11" fmla="*/ 4485634 w 6641451"/>
                <a:gd name="connsiteY11" fmla="*/ 1251771 h 1342023"/>
                <a:gd name="connsiteX12" fmla="*/ 6290211 w 6641451"/>
                <a:gd name="connsiteY12" fmla="*/ 1306272 h 1342023"/>
                <a:gd name="connsiteX13" fmla="*/ 6641437 w 6641451"/>
                <a:gd name="connsiteY13" fmla="*/ 688598 h 1342023"/>
                <a:gd name="connsiteX14" fmla="*/ 6641437 w 6641451"/>
                <a:gd name="connsiteY14" fmla="*/ 688598 h 1342023"/>
                <a:gd name="connsiteX0" fmla="*/ 6617215 w 6641445"/>
                <a:gd name="connsiteY0" fmla="*/ 955045 h 1362407"/>
                <a:gd name="connsiteX1" fmla="*/ 6611159 w 6641445"/>
                <a:gd name="connsiteY1" fmla="*/ 519040 h 1362407"/>
                <a:gd name="connsiteX2" fmla="*/ 6429490 w 6641445"/>
                <a:gd name="connsiteY2" fmla="*/ 228370 h 1362407"/>
                <a:gd name="connsiteX3" fmla="*/ 6132765 w 6641445"/>
                <a:gd name="connsiteY3" fmla="*/ 83035 h 1362407"/>
                <a:gd name="connsiteX4" fmla="*/ 5787594 w 6641445"/>
                <a:gd name="connsiteY4" fmla="*/ 46701 h 1362407"/>
                <a:gd name="connsiteX5" fmla="*/ 4425077 w 6641445"/>
                <a:gd name="connsiteY5" fmla="*/ 16423 h 1362407"/>
                <a:gd name="connsiteX6" fmla="*/ 2020992 w 6641445"/>
                <a:gd name="connsiteY6" fmla="*/ 325260 h 1362407"/>
                <a:gd name="connsiteX7" fmla="*/ 301194 w 6641445"/>
                <a:gd name="connsiteY7" fmla="*/ 634097 h 1362407"/>
                <a:gd name="connsiteX8" fmla="*/ 22635 w 6641445"/>
                <a:gd name="connsiteY8" fmla="*/ 773377 h 1362407"/>
                <a:gd name="connsiteX9" fmla="*/ 161914 w 6641445"/>
                <a:gd name="connsiteY9" fmla="*/ 967157 h 1362407"/>
                <a:gd name="connsiteX10" fmla="*/ 1306428 w 6641445"/>
                <a:gd name="connsiteY10" fmla="*/ 1118547 h 1362407"/>
                <a:gd name="connsiteX11" fmla="*/ 4494106 w 6641445"/>
                <a:gd name="connsiteY11" fmla="*/ 1312521 h 1362407"/>
                <a:gd name="connsiteX12" fmla="*/ 6290211 w 6641445"/>
                <a:gd name="connsiteY12" fmla="*/ 1306272 h 1362407"/>
                <a:gd name="connsiteX13" fmla="*/ 6641437 w 6641445"/>
                <a:gd name="connsiteY13" fmla="*/ 688598 h 1362407"/>
                <a:gd name="connsiteX14" fmla="*/ 6641437 w 6641445"/>
                <a:gd name="connsiteY14" fmla="*/ 688598 h 1362407"/>
                <a:gd name="connsiteX0" fmla="*/ 6617215 w 6644369"/>
                <a:gd name="connsiteY0" fmla="*/ 955045 h 1408694"/>
                <a:gd name="connsiteX1" fmla="*/ 6611159 w 6644369"/>
                <a:gd name="connsiteY1" fmla="*/ 519040 h 1408694"/>
                <a:gd name="connsiteX2" fmla="*/ 6429490 w 6644369"/>
                <a:gd name="connsiteY2" fmla="*/ 228370 h 1408694"/>
                <a:gd name="connsiteX3" fmla="*/ 6132765 w 6644369"/>
                <a:gd name="connsiteY3" fmla="*/ 83035 h 1408694"/>
                <a:gd name="connsiteX4" fmla="*/ 5787594 w 6644369"/>
                <a:gd name="connsiteY4" fmla="*/ 46701 h 1408694"/>
                <a:gd name="connsiteX5" fmla="*/ 4425077 w 6644369"/>
                <a:gd name="connsiteY5" fmla="*/ 16423 h 1408694"/>
                <a:gd name="connsiteX6" fmla="*/ 2020992 w 6644369"/>
                <a:gd name="connsiteY6" fmla="*/ 325260 h 1408694"/>
                <a:gd name="connsiteX7" fmla="*/ 301194 w 6644369"/>
                <a:gd name="connsiteY7" fmla="*/ 634097 h 1408694"/>
                <a:gd name="connsiteX8" fmla="*/ 22635 w 6644369"/>
                <a:gd name="connsiteY8" fmla="*/ 773377 h 1408694"/>
                <a:gd name="connsiteX9" fmla="*/ 161914 w 6644369"/>
                <a:gd name="connsiteY9" fmla="*/ 967157 h 1408694"/>
                <a:gd name="connsiteX10" fmla="*/ 1306428 w 6644369"/>
                <a:gd name="connsiteY10" fmla="*/ 1118547 h 1408694"/>
                <a:gd name="connsiteX11" fmla="*/ 4180670 w 6644369"/>
                <a:gd name="connsiteY11" fmla="*/ 1390630 h 1408694"/>
                <a:gd name="connsiteX12" fmla="*/ 6290211 w 6644369"/>
                <a:gd name="connsiteY12" fmla="*/ 1306272 h 1408694"/>
                <a:gd name="connsiteX13" fmla="*/ 6641437 w 6644369"/>
                <a:gd name="connsiteY13" fmla="*/ 688598 h 1408694"/>
                <a:gd name="connsiteX14" fmla="*/ 6641437 w 6644369"/>
                <a:gd name="connsiteY14" fmla="*/ 688598 h 140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644369" h="1408694">
                  <a:moveTo>
                    <a:pt x="6617215" y="955045"/>
                  </a:moveTo>
                  <a:cubicBezTo>
                    <a:pt x="6629830" y="797598"/>
                    <a:pt x="6642446" y="640152"/>
                    <a:pt x="6611159" y="519040"/>
                  </a:cubicBezTo>
                  <a:cubicBezTo>
                    <a:pt x="6579872" y="397928"/>
                    <a:pt x="6509222" y="301037"/>
                    <a:pt x="6429490" y="228370"/>
                  </a:cubicBezTo>
                  <a:cubicBezTo>
                    <a:pt x="6349758" y="155703"/>
                    <a:pt x="6239748" y="113313"/>
                    <a:pt x="6132765" y="83035"/>
                  </a:cubicBezTo>
                  <a:cubicBezTo>
                    <a:pt x="6025782" y="52757"/>
                    <a:pt x="6072209" y="57803"/>
                    <a:pt x="5787594" y="46701"/>
                  </a:cubicBezTo>
                  <a:cubicBezTo>
                    <a:pt x="5502979" y="35599"/>
                    <a:pt x="5052844" y="-30004"/>
                    <a:pt x="4425077" y="16423"/>
                  </a:cubicBezTo>
                  <a:cubicBezTo>
                    <a:pt x="3797310" y="62850"/>
                    <a:pt x="2708306" y="222314"/>
                    <a:pt x="2020992" y="325260"/>
                  </a:cubicBezTo>
                  <a:cubicBezTo>
                    <a:pt x="1333678" y="428206"/>
                    <a:pt x="634253" y="559411"/>
                    <a:pt x="301194" y="634097"/>
                  </a:cubicBezTo>
                  <a:cubicBezTo>
                    <a:pt x="-31865" y="708783"/>
                    <a:pt x="45848" y="717867"/>
                    <a:pt x="22635" y="773377"/>
                  </a:cubicBezTo>
                  <a:cubicBezTo>
                    <a:pt x="-578" y="828887"/>
                    <a:pt x="-52052" y="909629"/>
                    <a:pt x="161914" y="967157"/>
                  </a:cubicBezTo>
                  <a:cubicBezTo>
                    <a:pt x="375880" y="1024685"/>
                    <a:pt x="636635" y="1047968"/>
                    <a:pt x="1306428" y="1118547"/>
                  </a:cubicBezTo>
                  <a:cubicBezTo>
                    <a:pt x="1976221" y="1189126"/>
                    <a:pt x="4180670" y="1390630"/>
                    <a:pt x="4180670" y="1390630"/>
                  </a:cubicBezTo>
                  <a:cubicBezTo>
                    <a:pt x="5011300" y="1421918"/>
                    <a:pt x="5880083" y="1423277"/>
                    <a:pt x="6290211" y="1306272"/>
                  </a:cubicBezTo>
                  <a:cubicBezTo>
                    <a:pt x="6700339" y="1189267"/>
                    <a:pt x="6641437" y="688598"/>
                    <a:pt x="6641437" y="688598"/>
                  </a:cubicBezTo>
                  <a:lnTo>
                    <a:pt x="6641437" y="688598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59420DB-318E-45D8-AD99-71A50C542863}"/>
                </a:ext>
              </a:extLst>
            </p:cNvPr>
            <p:cNvSpPr/>
            <p:nvPr/>
          </p:nvSpPr>
          <p:spPr>
            <a:xfrm>
              <a:off x="3410613" y="5757867"/>
              <a:ext cx="3296378" cy="598704"/>
            </a:xfrm>
            <a:custGeom>
              <a:avLst/>
              <a:gdLst>
                <a:gd name="connsiteX0" fmla="*/ 6617215 w 6641451"/>
                <a:gd name="connsiteY0" fmla="*/ 955045 h 1342023"/>
                <a:gd name="connsiteX1" fmla="*/ 6611159 w 6641451"/>
                <a:gd name="connsiteY1" fmla="*/ 519040 h 1342023"/>
                <a:gd name="connsiteX2" fmla="*/ 6429490 w 6641451"/>
                <a:gd name="connsiteY2" fmla="*/ 228370 h 1342023"/>
                <a:gd name="connsiteX3" fmla="*/ 6132765 w 6641451"/>
                <a:gd name="connsiteY3" fmla="*/ 83035 h 1342023"/>
                <a:gd name="connsiteX4" fmla="*/ 5787594 w 6641451"/>
                <a:gd name="connsiteY4" fmla="*/ 46701 h 1342023"/>
                <a:gd name="connsiteX5" fmla="*/ 4425077 w 6641451"/>
                <a:gd name="connsiteY5" fmla="*/ 16423 h 1342023"/>
                <a:gd name="connsiteX6" fmla="*/ 2020992 w 6641451"/>
                <a:gd name="connsiteY6" fmla="*/ 325260 h 1342023"/>
                <a:gd name="connsiteX7" fmla="*/ 301194 w 6641451"/>
                <a:gd name="connsiteY7" fmla="*/ 634097 h 1342023"/>
                <a:gd name="connsiteX8" fmla="*/ 22635 w 6641451"/>
                <a:gd name="connsiteY8" fmla="*/ 773377 h 1342023"/>
                <a:gd name="connsiteX9" fmla="*/ 161914 w 6641451"/>
                <a:gd name="connsiteY9" fmla="*/ 967157 h 1342023"/>
                <a:gd name="connsiteX10" fmla="*/ 1306428 w 6641451"/>
                <a:gd name="connsiteY10" fmla="*/ 1118547 h 1342023"/>
                <a:gd name="connsiteX11" fmla="*/ 4485634 w 6641451"/>
                <a:gd name="connsiteY11" fmla="*/ 1251771 h 1342023"/>
                <a:gd name="connsiteX12" fmla="*/ 6290211 w 6641451"/>
                <a:gd name="connsiteY12" fmla="*/ 1306272 h 1342023"/>
                <a:gd name="connsiteX13" fmla="*/ 6641437 w 6641451"/>
                <a:gd name="connsiteY13" fmla="*/ 688598 h 1342023"/>
                <a:gd name="connsiteX14" fmla="*/ 6641437 w 6641451"/>
                <a:gd name="connsiteY14" fmla="*/ 688598 h 1342023"/>
                <a:gd name="connsiteX0" fmla="*/ 6617215 w 6641445"/>
                <a:gd name="connsiteY0" fmla="*/ 955045 h 1362407"/>
                <a:gd name="connsiteX1" fmla="*/ 6611159 w 6641445"/>
                <a:gd name="connsiteY1" fmla="*/ 519040 h 1362407"/>
                <a:gd name="connsiteX2" fmla="*/ 6429490 w 6641445"/>
                <a:gd name="connsiteY2" fmla="*/ 228370 h 1362407"/>
                <a:gd name="connsiteX3" fmla="*/ 6132765 w 6641445"/>
                <a:gd name="connsiteY3" fmla="*/ 83035 h 1362407"/>
                <a:gd name="connsiteX4" fmla="*/ 5787594 w 6641445"/>
                <a:gd name="connsiteY4" fmla="*/ 46701 h 1362407"/>
                <a:gd name="connsiteX5" fmla="*/ 4425077 w 6641445"/>
                <a:gd name="connsiteY5" fmla="*/ 16423 h 1362407"/>
                <a:gd name="connsiteX6" fmla="*/ 2020992 w 6641445"/>
                <a:gd name="connsiteY6" fmla="*/ 325260 h 1362407"/>
                <a:gd name="connsiteX7" fmla="*/ 301194 w 6641445"/>
                <a:gd name="connsiteY7" fmla="*/ 634097 h 1362407"/>
                <a:gd name="connsiteX8" fmla="*/ 22635 w 6641445"/>
                <a:gd name="connsiteY8" fmla="*/ 773377 h 1362407"/>
                <a:gd name="connsiteX9" fmla="*/ 161914 w 6641445"/>
                <a:gd name="connsiteY9" fmla="*/ 967157 h 1362407"/>
                <a:gd name="connsiteX10" fmla="*/ 1306428 w 6641445"/>
                <a:gd name="connsiteY10" fmla="*/ 1118547 h 1362407"/>
                <a:gd name="connsiteX11" fmla="*/ 4494106 w 6641445"/>
                <a:gd name="connsiteY11" fmla="*/ 1312521 h 1362407"/>
                <a:gd name="connsiteX12" fmla="*/ 6290211 w 6641445"/>
                <a:gd name="connsiteY12" fmla="*/ 1306272 h 1362407"/>
                <a:gd name="connsiteX13" fmla="*/ 6641437 w 6641445"/>
                <a:gd name="connsiteY13" fmla="*/ 688598 h 1362407"/>
                <a:gd name="connsiteX14" fmla="*/ 6641437 w 6641445"/>
                <a:gd name="connsiteY14" fmla="*/ 688598 h 1362407"/>
                <a:gd name="connsiteX0" fmla="*/ 6617215 w 6644369"/>
                <a:gd name="connsiteY0" fmla="*/ 955045 h 1408694"/>
                <a:gd name="connsiteX1" fmla="*/ 6611159 w 6644369"/>
                <a:gd name="connsiteY1" fmla="*/ 519040 h 1408694"/>
                <a:gd name="connsiteX2" fmla="*/ 6429490 w 6644369"/>
                <a:gd name="connsiteY2" fmla="*/ 228370 h 1408694"/>
                <a:gd name="connsiteX3" fmla="*/ 6132765 w 6644369"/>
                <a:gd name="connsiteY3" fmla="*/ 83035 h 1408694"/>
                <a:gd name="connsiteX4" fmla="*/ 5787594 w 6644369"/>
                <a:gd name="connsiteY4" fmla="*/ 46701 h 1408694"/>
                <a:gd name="connsiteX5" fmla="*/ 4425077 w 6644369"/>
                <a:gd name="connsiteY5" fmla="*/ 16423 h 1408694"/>
                <a:gd name="connsiteX6" fmla="*/ 2020992 w 6644369"/>
                <a:gd name="connsiteY6" fmla="*/ 325260 h 1408694"/>
                <a:gd name="connsiteX7" fmla="*/ 301194 w 6644369"/>
                <a:gd name="connsiteY7" fmla="*/ 634097 h 1408694"/>
                <a:gd name="connsiteX8" fmla="*/ 22635 w 6644369"/>
                <a:gd name="connsiteY8" fmla="*/ 773377 h 1408694"/>
                <a:gd name="connsiteX9" fmla="*/ 161914 w 6644369"/>
                <a:gd name="connsiteY9" fmla="*/ 967157 h 1408694"/>
                <a:gd name="connsiteX10" fmla="*/ 1306428 w 6644369"/>
                <a:gd name="connsiteY10" fmla="*/ 1118547 h 1408694"/>
                <a:gd name="connsiteX11" fmla="*/ 4180670 w 6644369"/>
                <a:gd name="connsiteY11" fmla="*/ 1390630 h 1408694"/>
                <a:gd name="connsiteX12" fmla="*/ 6290211 w 6644369"/>
                <a:gd name="connsiteY12" fmla="*/ 1306272 h 1408694"/>
                <a:gd name="connsiteX13" fmla="*/ 6641437 w 6644369"/>
                <a:gd name="connsiteY13" fmla="*/ 688598 h 1408694"/>
                <a:gd name="connsiteX14" fmla="*/ 6641437 w 6644369"/>
                <a:gd name="connsiteY14" fmla="*/ 688598 h 140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644369" h="1408694">
                  <a:moveTo>
                    <a:pt x="6617215" y="955045"/>
                  </a:moveTo>
                  <a:cubicBezTo>
                    <a:pt x="6629830" y="797598"/>
                    <a:pt x="6642446" y="640152"/>
                    <a:pt x="6611159" y="519040"/>
                  </a:cubicBezTo>
                  <a:cubicBezTo>
                    <a:pt x="6579872" y="397928"/>
                    <a:pt x="6509222" y="301037"/>
                    <a:pt x="6429490" y="228370"/>
                  </a:cubicBezTo>
                  <a:cubicBezTo>
                    <a:pt x="6349758" y="155703"/>
                    <a:pt x="6239748" y="113313"/>
                    <a:pt x="6132765" y="83035"/>
                  </a:cubicBezTo>
                  <a:cubicBezTo>
                    <a:pt x="6025782" y="52757"/>
                    <a:pt x="6072209" y="57803"/>
                    <a:pt x="5787594" y="46701"/>
                  </a:cubicBezTo>
                  <a:cubicBezTo>
                    <a:pt x="5502979" y="35599"/>
                    <a:pt x="5052844" y="-30004"/>
                    <a:pt x="4425077" y="16423"/>
                  </a:cubicBezTo>
                  <a:cubicBezTo>
                    <a:pt x="3797310" y="62850"/>
                    <a:pt x="2708306" y="222314"/>
                    <a:pt x="2020992" y="325260"/>
                  </a:cubicBezTo>
                  <a:cubicBezTo>
                    <a:pt x="1333678" y="428206"/>
                    <a:pt x="634253" y="559411"/>
                    <a:pt x="301194" y="634097"/>
                  </a:cubicBezTo>
                  <a:cubicBezTo>
                    <a:pt x="-31865" y="708783"/>
                    <a:pt x="45848" y="717867"/>
                    <a:pt x="22635" y="773377"/>
                  </a:cubicBezTo>
                  <a:cubicBezTo>
                    <a:pt x="-578" y="828887"/>
                    <a:pt x="-52052" y="909629"/>
                    <a:pt x="161914" y="967157"/>
                  </a:cubicBezTo>
                  <a:cubicBezTo>
                    <a:pt x="375880" y="1024685"/>
                    <a:pt x="636635" y="1047968"/>
                    <a:pt x="1306428" y="1118547"/>
                  </a:cubicBezTo>
                  <a:cubicBezTo>
                    <a:pt x="1976221" y="1189126"/>
                    <a:pt x="4180670" y="1390630"/>
                    <a:pt x="4180670" y="1390630"/>
                  </a:cubicBezTo>
                  <a:cubicBezTo>
                    <a:pt x="5011300" y="1421918"/>
                    <a:pt x="5880083" y="1423277"/>
                    <a:pt x="6290211" y="1306272"/>
                  </a:cubicBezTo>
                  <a:cubicBezTo>
                    <a:pt x="6700339" y="1189267"/>
                    <a:pt x="6641437" y="688598"/>
                    <a:pt x="6641437" y="688598"/>
                  </a:cubicBezTo>
                  <a:lnTo>
                    <a:pt x="6641437" y="688598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FBD6413-141F-4951-99A6-6B5354C8F7A6}"/>
                </a:ext>
              </a:extLst>
            </p:cNvPr>
            <p:cNvCxnSpPr>
              <a:stCxn id="23" idx="0"/>
              <a:endCxn id="23" idx="13"/>
            </p:cNvCxnSpPr>
            <p:nvPr/>
          </p:nvCxnSpPr>
          <p:spPr>
            <a:xfrm flipV="1">
              <a:off x="6971538" y="6058342"/>
              <a:ext cx="19711" cy="168157"/>
            </a:xfrm>
            <a:prstGeom prst="straightConnector1">
              <a:avLst/>
            </a:prstGeom>
            <a:ln w="19050"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C74ADEC-31C4-4F91-9DC2-F6FEE1EAB989}"/>
                </a:ext>
              </a:extLst>
            </p:cNvPr>
            <p:cNvCxnSpPr/>
            <p:nvPr/>
          </p:nvCxnSpPr>
          <p:spPr>
            <a:xfrm flipV="1">
              <a:off x="6693986" y="6004848"/>
              <a:ext cx="19711" cy="168157"/>
            </a:xfrm>
            <a:prstGeom prst="straightConnector1">
              <a:avLst/>
            </a:prstGeom>
            <a:ln w="19050"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DF1668A-65DB-427E-805B-8AD470DD6084}"/>
                </a:ext>
              </a:extLst>
            </p:cNvPr>
            <p:cNvCxnSpPr>
              <a:cxnSpLocks/>
            </p:cNvCxnSpPr>
            <p:nvPr/>
          </p:nvCxnSpPr>
          <p:spPr>
            <a:xfrm>
              <a:off x="3427899" y="6080501"/>
              <a:ext cx="3665" cy="128838"/>
            </a:xfrm>
            <a:prstGeom prst="straightConnector1">
              <a:avLst/>
            </a:prstGeom>
            <a:ln w="19050"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91EAB9C-1DB5-4237-BC59-AAC762F62AF9}"/>
                </a:ext>
              </a:extLst>
            </p:cNvPr>
            <p:cNvCxnSpPr>
              <a:cxnSpLocks/>
            </p:cNvCxnSpPr>
            <p:nvPr/>
          </p:nvCxnSpPr>
          <p:spPr>
            <a:xfrm>
              <a:off x="1600110" y="6093619"/>
              <a:ext cx="3665" cy="128838"/>
            </a:xfrm>
            <a:prstGeom prst="straightConnector1">
              <a:avLst/>
            </a:prstGeom>
            <a:ln w="19050"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228DF84-78C3-4130-9806-128C5643FCF1}"/>
              </a:ext>
            </a:extLst>
          </p:cNvPr>
          <p:cNvCxnSpPr>
            <a:cxnSpLocks/>
          </p:cNvCxnSpPr>
          <p:nvPr/>
        </p:nvCxnSpPr>
        <p:spPr>
          <a:xfrm>
            <a:off x="6814001" y="4379880"/>
            <a:ext cx="3665" cy="128838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DF3249C-5841-4DF6-8B14-2318804ABC03}"/>
              </a:ext>
            </a:extLst>
          </p:cNvPr>
          <p:cNvCxnSpPr>
            <a:cxnSpLocks/>
          </p:cNvCxnSpPr>
          <p:nvPr/>
        </p:nvCxnSpPr>
        <p:spPr>
          <a:xfrm>
            <a:off x="6547547" y="4404100"/>
            <a:ext cx="3665" cy="128838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A44A08A-BCC8-48D7-9661-655F34B56406}"/>
              </a:ext>
            </a:extLst>
          </p:cNvPr>
          <p:cNvCxnSpPr>
            <a:cxnSpLocks/>
          </p:cNvCxnSpPr>
          <p:nvPr/>
        </p:nvCxnSpPr>
        <p:spPr>
          <a:xfrm rot="5400000">
            <a:off x="5723993" y="4737162"/>
            <a:ext cx="3665" cy="128838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24C20AE-38E1-437D-A0A0-3FD563BC9C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5737112" y="4078113"/>
            <a:ext cx="3665" cy="128838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lowchart: Summing Junction 36">
            <a:extLst>
              <a:ext uri="{FF2B5EF4-FFF2-40B4-BE49-F238E27FC236}">
                <a16:creationId xmlns:a16="http://schemas.microsoft.com/office/drawing/2014/main" id="{B552B40B-4C9B-4D93-A6E9-F4DB739C82D9}"/>
              </a:ext>
            </a:extLst>
          </p:cNvPr>
          <p:cNvSpPr/>
          <p:nvPr/>
        </p:nvSpPr>
        <p:spPr>
          <a:xfrm>
            <a:off x="4390303" y="4357719"/>
            <a:ext cx="262310" cy="264691"/>
          </a:xfrm>
          <a:prstGeom prst="flowChartSummingJuncti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lowchart: Summing Junction 37">
            <a:extLst>
              <a:ext uri="{FF2B5EF4-FFF2-40B4-BE49-F238E27FC236}">
                <a16:creationId xmlns:a16="http://schemas.microsoft.com/office/drawing/2014/main" id="{2BCFA2A5-4639-49C6-AC33-6DF4E298FECB}"/>
              </a:ext>
            </a:extLst>
          </p:cNvPr>
          <p:cNvSpPr/>
          <p:nvPr/>
        </p:nvSpPr>
        <p:spPr>
          <a:xfrm>
            <a:off x="2921024" y="4379881"/>
            <a:ext cx="173402" cy="198176"/>
          </a:xfrm>
          <a:prstGeom prst="flowChartSummingJuncti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8DEF53D-5159-40C4-94AE-DE527AD2568B}"/>
              </a:ext>
            </a:extLst>
          </p:cNvPr>
          <p:cNvSpPr txBox="1"/>
          <p:nvPr/>
        </p:nvSpPr>
        <p:spPr>
          <a:xfrm>
            <a:off x="383735" y="3815905"/>
            <a:ext cx="186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Upper-level flow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C512EE3-0A66-4B88-9283-31C43AC81BFB}"/>
              </a:ext>
            </a:extLst>
          </p:cNvPr>
          <p:cNvSpPr txBox="1"/>
          <p:nvPr/>
        </p:nvSpPr>
        <p:spPr>
          <a:xfrm>
            <a:off x="1600110" y="5484470"/>
            <a:ext cx="186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Vertical cell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2F3A8D4-400D-4606-BF69-7AFEDB8ADB3D}"/>
              </a:ext>
            </a:extLst>
          </p:cNvPr>
          <p:cNvCxnSpPr>
            <a:cxnSpLocks/>
          </p:cNvCxnSpPr>
          <p:nvPr/>
        </p:nvCxnSpPr>
        <p:spPr>
          <a:xfrm flipV="1">
            <a:off x="7897308" y="4100086"/>
            <a:ext cx="3384" cy="55752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3F0901D-1095-4219-BBB0-17542999E076}"/>
              </a:ext>
            </a:extLst>
          </p:cNvPr>
          <p:cNvCxnSpPr>
            <a:cxnSpLocks/>
          </p:cNvCxnSpPr>
          <p:nvPr/>
        </p:nvCxnSpPr>
        <p:spPr>
          <a:xfrm rot="5400000" flipV="1">
            <a:off x="8049708" y="4252486"/>
            <a:ext cx="3384" cy="55752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FE4E2C7-B7AA-4CEB-A520-7D14BBB11F66}"/>
              </a:ext>
            </a:extLst>
          </p:cNvPr>
          <p:cNvSpPr txBox="1"/>
          <p:nvPr/>
        </p:nvSpPr>
        <p:spPr>
          <a:xfrm>
            <a:off x="8089372" y="453444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08C5262-1C76-4A9F-9391-42E1F8850AC8}"/>
              </a:ext>
            </a:extLst>
          </p:cNvPr>
          <p:cNvSpPr txBox="1"/>
          <p:nvPr/>
        </p:nvSpPr>
        <p:spPr>
          <a:xfrm>
            <a:off x="7909374" y="391542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A4EA0BE-A858-4044-A490-CCE6C6E69918}"/>
              </a:ext>
            </a:extLst>
          </p:cNvPr>
          <p:cNvCxnSpPr>
            <a:cxnSpLocks/>
          </p:cNvCxnSpPr>
          <p:nvPr/>
        </p:nvCxnSpPr>
        <p:spPr>
          <a:xfrm flipV="1">
            <a:off x="7813537" y="5802726"/>
            <a:ext cx="3384" cy="55752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5F9523D-1AA3-4EB6-811E-43DCEEBD3F2F}"/>
              </a:ext>
            </a:extLst>
          </p:cNvPr>
          <p:cNvCxnSpPr>
            <a:cxnSpLocks/>
          </p:cNvCxnSpPr>
          <p:nvPr/>
        </p:nvCxnSpPr>
        <p:spPr>
          <a:xfrm rot="5400000" flipV="1">
            <a:off x="7965937" y="5955126"/>
            <a:ext cx="3384" cy="55752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21502478-FAE8-4CBC-8CA3-DD9612316613}"/>
              </a:ext>
            </a:extLst>
          </p:cNvPr>
          <p:cNvSpPr txBox="1"/>
          <p:nvPr/>
        </p:nvSpPr>
        <p:spPr>
          <a:xfrm>
            <a:off x="8005601" y="623708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300D591-E653-4179-AD75-11AD4FD135DD}"/>
              </a:ext>
            </a:extLst>
          </p:cNvPr>
          <p:cNvSpPr txBox="1"/>
          <p:nvPr/>
        </p:nvSpPr>
        <p:spPr>
          <a:xfrm>
            <a:off x="7825603" y="5618060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D39BA9-0C65-4889-B0A2-448099D0886D}"/>
              </a:ext>
            </a:extLst>
          </p:cNvPr>
          <p:cNvSpPr txBox="1"/>
          <p:nvPr/>
        </p:nvSpPr>
        <p:spPr>
          <a:xfrm>
            <a:off x="79540" y="80194"/>
            <a:ext cx="497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Asian summer monsoon dynamics (longwave limit)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71CCE05-7823-468D-8FE1-776002FCCAA9}"/>
              </a:ext>
            </a:extLst>
          </p:cNvPr>
          <p:cNvSpPr txBox="1"/>
          <p:nvPr/>
        </p:nvSpPr>
        <p:spPr>
          <a:xfrm>
            <a:off x="2571492" y="2043369"/>
            <a:ext cx="101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Outside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3CBF0C0-59BB-48A4-BC69-3C1806F560A6}"/>
              </a:ext>
            </a:extLst>
          </p:cNvPr>
          <p:cNvSpPr txBox="1"/>
          <p:nvPr/>
        </p:nvSpPr>
        <p:spPr>
          <a:xfrm>
            <a:off x="4349599" y="2079199"/>
            <a:ext cx="2464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forced region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0C32419-4C67-4512-BD9E-9520A008E2AE}"/>
              </a:ext>
            </a:extLst>
          </p:cNvPr>
          <p:cNvSpPr/>
          <p:nvPr/>
        </p:nvSpPr>
        <p:spPr>
          <a:xfrm>
            <a:off x="1696528" y="2056482"/>
            <a:ext cx="2404143" cy="1462853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52483C0-2BBD-471B-B4B5-6D1827F85C50}"/>
              </a:ext>
            </a:extLst>
          </p:cNvPr>
          <p:cNvSpPr/>
          <p:nvPr/>
        </p:nvSpPr>
        <p:spPr>
          <a:xfrm>
            <a:off x="4344185" y="2063835"/>
            <a:ext cx="2086893" cy="106617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6D1763B-5A88-44B4-8EC5-9E70573373B2}"/>
                  </a:ext>
                </a:extLst>
              </p:cNvPr>
              <p:cNvSpPr/>
              <p:nvPr/>
            </p:nvSpPr>
            <p:spPr>
              <a:xfrm>
                <a:off x="4883599" y="4736235"/>
                <a:ext cx="6810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𝜓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&gt;0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6D1763B-5A88-44B4-8EC5-9E70573373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599" y="4736235"/>
                <a:ext cx="681020" cy="369332"/>
              </a:xfrm>
              <a:prstGeom prst="rect">
                <a:avLst/>
              </a:prstGeom>
              <a:blipFill>
                <a:blip r:embed="rId7"/>
                <a:stretch>
                  <a:fillRect l="-2679" t="-9836" r="-714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3C77844-615B-42A6-91C4-7806AC6C4379}"/>
                  </a:ext>
                </a:extLst>
              </p:cNvPr>
              <p:cNvSpPr/>
              <p:nvPr/>
            </p:nvSpPr>
            <p:spPr>
              <a:xfrm>
                <a:off x="6962620" y="697065"/>
                <a:ext cx="18628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latent heating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3C77844-615B-42A6-91C4-7806AC6C43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620" y="697065"/>
                <a:ext cx="1862818" cy="369332"/>
              </a:xfrm>
              <a:prstGeom prst="rect">
                <a:avLst/>
              </a:prstGeom>
              <a:blipFill>
                <a:blip r:embed="rId8"/>
                <a:stretch>
                  <a:fillRect l="-654" t="-8197" r="-2614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F7FC371E-38F4-44DD-AAF5-974E57047116}"/>
              </a:ext>
            </a:extLst>
          </p:cNvPr>
          <p:cNvSpPr txBox="1"/>
          <p:nvPr/>
        </p:nvSpPr>
        <p:spPr>
          <a:xfrm>
            <a:off x="7696200" y="6570866"/>
            <a:ext cx="14263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217B. 2-level model</a:t>
            </a:r>
          </a:p>
        </p:txBody>
      </p:sp>
    </p:spTree>
    <p:extLst>
      <p:ext uri="{BB962C8B-B14F-4D97-AF65-F5344CB8AC3E}">
        <p14:creationId xmlns:p14="http://schemas.microsoft.com/office/powerpoint/2010/main" val="120523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8" grpId="0" animBg="1"/>
      <p:bldP spid="37" grpId="0" animBg="1"/>
      <p:bldP spid="38" grpId="0" animBg="1"/>
      <p:bldP spid="40" grpId="0"/>
      <p:bldP spid="41" grpId="0"/>
      <p:bldP spid="46" grpId="0"/>
      <p:bldP spid="47" grpId="0"/>
      <p:bldP spid="50" grpId="0"/>
      <p:bldP spid="51" grpId="0"/>
      <p:bldP spid="44" grpId="0"/>
      <p:bldP spid="52" grpId="0"/>
      <p:bldP spid="53" grpId="0" animBg="1"/>
      <p:bldP spid="54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C71DC1-8B6D-8443-9B06-CF2DCE6D8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096" y="131397"/>
            <a:ext cx="4155516" cy="28059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38BD642-CA3D-114F-B87B-55A060B0A826}"/>
                  </a:ext>
                </a:extLst>
              </p:cNvPr>
              <p:cNvSpPr/>
              <p:nvPr/>
            </p:nvSpPr>
            <p:spPr>
              <a:xfrm>
                <a:off x="256375" y="317520"/>
                <a:ext cx="4713150" cy="14344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 a baroclinic fluid,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𝐷</m:t>
                          </m:r>
                          <m:sSub>
                            <m:sSubPr>
                              <m:ctrlPr>
                                <a:rPr kumimoji="0" lang="en-US" altLang="zh-C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0" lang="en-US" altLang="zh-C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𝐷𝑡</m:t>
                          </m:r>
                        </m:den>
                      </m:f>
                      <m:r>
                        <a:rPr kumimoji="0" lang="en-US" altLang="zh-CN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𝐷</m:t>
                          </m:r>
                        </m:num>
                        <m:den>
                          <m: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𝐷𝑡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𝐔</m:t>
                              </m:r>
                            </m:e>
                            <m:sub>
                              <m:r>
                                <a:rPr kumimoji="0" lang="en-US" altLang="zh-C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sub>
                          </m:sSub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∙</m:t>
                          </m:r>
                          <m: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</m:t>
                          </m:r>
                          <m:r>
                            <a:rPr kumimoji="0" lang="en-US" altLang="zh-CN" sz="1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𝐥</m:t>
                          </m:r>
                        </m:e>
                      </m:nary>
                      <m:r>
                        <a:rPr kumimoji="0" lang="en-US" altLang="zh-CN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=−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altLang="zh-C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𝑑𝑝</m:t>
                              </m:r>
                            </m:num>
                            <m:den>
                              <m:r>
                                <a:rPr kumimoji="0" lang="zh-CN" alt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𝜌</m:t>
                              </m:r>
                            </m:den>
                          </m:f>
                          <m: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=</m:t>
                          </m:r>
                          <m: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nary>
                            <m:naryPr>
                              <m:chr m:val="∮"/>
                              <m:limLoc m:val="undOvr"/>
                              <m:subHide m:val="on"/>
                              <m:supHide m:val="on"/>
                              <m:ctrlPr>
                                <a:rPr kumimoji="0" lang="en-US" altLang="zh-C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kumimoji="0" lang="en-US" altLang="zh-C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𝑅𝑇𝑑</m:t>
                              </m:r>
                              <m:func>
                                <m:funcPr>
                                  <m:ctrlPr>
                                    <a:rPr kumimoji="0" lang="en-US" altLang="zh-CN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altLang="zh-CN" sz="1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kumimoji="0" lang="en-US" altLang="zh-CN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𝑝</m:t>
                                  </m:r>
                                </m:e>
                              </m:func>
                            </m:e>
                          </m:nary>
                        </m:e>
                      </m:nary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38BD642-CA3D-114F-B87B-55A060B0A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75" y="317520"/>
                <a:ext cx="4713150" cy="1434432"/>
              </a:xfrm>
              <a:prstGeom prst="rect">
                <a:avLst/>
              </a:prstGeom>
              <a:blipFill>
                <a:blip r:embed="rId3"/>
                <a:stretch>
                  <a:fillRect l="-1294" t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C0F348-CDCE-7543-BA64-7500F43A1320}"/>
                  </a:ext>
                </a:extLst>
              </p:cNvPr>
              <p:cNvSpPr txBox="1"/>
              <p:nvPr/>
            </p:nvSpPr>
            <p:spPr>
              <a:xfrm>
                <a:off x="361680" y="1986934"/>
                <a:ext cx="3860225" cy="2360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𝐷</m:t>
                          </m:r>
                          <m:sSub>
                            <m:sSubPr>
                              <m:ctrlPr>
                                <a:rPr kumimoji="0" lang="en-US" altLang="zh-C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0" lang="en-US" altLang="zh-C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𝐷𝑡</m:t>
                          </m:r>
                        </m:den>
                      </m:f>
                      <m:r>
                        <a:rPr kumimoji="0" lang="en-US" altLang="zh-CN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CN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𝑅</m:t>
                      </m:r>
                      <m:func>
                        <m:funcPr>
                          <m:ctrlP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altLang="zh-CN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en-US" altLang="zh-CN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kumimoji="0" lang="en-US" altLang="zh-CN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kumimoji="0" lang="en-US" altLang="zh-CN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kumimoji="0" lang="en-US" altLang="zh-CN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kumimoji="0" lang="en-US" altLang="zh-CN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altLang="zh-CN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𝑇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altLang="zh-CN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kumimoji="0" lang="en-US" altLang="zh-CN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altLang="zh-CN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𝑇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kumimoji="0" lang="en-US" altLang="zh-CN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&gt;0</m:t>
                      </m:r>
                    </m:oMath>
                  </m:oMathPara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Letting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zh-CN" alt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𝑣</m:t>
                        </m:r>
                      </m:e>
                    </m:d>
                  </m:oMath>
                </a14:m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be the mean horizontal velocity at the surface,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𝐷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kumimoji="0" lang="zh-CN" alt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altLang="zh-C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𝑣</m:t>
                              </m:r>
                            </m:e>
                          </m:d>
                        </m:num>
                        <m:den>
                          <m: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𝐷𝑡</m:t>
                          </m:r>
                        </m:den>
                      </m:f>
                      <m:r>
                        <a:rPr kumimoji="0" lang="en-US" altLang="zh-CN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</m:t>
                      </m:r>
                      <m:f>
                        <m:fPr>
                          <m:ctrlP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  <m:func>
                            <m:funcPr>
                              <m:ctrlP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altLang="zh-CN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kumimoji="0" lang="en-US" altLang="zh-CN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kumimoji="0" lang="en-US" altLang="zh-CN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altLang="zh-CN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kumimoji="0" lang="en-US" altLang="zh-CN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kumimoji="0" lang="en-US" altLang="zh-CN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altLang="zh-CN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kumimoji="0" lang="en-US" altLang="zh-CN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𝐿</m:t>
                          </m:r>
                        </m:den>
                      </m:f>
                      <m:d>
                        <m:dPr>
                          <m:ctrlP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bar>
                            <m:barPr>
                              <m:pos m:val="top"/>
                              <m:ctrlPr>
                                <a:rPr kumimoji="0" lang="en-US" altLang="zh-C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kumimoji="0" lang="en-US" altLang="zh-CN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altLang="zh-CN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en-US" altLang="zh-CN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bar>
                          <m: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bar>
                            <m:barPr>
                              <m:pos m:val="top"/>
                              <m:ctrlPr>
                                <a:rPr kumimoji="0" lang="en-US" altLang="zh-C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kumimoji="0" lang="en-US" altLang="zh-CN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altLang="zh-CN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en-US" altLang="zh-CN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ba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C0F348-CDCE-7543-BA64-7500F43A1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80" y="1986934"/>
                <a:ext cx="3860225" cy="2360198"/>
              </a:xfrm>
              <a:prstGeom prst="rect">
                <a:avLst/>
              </a:prstGeom>
              <a:blipFill>
                <a:blip r:embed="rId4"/>
                <a:stretch>
                  <a:fillRect l="-1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716B38-2751-44D8-9754-91158F851878}"/>
                  </a:ext>
                </a:extLst>
              </p:cNvPr>
              <p:cNvSpPr txBox="1"/>
              <p:nvPr/>
            </p:nvSpPr>
            <p:spPr>
              <a:xfrm>
                <a:off x="4805493" y="3077647"/>
                <a:ext cx="4122422" cy="1977336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Integral on p surface ~ UL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Integral in the vertical ~WH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Wingdings" panose="05000000000000000000" pitchFamily="2" charset="2"/>
                  <a:buChar char="à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Vertical/horizontal ~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𝑊𝐻</m:t>
                        </m:r>
                      </m:num>
                      <m:den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𝑈𝐿</m:t>
                        </m:r>
                      </m:den>
                    </m:f>
                    <m:r>
                      <a:rPr kumimoji="0" lang="en-US" altLang="zh-CN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0" lang="en-US" altLang="zh-CN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altLang="zh-CN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𝐻</m:t>
                                </m:r>
                              </m:num>
                              <m:den>
                                <m:r>
                                  <a:rPr kumimoji="0" lang="en-US" altLang="zh-CN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𝐿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altLang="zh-CN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≪1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           L ~ 10 km, H ~ 1km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716B38-2751-44D8-9754-91158F851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493" y="3077647"/>
                <a:ext cx="4122422" cy="1977336"/>
              </a:xfrm>
              <a:prstGeom prst="rect">
                <a:avLst/>
              </a:prstGeom>
              <a:blipFill>
                <a:blip r:embed="rId5"/>
                <a:stretch>
                  <a:fillRect l="-1031" t="-153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1C2C339-DF5C-4C40-BBAD-F40FAC10A475}"/>
                  </a:ext>
                </a:extLst>
              </p:cNvPr>
              <p:cNvSpPr/>
              <p:nvPr/>
            </p:nvSpPr>
            <p:spPr>
              <a:xfrm>
                <a:off x="5067640" y="4599652"/>
                <a:ext cx="13368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𝐶</m:t>
                          </m:r>
                        </m:e>
                        <m:sub>
                          <m: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𝑎</m:t>
                          </m:r>
                        </m:sub>
                      </m:sSub>
                      <m:r>
                        <a:rPr kumimoji="0" lang="en-US" altLang="zh-CN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</m:t>
                      </m:r>
                      <m:r>
                        <a:rPr kumimoji="0" lang="en-US" altLang="zh-CN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2</m:t>
                      </m:r>
                      <m:d>
                        <m:dPr>
                          <m:begChr m:val="⟨"/>
                          <m:endChr m:val="⟩"/>
                          <m:ctrlPr>
                            <a:rPr kumimoji="0" lang="zh-CN" alt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𝑣</m:t>
                          </m:r>
                        </m:e>
                      </m:d>
                      <m:r>
                        <a:rPr kumimoji="0" lang="en-US" altLang="zh-CN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𝐿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1C2C339-DF5C-4C40-BBAD-F40FAC10A4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640" y="4599652"/>
                <a:ext cx="133684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9A9660F-60B7-4CF1-9911-5A7F38B05B3E}"/>
                  </a:ext>
                </a:extLst>
              </p:cNvPr>
              <p:cNvSpPr/>
              <p:nvPr/>
            </p:nvSpPr>
            <p:spPr>
              <a:xfrm>
                <a:off x="664559" y="5208317"/>
                <a:ext cx="3865161" cy="629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zh-CN" alt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kumimoji="0" lang="zh-CN" alt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altLang="zh-C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𝑣</m:t>
                              </m:r>
                            </m:e>
                          </m:d>
                        </m:num>
                        <m:den>
                          <m:r>
                            <a:rPr kumimoji="0" lang="zh-CN" alt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𝑡</m:t>
                          </m:r>
                        </m:den>
                      </m:f>
                      <m:r>
                        <a:rPr kumimoji="0" lang="en-US" altLang="zh-CN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en-US" altLang="zh-CN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𝑓</m:t>
                      </m:r>
                      <m:d>
                        <m:dPr>
                          <m:begChr m:val="⟨"/>
                          <m:endChr m:val="⟩"/>
                          <m:ctrlPr>
                            <a:rPr kumimoji="0" lang="zh-CN" alt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</m:d>
                      <m:r>
                        <a:rPr kumimoji="0" lang="en-US" altLang="zh-CN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</m:t>
                      </m:r>
                      <m:f>
                        <m:fPr>
                          <m:ctrlP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  <m:func>
                            <m:funcPr>
                              <m:ctrlPr>
                                <a:rPr kumimoji="0" lang="en-US" altLang="zh-C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altLang="zh-C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altLang="zh-CN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kumimoji="0" lang="en-US" altLang="zh-CN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kumimoji="0" lang="en-US" altLang="zh-CN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altLang="zh-CN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kumimoji="0" lang="en-US" altLang="zh-CN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kumimoji="0" lang="en-US" altLang="zh-CN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altLang="zh-CN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kumimoji="0" lang="en-US" altLang="zh-CN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𝐿</m:t>
                          </m:r>
                        </m:den>
                      </m:f>
                      <m:d>
                        <m:dPr>
                          <m:ctrlP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bar>
                            <m:barPr>
                              <m:pos m:val="top"/>
                              <m:ctrlPr>
                                <a:rPr kumimoji="0" lang="en-US" altLang="zh-C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kumimoji="0" lang="en-US" altLang="zh-CN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altLang="zh-CN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en-US" altLang="zh-CN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bar>
                          <m: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bar>
                            <m:barPr>
                              <m:pos m:val="top"/>
                              <m:ctrlPr>
                                <a:rPr kumimoji="0" lang="en-US" altLang="zh-C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kumimoji="0" lang="en-US" altLang="zh-CN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altLang="zh-CN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en-US" altLang="zh-CN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ba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9A9660F-60B7-4CF1-9911-5A7F38B05B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59" y="5208317"/>
                <a:ext cx="3865161" cy="6298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602C978-4E47-4472-AD99-4C177DF61FEE}"/>
                  </a:ext>
                </a:extLst>
              </p:cNvPr>
              <p:cNvSpPr/>
              <p:nvPr/>
            </p:nvSpPr>
            <p:spPr>
              <a:xfrm>
                <a:off x="6464579" y="2071255"/>
                <a:ext cx="5352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zh-CN" alt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602C978-4E47-4472-AD99-4C177DF61F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579" y="2071255"/>
                <a:ext cx="53527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ket 8">
            <a:extLst>
              <a:ext uri="{FF2B5EF4-FFF2-40B4-BE49-F238E27FC236}">
                <a16:creationId xmlns:a16="http://schemas.microsoft.com/office/drawing/2014/main" id="{7689D7B4-6816-42C6-8893-9D2A7D4A0937}"/>
              </a:ext>
            </a:extLst>
          </p:cNvPr>
          <p:cNvSpPr/>
          <p:nvPr/>
        </p:nvSpPr>
        <p:spPr>
          <a:xfrm rot="16200000">
            <a:off x="2412811" y="3838072"/>
            <a:ext cx="150395" cy="2713122"/>
          </a:xfrm>
          <a:prstGeom prst="rightBracket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DAF41A-4104-475B-9A25-B87D6FE7887B}"/>
              </a:ext>
            </a:extLst>
          </p:cNvPr>
          <p:cNvSpPr/>
          <p:nvPr/>
        </p:nvSpPr>
        <p:spPr>
          <a:xfrm>
            <a:off x="1568106" y="4784318"/>
            <a:ext cx="1918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Diurnal sea breeze</a:t>
            </a:r>
          </a:p>
        </p:txBody>
      </p:sp>
      <p:sp>
        <p:nvSpPr>
          <p:cNvPr id="11" name="Right Bracket 10">
            <a:extLst>
              <a:ext uri="{FF2B5EF4-FFF2-40B4-BE49-F238E27FC236}">
                <a16:creationId xmlns:a16="http://schemas.microsoft.com/office/drawing/2014/main" id="{95FE86B5-C1EC-4503-8C0A-DFCCE67B764F}"/>
              </a:ext>
            </a:extLst>
          </p:cNvPr>
          <p:cNvSpPr/>
          <p:nvPr/>
        </p:nvSpPr>
        <p:spPr>
          <a:xfrm rot="5400000" flipV="1">
            <a:off x="2701118" y="4776908"/>
            <a:ext cx="150392" cy="2110630"/>
          </a:xfrm>
          <a:prstGeom prst="rightBracket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5F1B30-C134-4E33-B170-075918866456}"/>
              </a:ext>
            </a:extLst>
          </p:cNvPr>
          <p:cNvSpPr/>
          <p:nvPr/>
        </p:nvSpPr>
        <p:spPr>
          <a:xfrm>
            <a:off x="1720999" y="5927051"/>
            <a:ext cx="2052718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Seasonal monsoon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(thermal wind)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836997-E46D-4F30-9B6E-4E611981D64E}"/>
              </a:ext>
            </a:extLst>
          </p:cNvPr>
          <p:cNvSpPr txBox="1"/>
          <p:nvPr/>
        </p:nvSpPr>
        <p:spPr>
          <a:xfrm>
            <a:off x="7830604" y="6570866"/>
            <a:ext cx="1247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217B. Circulation</a:t>
            </a:r>
          </a:p>
        </p:txBody>
      </p:sp>
    </p:spTree>
    <p:extLst>
      <p:ext uri="{BB962C8B-B14F-4D97-AF65-F5344CB8AC3E}">
        <p14:creationId xmlns:p14="http://schemas.microsoft.com/office/powerpoint/2010/main" val="27513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 animBg="1"/>
      <p:bldP spid="10" grpId="0"/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15" name="Text Box 31"/>
          <p:cNvSpPr txBox="1">
            <a:spLocks noChangeArrowheads="1"/>
          </p:cNvSpPr>
          <p:nvPr/>
        </p:nvSpPr>
        <p:spPr bwMode="auto">
          <a:xfrm>
            <a:off x="5638800" y="4749800"/>
            <a:ext cx="3048000" cy="415925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500 hPa warm advection</a:t>
            </a:r>
          </a:p>
        </p:txBody>
      </p:sp>
      <p:sp>
        <p:nvSpPr>
          <p:cNvPr id="67616" name="Text Box 32"/>
          <p:cNvSpPr txBox="1">
            <a:spLocks noChangeArrowheads="1"/>
          </p:cNvSpPr>
          <p:nvPr/>
        </p:nvSpPr>
        <p:spPr bwMode="auto">
          <a:xfrm>
            <a:off x="2743200" y="4749800"/>
            <a:ext cx="1447800" cy="415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ascent</a:t>
            </a:r>
          </a:p>
        </p:txBody>
      </p:sp>
      <p:sp>
        <p:nvSpPr>
          <p:cNvPr id="67617" name="Text Box 33"/>
          <p:cNvSpPr txBox="1">
            <a:spLocks noChangeArrowheads="1"/>
          </p:cNvSpPr>
          <p:nvPr/>
        </p:nvSpPr>
        <p:spPr bwMode="auto">
          <a:xfrm>
            <a:off x="2590800" y="5816600"/>
            <a:ext cx="1905000" cy="720725"/>
          </a:xfrm>
          <a:prstGeom prst="rect">
            <a:avLst/>
          </a:prstGeom>
          <a:noFill/>
          <a:ln w="1905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Convection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Latent heating</a:t>
            </a:r>
          </a:p>
        </p:txBody>
      </p:sp>
      <p:sp>
        <p:nvSpPr>
          <p:cNvPr id="67619" name="Line 35"/>
          <p:cNvSpPr>
            <a:spLocks noChangeShapeType="1"/>
          </p:cNvSpPr>
          <p:nvPr/>
        </p:nvSpPr>
        <p:spPr bwMode="auto">
          <a:xfrm flipH="1">
            <a:off x="4191000" y="4933950"/>
            <a:ext cx="1447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7620" name="Line 36"/>
          <p:cNvSpPr>
            <a:spLocks noChangeShapeType="1"/>
          </p:cNvSpPr>
          <p:nvPr/>
        </p:nvSpPr>
        <p:spPr bwMode="auto">
          <a:xfrm>
            <a:off x="3505200" y="51308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7623" name="Text Box 39"/>
          <p:cNvSpPr txBox="1">
            <a:spLocks noChangeArrowheads="1"/>
          </p:cNvSpPr>
          <p:nvPr/>
        </p:nvSpPr>
        <p:spPr bwMode="auto">
          <a:xfrm>
            <a:off x="4387850" y="4572000"/>
            <a:ext cx="12842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Adiabatic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Induction </a:t>
            </a:r>
          </a:p>
        </p:txBody>
      </p:sp>
      <p:sp>
        <p:nvSpPr>
          <p:cNvPr id="67624" name="Text Box 40"/>
          <p:cNvSpPr txBox="1">
            <a:spLocks noChangeArrowheads="1"/>
          </p:cNvSpPr>
          <p:nvPr/>
        </p:nvSpPr>
        <p:spPr bwMode="auto">
          <a:xfrm>
            <a:off x="3230563" y="5308600"/>
            <a:ext cx="579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 B</a:t>
            </a:r>
          </a:p>
        </p:txBody>
      </p:sp>
      <p:sp>
        <p:nvSpPr>
          <p:cNvPr id="72715" name="Rectangle 43"/>
          <p:cNvSpPr>
            <a:spLocks noChangeArrowheads="1"/>
          </p:cNvSpPr>
          <p:nvPr/>
        </p:nvSpPr>
        <p:spPr bwMode="auto">
          <a:xfrm>
            <a:off x="2057400" y="152400"/>
            <a:ext cx="69643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Induction of ascent by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mid-tropospheric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advection</a:t>
            </a:r>
            <a:b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At 500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hPa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circulation response to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Meiyu-Baiu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heating is weak.</a:t>
            </a:r>
          </a:p>
        </p:txBody>
      </p:sp>
      <p:sp>
        <p:nvSpPr>
          <p:cNvPr id="72718" name="TextBox 26"/>
          <p:cNvSpPr txBox="1">
            <a:spLocks noChangeArrowheads="1"/>
          </p:cNvSpPr>
          <p:nvPr/>
        </p:nvSpPr>
        <p:spPr bwMode="auto">
          <a:xfrm>
            <a:off x="7162800" y="838200"/>
            <a:ext cx="18399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Sampe &amp; Xie (2010, JC)</a:t>
            </a:r>
          </a:p>
        </p:txBody>
      </p:sp>
      <p:pic>
        <p:nvPicPr>
          <p:cNvPr id="727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5587514"/>
            <a:ext cx="1693981" cy="127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4EAFB5BF-3B0C-E432-B521-E67591547F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11667" r="4510" b="50328"/>
          <a:stretch/>
        </p:blipFill>
        <p:spPr>
          <a:xfrm>
            <a:off x="15656" y="1277909"/>
            <a:ext cx="9128344" cy="3103591"/>
          </a:xfrm>
          <a:prstGeom prst="rect">
            <a:avLst/>
          </a:prstGeom>
        </p:spPr>
      </p:pic>
      <p:sp>
        <p:nvSpPr>
          <p:cNvPr id="72720" name="Oval 18"/>
          <p:cNvSpPr>
            <a:spLocks noChangeArrowheads="1"/>
          </p:cNvSpPr>
          <p:nvPr/>
        </p:nvSpPr>
        <p:spPr bwMode="auto">
          <a:xfrm rot="21080944">
            <a:off x="1103313" y="2202525"/>
            <a:ext cx="3116263" cy="80645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721" name="Text Box 19"/>
          <p:cNvSpPr txBox="1">
            <a:spLocks noChangeArrowheads="1"/>
          </p:cNvSpPr>
          <p:nvPr/>
        </p:nvSpPr>
        <p:spPr bwMode="auto">
          <a:xfrm>
            <a:off x="113288" y="853206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Meiyu-Baiu rain band</a:t>
            </a:r>
          </a:p>
        </p:txBody>
      </p:sp>
      <p:sp>
        <p:nvSpPr>
          <p:cNvPr id="72722" name="Line 20"/>
          <p:cNvSpPr>
            <a:spLocks noChangeShapeType="1"/>
          </p:cNvSpPr>
          <p:nvPr/>
        </p:nvSpPr>
        <p:spPr bwMode="auto">
          <a:xfrm>
            <a:off x="1600200" y="1179438"/>
            <a:ext cx="838200" cy="11160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tree, grass, outdoor, cow&#10;&#10;Description automatically generated">
            <a:extLst>
              <a:ext uri="{FF2B5EF4-FFF2-40B4-BE49-F238E27FC236}">
                <a16:creationId xmlns:a16="http://schemas.microsoft.com/office/drawing/2014/main" id="{D101C498-3790-5307-578A-6C7FBF966C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3202"/>
            <a:ext cx="2535119" cy="18200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8931AA2-9561-BEC3-B37D-E25B6EEE8312}"/>
              </a:ext>
            </a:extLst>
          </p:cNvPr>
          <p:cNvSpPr txBox="1"/>
          <p:nvPr/>
        </p:nvSpPr>
        <p:spPr>
          <a:xfrm>
            <a:off x="8229596" y="6400800"/>
            <a:ext cx="8763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b="1" dirty="0">
                <a:solidFill>
                  <a:srgbClr val="001E1E"/>
                </a:solidFill>
                <a:latin typeface="Calibri"/>
                <a:ea typeface="平成明朝"/>
                <a:cs typeface="Calibri"/>
              </a:rPr>
              <a:t>Fig. 5.14</a:t>
            </a:r>
            <a:endParaRPr lang="en-US" sz="1400" dirty="0"/>
          </a:p>
        </p:txBody>
      </p:sp>
      <p:sp>
        <p:nvSpPr>
          <p:cNvPr id="25" name="Text Box 19">
            <a:extLst>
              <a:ext uri="{FF2B5EF4-FFF2-40B4-BE49-F238E27FC236}">
                <a16:creationId xmlns:a16="http://schemas.microsoft.com/office/drawing/2014/main" id="{25738601-9A6F-4B60-531B-E031DEE1C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127" y="2743200"/>
            <a:ext cx="685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Warm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7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7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7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7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7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7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7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15" grpId="0" animBg="1"/>
      <p:bldP spid="67616" grpId="0" animBg="1"/>
      <p:bldP spid="67617" grpId="0" animBg="1"/>
      <p:bldP spid="67619" grpId="0" animBg="1"/>
      <p:bldP spid="67620" grpId="0" animBg="1"/>
      <p:bldP spid="67623" grpId="0"/>
      <p:bldP spid="676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10"/>
          <p:cNvGrpSpPr>
            <a:grpSpLocks/>
          </p:cNvGrpSpPr>
          <p:nvPr/>
        </p:nvGrpSpPr>
        <p:grpSpPr bwMode="auto">
          <a:xfrm>
            <a:off x="1219200" y="1066800"/>
            <a:ext cx="6651625" cy="3930650"/>
            <a:chOff x="768" y="480"/>
            <a:chExt cx="4190" cy="2476"/>
          </a:xfrm>
        </p:grpSpPr>
        <p:pic>
          <p:nvPicPr>
            <p:cNvPr id="13374" name="Picture 5" descr="proj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" y="480"/>
              <a:ext cx="4167" cy="2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75" name="Text Box 98"/>
            <p:cNvSpPr txBox="1">
              <a:spLocks noChangeAspect="1" noChangeArrowheads="1"/>
            </p:cNvSpPr>
            <p:nvPr/>
          </p:nvSpPr>
          <p:spPr bwMode="auto">
            <a:xfrm>
              <a:off x="4418" y="2841"/>
              <a:ext cx="259" cy="1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Mincho" panose="02020609040205080304" pitchFamily="49" charset="-128"/>
                  <a:cs typeface="+mn-cs"/>
                </a:rPr>
                <a:t>160E</a:t>
              </a:r>
              <a:endPara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3376" name="Text Box 99"/>
            <p:cNvSpPr txBox="1">
              <a:spLocks noChangeAspect="1" noChangeArrowheads="1"/>
            </p:cNvSpPr>
            <p:nvPr/>
          </p:nvSpPr>
          <p:spPr bwMode="auto">
            <a:xfrm>
              <a:off x="2777" y="2841"/>
              <a:ext cx="259" cy="1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Mincho" panose="02020609040205080304" pitchFamily="49" charset="-128"/>
                  <a:cs typeface="+mn-cs"/>
                </a:rPr>
                <a:t>120E</a:t>
              </a:r>
              <a:endPara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3377" name="Text Box 100"/>
            <p:cNvSpPr txBox="1">
              <a:spLocks noChangeAspect="1" noChangeArrowheads="1"/>
            </p:cNvSpPr>
            <p:nvPr/>
          </p:nvSpPr>
          <p:spPr bwMode="auto">
            <a:xfrm>
              <a:off x="1136" y="2841"/>
              <a:ext cx="259" cy="1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Mincho" panose="02020609040205080304" pitchFamily="49" charset="-128"/>
                  <a:cs typeface="+mn-cs"/>
                </a:rPr>
                <a:t>80E</a:t>
              </a:r>
              <a:endPara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3378" name="Text Box 101"/>
            <p:cNvSpPr txBox="1">
              <a:spLocks noChangeAspect="1" noChangeArrowheads="1"/>
            </p:cNvSpPr>
            <p:nvPr/>
          </p:nvSpPr>
          <p:spPr bwMode="auto">
            <a:xfrm>
              <a:off x="768" y="2215"/>
              <a:ext cx="2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Mincho" panose="02020609040205080304" pitchFamily="49" charset="-128"/>
                  <a:cs typeface="+mn-cs"/>
                </a:rPr>
                <a:t>20N</a:t>
              </a:r>
              <a:endPara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3379" name="Text Box 102"/>
            <p:cNvSpPr txBox="1">
              <a:spLocks noChangeAspect="1" noChangeArrowheads="1"/>
            </p:cNvSpPr>
            <p:nvPr/>
          </p:nvSpPr>
          <p:spPr bwMode="auto">
            <a:xfrm>
              <a:off x="790" y="1082"/>
              <a:ext cx="2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Mincho" panose="02020609040205080304" pitchFamily="49" charset="-128"/>
                  <a:cs typeface="+mn-cs"/>
                </a:rPr>
                <a:t>40N</a:t>
              </a:r>
              <a:endPara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/>
          <a:lstStyle/>
          <a:p>
            <a:pPr eaLnBrk="1" hangingPunct="1"/>
            <a:r>
              <a:rPr lang="en-US" altLang="ja-JP" sz="3200">
                <a:solidFill>
                  <a:schemeClr val="accent2"/>
                </a:solidFill>
              </a:rPr>
              <a:t>Schematic</a:t>
            </a:r>
          </a:p>
        </p:txBody>
      </p:sp>
      <p:sp>
        <p:nvSpPr>
          <p:cNvPr id="51261" name="Oval 61"/>
          <p:cNvSpPr>
            <a:spLocks noChangeAspect="1" noChangeArrowheads="1"/>
          </p:cNvSpPr>
          <p:nvPr/>
        </p:nvSpPr>
        <p:spPr bwMode="auto">
          <a:xfrm>
            <a:off x="2214563" y="2803525"/>
            <a:ext cx="1371600" cy="9144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4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+mn-cs"/>
              </a:rPr>
              <a:t>warm region</a:t>
            </a: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1262" name="AutoShape 62"/>
          <p:cNvSpPr>
            <a:spLocks noChangeAspect="1" noChangeArrowheads="1"/>
          </p:cNvSpPr>
          <p:nvPr/>
        </p:nvSpPr>
        <p:spPr bwMode="auto">
          <a:xfrm>
            <a:off x="2214563" y="2438400"/>
            <a:ext cx="411162" cy="365125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74295" tIns="8890" rIns="74295" bIns="8890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51317" name="Group 117"/>
          <p:cNvGrpSpPr>
            <a:grpSpLocks/>
          </p:cNvGrpSpPr>
          <p:nvPr/>
        </p:nvGrpSpPr>
        <p:grpSpPr bwMode="auto">
          <a:xfrm>
            <a:off x="3997325" y="2185988"/>
            <a:ext cx="2879725" cy="1166812"/>
            <a:chOff x="2518" y="1185"/>
            <a:chExt cx="1814" cy="735"/>
          </a:xfrm>
        </p:grpSpPr>
        <p:grpSp>
          <p:nvGrpSpPr>
            <p:cNvPr id="13360" name="Group 69"/>
            <p:cNvGrpSpPr>
              <a:grpSpLocks noChangeAspect="1"/>
            </p:cNvGrpSpPr>
            <p:nvPr/>
          </p:nvGrpSpPr>
          <p:grpSpPr bwMode="auto">
            <a:xfrm>
              <a:off x="2518" y="1574"/>
              <a:ext cx="314" cy="346"/>
              <a:chOff x="3306" y="5399"/>
              <a:chExt cx="654" cy="992"/>
            </a:xfrm>
          </p:grpSpPr>
          <p:sp>
            <p:nvSpPr>
              <p:cNvPr id="13370" name="Freeform 70"/>
              <p:cNvSpPr>
                <a:spLocks noChangeAspect="1"/>
              </p:cNvSpPr>
              <p:nvPr/>
            </p:nvSpPr>
            <p:spPr bwMode="auto">
              <a:xfrm>
                <a:off x="3323" y="5399"/>
                <a:ext cx="637" cy="618"/>
              </a:xfrm>
              <a:custGeom>
                <a:avLst/>
                <a:gdLst>
                  <a:gd name="T0" fmla="*/ 74 w 637"/>
                  <a:gd name="T1" fmla="*/ 615 h 618"/>
                  <a:gd name="T2" fmla="*/ 105 w 637"/>
                  <a:gd name="T3" fmla="*/ 604 h 618"/>
                  <a:gd name="T4" fmla="*/ 510 w 637"/>
                  <a:gd name="T5" fmla="*/ 594 h 618"/>
                  <a:gd name="T6" fmla="*/ 470 w 637"/>
                  <a:gd name="T7" fmla="*/ 523 h 618"/>
                  <a:gd name="T8" fmla="*/ 490 w 637"/>
                  <a:gd name="T9" fmla="*/ 351 h 618"/>
                  <a:gd name="T10" fmla="*/ 429 w 637"/>
                  <a:gd name="T11" fmla="*/ 331 h 618"/>
                  <a:gd name="T12" fmla="*/ 510 w 637"/>
                  <a:gd name="T13" fmla="*/ 260 h 618"/>
                  <a:gd name="T14" fmla="*/ 419 w 637"/>
                  <a:gd name="T15" fmla="*/ 168 h 618"/>
                  <a:gd name="T16" fmla="*/ 328 w 637"/>
                  <a:gd name="T17" fmla="*/ 118 h 618"/>
                  <a:gd name="T18" fmla="*/ 368 w 637"/>
                  <a:gd name="T19" fmla="*/ 26 h 618"/>
                  <a:gd name="T20" fmla="*/ 236 w 637"/>
                  <a:gd name="T21" fmla="*/ 36 h 618"/>
                  <a:gd name="T22" fmla="*/ 115 w 637"/>
                  <a:gd name="T23" fmla="*/ 87 h 618"/>
                  <a:gd name="T24" fmla="*/ 94 w 637"/>
                  <a:gd name="T25" fmla="*/ 138 h 618"/>
                  <a:gd name="T26" fmla="*/ 155 w 637"/>
                  <a:gd name="T27" fmla="*/ 158 h 618"/>
                  <a:gd name="T28" fmla="*/ 176 w 637"/>
                  <a:gd name="T29" fmla="*/ 178 h 618"/>
                  <a:gd name="T30" fmla="*/ 135 w 637"/>
                  <a:gd name="T31" fmla="*/ 189 h 618"/>
                  <a:gd name="T32" fmla="*/ 105 w 637"/>
                  <a:gd name="T33" fmla="*/ 199 h 618"/>
                  <a:gd name="T34" fmla="*/ 84 w 637"/>
                  <a:gd name="T35" fmla="*/ 219 h 618"/>
                  <a:gd name="T36" fmla="*/ 176 w 637"/>
                  <a:gd name="T37" fmla="*/ 341 h 618"/>
                  <a:gd name="T38" fmla="*/ 23 w 637"/>
                  <a:gd name="T39" fmla="*/ 391 h 618"/>
                  <a:gd name="T40" fmla="*/ 23 w 637"/>
                  <a:gd name="T41" fmla="*/ 462 h 618"/>
                  <a:gd name="T42" fmla="*/ 84 w 637"/>
                  <a:gd name="T43" fmla="*/ 483 h 618"/>
                  <a:gd name="T44" fmla="*/ 115 w 637"/>
                  <a:gd name="T45" fmla="*/ 493 h 618"/>
                  <a:gd name="T46" fmla="*/ 84 w 637"/>
                  <a:gd name="T47" fmla="*/ 584 h 618"/>
                  <a:gd name="T48" fmla="*/ 115 w 637"/>
                  <a:gd name="T49" fmla="*/ 594 h 618"/>
                  <a:gd name="T50" fmla="*/ 74 w 637"/>
                  <a:gd name="T51" fmla="*/ 615 h 6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37" h="618">
                    <a:moveTo>
                      <a:pt x="74" y="615"/>
                    </a:moveTo>
                    <a:cubicBezTo>
                      <a:pt x="84" y="611"/>
                      <a:pt x="94" y="605"/>
                      <a:pt x="105" y="604"/>
                    </a:cubicBezTo>
                    <a:cubicBezTo>
                      <a:pt x="240" y="598"/>
                      <a:pt x="377" y="618"/>
                      <a:pt x="510" y="594"/>
                    </a:cubicBezTo>
                    <a:cubicBezTo>
                      <a:pt x="637" y="571"/>
                      <a:pt x="472" y="524"/>
                      <a:pt x="470" y="523"/>
                    </a:cubicBezTo>
                    <a:cubicBezTo>
                      <a:pt x="494" y="450"/>
                      <a:pt x="559" y="463"/>
                      <a:pt x="490" y="351"/>
                    </a:cubicBezTo>
                    <a:cubicBezTo>
                      <a:pt x="479" y="333"/>
                      <a:pt x="429" y="331"/>
                      <a:pt x="429" y="331"/>
                    </a:cubicBezTo>
                    <a:cubicBezTo>
                      <a:pt x="471" y="316"/>
                      <a:pt x="496" y="303"/>
                      <a:pt x="510" y="260"/>
                    </a:cubicBezTo>
                    <a:cubicBezTo>
                      <a:pt x="486" y="186"/>
                      <a:pt x="499" y="184"/>
                      <a:pt x="419" y="168"/>
                    </a:cubicBezTo>
                    <a:cubicBezTo>
                      <a:pt x="402" y="118"/>
                      <a:pt x="380" y="128"/>
                      <a:pt x="328" y="118"/>
                    </a:cubicBezTo>
                    <a:cubicBezTo>
                      <a:pt x="339" y="85"/>
                      <a:pt x="357" y="59"/>
                      <a:pt x="368" y="26"/>
                    </a:cubicBezTo>
                    <a:cubicBezTo>
                      <a:pt x="316" y="0"/>
                      <a:pt x="285" y="5"/>
                      <a:pt x="236" y="36"/>
                    </a:cubicBezTo>
                    <a:cubicBezTo>
                      <a:pt x="215" y="100"/>
                      <a:pt x="175" y="72"/>
                      <a:pt x="115" y="87"/>
                    </a:cubicBezTo>
                    <a:cubicBezTo>
                      <a:pt x="102" y="95"/>
                      <a:pt x="56" y="111"/>
                      <a:pt x="94" y="138"/>
                    </a:cubicBezTo>
                    <a:cubicBezTo>
                      <a:pt x="111" y="150"/>
                      <a:pt x="155" y="158"/>
                      <a:pt x="155" y="158"/>
                    </a:cubicBezTo>
                    <a:cubicBezTo>
                      <a:pt x="162" y="165"/>
                      <a:pt x="181" y="170"/>
                      <a:pt x="176" y="178"/>
                    </a:cubicBezTo>
                    <a:cubicBezTo>
                      <a:pt x="168" y="190"/>
                      <a:pt x="149" y="185"/>
                      <a:pt x="135" y="189"/>
                    </a:cubicBezTo>
                    <a:cubicBezTo>
                      <a:pt x="125" y="192"/>
                      <a:pt x="115" y="196"/>
                      <a:pt x="105" y="199"/>
                    </a:cubicBezTo>
                    <a:cubicBezTo>
                      <a:pt x="98" y="206"/>
                      <a:pt x="85" y="209"/>
                      <a:pt x="84" y="219"/>
                    </a:cubicBezTo>
                    <a:cubicBezTo>
                      <a:pt x="74" y="318"/>
                      <a:pt x="99" y="326"/>
                      <a:pt x="176" y="341"/>
                    </a:cubicBezTo>
                    <a:cubicBezTo>
                      <a:pt x="96" y="350"/>
                      <a:pt x="75" y="341"/>
                      <a:pt x="23" y="391"/>
                    </a:cubicBezTo>
                    <a:cubicBezTo>
                      <a:pt x="17" y="411"/>
                      <a:pt x="0" y="443"/>
                      <a:pt x="23" y="462"/>
                    </a:cubicBezTo>
                    <a:cubicBezTo>
                      <a:pt x="39" y="476"/>
                      <a:pt x="64" y="476"/>
                      <a:pt x="84" y="483"/>
                    </a:cubicBezTo>
                    <a:cubicBezTo>
                      <a:pt x="94" y="486"/>
                      <a:pt x="115" y="493"/>
                      <a:pt x="115" y="493"/>
                    </a:cubicBezTo>
                    <a:cubicBezTo>
                      <a:pt x="70" y="508"/>
                      <a:pt x="43" y="535"/>
                      <a:pt x="84" y="584"/>
                    </a:cubicBezTo>
                    <a:cubicBezTo>
                      <a:pt x="91" y="592"/>
                      <a:pt x="118" y="584"/>
                      <a:pt x="115" y="594"/>
                    </a:cubicBezTo>
                    <a:cubicBezTo>
                      <a:pt x="110" y="609"/>
                      <a:pt x="88" y="608"/>
                      <a:pt x="74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71" name="Line 71"/>
              <p:cNvSpPr>
                <a:spLocks noChangeAspect="1" noChangeShapeType="1"/>
              </p:cNvSpPr>
              <p:nvPr/>
            </p:nvSpPr>
            <p:spPr bwMode="auto">
              <a:xfrm flipH="1">
                <a:off x="3306" y="6068"/>
                <a:ext cx="149" cy="323"/>
              </a:xfrm>
              <a:prstGeom prst="line">
                <a:avLst/>
              </a:prstGeom>
              <a:noFill/>
              <a:ln w="28575" cap="rnd">
                <a:solidFill>
                  <a:srgbClr val="3366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72" name="Line 72"/>
              <p:cNvSpPr>
                <a:spLocks noChangeAspect="1" noChangeShapeType="1"/>
              </p:cNvSpPr>
              <p:nvPr/>
            </p:nvSpPr>
            <p:spPr bwMode="auto">
              <a:xfrm flipH="1">
                <a:off x="3487" y="6063"/>
                <a:ext cx="149" cy="323"/>
              </a:xfrm>
              <a:prstGeom prst="line">
                <a:avLst/>
              </a:prstGeom>
              <a:noFill/>
              <a:ln w="28575" cap="rnd">
                <a:solidFill>
                  <a:srgbClr val="3366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73" name="Line 73"/>
              <p:cNvSpPr>
                <a:spLocks noChangeAspect="1" noChangeShapeType="1"/>
              </p:cNvSpPr>
              <p:nvPr/>
            </p:nvSpPr>
            <p:spPr bwMode="auto">
              <a:xfrm flipH="1">
                <a:off x="3659" y="6063"/>
                <a:ext cx="149" cy="323"/>
              </a:xfrm>
              <a:prstGeom prst="line">
                <a:avLst/>
              </a:prstGeom>
              <a:noFill/>
              <a:ln w="28575" cap="rnd">
                <a:solidFill>
                  <a:srgbClr val="3366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361" name="Group 74"/>
            <p:cNvGrpSpPr>
              <a:grpSpLocks noChangeAspect="1"/>
            </p:cNvGrpSpPr>
            <p:nvPr/>
          </p:nvGrpSpPr>
          <p:grpSpPr bwMode="auto">
            <a:xfrm>
              <a:off x="3296" y="1344"/>
              <a:ext cx="314" cy="345"/>
              <a:chOff x="3306" y="5399"/>
              <a:chExt cx="654" cy="992"/>
            </a:xfrm>
          </p:grpSpPr>
          <p:sp>
            <p:nvSpPr>
              <p:cNvPr id="13366" name="Freeform 75"/>
              <p:cNvSpPr>
                <a:spLocks noChangeAspect="1"/>
              </p:cNvSpPr>
              <p:nvPr/>
            </p:nvSpPr>
            <p:spPr bwMode="auto">
              <a:xfrm>
                <a:off x="3323" y="5399"/>
                <a:ext cx="637" cy="618"/>
              </a:xfrm>
              <a:custGeom>
                <a:avLst/>
                <a:gdLst>
                  <a:gd name="T0" fmla="*/ 74 w 637"/>
                  <a:gd name="T1" fmla="*/ 615 h 618"/>
                  <a:gd name="T2" fmla="*/ 105 w 637"/>
                  <a:gd name="T3" fmla="*/ 604 h 618"/>
                  <a:gd name="T4" fmla="*/ 510 w 637"/>
                  <a:gd name="T5" fmla="*/ 594 h 618"/>
                  <a:gd name="T6" fmla="*/ 470 w 637"/>
                  <a:gd name="T7" fmla="*/ 523 h 618"/>
                  <a:gd name="T8" fmla="*/ 490 w 637"/>
                  <a:gd name="T9" fmla="*/ 351 h 618"/>
                  <a:gd name="T10" fmla="*/ 429 w 637"/>
                  <a:gd name="T11" fmla="*/ 331 h 618"/>
                  <a:gd name="T12" fmla="*/ 510 w 637"/>
                  <a:gd name="T13" fmla="*/ 260 h 618"/>
                  <a:gd name="T14" fmla="*/ 419 w 637"/>
                  <a:gd name="T15" fmla="*/ 168 h 618"/>
                  <a:gd name="T16" fmla="*/ 328 w 637"/>
                  <a:gd name="T17" fmla="*/ 118 h 618"/>
                  <a:gd name="T18" fmla="*/ 368 w 637"/>
                  <a:gd name="T19" fmla="*/ 26 h 618"/>
                  <a:gd name="T20" fmla="*/ 236 w 637"/>
                  <a:gd name="T21" fmla="*/ 36 h 618"/>
                  <a:gd name="T22" fmla="*/ 115 w 637"/>
                  <a:gd name="T23" fmla="*/ 87 h 618"/>
                  <a:gd name="T24" fmla="*/ 94 w 637"/>
                  <a:gd name="T25" fmla="*/ 138 h 618"/>
                  <a:gd name="T26" fmla="*/ 155 w 637"/>
                  <a:gd name="T27" fmla="*/ 158 h 618"/>
                  <a:gd name="T28" fmla="*/ 176 w 637"/>
                  <a:gd name="T29" fmla="*/ 178 h 618"/>
                  <a:gd name="T30" fmla="*/ 135 w 637"/>
                  <a:gd name="T31" fmla="*/ 189 h 618"/>
                  <a:gd name="T32" fmla="*/ 105 w 637"/>
                  <a:gd name="T33" fmla="*/ 199 h 618"/>
                  <a:gd name="T34" fmla="*/ 84 w 637"/>
                  <a:gd name="T35" fmla="*/ 219 h 618"/>
                  <a:gd name="T36" fmla="*/ 176 w 637"/>
                  <a:gd name="T37" fmla="*/ 341 h 618"/>
                  <a:gd name="T38" fmla="*/ 23 w 637"/>
                  <a:gd name="T39" fmla="*/ 391 h 618"/>
                  <a:gd name="T40" fmla="*/ 23 w 637"/>
                  <a:gd name="T41" fmla="*/ 462 h 618"/>
                  <a:gd name="T42" fmla="*/ 84 w 637"/>
                  <a:gd name="T43" fmla="*/ 483 h 618"/>
                  <a:gd name="T44" fmla="*/ 115 w 637"/>
                  <a:gd name="T45" fmla="*/ 493 h 618"/>
                  <a:gd name="T46" fmla="*/ 84 w 637"/>
                  <a:gd name="T47" fmla="*/ 584 h 618"/>
                  <a:gd name="T48" fmla="*/ 115 w 637"/>
                  <a:gd name="T49" fmla="*/ 594 h 618"/>
                  <a:gd name="T50" fmla="*/ 74 w 637"/>
                  <a:gd name="T51" fmla="*/ 615 h 6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37" h="618">
                    <a:moveTo>
                      <a:pt x="74" y="615"/>
                    </a:moveTo>
                    <a:cubicBezTo>
                      <a:pt x="84" y="611"/>
                      <a:pt x="94" y="605"/>
                      <a:pt x="105" y="604"/>
                    </a:cubicBezTo>
                    <a:cubicBezTo>
                      <a:pt x="240" y="598"/>
                      <a:pt x="377" y="618"/>
                      <a:pt x="510" y="594"/>
                    </a:cubicBezTo>
                    <a:cubicBezTo>
                      <a:pt x="637" y="571"/>
                      <a:pt x="472" y="524"/>
                      <a:pt x="470" y="523"/>
                    </a:cubicBezTo>
                    <a:cubicBezTo>
                      <a:pt x="494" y="450"/>
                      <a:pt x="559" y="463"/>
                      <a:pt x="490" y="351"/>
                    </a:cubicBezTo>
                    <a:cubicBezTo>
                      <a:pt x="479" y="333"/>
                      <a:pt x="429" y="331"/>
                      <a:pt x="429" y="331"/>
                    </a:cubicBezTo>
                    <a:cubicBezTo>
                      <a:pt x="471" y="316"/>
                      <a:pt x="496" y="303"/>
                      <a:pt x="510" y="260"/>
                    </a:cubicBezTo>
                    <a:cubicBezTo>
                      <a:pt x="486" y="186"/>
                      <a:pt x="499" y="184"/>
                      <a:pt x="419" y="168"/>
                    </a:cubicBezTo>
                    <a:cubicBezTo>
                      <a:pt x="402" y="118"/>
                      <a:pt x="380" y="128"/>
                      <a:pt x="328" y="118"/>
                    </a:cubicBezTo>
                    <a:cubicBezTo>
                      <a:pt x="339" y="85"/>
                      <a:pt x="357" y="59"/>
                      <a:pt x="368" y="26"/>
                    </a:cubicBezTo>
                    <a:cubicBezTo>
                      <a:pt x="316" y="0"/>
                      <a:pt x="285" y="5"/>
                      <a:pt x="236" y="36"/>
                    </a:cubicBezTo>
                    <a:cubicBezTo>
                      <a:pt x="215" y="100"/>
                      <a:pt x="175" y="72"/>
                      <a:pt x="115" y="87"/>
                    </a:cubicBezTo>
                    <a:cubicBezTo>
                      <a:pt x="102" y="95"/>
                      <a:pt x="56" y="111"/>
                      <a:pt x="94" y="138"/>
                    </a:cubicBezTo>
                    <a:cubicBezTo>
                      <a:pt x="111" y="150"/>
                      <a:pt x="155" y="158"/>
                      <a:pt x="155" y="158"/>
                    </a:cubicBezTo>
                    <a:cubicBezTo>
                      <a:pt x="162" y="165"/>
                      <a:pt x="181" y="170"/>
                      <a:pt x="176" y="178"/>
                    </a:cubicBezTo>
                    <a:cubicBezTo>
                      <a:pt x="168" y="190"/>
                      <a:pt x="149" y="185"/>
                      <a:pt x="135" y="189"/>
                    </a:cubicBezTo>
                    <a:cubicBezTo>
                      <a:pt x="125" y="192"/>
                      <a:pt x="115" y="196"/>
                      <a:pt x="105" y="199"/>
                    </a:cubicBezTo>
                    <a:cubicBezTo>
                      <a:pt x="98" y="206"/>
                      <a:pt x="85" y="209"/>
                      <a:pt x="84" y="219"/>
                    </a:cubicBezTo>
                    <a:cubicBezTo>
                      <a:pt x="74" y="318"/>
                      <a:pt x="99" y="326"/>
                      <a:pt x="176" y="341"/>
                    </a:cubicBezTo>
                    <a:cubicBezTo>
                      <a:pt x="96" y="350"/>
                      <a:pt x="75" y="341"/>
                      <a:pt x="23" y="391"/>
                    </a:cubicBezTo>
                    <a:cubicBezTo>
                      <a:pt x="17" y="411"/>
                      <a:pt x="0" y="443"/>
                      <a:pt x="23" y="462"/>
                    </a:cubicBezTo>
                    <a:cubicBezTo>
                      <a:pt x="39" y="476"/>
                      <a:pt x="64" y="476"/>
                      <a:pt x="84" y="483"/>
                    </a:cubicBezTo>
                    <a:cubicBezTo>
                      <a:pt x="94" y="486"/>
                      <a:pt x="115" y="493"/>
                      <a:pt x="115" y="493"/>
                    </a:cubicBezTo>
                    <a:cubicBezTo>
                      <a:pt x="70" y="508"/>
                      <a:pt x="43" y="535"/>
                      <a:pt x="84" y="584"/>
                    </a:cubicBezTo>
                    <a:cubicBezTo>
                      <a:pt x="91" y="592"/>
                      <a:pt x="118" y="584"/>
                      <a:pt x="115" y="594"/>
                    </a:cubicBezTo>
                    <a:cubicBezTo>
                      <a:pt x="110" y="609"/>
                      <a:pt x="88" y="608"/>
                      <a:pt x="74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67" name="Line 76"/>
              <p:cNvSpPr>
                <a:spLocks noChangeAspect="1" noChangeShapeType="1"/>
              </p:cNvSpPr>
              <p:nvPr/>
            </p:nvSpPr>
            <p:spPr bwMode="auto">
              <a:xfrm flipH="1">
                <a:off x="3306" y="6068"/>
                <a:ext cx="149" cy="323"/>
              </a:xfrm>
              <a:prstGeom prst="line">
                <a:avLst/>
              </a:prstGeom>
              <a:noFill/>
              <a:ln w="28575" cap="rnd">
                <a:solidFill>
                  <a:srgbClr val="3366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68" name="Line 77"/>
              <p:cNvSpPr>
                <a:spLocks noChangeAspect="1" noChangeShapeType="1"/>
              </p:cNvSpPr>
              <p:nvPr/>
            </p:nvSpPr>
            <p:spPr bwMode="auto">
              <a:xfrm flipH="1">
                <a:off x="3487" y="6063"/>
                <a:ext cx="149" cy="323"/>
              </a:xfrm>
              <a:prstGeom prst="line">
                <a:avLst/>
              </a:prstGeom>
              <a:noFill/>
              <a:ln w="28575" cap="rnd">
                <a:solidFill>
                  <a:srgbClr val="3366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69" name="Line 78"/>
              <p:cNvSpPr>
                <a:spLocks noChangeAspect="1" noChangeShapeType="1"/>
              </p:cNvSpPr>
              <p:nvPr/>
            </p:nvSpPr>
            <p:spPr bwMode="auto">
              <a:xfrm flipH="1">
                <a:off x="3659" y="6063"/>
                <a:ext cx="149" cy="323"/>
              </a:xfrm>
              <a:prstGeom prst="line">
                <a:avLst/>
              </a:prstGeom>
              <a:noFill/>
              <a:ln w="28575" cap="rnd">
                <a:solidFill>
                  <a:srgbClr val="3366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362" name="Group 79"/>
            <p:cNvGrpSpPr>
              <a:grpSpLocks noChangeAspect="1"/>
            </p:cNvGrpSpPr>
            <p:nvPr/>
          </p:nvGrpSpPr>
          <p:grpSpPr bwMode="auto">
            <a:xfrm>
              <a:off x="3973" y="1185"/>
              <a:ext cx="359" cy="281"/>
              <a:chOff x="8049" y="3461"/>
              <a:chExt cx="749" cy="583"/>
            </a:xfrm>
          </p:grpSpPr>
          <p:sp>
            <p:nvSpPr>
              <p:cNvPr id="13363" name="Line 80"/>
              <p:cNvSpPr>
                <a:spLocks noChangeAspect="1" noChangeShapeType="1"/>
              </p:cNvSpPr>
              <p:nvPr/>
            </p:nvSpPr>
            <p:spPr bwMode="auto">
              <a:xfrm flipH="1">
                <a:off x="8160" y="3810"/>
                <a:ext cx="149" cy="234"/>
              </a:xfrm>
              <a:prstGeom prst="line">
                <a:avLst/>
              </a:prstGeom>
              <a:noFill/>
              <a:ln w="28575" cap="rnd">
                <a:solidFill>
                  <a:srgbClr val="3366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64" name="Line 81"/>
              <p:cNvSpPr>
                <a:spLocks noChangeAspect="1" noChangeShapeType="1"/>
              </p:cNvSpPr>
              <p:nvPr/>
            </p:nvSpPr>
            <p:spPr bwMode="auto">
              <a:xfrm flipH="1">
                <a:off x="8469" y="3806"/>
                <a:ext cx="149" cy="234"/>
              </a:xfrm>
              <a:prstGeom prst="line">
                <a:avLst/>
              </a:prstGeom>
              <a:noFill/>
              <a:ln w="28575" cap="rnd">
                <a:solidFill>
                  <a:srgbClr val="3366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65" name="Freeform 82"/>
              <p:cNvSpPr>
                <a:spLocks noChangeAspect="1"/>
              </p:cNvSpPr>
              <p:nvPr/>
            </p:nvSpPr>
            <p:spPr bwMode="auto">
              <a:xfrm>
                <a:off x="8049" y="3461"/>
                <a:ext cx="749" cy="303"/>
              </a:xfrm>
              <a:custGeom>
                <a:avLst/>
                <a:gdLst>
                  <a:gd name="T0" fmla="*/ 194 w 749"/>
                  <a:gd name="T1" fmla="*/ 284 h 303"/>
                  <a:gd name="T2" fmla="*/ 468 w 749"/>
                  <a:gd name="T3" fmla="*/ 294 h 303"/>
                  <a:gd name="T4" fmla="*/ 731 w 749"/>
                  <a:gd name="T5" fmla="*/ 264 h 303"/>
                  <a:gd name="T6" fmla="*/ 701 w 749"/>
                  <a:gd name="T7" fmla="*/ 193 h 303"/>
                  <a:gd name="T8" fmla="*/ 620 w 749"/>
                  <a:gd name="T9" fmla="*/ 101 h 303"/>
                  <a:gd name="T10" fmla="*/ 417 w 749"/>
                  <a:gd name="T11" fmla="*/ 71 h 303"/>
                  <a:gd name="T12" fmla="*/ 387 w 749"/>
                  <a:gd name="T13" fmla="*/ 91 h 303"/>
                  <a:gd name="T14" fmla="*/ 336 w 749"/>
                  <a:gd name="T15" fmla="*/ 20 h 303"/>
                  <a:gd name="T16" fmla="*/ 305 w 749"/>
                  <a:gd name="T17" fmla="*/ 0 h 303"/>
                  <a:gd name="T18" fmla="*/ 204 w 749"/>
                  <a:gd name="T19" fmla="*/ 20 h 303"/>
                  <a:gd name="T20" fmla="*/ 174 w 749"/>
                  <a:gd name="T21" fmla="*/ 122 h 303"/>
                  <a:gd name="T22" fmla="*/ 42 w 749"/>
                  <a:gd name="T23" fmla="*/ 101 h 303"/>
                  <a:gd name="T24" fmla="*/ 52 w 749"/>
                  <a:gd name="T25" fmla="*/ 203 h 303"/>
                  <a:gd name="T26" fmla="*/ 72 w 749"/>
                  <a:gd name="T27" fmla="*/ 233 h 303"/>
                  <a:gd name="T28" fmla="*/ 163 w 749"/>
                  <a:gd name="T29" fmla="*/ 253 h 303"/>
                  <a:gd name="T30" fmla="*/ 194 w 749"/>
                  <a:gd name="T31" fmla="*/ 284 h 3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49" h="303">
                    <a:moveTo>
                      <a:pt x="194" y="284"/>
                    </a:moveTo>
                    <a:cubicBezTo>
                      <a:pt x="288" y="302"/>
                      <a:pt x="373" y="303"/>
                      <a:pt x="468" y="294"/>
                    </a:cubicBezTo>
                    <a:cubicBezTo>
                      <a:pt x="592" y="253"/>
                      <a:pt x="507" y="275"/>
                      <a:pt x="731" y="264"/>
                    </a:cubicBezTo>
                    <a:cubicBezTo>
                      <a:pt x="746" y="218"/>
                      <a:pt x="749" y="209"/>
                      <a:pt x="701" y="193"/>
                    </a:cubicBezTo>
                    <a:cubicBezTo>
                      <a:pt x="688" y="99"/>
                      <a:pt x="702" y="121"/>
                      <a:pt x="620" y="101"/>
                    </a:cubicBezTo>
                    <a:cubicBezTo>
                      <a:pt x="593" y="21"/>
                      <a:pt x="483" y="60"/>
                      <a:pt x="417" y="71"/>
                    </a:cubicBezTo>
                    <a:cubicBezTo>
                      <a:pt x="407" y="78"/>
                      <a:pt x="399" y="89"/>
                      <a:pt x="387" y="91"/>
                    </a:cubicBezTo>
                    <a:cubicBezTo>
                      <a:pt x="331" y="100"/>
                      <a:pt x="368" y="41"/>
                      <a:pt x="336" y="20"/>
                    </a:cubicBezTo>
                    <a:cubicBezTo>
                      <a:pt x="326" y="13"/>
                      <a:pt x="315" y="7"/>
                      <a:pt x="305" y="0"/>
                    </a:cubicBezTo>
                    <a:cubicBezTo>
                      <a:pt x="299" y="1"/>
                      <a:pt x="211" y="10"/>
                      <a:pt x="204" y="20"/>
                    </a:cubicBezTo>
                    <a:cubicBezTo>
                      <a:pt x="194" y="34"/>
                      <a:pt x="179" y="100"/>
                      <a:pt x="174" y="122"/>
                    </a:cubicBezTo>
                    <a:cubicBezTo>
                      <a:pt x="99" y="95"/>
                      <a:pt x="139" y="87"/>
                      <a:pt x="42" y="101"/>
                    </a:cubicBezTo>
                    <a:cubicBezTo>
                      <a:pt x="0" y="143"/>
                      <a:pt x="21" y="164"/>
                      <a:pt x="52" y="203"/>
                    </a:cubicBezTo>
                    <a:cubicBezTo>
                      <a:pt x="59" y="212"/>
                      <a:pt x="62" y="226"/>
                      <a:pt x="72" y="233"/>
                    </a:cubicBezTo>
                    <a:cubicBezTo>
                      <a:pt x="79" y="238"/>
                      <a:pt x="160" y="251"/>
                      <a:pt x="163" y="253"/>
                    </a:cubicBezTo>
                    <a:cubicBezTo>
                      <a:pt x="176" y="260"/>
                      <a:pt x="184" y="274"/>
                      <a:pt x="194" y="2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321" name="Group 115"/>
          <p:cNvGrpSpPr>
            <a:grpSpLocks/>
          </p:cNvGrpSpPr>
          <p:nvPr/>
        </p:nvGrpSpPr>
        <p:grpSpPr bwMode="auto">
          <a:xfrm>
            <a:off x="3541713" y="2438400"/>
            <a:ext cx="2695575" cy="752475"/>
            <a:chOff x="2231" y="1344"/>
            <a:chExt cx="1698" cy="474"/>
          </a:xfrm>
        </p:grpSpPr>
        <p:sp>
          <p:nvSpPr>
            <p:cNvPr id="13357" name="AutoShape 63"/>
            <p:cNvSpPr>
              <a:spLocks noChangeAspect="1" noChangeArrowheads="1"/>
            </p:cNvSpPr>
            <p:nvPr/>
          </p:nvSpPr>
          <p:spPr bwMode="auto">
            <a:xfrm rot="-866733">
              <a:off x="2231" y="1689"/>
              <a:ext cx="287" cy="129"/>
            </a:xfrm>
            <a:prstGeom prst="rightArrow">
              <a:avLst>
                <a:gd name="adj1" fmla="val 28009"/>
                <a:gd name="adj2" fmla="val 62593"/>
              </a:avLst>
            </a:prstGeom>
            <a:solidFill>
              <a:srgbClr val="339966"/>
            </a:solidFill>
            <a:ln w="12700">
              <a:solidFill>
                <a:srgbClr val="339966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3358" name="AutoShape 68"/>
            <p:cNvSpPr>
              <a:spLocks noChangeAspect="1" noChangeArrowheads="1"/>
            </p:cNvSpPr>
            <p:nvPr/>
          </p:nvSpPr>
          <p:spPr bwMode="auto">
            <a:xfrm rot="-866733">
              <a:off x="2950" y="1574"/>
              <a:ext cx="288" cy="128"/>
            </a:xfrm>
            <a:prstGeom prst="rightArrow">
              <a:avLst>
                <a:gd name="adj1" fmla="val 28009"/>
                <a:gd name="adj2" fmla="val 63302"/>
              </a:avLst>
            </a:prstGeom>
            <a:solidFill>
              <a:srgbClr val="339966"/>
            </a:solidFill>
            <a:ln w="12700">
              <a:solidFill>
                <a:srgbClr val="339966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3359" name="AutoShape 84"/>
            <p:cNvSpPr>
              <a:spLocks noChangeAspect="1" noChangeArrowheads="1"/>
            </p:cNvSpPr>
            <p:nvPr/>
          </p:nvSpPr>
          <p:spPr bwMode="auto">
            <a:xfrm rot="-866733">
              <a:off x="3641" y="1344"/>
              <a:ext cx="288" cy="128"/>
            </a:xfrm>
            <a:prstGeom prst="rightArrow">
              <a:avLst>
                <a:gd name="adj1" fmla="val 28009"/>
                <a:gd name="adj2" fmla="val 63302"/>
              </a:avLst>
            </a:prstGeom>
            <a:solidFill>
              <a:srgbClr val="339966"/>
            </a:solidFill>
            <a:ln w="12700">
              <a:solidFill>
                <a:srgbClr val="339966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grpSp>
        <p:nvGrpSpPr>
          <p:cNvPr id="13322" name="Group 114"/>
          <p:cNvGrpSpPr>
            <a:grpSpLocks/>
          </p:cNvGrpSpPr>
          <p:nvPr/>
        </p:nvGrpSpPr>
        <p:grpSpPr bwMode="auto">
          <a:xfrm>
            <a:off x="1295400" y="1295400"/>
            <a:ext cx="5822950" cy="1346200"/>
            <a:chOff x="816" y="624"/>
            <a:chExt cx="3668" cy="848"/>
          </a:xfrm>
        </p:grpSpPr>
        <p:sp>
          <p:nvSpPr>
            <p:cNvPr id="13351" name="AutoShape 64"/>
            <p:cNvSpPr>
              <a:spLocks noChangeAspect="1" noChangeArrowheads="1"/>
            </p:cNvSpPr>
            <p:nvPr/>
          </p:nvSpPr>
          <p:spPr bwMode="auto">
            <a:xfrm rot="1932246">
              <a:off x="2086" y="998"/>
              <a:ext cx="325" cy="244"/>
            </a:xfrm>
            <a:prstGeom prst="rightArrow">
              <a:avLst>
                <a:gd name="adj1" fmla="val 28009"/>
                <a:gd name="adj2" fmla="val 37474"/>
              </a:avLst>
            </a:prstGeom>
            <a:solidFill>
              <a:srgbClr val="339966"/>
            </a:solidFill>
            <a:ln w="12700">
              <a:solidFill>
                <a:srgbClr val="339966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3352" name="AutoShape 65"/>
            <p:cNvSpPr>
              <a:spLocks noChangeAspect="1" noChangeArrowheads="1"/>
            </p:cNvSpPr>
            <p:nvPr/>
          </p:nvSpPr>
          <p:spPr bwMode="auto">
            <a:xfrm rot="405028">
              <a:off x="2777" y="1229"/>
              <a:ext cx="325" cy="243"/>
            </a:xfrm>
            <a:prstGeom prst="rightArrow">
              <a:avLst>
                <a:gd name="adj1" fmla="val 28009"/>
                <a:gd name="adj2" fmla="val 37628"/>
              </a:avLst>
            </a:prstGeom>
            <a:solidFill>
              <a:srgbClr val="339966"/>
            </a:solidFill>
            <a:ln w="12700">
              <a:solidFill>
                <a:srgbClr val="339966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3353" name="AutoShape 66"/>
            <p:cNvSpPr>
              <a:spLocks noChangeAspect="1" noChangeArrowheads="1"/>
            </p:cNvSpPr>
            <p:nvPr/>
          </p:nvSpPr>
          <p:spPr bwMode="auto">
            <a:xfrm rot="-855277">
              <a:off x="3468" y="1113"/>
              <a:ext cx="325" cy="244"/>
            </a:xfrm>
            <a:prstGeom prst="rightArrow">
              <a:avLst>
                <a:gd name="adj1" fmla="val 28009"/>
                <a:gd name="adj2" fmla="val 37474"/>
              </a:avLst>
            </a:prstGeom>
            <a:solidFill>
              <a:srgbClr val="339966"/>
            </a:solidFill>
            <a:ln w="12700">
              <a:solidFill>
                <a:srgbClr val="339966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3354" name="AutoShape 67"/>
            <p:cNvSpPr>
              <a:spLocks noChangeAspect="1" noChangeArrowheads="1"/>
            </p:cNvSpPr>
            <p:nvPr/>
          </p:nvSpPr>
          <p:spPr bwMode="auto">
            <a:xfrm rot="-855277">
              <a:off x="4159" y="998"/>
              <a:ext cx="325" cy="244"/>
            </a:xfrm>
            <a:prstGeom prst="rightArrow">
              <a:avLst>
                <a:gd name="adj1" fmla="val 28009"/>
                <a:gd name="adj2" fmla="val 37474"/>
              </a:avLst>
            </a:prstGeom>
            <a:solidFill>
              <a:srgbClr val="339966"/>
            </a:solidFill>
            <a:ln w="12700">
              <a:solidFill>
                <a:srgbClr val="339966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3355" name="AutoShape 83"/>
            <p:cNvSpPr>
              <a:spLocks noChangeAspect="1" noChangeArrowheads="1"/>
            </p:cNvSpPr>
            <p:nvPr/>
          </p:nvSpPr>
          <p:spPr bwMode="auto">
            <a:xfrm rot="253477">
              <a:off x="1482" y="768"/>
              <a:ext cx="325" cy="243"/>
            </a:xfrm>
            <a:prstGeom prst="rightArrow">
              <a:avLst>
                <a:gd name="adj1" fmla="val 28009"/>
                <a:gd name="adj2" fmla="val 37628"/>
              </a:avLst>
            </a:prstGeom>
            <a:solidFill>
              <a:srgbClr val="339966"/>
            </a:solidFill>
            <a:ln w="12700">
              <a:solidFill>
                <a:srgbClr val="339966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3356" name="Text Box 88"/>
            <p:cNvSpPr txBox="1">
              <a:spLocks noChangeAspect="1" noChangeArrowheads="1"/>
            </p:cNvSpPr>
            <p:nvPr/>
          </p:nvSpPr>
          <p:spPr bwMode="auto">
            <a:xfrm>
              <a:off x="816" y="624"/>
              <a:ext cx="9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295" tIns="8890" rIns="74295" bIns="8890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Arial" panose="020B0604020202020204" pitchFamily="34" charset="0"/>
                  <a:ea typeface="MS Mincho" panose="02020609040205080304" pitchFamily="49" charset="-128"/>
                  <a:cs typeface="+mn-cs"/>
                </a:rPr>
                <a:t>500-hPa wind</a:t>
              </a:r>
              <a:endPara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grpSp>
        <p:nvGrpSpPr>
          <p:cNvPr id="51312" name="Group 112"/>
          <p:cNvGrpSpPr>
            <a:grpSpLocks/>
          </p:cNvGrpSpPr>
          <p:nvPr/>
        </p:nvGrpSpPr>
        <p:grpSpPr bwMode="auto">
          <a:xfrm>
            <a:off x="2900363" y="1706563"/>
            <a:ext cx="4799012" cy="731837"/>
            <a:chOff x="1827" y="883"/>
            <a:chExt cx="3023" cy="461"/>
          </a:xfrm>
        </p:grpSpPr>
        <p:sp>
          <p:nvSpPr>
            <p:cNvPr id="13346" name="Oval 89"/>
            <p:cNvSpPr>
              <a:spLocks noChangeAspect="1" noChangeArrowheads="1"/>
            </p:cNvSpPr>
            <p:nvPr/>
          </p:nvSpPr>
          <p:spPr bwMode="auto">
            <a:xfrm>
              <a:off x="1827" y="883"/>
              <a:ext cx="259" cy="23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FF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Mincho" panose="02020609040205080304" pitchFamily="49" charset="-128"/>
                  <a:cs typeface="+mn-cs"/>
                </a:rPr>
                <a:t>L</a:t>
              </a:r>
              <a:endPara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3347" name="Oval 90"/>
            <p:cNvSpPr>
              <a:spLocks noChangeAspect="1" noChangeArrowheads="1"/>
            </p:cNvSpPr>
            <p:nvPr/>
          </p:nvSpPr>
          <p:spPr bwMode="auto">
            <a:xfrm>
              <a:off x="2432" y="1113"/>
              <a:ext cx="259" cy="23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FF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Mincho" panose="02020609040205080304" pitchFamily="49" charset="-128"/>
                  <a:cs typeface="+mn-cs"/>
                </a:rPr>
                <a:t>H</a:t>
              </a:r>
              <a:endPara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3348" name="Oval 91"/>
            <p:cNvSpPr>
              <a:spLocks noChangeAspect="1" noChangeArrowheads="1"/>
            </p:cNvSpPr>
            <p:nvPr/>
          </p:nvSpPr>
          <p:spPr bwMode="auto">
            <a:xfrm>
              <a:off x="3814" y="883"/>
              <a:ext cx="259" cy="23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FF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Mincho" panose="02020609040205080304" pitchFamily="49" charset="-128"/>
                  <a:cs typeface="+mn-cs"/>
                </a:rPr>
                <a:t>H</a:t>
              </a:r>
              <a:endPara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3349" name="Oval 92"/>
            <p:cNvSpPr>
              <a:spLocks noChangeAspect="1" noChangeArrowheads="1"/>
            </p:cNvSpPr>
            <p:nvPr/>
          </p:nvSpPr>
          <p:spPr bwMode="auto">
            <a:xfrm>
              <a:off x="3123" y="1113"/>
              <a:ext cx="259" cy="23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FF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Mincho" panose="02020609040205080304" pitchFamily="49" charset="-128"/>
                  <a:cs typeface="+mn-cs"/>
                </a:rPr>
                <a:t>L</a:t>
              </a:r>
              <a:endPara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3350" name="Oval 93"/>
            <p:cNvSpPr>
              <a:spLocks noChangeAspect="1" noChangeArrowheads="1"/>
            </p:cNvSpPr>
            <p:nvPr/>
          </p:nvSpPr>
          <p:spPr bwMode="auto">
            <a:xfrm>
              <a:off x="4591" y="883"/>
              <a:ext cx="259" cy="23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FF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Mincho" panose="02020609040205080304" pitchFamily="49" charset="-128"/>
                  <a:cs typeface="+mn-cs"/>
                </a:rPr>
                <a:t>L</a:t>
              </a:r>
              <a:endPara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grpSp>
        <p:nvGrpSpPr>
          <p:cNvPr id="13324" name="Group 113"/>
          <p:cNvGrpSpPr>
            <a:grpSpLocks/>
          </p:cNvGrpSpPr>
          <p:nvPr/>
        </p:nvGrpSpPr>
        <p:grpSpPr bwMode="auto">
          <a:xfrm>
            <a:off x="3997325" y="3535363"/>
            <a:ext cx="2403475" cy="808037"/>
            <a:chOff x="2518" y="2035"/>
            <a:chExt cx="1514" cy="509"/>
          </a:xfrm>
        </p:grpSpPr>
        <p:sp>
          <p:nvSpPr>
            <p:cNvPr id="13342" name="Line 85"/>
            <p:cNvSpPr>
              <a:spLocks noChangeAspect="1" noChangeShapeType="1"/>
            </p:cNvSpPr>
            <p:nvPr/>
          </p:nvSpPr>
          <p:spPr bwMode="auto">
            <a:xfrm flipV="1">
              <a:off x="2518" y="2035"/>
              <a:ext cx="173" cy="3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43" name="Line 86"/>
            <p:cNvSpPr>
              <a:spLocks noChangeAspect="1" noChangeShapeType="1"/>
            </p:cNvSpPr>
            <p:nvPr/>
          </p:nvSpPr>
          <p:spPr bwMode="auto">
            <a:xfrm flipV="1">
              <a:off x="3152" y="2035"/>
              <a:ext cx="0" cy="3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44" name="Line 87"/>
            <p:cNvSpPr>
              <a:spLocks noChangeAspect="1" noChangeShapeType="1"/>
            </p:cNvSpPr>
            <p:nvPr/>
          </p:nvSpPr>
          <p:spPr bwMode="auto">
            <a:xfrm flipH="1" flipV="1">
              <a:off x="3641" y="2035"/>
              <a:ext cx="173" cy="3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45" name="Text Box 94"/>
            <p:cNvSpPr txBox="1">
              <a:spLocks noChangeAspect="1" noChangeArrowheads="1"/>
            </p:cNvSpPr>
            <p:nvPr/>
          </p:nvSpPr>
          <p:spPr bwMode="auto">
            <a:xfrm>
              <a:off x="3036" y="2380"/>
              <a:ext cx="996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295" tIns="8890" rIns="74295" bIns="8890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Mincho" panose="02020609040205080304" pitchFamily="49" charset="-128"/>
                  <a:cs typeface="+mn-cs"/>
                </a:rPr>
                <a:t>low-level flow</a:t>
              </a:r>
              <a:endPara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grpSp>
        <p:nvGrpSpPr>
          <p:cNvPr id="13325" name="Group 95"/>
          <p:cNvGrpSpPr>
            <a:grpSpLocks noChangeAspect="1"/>
          </p:cNvGrpSpPr>
          <p:nvPr/>
        </p:nvGrpSpPr>
        <p:grpSpPr bwMode="auto">
          <a:xfrm>
            <a:off x="5908675" y="2803525"/>
            <a:ext cx="2193925" cy="1462088"/>
            <a:chOff x="7898" y="4271"/>
            <a:chExt cx="2880" cy="1920"/>
          </a:xfrm>
        </p:grpSpPr>
        <p:sp>
          <p:nvSpPr>
            <p:cNvPr id="13340" name="Oval 96"/>
            <p:cNvSpPr>
              <a:spLocks noChangeAspect="1" noChangeArrowheads="1"/>
            </p:cNvSpPr>
            <p:nvPr/>
          </p:nvSpPr>
          <p:spPr bwMode="auto">
            <a:xfrm>
              <a:off x="7898" y="4511"/>
              <a:ext cx="2700" cy="1440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lIns="74295" tIns="8890" rIns="74295" bIns="8890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Mincho" panose="02020609040205080304" pitchFamily="49" charset="-128"/>
                  <a:cs typeface="+mn-cs"/>
                </a:rPr>
                <a:t>H</a:t>
              </a:r>
              <a:endPara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3341" name="Rectangle 97"/>
            <p:cNvSpPr>
              <a:spLocks noChangeAspect="1" noChangeArrowheads="1"/>
            </p:cNvSpPr>
            <p:nvPr/>
          </p:nvSpPr>
          <p:spPr bwMode="auto">
            <a:xfrm>
              <a:off x="10058" y="4271"/>
              <a:ext cx="720" cy="19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295" tIns="8890" rIns="74295" bIns="8890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grpSp>
        <p:nvGrpSpPr>
          <p:cNvPr id="51303" name="Group 103"/>
          <p:cNvGrpSpPr>
            <a:grpSpLocks noChangeAspect="1"/>
          </p:cNvGrpSpPr>
          <p:nvPr/>
        </p:nvGrpSpPr>
        <p:grpSpPr bwMode="auto">
          <a:xfrm>
            <a:off x="2763838" y="3535363"/>
            <a:ext cx="498475" cy="755650"/>
            <a:chOff x="3398" y="5231"/>
            <a:chExt cx="654" cy="992"/>
          </a:xfrm>
        </p:grpSpPr>
        <p:sp>
          <p:nvSpPr>
            <p:cNvPr id="13335" name="Freeform 104"/>
            <p:cNvSpPr>
              <a:spLocks noChangeAspect="1"/>
            </p:cNvSpPr>
            <p:nvPr/>
          </p:nvSpPr>
          <p:spPr bwMode="auto">
            <a:xfrm>
              <a:off x="3415" y="5231"/>
              <a:ext cx="637" cy="618"/>
            </a:xfrm>
            <a:custGeom>
              <a:avLst/>
              <a:gdLst>
                <a:gd name="T0" fmla="*/ 74 w 637"/>
                <a:gd name="T1" fmla="*/ 615 h 618"/>
                <a:gd name="T2" fmla="*/ 105 w 637"/>
                <a:gd name="T3" fmla="*/ 604 h 618"/>
                <a:gd name="T4" fmla="*/ 510 w 637"/>
                <a:gd name="T5" fmla="*/ 594 h 618"/>
                <a:gd name="T6" fmla="*/ 470 w 637"/>
                <a:gd name="T7" fmla="*/ 523 h 618"/>
                <a:gd name="T8" fmla="*/ 490 w 637"/>
                <a:gd name="T9" fmla="*/ 351 h 618"/>
                <a:gd name="T10" fmla="*/ 429 w 637"/>
                <a:gd name="T11" fmla="*/ 331 h 618"/>
                <a:gd name="T12" fmla="*/ 510 w 637"/>
                <a:gd name="T13" fmla="*/ 260 h 618"/>
                <a:gd name="T14" fmla="*/ 419 w 637"/>
                <a:gd name="T15" fmla="*/ 168 h 618"/>
                <a:gd name="T16" fmla="*/ 328 w 637"/>
                <a:gd name="T17" fmla="*/ 118 h 618"/>
                <a:gd name="T18" fmla="*/ 368 w 637"/>
                <a:gd name="T19" fmla="*/ 26 h 618"/>
                <a:gd name="T20" fmla="*/ 236 w 637"/>
                <a:gd name="T21" fmla="*/ 36 h 618"/>
                <a:gd name="T22" fmla="*/ 115 w 637"/>
                <a:gd name="T23" fmla="*/ 87 h 618"/>
                <a:gd name="T24" fmla="*/ 94 w 637"/>
                <a:gd name="T25" fmla="*/ 138 h 618"/>
                <a:gd name="T26" fmla="*/ 155 w 637"/>
                <a:gd name="T27" fmla="*/ 158 h 618"/>
                <a:gd name="T28" fmla="*/ 176 w 637"/>
                <a:gd name="T29" fmla="*/ 178 h 618"/>
                <a:gd name="T30" fmla="*/ 135 w 637"/>
                <a:gd name="T31" fmla="*/ 189 h 618"/>
                <a:gd name="T32" fmla="*/ 105 w 637"/>
                <a:gd name="T33" fmla="*/ 199 h 618"/>
                <a:gd name="T34" fmla="*/ 84 w 637"/>
                <a:gd name="T35" fmla="*/ 219 h 618"/>
                <a:gd name="T36" fmla="*/ 176 w 637"/>
                <a:gd name="T37" fmla="*/ 341 h 618"/>
                <a:gd name="T38" fmla="*/ 23 w 637"/>
                <a:gd name="T39" fmla="*/ 391 h 618"/>
                <a:gd name="T40" fmla="*/ 23 w 637"/>
                <a:gd name="T41" fmla="*/ 462 h 618"/>
                <a:gd name="T42" fmla="*/ 84 w 637"/>
                <a:gd name="T43" fmla="*/ 483 h 618"/>
                <a:gd name="T44" fmla="*/ 115 w 637"/>
                <a:gd name="T45" fmla="*/ 493 h 618"/>
                <a:gd name="T46" fmla="*/ 84 w 637"/>
                <a:gd name="T47" fmla="*/ 584 h 618"/>
                <a:gd name="T48" fmla="*/ 115 w 637"/>
                <a:gd name="T49" fmla="*/ 594 h 618"/>
                <a:gd name="T50" fmla="*/ 74 w 637"/>
                <a:gd name="T51" fmla="*/ 615 h 6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37" h="618">
                  <a:moveTo>
                    <a:pt x="74" y="615"/>
                  </a:moveTo>
                  <a:cubicBezTo>
                    <a:pt x="84" y="611"/>
                    <a:pt x="94" y="605"/>
                    <a:pt x="105" y="604"/>
                  </a:cubicBezTo>
                  <a:cubicBezTo>
                    <a:pt x="240" y="598"/>
                    <a:pt x="377" y="618"/>
                    <a:pt x="510" y="594"/>
                  </a:cubicBezTo>
                  <a:cubicBezTo>
                    <a:pt x="637" y="571"/>
                    <a:pt x="472" y="524"/>
                    <a:pt x="470" y="523"/>
                  </a:cubicBezTo>
                  <a:cubicBezTo>
                    <a:pt x="494" y="450"/>
                    <a:pt x="559" y="463"/>
                    <a:pt x="490" y="351"/>
                  </a:cubicBezTo>
                  <a:cubicBezTo>
                    <a:pt x="479" y="333"/>
                    <a:pt x="429" y="331"/>
                    <a:pt x="429" y="331"/>
                  </a:cubicBezTo>
                  <a:cubicBezTo>
                    <a:pt x="471" y="316"/>
                    <a:pt x="496" y="303"/>
                    <a:pt x="510" y="260"/>
                  </a:cubicBezTo>
                  <a:cubicBezTo>
                    <a:pt x="486" y="186"/>
                    <a:pt x="499" y="184"/>
                    <a:pt x="419" y="168"/>
                  </a:cubicBezTo>
                  <a:cubicBezTo>
                    <a:pt x="402" y="118"/>
                    <a:pt x="380" y="128"/>
                    <a:pt x="328" y="118"/>
                  </a:cubicBezTo>
                  <a:cubicBezTo>
                    <a:pt x="339" y="85"/>
                    <a:pt x="357" y="59"/>
                    <a:pt x="368" y="26"/>
                  </a:cubicBezTo>
                  <a:cubicBezTo>
                    <a:pt x="316" y="0"/>
                    <a:pt x="285" y="5"/>
                    <a:pt x="236" y="36"/>
                  </a:cubicBezTo>
                  <a:cubicBezTo>
                    <a:pt x="215" y="100"/>
                    <a:pt x="175" y="72"/>
                    <a:pt x="115" y="87"/>
                  </a:cubicBezTo>
                  <a:cubicBezTo>
                    <a:pt x="102" y="95"/>
                    <a:pt x="56" y="111"/>
                    <a:pt x="94" y="138"/>
                  </a:cubicBezTo>
                  <a:cubicBezTo>
                    <a:pt x="111" y="150"/>
                    <a:pt x="155" y="158"/>
                    <a:pt x="155" y="158"/>
                  </a:cubicBezTo>
                  <a:cubicBezTo>
                    <a:pt x="162" y="165"/>
                    <a:pt x="181" y="170"/>
                    <a:pt x="176" y="178"/>
                  </a:cubicBezTo>
                  <a:cubicBezTo>
                    <a:pt x="168" y="190"/>
                    <a:pt x="149" y="185"/>
                    <a:pt x="135" y="189"/>
                  </a:cubicBezTo>
                  <a:cubicBezTo>
                    <a:pt x="125" y="192"/>
                    <a:pt x="115" y="196"/>
                    <a:pt x="105" y="199"/>
                  </a:cubicBezTo>
                  <a:cubicBezTo>
                    <a:pt x="98" y="206"/>
                    <a:pt x="85" y="209"/>
                    <a:pt x="84" y="219"/>
                  </a:cubicBezTo>
                  <a:cubicBezTo>
                    <a:pt x="74" y="318"/>
                    <a:pt x="99" y="326"/>
                    <a:pt x="176" y="341"/>
                  </a:cubicBezTo>
                  <a:cubicBezTo>
                    <a:pt x="96" y="350"/>
                    <a:pt x="75" y="341"/>
                    <a:pt x="23" y="391"/>
                  </a:cubicBezTo>
                  <a:cubicBezTo>
                    <a:pt x="17" y="411"/>
                    <a:pt x="0" y="443"/>
                    <a:pt x="23" y="462"/>
                  </a:cubicBezTo>
                  <a:cubicBezTo>
                    <a:pt x="39" y="476"/>
                    <a:pt x="64" y="476"/>
                    <a:pt x="84" y="483"/>
                  </a:cubicBezTo>
                  <a:cubicBezTo>
                    <a:pt x="94" y="486"/>
                    <a:pt x="115" y="493"/>
                    <a:pt x="115" y="493"/>
                  </a:cubicBezTo>
                  <a:cubicBezTo>
                    <a:pt x="70" y="508"/>
                    <a:pt x="43" y="535"/>
                    <a:pt x="84" y="584"/>
                  </a:cubicBezTo>
                  <a:cubicBezTo>
                    <a:pt x="91" y="592"/>
                    <a:pt x="118" y="584"/>
                    <a:pt x="115" y="594"/>
                  </a:cubicBezTo>
                  <a:cubicBezTo>
                    <a:pt x="110" y="609"/>
                    <a:pt x="88" y="608"/>
                    <a:pt x="74" y="615"/>
                  </a:cubicBezTo>
                  <a:close/>
                </a:path>
              </a:pathLst>
            </a:custGeom>
            <a:solidFill>
              <a:srgbClr val="FFFFFF"/>
            </a:solidFill>
            <a:ln w="25400">
              <a:solidFill>
                <a:srgbClr val="00CC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36" name="Line 105"/>
            <p:cNvSpPr>
              <a:spLocks noChangeAspect="1" noChangeShapeType="1"/>
            </p:cNvSpPr>
            <p:nvPr/>
          </p:nvSpPr>
          <p:spPr bwMode="auto">
            <a:xfrm flipH="1">
              <a:off x="3398" y="5900"/>
              <a:ext cx="149" cy="323"/>
            </a:xfrm>
            <a:prstGeom prst="line">
              <a:avLst/>
            </a:prstGeom>
            <a:noFill/>
            <a:ln w="28575" cap="rnd">
              <a:solidFill>
                <a:srgbClr val="3366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37" name="Line 106"/>
            <p:cNvSpPr>
              <a:spLocks noChangeAspect="1" noChangeShapeType="1"/>
            </p:cNvSpPr>
            <p:nvPr/>
          </p:nvSpPr>
          <p:spPr bwMode="auto">
            <a:xfrm flipH="1">
              <a:off x="3513" y="5880"/>
              <a:ext cx="149" cy="323"/>
            </a:xfrm>
            <a:prstGeom prst="line">
              <a:avLst/>
            </a:prstGeom>
            <a:noFill/>
            <a:ln w="28575" cap="rnd">
              <a:solidFill>
                <a:srgbClr val="3366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38" name="Line 107"/>
            <p:cNvSpPr>
              <a:spLocks noChangeAspect="1" noChangeShapeType="1"/>
            </p:cNvSpPr>
            <p:nvPr/>
          </p:nvSpPr>
          <p:spPr bwMode="auto">
            <a:xfrm flipH="1">
              <a:off x="3630" y="5865"/>
              <a:ext cx="149" cy="323"/>
            </a:xfrm>
            <a:prstGeom prst="line">
              <a:avLst/>
            </a:prstGeom>
            <a:noFill/>
            <a:ln w="28575" cap="rnd">
              <a:solidFill>
                <a:srgbClr val="3366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39" name="Line 108"/>
            <p:cNvSpPr>
              <a:spLocks noChangeAspect="1" noChangeShapeType="1"/>
            </p:cNvSpPr>
            <p:nvPr/>
          </p:nvSpPr>
          <p:spPr bwMode="auto">
            <a:xfrm flipH="1">
              <a:off x="3772" y="5834"/>
              <a:ext cx="149" cy="323"/>
            </a:xfrm>
            <a:prstGeom prst="line">
              <a:avLst/>
            </a:prstGeom>
            <a:noFill/>
            <a:ln w="28575" cap="rnd">
              <a:solidFill>
                <a:srgbClr val="3366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1319" name="Group 119"/>
          <p:cNvGrpSpPr>
            <a:grpSpLocks/>
          </p:cNvGrpSpPr>
          <p:nvPr/>
        </p:nvGrpSpPr>
        <p:grpSpPr bwMode="auto">
          <a:xfrm>
            <a:off x="3721100" y="2071688"/>
            <a:ext cx="3594100" cy="1274762"/>
            <a:chOff x="2344" y="1113"/>
            <a:chExt cx="2264" cy="803"/>
          </a:xfrm>
        </p:grpSpPr>
        <p:grpSp>
          <p:nvGrpSpPr>
            <p:cNvPr id="13330" name="Group 116"/>
            <p:cNvGrpSpPr>
              <a:grpSpLocks/>
            </p:cNvGrpSpPr>
            <p:nvPr/>
          </p:nvGrpSpPr>
          <p:grpSpPr bwMode="auto">
            <a:xfrm>
              <a:off x="2344" y="1113"/>
              <a:ext cx="2164" cy="803"/>
              <a:chOff x="2344" y="1113"/>
              <a:chExt cx="2164" cy="803"/>
            </a:xfrm>
          </p:grpSpPr>
          <p:sp>
            <p:nvSpPr>
              <p:cNvPr id="13332" name="Rectangle 58"/>
              <p:cNvSpPr>
                <a:spLocks noChangeAspect="1" noChangeArrowheads="1"/>
              </p:cNvSpPr>
              <p:nvPr/>
            </p:nvSpPr>
            <p:spPr bwMode="auto">
              <a:xfrm rot="-382159">
                <a:off x="3900" y="1113"/>
                <a:ext cx="608" cy="346"/>
              </a:xfrm>
              <a:prstGeom prst="rect">
                <a:avLst/>
              </a:prstGeom>
              <a:noFill/>
              <a:ln w="38100">
                <a:solidFill>
                  <a:srgbClr val="FF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9900">
                        <a:alpha val="20000"/>
                      </a:srgbClr>
                    </a:solidFill>
                  </a14:hiddenFill>
                </a:ext>
              </a:extLst>
            </p:spPr>
            <p:txBody>
              <a:bodyPr lIns="74295" tIns="8890" rIns="74295" bIns="8890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3333" name="Rectangle 59"/>
              <p:cNvSpPr>
                <a:spLocks noChangeAspect="1" noChangeArrowheads="1"/>
              </p:cNvSpPr>
              <p:nvPr/>
            </p:nvSpPr>
            <p:spPr bwMode="auto">
              <a:xfrm rot="-870073">
                <a:off x="3036" y="1344"/>
                <a:ext cx="609" cy="345"/>
              </a:xfrm>
              <a:prstGeom prst="rect">
                <a:avLst/>
              </a:prstGeom>
              <a:noFill/>
              <a:ln w="57150">
                <a:solidFill>
                  <a:srgbClr val="FF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9900">
                        <a:alpha val="20000"/>
                      </a:srgbClr>
                    </a:solidFill>
                  </a14:hiddenFill>
                </a:ext>
              </a:extLst>
            </p:spPr>
            <p:txBody>
              <a:bodyPr lIns="74295" tIns="8890" rIns="74295" bIns="8890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3334" name="Rectangle 60"/>
              <p:cNvSpPr>
                <a:spLocks noChangeAspect="1" noChangeArrowheads="1"/>
              </p:cNvSpPr>
              <p:nvPr/>
            </p:nvSpPr>
            <p:spPr bwMode="auto">
              <a:xfrm rot="-574001">
                <a:off x="2344" y="1570"/>
                <a:ext cx="608" cy="346"/>
              </a:xfrm>
              <a:prstGeom prst="rect">
                <a:avLst/>
              </a:prstGeom>
              <a:noFill/>
              <a:ln w="57150">
                <a:solidFill>
                  <a:srgbClr val="FF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9900">
                        <a:alpha val="20000"/>
                      </a:srgbClr>
                    </a:solidFill>
                  </a14:hiddenFill>
                </a:ext>
              </a:extLst>
            </p:spPr>
            <p:txBody>
              <a:bodyPr lIns="74295" tIns="8890" rIns="74295" bIns="8890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13331" name="Text Box 118"/>
            <p:cNvSpPr txBox="1">
              <a:spLocks noChangeArrowheads="1"/>
            </p:cNvSpPr>
            <p:nvPr/>
          </p:nvSpPr>
          <p:spPr bwMode="auto">
            <a:xfrm>
              <a:off x="3648" y="1488"/>
              <a:ext cx="96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warm advection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BC517044-9736-F986-D9DB-8501FB90956F}"/>
              </a:ext>
            </a:extLst>
          </p:cNvPr>
          <p:cNvSpPr txBox="1"/>
          <p:nvPr/>
        </p:nvSpPr>
        <p:spPr>
          <a:xfrm>
            <a:off x="8229596" y="6400800"/>
            <a:ext cx="8763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b="1" dirty="0">
                <a:solidFill>
                  <a:srgbClr val="001E1E"/>
                </a:solidFill>
                <a:latin typeface="Calibri"/>
                <a:ea typeface="平成明朝"/>
                <a:cs typeface="Calibri"/>
              </a:rPr>
              <a:t>Fig. 5.15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082054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5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1" grpId="0" animBg="1"/>
      <p:bldP spid="512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/>
              <a:t>Abrupt convective Jump </a:t>
            </a:r>
            <a:r>
              <a:rPr lang="en-US" sz="3200" dirty="0"/>
              <a:t>over the Northwest Pacific in mid-July</a:t>
            </a: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4575809"/>
            <a:ext cx="712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rPr>
              <a:t>Convection jumps to fill the subtropical NW Pacific preconditioned with high SSTs&gt;28C.</a:t>
            </a: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rPr>
              <a:t>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inked to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Meiyu-Baiu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withdrawal and eastward retreat of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rPr>
              <a:t>the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rPr>
              <a:t>WPSH,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marking the final stage of ASM development.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56E056-DF25-4C36-AEE4-2AF47214B508}"/>
              </a:ext>
            </a:extLst>
          </p:cNvPr>
          <p:cNvSpPr/>
          <p:nvPr/>
        </p:nvSpPr>
        <p:spPr>
          <a:xfrm>
            <a:off x="152400" y="6090936"/>
            <a:ext cx="876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Fig. 5.18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SST (28 and 29oC contours), precipitation (shading, mm/day) and 850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hPa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wind (m/s) for (left) July 3-17, (middle) July 23-August 6, and (right) the difference. ZQ Zhou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578764-8DC5-4868-8CF8-C1C8EA3242CC}"/>
              </a:ext>
            </a:extLst>
          </p:cNvPr>
          <p:cNvSpPr txBox="1"/>
          <p:nvPr/>
        </p:nvSpPr>
        <p:spPr>
          <a:xfrm>
            <a:off x="1518341" y="1577208"/>
            <a:ext cx="35035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climatology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: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SST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Rainfall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850hPa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wind</a:t>
            </a:r>
            <a:endParaRPr kumimoji="0" lang="en-C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18ED0-C363-4906-95FC-BB2E7764F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77" y="2011274"/>
            <a:ext cx="2646123" cy="22559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5A6E41-6CE9-4B84-93E3-4CEA141F994A}"/>
              </a:ext>
            </a:extLst>
          </p:cNvPr>
          <p:cNvSpPr txBox="1"/>
          <p:nvPr/>
        </p:nvSpPr>
        <p:spPr>
          <a:xfrm>
            <a:off x="6368163" y="1942197"/>
            <a:ext cx="178523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(7/23-8/6) minus (7/3-17)</a:t>
            </a: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5E6F5585-9215-6EAE-04BE-6A478F2B9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91" y="2057400"/>
            <a:ext cx="5311147" cy="2209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12B3FE-D0E3-5D12-9471-00FB993F30C1}"/>
              </a:ext>
            </a:extLst>
          </p:cNvPr>
          <p:cNvSpPr txBox="1"/>
          <p:nvPr/>
        </p:nvSpPr>
        <p:spPr>
          <a:xfrm>
            <a:off x="2057400" y="2771001"/>
            <a:ext cx="457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rPr>
              <a:t>28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71560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A54444-87CA-DE39-1CCA-F86830A2AE3A}"/>
              </a:ext>
            </a:extLst>
          </p:cNvPr>
          <p:cNvCxnSpPr/>
          <p:nvPr/>
        </p:nvCxnSpPr>
        <p:spPr>
          <a:xfrm flipV="1">
            <a:off x="6205518" y="1903691"/>
            <a:ext cx="0" cy="28194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EF3ED57-C403-4E13-93EC-FBA869D6583E}"/>
              </a:ext>
            </a:extLst>
          </p:cNvPr>
          <p:cNvSpPr txBox="1"/>
          <p:nvPr/>
        </p:nvSpPr>
        <p:spPr>
          <a:xfrm>
            <a:off x="76200" y="5943600"/>
            <a:ext cx="7611155" cy="73866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Calibri"/>
                <a:ea typeface="等线"/>
                <a:cs typeface="Calibri"/>
              </a:rPr>
              <a:t>Fig. 3.6</a:t>
            </a:r>
            <a:r>
              <a:rPr lang="en-US" sz="1400" dirty="0">
                <a:latin typeface="Calibri"/>
                <a:ea typeface="等线"/>
                <a:cs typeface="Calibri"/>
              </a:rPr>
              <a:t>. Nonlinear relationship of monthly precipitation with (a) SST and (b) column-integrated water vapor over tropical oceans (23.5°S–23.5°N) during December–February based on the 1997–2018 climatology on a 2.5°x2.5° grid. </a:t>
            </a:r>
            <a:endParaRPr lang="en-US" sz="1400" dirty="0">
              <a:latin typeface="Calibri"/>
              <a:cs typeface="Calibri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6ACCD11-5C70-DA4C-8970-CDFBF04F5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3" y="1690331"/>
            <a:ext cx="7431359" cy="3620183"/>
          </a:xfrm>
          <a:prstGeom prst="rect">
            <a:avLst/>
          </a:prstGeom>
        </p:spPr>
      </p:pic>
      <p:pic>
        <p:nvPicPr>
          <p:cNvPr id="5" name="Picture 4" descr="A picture containing nature, outdoor, cloud, clouds&#10;&#10;Description automatically generated">
            <a:extLst>
              <a:ext uri="{FF2B5EF4-FFF2-40B4-BE49-F238E27FC236}">
                <a16:creationId xmlns:a16="http://schemas.microsoft.com/office/drawing/2014/main" id="{1B86ECEC-C977-0FCD-AA9F-CE6BEAC02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18" y="0"/>
            <a:ext cx="2898726" cy="25401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C717B3-77F0-CF33-F939-7EEAFF568AA2}"/>
              </a:ext>
            </a:extLst>
          </p:cNvPr>
          <p:cNvSpPr/>
          <p:nvPr/>
        </p:nvSpPr>
        <p:spPr>
          <a:xfrm>
            <a:off x="3614718" y="2259355"/>
            <a:ext cx="5341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C07E48-E390-8289-49E7-76F1CEC3BA22}"/>
              </a:ext>
            </a:extLst>
          </p:cNvPr>
          <p:cNvSpPr txBox="1"/>
          <p:nvPr/>
        </p:nvSpPr>
        <p:spPr>
          <a:xfrm>
            <a:off x="5899155" y="996824"/>
            <a:ext cx="6411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&lt;q&gt;</a:t>
            </a:r>
            <a:endParaRPr lang="en-US" sz="16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D898BEB-11B1-6C50-F05F-0E094C97A4D2}"/>
                  </a:ext>
                </a:extLst>
              </p:cNvPr>
              <p:cNvSpPr txBox="1"/>
              <p:nvPr/>
            </p:nvSpPr>
            <p:spPr>
              <a:xfrm>
                <a:off x="5519718" y="2540197"/>
                <a:ext cx="140004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1" lang="en-US" alt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+mn-cs"/>
                              </a:rPr>
                              <m:t>𝑞</m:t>
                            </m:r>
                          </m:e>
                        </m:d>
                      </m:e>
                      <m:sub>
                        <m:r>
                          <a:rPr kumimoji="1" lang="en-US" alt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itchFamily="34" charset="-128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kumimoji="1" lang="en-US" alt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kumimoji="1" lang="en-US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+mn-cs"/>
                  </a:rPr>
                  <a:t> 40 mm</a:t>
                </a:r>
                <a:endParaRPr lang="en-U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D898BEB-11B1-6C50-F05F-0E094C97A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718" y="2540197"/>
                <a:ext cx="1400046" cy="338554"/>
              </a:xfrm>
              <a:prstGeom prst="rect">
                <a:avLst/>
              </a:prstGeom>
              <a:blipFill>
                <a:blip r:embed="rId5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138114C-F4A7-9B59-C9CE-3E89F8AD6624}"/>
              </a:ext>
            </a:extLst>
          </p:cNvPr>
          <p:cNvSpPr txBox="1"/>
          <p:nvPr/>
        </p:nvSpPr>
        <p:spPr>
          <a:xfrm>
            <a:off x="6513444" y="962711"/>
            <a:ext cx="27238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+mn-lt"/>
              </a:rPr>
              <a:t>Entraining air parcels in dry ambient lose moist energy </a:t>
            </a:r>
          </a:p>
        </p:txBody>
      </p:sp>
    </p:spTree>
    <p:extLst>
      <p:ext uri="{BB962C8B-B14F-4D97-AF65-F5344CB8AC3E}">
        <p14:creationId xmlns:p14="http://schemas.microsoft.com/office/powerpoint/2010/main" val="1186141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binaryapi.ap.org/b4b9bba0249a4f09b93d13deb09666ba/460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9" r="14672" b="5637"/>
          <a:stretch/>
        </p:blipFill>
        <p:spPr bwMode="auto">
          <a:xfrm>
            <a:off x="234736" y="3347562"/>
            <a:ext cx="3880064" cy="351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9" name="Text Box 17"/>
          <p:cNvSpPr txBox="1">
            <a:spLocks noChangeArrowheads="1"/>
          </p:cNvSpPr>
          <p:nvPr/>
        </p:nvSpPr>
        <p:spPr bwMode="auto">
          <a:xfrm>
            <a:off x="1292632" y="1757125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Ueda Jump</a:t>
            </a:r>
          </a:p>
        </p:txBody>
      </p:sp>
      <p:sp>
        <p:nvSpPr>
          <p:cNvPr id="37901" name="Text Box 19"/>
          <p:cNvSpPr txBox="1">
            <a:spLocks noChangeArrowheads="1"/>
          </p:cNvSpPr>
          <p:nvPr/>
        </p:nvSpPr>
        <p:spPr bwMode="auto">
          <a:xfrm>
            <a:off x="4688800" y="4114800"/>
            <a:ext cx="413067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Ueda jump </a:t>
            </a:r>
            <a:r>
              <a:rPr kumimoji="1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 </a:t>
            </a:r>
            <a:r>
              <a:rPr kumimoji="1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Meiyu-Baiu</a:t>
            </a:r>
            <a:r>
              <a:rPr kumimoji="1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termination</a:t>
            </a:r>
            <a:endParaRPr kumimoji="1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SST</a:t>
            </a:r>
            <a:r>
              <a:rPr kumimoji="1" lang="en-US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: necessary but not sufficient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Slow increase in </a:t>
            </a:r>
            <a:r>
              <a:rPr kumimoji="1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column water vapor &lt;q&gt; </a:t>
            </a:r>
            <a:r>
              <a:rPr kumimoji="1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is key to the Ueda jump.</a:t>
            </a:r>
          </a:p>
        </p:txBody>
      </p:sp>
      <p:sp>
        <p:nvSpPr>
          <p:cNvPr id="7" name="Rectangle 6"/>
          <p:cNvSpPr/>
          <p:nvPr/>
        </p:nvSpPr>
        <p:spPr>
          <a:xfrm>
            <a:off x="2214450" y="6522562"/>
            <a:ext cx="19237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Ueda et al. (1995, JMSJ)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510E717-DB45-4EC2-A95B-0B06DC6C6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677" y="256958"/>
            <a:ext cx="3712923" cy="31654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CF0A8E-B82C-4261-A201-576C883DEAD1}"/>
              </a:ext>
            </a:extLst>
          </p:cNvPr>
          <p:cNvSpPr txBox="1"/>
          <p:nvPr/>
        </p:nvSpPr>
        <p:spPr>
          <a:xfrm>
            <a:off x="6809460" y="256401"/>
            <a:ext cx="178523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(7/23-8/6) minus (7/3-17)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8099C3-DA8B-49BE-86AB-A41074D57413}"/>
              </a:ext>
            </a:extLst>
          </p:cNvPr>
          <p:cNvSpPr txBox="1"/>
          <p:nvPr/>
        </p:nvSpPr>
        <p:spPr>
          <a:xfrm>
            <a:off x="4865043" y="194846"/>
            <a:ext cx="199295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Symbol" pitchFamily="18" charset="2"/>
                <a:ea typeface="ＭＳ Ｐゴシック" pitchFamily="34" charset="-128"/>
                <a:cs typeface="+mn-cs"/>
              </a:rPr>
              <a:t>d</a:t>
            </a:r>
            <a:r>
              <a:rPr kumimoji="1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precip</a:t>
            </a:r>
            <a:r>
              <a:rPr kumimoji="1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 &amp;</a:t>
            </a:r>
            <a:r>
              <a:rPr kumimoji="1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1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ＭＳ Ｐゴシック" pitchFamily="34" charset="-128"/>
                <a:cs typeface="+mn-cs"/>
              </a:rPr>
              <a:t>d</a:t>
            </a:r>
            <a:r>
              <a:rPr kumimoji="1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wind</a:t>
            </a:r>
            <a:r>
              <a:rPr kumimoji="1" lang="en-US" alt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850hPa</a:t>
            </a:r>
            <a:r>
              <a:rPr kumimoji="1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25AD5A-A869-42AB-8E0B-69D132F5DF58}"/>
              </a:ext>
            </a:extLst>
          </p:cNvPr>
          <p:cNvSpPr/>
          <p:nvPr/>
        </p:nvSpPr>
        <p:spPr>
          <a:xfrm>
            <a:off x="7239000" y="1600200"/>
            <a:ext cx="685800" cy="45720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952BE5AE-FD12-E94D-2319-6D3858EC8C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8" r="16107" b="12009"/>
          <a:stretch/>
        </p:blipFill>
        <p:spPr>
          <a:xfrm rot="16200000">
            <a:off x="936463" y="-583438"/>
            <a:ext cx="2694975" cy="45678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9016E4-1BD9-8AA5-B0C6-1A280499E8BB}"/>
              </a:ext>
            </a:extLst>
          </p:cNvPr>
          <p:cNvSpPr/>
          <p:nvPr/>
        </p:nvSpPr>
        <p:spPr>
          <a:xfrm>
            <a:off x="1733801" y="899704"/>
            <a:ext cx="5341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SST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349CF9-1FB1-3E12-DC09-161204AEE291}"/>
              </a:ext>
            </a:extLst>
          </p:cNvPr>
          <p:cNvSpPr/>
          <p:nvPr/>
        </p:nvSpPr>
        <p:spPr>
          <a:xfrm>
            <a:off x="1869757" y="1534723"/>
            <a:ext cx="49244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&lt;q&gt;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BD34F7-A584-4274-9F88-1D584BBA9C0F}"/>
              </a:ext>
            </a:extLst>
          </p:cNvPr>
          <p:cNvSpPr/>
          <p:nvPr/>
        </p:nvSpPr>
        <p:spPr>
          <a:xfrm>
            <a:off x="2255193" y="1569763"/>
            <a:ext cx="67197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precip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F0C1E4-8FF1-2C97-7B0F-403053385BD6}"/>
              </a:ext>
            </a:extLst>
          </p:cNvPr>
          <p:cNvSpPr txBox="1"/>
          <p:nvPr/>
        </p:nvSpPr>
        <p:spPr>
          <a:xfrm>
            <a:off x="452683" y="102512"/>
            <a:ext cx="8763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b="1" dirty="0">
                <a:solidFill>
                  <a:srgbClr val="001E1E"/>
                </a:solidFill>
                <a:latin typeface="Calibri"/>
                <a:ea typeface="平成明朝"/>
                <a:cs typeface="Calibri"/>
              </a:rPr>
              <a:t>Fig. 5.19</a:t>
            </a:r>
            <a:endParaRPr lang="en-US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2F3062-9EE2-45DF-A6F6-993CDFE5AAAE}"/>
              </a:ext>
            </a:extLst>
          </p:cNvPr>
          <p:cNvSpPr/>
          <p:nvPr/>
        </p:nvSpPr>
        <p:spPr>
          <a:xfrm>
            <a:off x="2267922" y="2203319"/>
            <a:ext cx="932478" cy="463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8" name="Line 16"/>
          <p:cNvSpPr>
            <a:spLocks noChangeShapeType="1"/>
          </p:cNvSpPr>
          <p:nvPr/>
        </p:nvSpPr>
        <p:spPr bwMode="auto">
          <a:xfrm>
            <a:off x="2438400" y="1877540"/>
            <a:ext cx="0" cy="147526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2ECA76-EB3D-284A-E6B1-D67EACAB7DAC}"/>
              </a:ext>
            </a:extLst>
          </p:cNvPr>
          <p:cNvCxnSpPr/>
          <p:nvPr/>
        </p:nvCxnSpPr>
        <p:spPr>
          <a:xfrm>
            <a:off x="609600" y="1752600"/>
            <a:ext cx="33528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6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9" grpId="0"/>
      <p:bldP spid="7" grpId="0"/>
      <p:bldP spid="3789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5" t="24998" r="26563" b="25000"/>
          <a:stretch>
            <a:fillRect/>
          </a:stretch>
        </p:blipFill>
        <p:spPr bwMode="auto">
          <a:xfrm>
            <a:off x="0" y="228600"/>
            <a:ext cx="5402263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32407" r="27083" b="18520"/>
          <a:stretch>
            <a:fillRect/>
          </a:stretch>
        </p:blipFill>
        <p:spPr bwMode="auto">
          <a:xfrm>
            <a:off x="63500" y="3255963"/>
            <a:ext cx="527685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3421063" y="685800"/>
            <a:ext cx="13676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Beijing (40N)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北京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989" name="TextBox 5"/>
          <p:cNvSpPr txBox="1">
            <a:spLocks noChangeArrowheads="1"/>
          </p:cNvSpPr>
          <p:nvPr/>
        </p:nvSpPr>
        <p:spPr bwMode="auto">
          <a:xfrm>
            <a:off x="3344863" y="3733800"/>
            <a:ext cx="16882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Hangzhou (30N)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杭州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1A81D6-2E93-4C6E-A652-8F58215620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3"/>
          <a:stretch/>
        </p:blipFill>
        <p:spPr>
          <a:xfrm>
            <a:off x="5410200" y="2292626"/>
            <a:ext cx="3712923" cy="28889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29B0ED-D26E-B834-3C21-B3200531397C}"/>
              </a:ext>
            </a:extLst>
          </p:cNvPr>
          <p:cNvSpPr txBox="1"/>
          <p:nvPr/>
        </p:nvSpPr>
        <p:spPr>
          <a:xfrm>
            <a:off x="6676035" y="2015626"/>
            <a:ext cx="178523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(7/23-8/6) minus (7/3-17)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0D916A-905A-8600-014A-3CA4F851E33D}"/>
              </a:ext>
            </a:extLst>
          </p:cNvPr>
          <p:cNvSpPr txBox="1"/>
          <p:nvPr/>
        </p:nvSpPr>
        <p:spPr>
          <a:xfrm>
            <a:off x="6789737" y="1692756"/>
            <a:ext cx="21336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Symbol" pitchFamily="18" charset="2"/>
                <a:ea typeface="ＭＳ Ｐゴシック" pitchFamily="34" charset="-128"/>
                <a:cs typeface="+mn-cs"/>
              </a:rPr>
              <a:t>d</a:t>
            </a:r>
            <a:r>
              <a:rPr kumimoji="1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precip</a:t>
            </a:r>
            <a:r>
              <a:rPr kumimoji="1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 &amp;</a:t>
            </a:r>
            <a:r>
              <a:rPr kumimoji="1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1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ＭＳ Ｐゴシック" pitchFamily="34" charset="-128"/>
                <a:cs typeface="+mn-cs"/>
              </a:rPr>
              <a:t>d</a:t>
            </a:r>
            <a:r>
              <a:rPr kumimoji="1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wind</a:t>
            </a:r>
            <a:r>
              <a:rPr kumimoji="1" lang="en-US" alt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850hPa</a:t>
            </a:r>
            <a:r>
              <a:rPr kumimoji="1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6832FB-15AC-14BB-C2DD-8FB13F1778EA}"/>
              </a:ext>
            </a:extLst>
          </p:cNvPr>
          <p:cNvSpPr/>
          <p:nvPr/>
        </p:nvSpPr>
        <p:spPr>
          <a:xfrm>
            <a:off x="7751523" y="3359426"/>
            <a:ext cx="685800" cy="45720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4487863" y="1270574"/>
            <a:ext cx="2438400" cy="14726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4945063" y="3200401"/>
            <a:ext cx="2133600" cy="79530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96D878-1A67-2341-07F1-963F6D1E0DD7}"/>
              </a:ext>
            </a:extLst>
          </p:cNvPr>
          <p:cNvSpPr txBox="1"/>
          <p:nvPr/>
        </p:nvSpPr>
        <p:spPr>
          <a:xfrm>
            <a:off x="5638800" y="392252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Onset of N China rainy season coincides with end of Meiyu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Recurrent anomalous anticyclone (AAC), aka PJ pattern 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314325"/>
            <a:ext cx="2600325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Rectangle 9"/>
          <p:cNvSpPr>
            <a:spLocks noChangeArrowheads="1"/>
          </p:cNvSpPr>
          <p:nvPr/>
        </p:nvSpPr>
        <p:spPr bwMode="auto">
          <a:xfrm>
            <a:off x="4191000" y="5334000"/>
            <a:ext cx="4953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rlow Solid Italic" panose="04030604020F02020D02" pitchFamily="82" charset="0"/>
                <a:ea typeface="MS PGothic" panose="020B0600070205080204" pitchFamily="34" charset="-128"/>
                <a:cs typeface="+mn-cs"/>
              </a:rPr>
              <a:t>As Meiyu ceases in July, southeast breezes bring home sails from far seas</a:t>
            </a:r>
            <a:r>
              <a:rPr kumimoji="1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. -- Shi Su (1037–1101)</a:t>
            </a:r>
            <a:r>
              <a: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　</a:t>
            </a:r>
            <a:endParaRPr kumimoji="1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125" name="TextBox 1"/>
          <p:cNvSpPr txBox="1">
            <a:spLocks noChangeArrowheads="1"/>
          </p:cNvSpPr>
          <p:nvPr/>
        </p:nvSpPr>
        <p:spPr bwMode="auto">
          <a:xfrm>
            <a:off x="381000" y="319088"/>
            <a:ext cx="5181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Circulation-convection coupling: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 poetic view</a:t>
            </a:r>
            <a:endParaRPr kumimoji="1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863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Images\照相摄像\201207\201207A0\201207021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t="3426" r="12007" b="32893"/>
          <a:stretch>
            <a:fillRect/>
          </a:stretch>
        </p:blipFill>
        <p:spPr bwMode="auto">
          <a:xfrm>
            <a:off x="-17463" y="3876675"/>
            <a:ext cx="4973638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7326" r="2982"/>
          <a:stretch>
            <a:fillRect/>
          </a:stretch>
        </p:blipFill>
        <p:spPr bwMode="auto">
          <a:xfrm>
            <a:off x="4876800" y="347663"/>
            <a:ext cx="4191000" cy="612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5568950" y="57150"/>
            <a:ext cx="24371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Sfc</a:t>
            </a:r>
            <a:r>
              <a:rPr kumimoji="1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wind </a:t>
            </a:r>
            <a:r>
              <a:rPr kumimoji="1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July</a:t>
            </a:r>
            <a:r>
              <a:rPr kumimoji="1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&amp; </a:t>
            </a:r>
            <a:r>
              <a:rPr kumimoji="1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Aug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0"/>
          <a:stretch>
            <a:fillRect/>
          </a:stretch>
        </p:blipFill>
        <p:spPr bwMode="auto">
          <a:xfrm>
            <a:off x="-55563" y="0"/>
            <a:ext cx="5389563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3282950" y="2532063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2301875" y="3446463"/>
            <a:ext cx="2193925" cy="400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Abrupt fog retreat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42863" y="3911600"/>
            <a:ext cx="48339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Tropical convective jump </a:t>
            </a:r>
            <a:r>
              <a:rPr kumimoji="1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  <a:sym typeface="Wingdings" pitchFamily="2" charset="2"/>
              </a:rPr>
              <a:t> Termination of Yellow Sea fog season </a:t>
            </a:r>
            <a:r>
              <a:rPr kumimoji="1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  <a:sym typeface="Wingdings" pitchFamily="2" charset="2"/>
              </a:rPr>
              <a:t>&amp; </a:t>
            </a:r>
            <a:r>
              <a:rPr kumimoji="1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  <a:sym typeface="Wingdings" pitchFamily="2" charset="2"/>
              </a:rPr>
              <a:t>Meiyu</a:t>
            </a:r>
            <a:r>
              <a:rPr kumimoji="1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  <a:sym typeface="Wingdings" pitchFamily="2" charset="2"/>
              </a:rPr>
              <a:t>/</a:t>
            </a:r>
            <a:r>
              <a:rPr kumimoji="1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  <a:sym typeface="Wingdings" pitchFamily="2" charset="2"/>
              </a:rPr>
              <a:t>Baiu</a:t>
            </a:r>
            <a:endParaRPr kumimoji="1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3886200" y="1447800"/>
            <a:ext cx="2438400" cy="4950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18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4754</TotalTime>
  <Words>1119</Words>
  <Application>Microsoft Office PowerPoint</Application>
  <PresentationFormat>On-screen Show (4:3)</PresentationFormat>
  <Paragraphs>173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DxpcxjSTIX-Regular</vt:lpstr>
      <vt:lpstr>华文楷体</vt:lpstr>
      <vt:lpstr>华文行楷</vt:lpstr>
      <vt:lpstr>Arial</vt:lpstr>
      <vt:lpstr>Calibri</vt:lpstr>
      <vt:lpstr>Calibri Light</vt:lpstr>
      <vt:lpstr>Cambria Math</vt:lpstr>
      <vt:lpstr>Harlow Solid Italic</vt:lpstr>
      <vt:lpstr>Segoe Print</vt:lpstr>
      <vt:lpstr>Symbol</vt:lpstr>
      <vt:lpstr>Times New Roman</vt:lpstr>
      <vt:lpstr>Wingdings</vt:lpstr>
      <vt:lpstr>Default Design</vt:lpstr>
      <vt:lpstr>1_Office Theme</vt:lpstr>
      <vt:lpstr>1_Default Design</vt:lpstr>
      <vt:lpstr>2_Office Theme</vt:lpstr>
      <vt:lpstr>3_Office Theme</vt:lpstr>
      <vt:lpstr>PowerPoint Presentation</vt:lpstr>
      <vt:lpstr>PowerPoint Presentation</vt:lpstr>
      <vt:lpstr>Schematic</vt:lpstr>
      <vt:lpstr>Abrupt convective Jump over the Northwest Pacific in mid-July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IPRC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IPRC</dc:creator>
  <cp:lastModifiedBy>Shang-Ping Xie</cp:lastModifiedBy>
  <cp:revision>280</cp:revision>
  <cp:lastPrinted>2014-04-21T19:13:17Z</cp:lastPrinted>
  <dcterms:created xsi:type="dcterms:W3CDTF">2007-01-27T21:30:21Z</dcterms:created>
  <dcterms:modified xsi:type="dcterms:W3CDTF">2023-06-15T03:36:09Z</dcterms:modified>
</cp:coreProperties>
</file>