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56" r:id="rId2"/>
  </p:sldMasterIdLst>
  <p:notesMasterIdLst>
    <p:notesMasterId r:id="rId10"/>
  </p:notesMasterIdLst>
  <p:handoutMasterIdLst>
    <p:handoutMasterId r:id="rId11"/>
  </p:handoutMasterIdLst>
  <p:sldIdLst>
    <p:sldId id="360" r:id="rId3"/>
    <p:sldId id="339" r:id="rId4"/>
    <p:sldId id="299" r:id="rId5"/>
    <p:sldId id="1319" r:id="rId6"/>
    <p:sldId id="363" r:id="rId7"/>
    <p:sldId id="365" r:id="rId8"/>
    <p:sldId id="301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6600"/>
    <a:srgbClr val="FF3300"/>
    <a:srgbClr val="66FFFF"/>
    <a:srgbClr val="FFCC66"/>
    <a:srgbClr val="FF9933"/>
    <a:srgbClr val="CC6600"/>
    <a:srgbClr val="008000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3" autoAdjust="0"/>
    <p:restoredTop sz="89547" autoAdjust="0"/>
  </p:normalViewPr>
  <p:slideViewPr>
    <p:cSldViewPr>
      <p:cViewPr varScale="1">
        <p:scale>
          <a:sx n="76" d="100"/>
          <a:sy n="76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17B7B16-1589-4B24-A295-FC8A65012A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defTabSz="94926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2ED910E-2712-47E4-897A-DEE5EBCC7D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algn="r" defTabSz="94926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9E9FB34-8DF7-4A66-AB4A-794F39CBE0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defTabSz="94926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60E4466-D67F-4D94-B0A0-E8D9018E097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CDAA69A7-BDE5-4EA2-B889-46E9E062B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531A38-F53D-4FB9-B420-2AC54DDB59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2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50CE9DE-75D6-4541-A8E6-659524C803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2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DBE9312-4BF6-47A4-A537-5A25BD920F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A0CDCA-C74B-4163-A7C7-FEF06DBBE5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EA1738D-3854-4C20-BB39-746ECCD8AC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2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6D73722-9769-4BFB-A1C9-19C9684AF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/>
            </a:lvl1pPr>
          </a:lstStyle>
          <a:p>
            <a:pPr>
              <a:defRPr/>
            </a:pPr>
            <a:fld id="{276EBFC3-94BD-40E0-9FDE-3F513D3E0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400 miles from SD to Tucson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EBFC3-94BD-40E0-9FDE-3F513D3E07C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17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EBFC3-94BD-40E0-9FDE-3F513D3E07C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901BE-B614-45D2-B2CE-B7BF23512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3537E-7553-473C-B1FB-098D3709C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5F41FA-0B40-4C02-A834-B1A5F2A45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5D2D-7964-4F76-9C2E-C4CE861B4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F908D5-B3A3-4E2B-94E1-AF17FD210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A54ED-6C1B-43C6-AB68-1D4E0704D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09C140-94A5-4885-993B-E323D90BC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A709-B709-43BD-AE52-642C840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5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C71E3-CC3C-46DC-A671-1F5A28C12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80CEC2-15EB-4A24-9AF4-F4573B358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7CA5C7-0F0B-48F2-A27A-A4BC12498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C3AF-28B9-4E86-9B55-7B0F4858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79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CF69-F921-37CF-06D3-7252EBCE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C2ABB-3D55-034C-23EC-5645E1B7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38BCB-4FC9-071B-206C-1DC63C30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21F8F-B916-5D27-79CD-8884F5A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64C8B-B1F2-5E2B-2231-FB28DD32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0CEB-E187-6DF8-AB3E-97F5D187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88927-407D-BFC5-33F7-AAFD4247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E64A-228C-8872-A168-8C3D8A32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6C77-D5F1-36FD-67F6-1C50EE95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7771-A1A6-898E-232F-2A09DA8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1AC4-E991-F8E9-8EF2-D82633A1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E343E-A540-9CB4-93AE-FEC2876F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93822-7D5B-B110-2EA7-6191B267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C25C-A546-93EE-7AA1-702C3A4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4683-E456-2CCD-D416-C0DEDC99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0C60-8392-DF6F-07FD-A1FC06A7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35BC-867E-A03D-1755-CCA0DCDC2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201B8-5262-8E47-0B6A-BA5AF54E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4C431-3DD3-207A-0DCC-6DEA731E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600BD-65F6-1D1F-D0CA-4BE1E7DA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9729-4BD6-9B33-62A1-6900B4AB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E82F-F346-C951-72A9-EE8DC298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EF8E0-9BF1-22ED-F0DB-2E5A72679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7412D-A112-C6DD-FBC6-7BF138489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06C2-E7DA-1FD7-8F39-BD8546C57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1895B-3377-2E0D-36AB-4921E4B70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2D3B2-735E-B29E-7266-84FD2F90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3F0DF-7B7E-FF8F-B413-EE7A59D0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A1F80-C881-CEB6-8606-CEA79012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0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5EEB-687F-BE7A-DFC8-1483DA33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6C0A6-8228-998E-9728-FA5F185B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94D5D-F058-2CCE-1CDF-71C9D6A6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5D2C8-51FB-197D-BCFA-29612520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0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83909-2655-0D80-E8BA-EC579B57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596D7-7620-C948-FDAF-D7235E08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34B2D-15BA-C28D-0BA7-177C2AA1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CC10-0808-4CA2-6BAA-5F68E1F4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BE853-BB4D-DBB9-9EA6-19B17238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F1B0D-B854-A86F-68AF-8A3CCCCE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D2BDB-BAFA-8BC0-ADA6-11BD8AC4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CBF43-3A63-8084-1D4E-F2209327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41A9-C24F-B6DE-C648-B66A7756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21DC01-9F56-4E65-839F-6829C0BD6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E7D233-05E6-41B1-852E-02CBB3328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5A6B1-E7B1-465A-AC0E-27C03E476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71CC-7EBF-4509-B902-0876FAFA6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0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C04C-2BF1-A309-8E4B-5A4C62C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67769-EF2B-7B86-AD42-C7EF1D234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058B-B15E-8E43-95FA-C9EC6A3E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6257-8821-B6E0-C60C-2FB26D26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A9CEA-BE20-4733-2CC1-DB98A7EB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D03AE-0759-90F8-17EA-1ACD4C1D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20B0-5537-B67C-B28F-BF49D9FD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496F6-FBEE-95EE-AB8B-C8A6D7873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72C1D-4912-EC13-C6EF-A9DEB77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B17B-3F36-35B5-AC4B-0D0A6199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B66D-F308-3B43-7122-363DA3E3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6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DAF83-BE60-483E-7B73-9B0523653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8CDC8-0445-D32E-9DB6-AF6D0FBB4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AD1A-EEF8-496F-E390-2DF772C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06C2-17B4-4C4D-6484-DB243049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399D4-91B8-D97E-564E-0F1050B7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1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4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E226C-1579-4961-85DF-78DAC3D68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39BD5-29A1-4114-B0F3-A4BD5CB3A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2A558F-E05B-4250-AAC7-2D499C7D8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4BF7-505F-485B-BA14-7ED747B0D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3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D0F67-D797-4D6C-BE6A-D2D2EF02E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5918C-69F1-4C0D-A543-2D38DFC40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7C1C1-F4EF-41DD-B3D5-41D27EA16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E5B2-F367-4A27-B749-F34D4F4D8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7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0FD8DE-6C1C-406A-B86B-2555C6C48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1ADF4D-A7FD-4537-A397-6BD6CD853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692A8E-9837-4083-B564-223227BE5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DD56-4F86-4BC6-A2A0-284AE8382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D9D549-AF72-4054-90C9-FAAD77FD8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ED20DF-528C-4DE7-B844-E768DECC4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AB1F70-3801-491E-A4C1-533D7530B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299E-D6B3-4CBE-B777-77A7AD59A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89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0F8AA0-A33F-4DB1-BFC3-64E22819A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238A5C-F280-4EDE-B65F-6DBAFDB84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098F8A-605C-40C5-97E1-9729E46AE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0FDC-B366-4EB4-BBA6-46C3FB00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9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2375F-82CB-4B3A-B2DA-258A8648C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6F9EB-2D2F-46D2-8FC3-876BAAECB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580C8-548F-4320-A501-07BFAA99A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BE47-3683-4E64-85D2-E6C1717E2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02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87C96-6016-4769-870F-AEAC934FC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A39E3-504C-461F-A5F4-94242CEA7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2EF36-2F3A-40B3-A101-946581A6D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95CB1-0BC2-406C-9D21-221959EBC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E4DC8B-56B4-4653-976E-7FD09DB24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267198-5B81-4EA6-9201-97C25666E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101C95-E9BF-4F23-9593-7F114D8EA5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7415DF-FD35-4983-8824-9BFA08F112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EEC580-AD68-4AF6-B0E4-BA6E085273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860A70-F8EB-439B-8DD7-58A62CDA6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6E07A-BF3B-C3C6-4AB3-54064E56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0B886-9EF0-6AE8-5589-30D5BC63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795A-0DED-6F7E-14F7-78EA8855D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07BB-ECE4-47B4-99E5-DEFB9DCBF25E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3337-8735-2239-D452-D37F0B000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371D4-897D-9FF2-C0CE-5B4D53D85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76BC-81B7-4013-9F53-46DC0D8B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9">
            <a:extLst>
              <a:ext uri="{FF2B5EF4-FFF2-40B4-BE49-F238E27FC236}">
                <a16:creationId xmlns:a16="http://schemas.microsoft.com/office/drawing/2014/main" id="{3715BE79-AD31-46EE-A40D-FF9066956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2" y="914400"/>
            <a:ext cx="4439298" cy="587025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9EF538C-91DF-4863-AF1D-0409DAAFA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r="11836"/>
          <a:stretch/>
        </p:blipFill>
        <p:spPr>
          <a:xfrm>
            <a:off x="366369" y="734175"/>
            <a:ext cx="3223157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E3E81-5851-4FD7-8893-679953CDF143}"/>
              </a:ext>
            </a:extLst>
          </p:cNvPr>
          <p:cNvSpPr txBox="1"/>
          <p:nvPr/>
        </p:nvSpPr>
        <p:spPr>
          <a:xfrm>
            <a:off x="6096000" y="5645883"/>
            <a:ext cx="73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ITCZ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E2325-720A-47A8-8185-08A12165CB9E}"/>
              </a:ext>
            </a:extLst>
          </p:cNvPr>
          <p:cNvSpPr/>
          <p:nvPr/>
        </p:nvSpPr>
        <p:spPr>
          <a:xfrm rot="21449124">
            <a:off x="8143450" y="1732748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2CFDF5-2F9A-4D6A-BFC8-4B0310A36F0B}"/>
              </a:ext>
            </a:extLst>
          </p:cNvPr>
          <p:cNvSpPr/>
          <p:nvPr/>
        </p:nvSpPr>
        <p:spPr>
          <a:xfrm>
            <a:off x="707519" y="234020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NPSH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7C70E-9B26-46D1-B008-6C405CF26651}"/>
              </a:ext>
            </a:extLst>
          </p:cNvPr>
          <p:cNvSpPr/>
          <p:nvPr/>
        </p:nvSpPr>
        <p:spPr>
          <a:xfrm rot="21449124">
            <a:off x="4364672" y="1560341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ECDFA-C45B-4C46-9B79-18AD13D41004}"/>
              </a:ext>
            </a:extLst>
          </p:cNvPr>
          <p:cNvSpPr/>
          <p:nvPr/>
        </p:nvSpPr>
        <p:spPr>
          <a:xfrm>
            <a:off x="669201" y="4495028"/>
            <a:ext cx="3523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Pacific subtropical high (</a:t>
            </a:r>
            <a:r>
              <a:rPr lang="en-US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Atlantic subtropical high (</a:t>
            </a:r>
            <a:r>
              <a:rPr lang="en-US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3979A11-F726-4C4F-B69D-8A9F5D4E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598" y="44131"/>
            <a:ext cx="404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 American monsoon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610ADF-C7BA-46BF-8957-D6C484F92C72}"/>
              </a:ext>
            </a:extLst>
          </p:cNvPr>
          <p:cNvSpPr/>
          <p:nvPr/>
        </p:nvSpPr>
        <p:spPr>
          <a:xfrm rot="21449124">
            <a:off x="6342414" y="4775285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E17AA-01A8-472B-B008-AA58DC86A155}"/>
              </a:ext>
            </a:extLst>
          </p:cNvPr>
          <p:cNvSpPr/>
          <p:nvPr/>
        </p:nvSpPr>
        <p:spPr>
          <a:xfrm>
            <a:off x="220511" y="6400800"/>
            <a:ext cx="93748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kern="0" dirty="0">
                <a:latin typeface="Calibri"/>
                <a:ea typeface="SimSun"/>
                <a:cs typeface="Calibri"/>
              </a:rPr>
              <a:t>Fig. 5.27</a:t>
            </a:r>
            <a:r>
              <a:rPr lang="en-US" sz="1400" kern="0" dirty="0">
                <a:latin typeface="Calibri"/>
                <a:ea typeface="SimSun"/>
                <a:cs typeface="Calibri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0B497-DEFC-4D72-8E99-8DD0FB74BC5A}"/>
              </a:ext>
            </a:extLst>
          </p:cNvPr>
          <p:cNvSpPr txBox="1"/>
          <p:nvPr/>
        </p:nvSpPr>
        <p:spPr>
          <a:xfrm>
            <a:off x="7772400" y="3695639"/>
            <a:ext cx="1297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latin typeface="Calibri"/>
                <a:ea typeface="SimSun"/>
                <a:cs typeface="Calibri"/>
              </a:rPr>
              <a:t>July-August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1DE8A-251E-4A18-85E3-8157401302AF}"/>
              </a:ext>
            </a:extLst>
          </p:cNvPr>
          <p:cNvSpPr/>
          <p:nvPr/>
        </p:nvSpPr>
        <p:spPr>
          <a:xfrm rot="3062584">
            <a:off x="1552189" y="1851303"/>
            <a:ext cx="930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Upwelling </a:t>
            </a:r>
          </a:p>
        </p:txBody>
      </p:sp>
    </p:spTree>
    <p:extLst>
      <p:ext uri="{BB962C8B-B14F-4D97-AF65-F5344CB8AC3E}">
        <p14:creationId xmlns:p14="http://schemas.microsoft.com/office/powerpoint/2010/main" val="19968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22D5A4DC-0637-4AC4-9D0B-CE5B5312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1907259"/>
            <a:ext cx="5172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1">
            <a:extLst>
              <a:ext uri="{FF2B5EF4-FFF2-40B4-BE49-F238E27FC236}">
                <a16:creationId xmlns:a16="http://schemas.microsoft.com/office/drawing/2014/main" id="{27EDA17B-7850-4919-A56B-05D0E2F9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6337300"/>
            <a:ext cx="242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Douglas et al. (1993, JC)</a:t>
            </a:r>
          </a:p>
        </p:txBody>
      </p:sp>
      <p:sp>
        <p:nvSpPr>
          <p:cNvPr id="51204" name="TextBox 5">
            <a:extLst>
              <a:ext uri="{FF2B5EF4-FFF2-40B4-BE49-F238E27FC236}">
                <a16:creationId xmlns:a16="http://schemas.microsoft.com/office/drawing/2014/main" id="{4E3167F7-9A45-45C7-946B-288F9D08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7" y="5956972"/>
            <a:ext cx="187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JAS/Annual precip</a:t>
            </a: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95197375-02A1-4D0F-A362-C6CAC28D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" y="4579936"/>
            <a:ext cx="3586826" cy="215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3">
            <a:extLst>
              <a:ext uri="{FF2B5EF4-FFF2-40B4-BE49-F238E27FC236}">
                <a16:creationId xmlns:a16="http://schemas.microsoft.com/office/drawing/2014/main" id="{FA7FA082-475F-4C16-AB56-5EBE235C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7" y="6354640"/>
            <a:ext cx="404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 American monsoon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D23202-C22B-47CA-A0F4-DDFAB65E02B7}"/>
              </a:ext>
            </a:extLst>
          </p:cNvPr>
          <p:cNvCxnSpPr>
            <a:cxnSpLocks/>
          </p:cNvCxnSpPr>
          <p:nvPr/>
        </p:nvCxnSpPr>
        <p:spPr>
          <a:xfrm flipV="1">
            <a:off x="3576637" y="5117184"/>
            <a:ext cx="2895600" cy="839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:a16="http://schemas.microsoft.com/office/drawing/2014/main" id="{C6899427-050E-48CE-9B4E-23F10EF55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38100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711CA39-F1E6-4F2E-A173-E90F807C2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r="5858" b="6490"/>
          <a:stretch/>
        </p:blipFill>
        <p:spPr bwMode="auto">
          <a:xfrm>
            <a:off x="0" y="2485525"/>
            <a:ext cx="3586826" cy="19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152D72-E71A-41FD-9604-E32E8F95AEA3}"/>
              </a:ext>
            </a:extLst>
          </p:cNvPr>
          <p:cNvCxnSpPr>
            <a:cxnSpLocks/>
          </p:cNvCxnSpPr>
          <p:nvPr/>
        </p:nvCxnSpPr>
        <p:spPr>
          <a:xfrm flipV="1">
            <a:off x="3652837" y="3764634"/>
            <a:ext cx="2209800" cy="7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8E0D64-F88E-412F-B0DC-402544AAB39F}"/>
              </a:ext>
            </a:extLst>
          </p:cNvPr>
          <p:cNvCxnSpPr>
            <a:cxnSpLocks/>
          </p:cNvCxnSpPr>
          <p:nvPr/>
        </p:nvCxnSpPr>
        <p:spPr>
          <a:xfrm>
            <a:off x="3576637" y="1537372"/>
            <a:ext cx="1333500" cy="20086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76D0F20-D556-4F28-B9F5-94FEF91DCF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867"/>
          <a:stretch/>
        </p:blipFill>
        <p:spPr>
          <a:xfrm>
            <a:off x="5229225" y="0"/>
            <a:ext cx="3881420" cy="21208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6549E4-F016-4BDC-947C-27B87AA9B0F4}"/>
              </a:ext>
            </a:extLst>
          </p:cNvPr>
          <p:cNvSpPr/>
          <p:nvPr/>
        </p:nvSpPr>
        <p:spPr>
          <a:xfrm>
            <a:off x="5301906" y="263524"/>
            <a:ext cx="1121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Austin, TX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1221B1-875F-4138-95A2-89F46C12658A}"/>
              </a:ext>
            </a:extLst>
          </p:cNvPr>
          <p:cNvCxnSpPr>
            <a:cxnSpLocks/>
          </p:cNvCxnSpPr>
          <p:nvPr/>
        </p:nvCxnSpPr>
        <p:spPr>
          <a:xfrm>
            <a:off x="7175797" y="1763883"/>
            <a:ext cx="1114127" cy="20086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3606EE-A438-455B-989C-277876A84705}"/>
              </a:ext>
            </a:extLst>
          </p:cNvPr>
          <p:cNvSpPr txBox="1"/>
          <p:nvPr/>
        </p:nvSpPr>
        <p:spPr>
          <a:xfrm flipH="1">
            <a:off x="1950719" y="609600"/>
            <a:ext cx="162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Mediterranean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50D9A-AC72-4214-8668-CFEB3BBB1E8A}"/>
              </a:ext>
            </a:extLst>
          </p:cNvPr>
          <p:cNvSpPr txBox="1"/>
          <p:nvPr/>
        </p:nvSpPr>
        <p:spPr>
          <a:xfrm flipH="1">
            <a:off x="3420719" y="4595463"/>
            <a:ext cx="1881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Summer monsoon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75FE8-9CAC-4111-B634-E9FDAAC8CAA2}"/>
              </a:ext>
            </a:extLst>
          </p:cNvPr>
          <p:cNvSpPr txBox="1"/>
          <p:nvPr/>
        </p:nvSpPr>
        <p:spPr>
          <a:xfrm flipH="1">
            <a:off x="6791993" y="238780"/>
            <a:ext cx="151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Mid-summer drought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4">
            <a:extLst>
              <a:ext uri="{FF2B5EF4-FFF2-40B4-BE49-F238E27FC236}">
                <a16:creationId xmlns:a16="http://schemas.microsoft.com/office/drawing/2014/main" id="{71591888-AC33-4836-9B96-7020F1384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4" y="1155341"/>
            <a:ext cx="4315580" cy="465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1">
            <a:extLst>
              <a:ext uri="{FF2B5EF4-FFF2-40B4-BE49-F238E27FC236}">
                <a16:creationId xmlns:a16="http://schemas.microsoft.com/office/drawing/2014/main" id="{A2C30F63-C9C2-41E2-98CE-7B97501B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5782270"/>
            <a:ext cx="4051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Large rainfall w/ lightning in afternoon-evening on the west slope of Sierra Madre Occidental (~2 km high)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B177C-84D1-4426-8648-32721FC2E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36"/>
          <a:stretch/>
        </p:blipFill>
        <p:spPr>
          <a:xfrm>
            <a:off x="4293" y="990600"/>
            <a:ext cx="4567707" cy="4659586"/>
          </a:xfrm>
          <a:prstGeom prst="rect">
            <a:avLst/>
          </a:prstGeom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95A79E3-4BBD-411F-8575-B0B3B9C6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131" y="5825798"/>
            <a:ext cx="3954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Onset date for N American monsoon (Higgins et al. 1999, JC)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0EF30-0CDD-4ADA-9D1B-894A02611D39}"/>
              </a:ext>
            </a:extLst>
          </p:cNvPr>
          <p:cNvSpPr/>
          <p:nvPr/>
        </p:nvSpPr>
        <p:spPr>
          <a:xfrm>
            <a:off x="2184860" y="869260"/>
            <a:ext cx="215854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July rainfall &amp; </a:t>
            </a:r>
            <a:r>
              <a:rPr lang="en-US" altLang="en-US" sz="1600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</a:t>
            </a:r>
            <a:endParaRPr lang="en-US" sz="1600" dirty="0">
              <a:solidFill>
                <a:srgbClr val="996600"/>
              </a:solidFill>
            </a:endParaRPr>
          </a:p>
        </p:txBody>
      </p:sp>
      <p:pic>
        <p:nvPicPr>
          <p:cNvPr id="3" name="Picture 2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EE7D4DDE-8331-44FE-8C34-94396E214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09" y="-6616"/>
            <a:ext cx="3971789" cy="1719943"/>
          </a:xfrm>
          <a:prstGeom prst="rect">
            <a:avLst/>
          </a:prstGeom>
        </p:spPr>
      </p:pic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73270EDD-5202-478E-A261-0B945F23B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16"/>
            <a:ext cx="2180493" cy="1606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A22C01-1BE5-4ECE-B0B3-85B4FC37707D}"/>
              </a:ext>
            </a:extLst>
          </p:cNvPr>
          <p:cNvSpPr txBox="1"/>
          <p:nvPr/>
        </p:nvSpPr>
        <p:spPr>
          <a:xfrm>
            <a:off x="391986" y="1269168"/>
            <a:ext cx="178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 in SD mountain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1E57F-DFFE-4B6D-7406-16118E56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0" t="12827" r="17110" b="2278"/>
          <a:stretch/>
        </p:blipFill>
        <p:spPr>
          <a:xfrm>
            <a:off x="5449770" y="879151"/>
            <a:ext cx="3694229" cy="3871245"/>
          </a:xfrm>
          <a:prstGeom prst="rect">
            <a:avLst/>
          </a:prstGeom>
        </p:spPr>
      </p:pic>
      <p:pic>
        <p:nvPicPr>
          <p:cNvPr id="5" name="Picture 4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81CFFEE9-208A-F71E-768D-3D631A88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7" b="40760"/>
          <a:stretch/>
        </p:blipFill>
        <p:spPr>
          <a:xfrm>
            <a:off x="0" y="2697570"/>
            <a:ext cx="6293735" cy="192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C1EFF-A64C-6611-4522-0403A49AC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5" y="2849886"/>
            <a:ext cx="1450384" cy="135750"/>
          </a:xfrm>
          <a:prstGeom prst="rect">
            <a:avLst/>
          </a:prstGeom>
        </p:spPr>
      </p:pic>
      <p:pic>
        <p:nvPicPr>
          <p:cNvPr id="9" name="Picture 8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D3BB5F39-8CE2-5E0E-A751-35FA3696D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 b="38228"/>
          <a:stretch/>
        </p:blipFill>
        <p:spPr>
          <a:xfrm>
            <a:off x="0" y="857250"/>
            <a:ext cx="6293735" cy="184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0126B-F1AF-9157-4A0B-F89EE9591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3" y="967735"/>
            <a:ext cx="1421805" cy="135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358709-88A5-9BF4-D3E5-3DCB032A60B1}"/>
              </a:ext>
            </a:extLst>
          </p:cNvPr>
          <p:cNvSpPr txBox="1"/>
          <p:nvPr/>
        </p:nvSpPr>
        <p:spPr>
          <a:xfrm>
            <a:off x="66554" y="5429266"/>
            <a:ext cx="70294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Webcam from SDSC rooftop looking toward the east: Thunderstorms along mountain range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https://hpwren.ucsd.edu/cameras/archive/sdsc-e-mobo-c/large/20220928/MP4/Q5.mp4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3C437-760E-B811-1579-51A113E471A7}"/>
              </a:ext>
            </a:extLst>
          </p:cNvPr>
          <p:cNvSpPr txBox="1"/>
          <p:nvPr/>
        </p:nvSpPr>
        <p:spPr>
          <a:xfrm>
            <a:off x="791746" y="4750396"/>
            <a:ext cx="36647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Segoe Print" panose="02000600000000000000" pitchFamily="2" charset="0"/>
              </a:rPr>
              <a:t>Summer ends on a high note</a:t>
            </a:r>
          </a:p>
        </p:txBody>
      </p:sp>
    </p:spTree>
    <p:extLst>
      <p:ext uri="{BB962C8B-B14F-4D97-AF65-F5344CB8AC3E}">
        <p14:creationId xmlns:p14="http://schemas.microsoft.com/office/powerpoint/2010/main" val="282713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008E1BC-A4E8-4D2E-8F6C-0BFF3472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18" y="0"/>
            <a:ext cx="4352544" cy="3502048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8165F2A-69B3-4A4C-9985-D21AD44DD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5952"/>
            <a:ext cx="4352544" cy="3502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BC258-2FE5-4C65-8CCA-CD90106A5E03}"/>
              </a:ext>
            </a:extLst>
          </p:cNvPr>
          <p:cNvSpPr txBox="1"/>
          <p:nvPr/>
        </p:nvSpPr>
        <p:spPr>
          <a:xfrm>
            <a:off x="1708099" y="2056171"/>
            <a:ext cx="29437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Deep convection in AZ, NM (NV, UT) and along Sierra Madre Occidental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Monsoon high at 500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Monsoon low at low levels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93C9A1-47A4-4CFE-A26A-24A8A02536DF}"/>
              </a:ext>
            </a:extLst>
          </p:cNvPr>
          <p:cNvCxnSpPr/>
          <p:nvPr/>
        </p:nvCxnSpPr>
        <p:spPr>
          <a:xfrm flipV="1">
            <a:off x="4572000" y="2057400"/>
            <a:ext cx="1828800" cy="1143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FA221C-C7D9-4028-B7A0-81EE8B78A251}"/>
              </a:ext>
            </a:extLst>
          </p:cNvPr>
          <p:cNvCxnSpPr>
            <a:cxnSpLocks/>
          </p:cNvCxnSpPr>
          <p:nvPr/>
        </p:nvCxnSpPr>
        <p:spPr>
          <a:xfrm>
            <a:off x="4572000" y="3771900"/>
            <a:ext cx="1752600" cy="17145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F1D00E-0033-4A35-A768-099FC2C6DC61}"/>
              </a:ext>
            </a:extLst>
          </p:cNvPr>
          <p:cNvSpPr txBox="1"/>
          <p:nvPr/>
        </p:nvSpPr>
        <p:spPr>
          <a:xfrm>
            <a:off x="6331306" y="1901848"/>
            <a:ext cx="379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BADF4-BC81-449B-B123-5A71780CBE9E}"/>
              </a:ext>
            </a:extLst>
          </p:cNvPr>
          <p:cNvSpPr txBox="1"/>
          <p:nvPr/>
        </p:nvSpPr>
        <p:spPr>
          <a:xfrm>
            <a:off x="6347764" y="5178623"/>
            <a:ext cx="379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731520C-F123-4F3A-AC01-774F9459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2428102"/>
            <a:ext cx="7383162" cy="4429897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75795C6-DEF9-4A4E-95E7-8BDC824E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723"/>
            <a:ext cx="4258962" cy="33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3572A26E-0BDB-4CEA-AAB5-1662F510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85800"/>
            <a:ext cx="8928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">
            <a:extLst>
              <a:ext uri="{FF2B5EF4-FFF2-40B4-BE49-F238E27FC236}">
                <a16:creationId xmlns:a16="http://schemas.microsoft.com/office/drawing/2014/main" id="{668DE938-C73C-4A2C-9BA8-E2F4FC26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Frequency of cold cloud tops (temperature T</a:t>
            </a:r>
            <a:r>
              <a:rPr lang="en-US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BB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&lt; 235 K)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Late afternoon-evening (2100–2400 UTC) &amp; early morning (0900–1200 UTC). </a:t>
            </a:r>
          </a:p>
        </p:txBody>
      </p:sp>
      <p:sp>
        <p:nvSpPr>
          <p:cNvPr id="53252" name="TextBox 2">
            <a:extLst>
              <a:ext uri="{FF2B5EF4-FFF2-40B4-BE49-F238E27FC236}">
                <a16:creationId xmlns:a16="http://schemas.microsoft.com/office/drawing/2014/main" id="{0F87779A-1169-4610-893C-A79DD426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Strong diurnal cycle </a:t>
            </a:r>
          </a:p>
        </p:txBody>
      </p:sp>
      <p:pic>
        <p:nvPicPr>
          <p:cNvPr id="53253" name="Picture 2">
            <a:extLst>
              <a:ext uri="{FF2B5EF4-FFF2-40B4-BE49-F238E27FC236}">
                <a16:creationId xmlns:a16="http://schemas.microsoft.com/office/drawing/2014/main" id="{EA0901D8-BB8B-40EB-AD2D-DB6D2FCA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572000"/>
            <a:ext cx="5524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>
            <a:extLst>
              <a:ext uri="{FF2B5EF4-FFF2-40B4-BE49-F238E27FC236}">
                <a16:creationId xmlns:a16="http://schemas.microsoft.com/office/drawing/2014/main" id="{716F9E58-1D65-4B68-9CE9-71385301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02113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2–5pm PDT</a:t>
            </a:r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E17AD98E-C5B6-4C52-A901-352B763F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672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2–5am PDT</a:t>
            </a:r>
          </a:p>
        </p:txBody>
      </p:sp>
      <p:sp>
        <p:nvSpPr>
          <p:cNvPr id="53256" name="Rectangle 1">
            <a:extLst>
              <a:ext uri="{FF2B5EF4-FFF2-40B4-BE49-F238E27FC236}">
                <a16:creationId xmlns:a16="http://schemas.microsoft.com/office/drawing/2014/main" id="{AFD17B8E-B552-4343-B2E0-4E33DAD4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378575"/>
            <a:ext cx="2170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Vena et al. (2006, JC)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214</Words>
  <Application>Microsoft Office PowerPoint</Application>
  <PresentationFormat>On-screen Show (4:3)</PresentationFormat>
  <Paragraphs>39</Paragraphs>
  <Slides>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Print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IPRC</dc:creator>
  <cp:lastModifiedBy>Shang-Ping Xie</cp:lastModifiedBy>
  <cp:revision>280</cp:revision>
  <cp:lastPrinted>2014-04-21T19:13:17Z</cp:lastPrinted>
  <dcterms:created xsi:type="dcterms:W3CDTF">2007-01-27T21:30:21Z</dcterms:created>
  <dcterms:modified xsi:type="dcterms:W3CDTF">2023-06-15T02:47:34Z</dcterms:modified>
</cp:coreProperties>
</file>