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60" r:id="rId2"/>
    <p:sldId id="352" r:id="rId3"/>
    <p:sldId id="318" r:id="rId4"/>
    <p:sldId id="1193" r:id="rId5"/>
    <p:sldId id="1194" r:id="rId6"/>
    <p:sldId id="1198" r:id="rId7"/>
    <p:sldId id="1199" r:id="rId8"/>
    <p:sldId id="327" r:id="rId9"/>
    <p:sldId id="315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88343" autoAdjust="0"/>
  </p:normalViewPr>
  <p:slideViewPr>
    <p:cSldViewPr snapToGrid="0">
      <p:cViewPr varScale="1">
        <p:scale>
          <a:sx n="93" d="100"/>
          <a:sy n="93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B358-5961-401A-8345-9DB00E47BC7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CD6DC-ED57-4E02-B294-7ACA825B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data.usgs.gov/monitoring-location/11266500/#parameterCode=00065&amp;period=P30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2010MWR3596.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2010MWR3596.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NA monsoon </a:t>
            </a:r>
            <a:r>
              <a:rPr lang="en-US"/>
              <a:t>in Lect-05B-NAmerican-Monsoon.pptx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37C8E-98F3-4FFE-9BCE-12F72A8732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9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Lucida Grande" panose="020B0600040502020204" pitchFamily="34" charset="0"/>
              </a:rPr>
              <a:t>CMEMS (AVISO) absolute dynamic topography (ADT), CI=2cm, land elevation, CI=500 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California coastal upwelling, contrast b/w San Diego and Santa Barbara, Southern California countercurrent</a:t>
            </a:r>
            <a:endParaRPr lang="en-US" sz="1200" dirty="0">
              <a:cs typeface="Lucida Grande" panose="020B06000405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37C8E-98F3-4FFE-9BCE-12F72A8732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(b) </a:t>
            </a:r>
            <a:r>
              <a:rPr lang="en-US">
                <a:latin typeface="Arial"/>
                <a:cs typeface="Arial"/>
                <a:hlinkClick r:id="rId3"/>
              </a:rPr>
              <a:t>https://waterdata.usgs.gov/monitoring-location/11266500/#parameterCode=00065&amp;period=P30D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37C8E-98F3-4FFE-9BCE-12F72A8732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70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Ralph, F. M., P. J. Neiman, G. N. </a:t>
            </a:r>
            <a:r>
              <a:rPr lang="en-US" dirty="0" err="1"/>
              <a:t>Kiladis</a:t>
            </a:r>
            <a:r>
              <a:rPr lang="en-US" dirty="0"/>
              <a:t>, K. </a:t>
            </a:r>
            <a:r>
              <a:rPr lang="en-US" dirty="0" err="1"/>
              <a:t>Weickmann</a:t>
            </a:r>
            <a:r>
              <a:rPr lang="en-US" dirty="0"/>
              <a:t>, and D. W. Reynolds, 2011: A Multiscale Observational Case Study of a Pacific Atmospheric River Exhibiting Tropical––Extratropical Connections and a Mesoscale Frontal Wave. </a:t>
            </a:r>
            <a:r>
              <a:rPr lang="en-US" i="1" dirty="0"/>
              <a:t>Mon. Wea. Rev.</a:t>
            </a:r>
            <a:r>
              <a:rPr lang="en-US" dirty="0"/>
              <a:t>, </a:t>
            </a:r>
            <a:r>
              <a:rPr lang="en-US" b="1" dirty="0"/>
              <a:t>139</a:t>
            </a:r>
            <a:r>
              <a:rPr lang="en-US" dirty="0"/>
              <a:t>, 1169–1189, </a:t>
            </a:r>
            <a:r>
              <a:rPr lang="en-US" dirty="0">
                <a:hlinkClick r:id="rId3"/>
              </a:rPr>
              <a:t>https://doi.org/10.1175/2010MWR3596.1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37C8E-98F3-4FFE-9BCE-12F72A8732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53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Ralph, F. M., P. J. Neiman, G. N. </a:t>
            </a:r>
            <a:r>
              <a:rPr lang="en-US" dirty="0" err="1"/>
              <a:t>Kiladis</a:t>
            </a:r>
            <a:r>
              <a:rPr lang="en-US" dirty="0"/>
              <a:t>, K. </a:t>
            </a:r>
            <a:r>
              <a:rPr lang="en-US" dirty="0" err="1"/>
              <a:t>Weickmann</a:t>
            </a:r>
            <a:r>
              <a:rPr lang="en-US" dirty="0"/>
              <a:t>, and D. W. Reynolds, 2011: A Multiscale Observational Case Study of a Pacific Atmospheric River Exhibiting Tropical––Extratropical Connections and a Mesoscale Frontal Wave. </a:t>
            </a:r>
            <a:r>
              <a:rPr lang="en-US" i="1" dirty="0"/>
              <a:t>Mon. Wea. </a:t>
            </a:r>
            <a:r>
              <a:rPr lang="en-US" i="1"/>
              <a:t>Rev.</a:t>
            </a:r>
            <a:r>
              <a:rPr lang="en-US"/>
              <a:t>, </a:t>
            </a:r>
            <a:r>
              <a:rPr lang="en-US" b="1"/>
              <a:t>139</a:t>
            </a:r>
            <a:r>
              <a:rPr lang="en-US"/>
              <a:t>, 1169–1189, </a:t>
            </a:r>
            <a:r>
              <a:rPr lang="en-US">
                <a:hlinkClick r:id="rId3"/>
              </a:rPr>
              <a:t>https://doi.org/10.1175/2010MWR3596.1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37C8E-98F3-4FFE-9BCE-12F72A8732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8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15684F2-A1B1-498D-B3C9-8F5F113FFB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26F88C84-2358-47D3-945A-E0A0469D0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http://meteora.ucsd.edu/~iacob/marinelayer.html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8C1C61E-6D3E-4AF6-9CDE-A1E56D4EA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66B4F-8899-46DD-983F-BE6A1D7876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F49F9-7B39-4BE0-B9B0-1082CECCF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6C9DF7-C5A2-4EE5-9C8E-AA10A1473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D459DD-11B0-411F-92A9-4DF870434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46E21-AFBF-4972-8B44-50B6E0594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60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C8A41-62CD-4D7A-94CB-DB9719BD7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7E07C-B17A-49C9-8E55-E5836338B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674B42-73B1-4C4B-A04B-60A1CCD1C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0576D-5D4F-430D-A92C-E35922AAC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C2A8B-DB65-4A17-8FE7-F0D9724E4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D3439-7D8F-465F-BDDB-89284C07C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7C2F8E-76FF-474B-B66A-20A5F0E5D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AE562-5A53-4ACA-B4A0-63597F33E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65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51FAE7-4C86-4B02-9731-1CE284FC8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52FAFE-2F81-41DB-8477-67881241D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26ACE8-A886-4E8E-9784-6594CA82D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1B317-B707-4CFE-91BC-8635C657D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E84F95-E233-4D5B-9459-D0A297B2F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C175B9-AC9D-481C-AE67-BE2DE112D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5DC104-2517-4797-91FD-48BBC725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A8CC-6069-4EC6-A5EB-1194818D6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02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E4884A-AE36-4B87-8B48-E59DACB25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DA90B-6E1D-4719-BEA4-A4896BBF0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56C54C-D4A2-459A-96CC-119A3D5C3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70634-00BA-4A71-84D8-6C836402C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1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967A2-B889-4384-8008-28D8CB0F8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B9ED9-A55A-409F-BD28-100BC7DB5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7405D-702D-441E-A859-23B636122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C2685-190B-4552-846F-38C3A409A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72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488D2E-D6B6-4424-A3BE-442840180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B7AE2C-C222-4860-8BD5-D764AF2E9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8B4CE2-9A2B-48B1-8F62-F1A3B9257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7C35F-49DB-4A32-9981-AA4EB2295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0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E276F1-1BC8-41A5-85E2-355EAAA72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7A929E-FD4C-4E9A-9A9B-A01E49707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F7C393-06E9-4E49-930D-8D1CE1937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36E38-B3E0-489B-8621-9BC32B435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6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AC2187-D053-48AA-AF81-001BFF61A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439289-C6DC-4005-98C5-F3EAF7386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C3B950-B2B9-4841-AE63-2382067DD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CD0CC-22BB-4CC1-8A87-0BEDA48D3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2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193F3-C540-4997-92DE-CFA8232DA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5C81F-F79F-42BC-84A4-7058473F8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DC6B69-5C8B-499F-9597-7E66EDE8D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8755B-408A-49C0-8082-FE2F58F92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6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1CA10-90DA-4BB5-941C-7B908270E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80158-AD00-4581-B8F9-28399CDD1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BB4D5-730A-4835-AA01-516B4F24D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77367-45F3-4850-B5E4-5F63D93C7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04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9C98C3-40DD-4554-BC26-FED3B5DB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31A3AE-94F2-461D-AAA6-31646C929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CECB8A-49A5-4596-BF0F-9135D78564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CCAAD5-1D73-4A83-808F-64A9C49DAA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A0E31A-8D8E-400E-855E-FE68DAE5DB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7388F1-78E7-4BB7-9E5B-57968609F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6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9">
            <a:extLst>
              <a:ext uri="{FF2B5EF4-FFF2-40B4-BE49-F238E27FC236}">
                <a16:creationId xmlns:a16="http://schemas.microsoft.com/office/drawing/2014/main" id="{3715BE79-AD31-46EE-A40D-FF9066956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2" y="914400"/>
            <a:ext cx="4439298" cy="5870256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9EF538C-91DF-4863-AF1D-0409DAAF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r="11836"/>
          <a:stretch/>
        </p:blipFill>
        <p:spPr>
          <a:xfrm>
            <a:off x="366369" y="734175"/>
            <a:ext cx="3223157" cy="358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E3E81-5851-4FD7-8893-679953CDF143}"/>
              </a:ext>
            </a:extLst>
          </p:cNvPr>
          <p:cNvSpPr txBox="1"/>
          <p:nvPr/>
        </p:nvSpPr>
        <p:spPr>
          <a:xfrm>
            <a:off x="6096000" y="5645883"/>
            <a:ext cx="73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ITCZ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E2325-720A-47A8-8185-08A12165CB9E}"/>
              </a:ext>
            </a:extLst>
          </p:cNvPr>
          <p:cNvSpPr/>
          <p:nvPr/>
        </p:nvSpPr>
        <p:spPr>
          <a:xfrm rot="21449124">
            <a:off x="8143450" y="1732748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NASH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2CFDF5-2F9A-4D6A-BFC8-4B0310A36F0B}"/>
              </a:ext>
            </a:extLst>
          </p:cNvPr>
          <p:cNvSpPr/>
          <p:nvPr/>
        </p:nvSpPr>
        <p:spPr>
          <a:xfrm>
            <a:off x="609600" y="2340209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C70E-9B26-46D1-B008-6C405CF26651}"/>
              </a:ext>
            </a:extLst>
          </p:cNvPr>
          <p:cNvSpPr/>
          <p:nvPr/>
        </p:nvSpPr>
        <p:spPr>
          <a:xfrm rot="21449124">
            <a:off x="4364672" y="1560341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ECDFA-C45B-4C46-9B79-18AD13D41004}"/>
              </a:ext>
            </a:extLst>
          </p:cNvPr>
          <p:cNvSpPr/>
          <p:nvPr/>
        </p:nvSpPr>
        <p:spPr>
          <a:xfrm>
            <a:off x="669201" y="4495028"/>
            <a:ext cx="3523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Pacific subtropical high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Atlantic subtropical high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3979A11-F726-4C4F-B69D-8A9F5D4E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490" y="336500"/>
            <a:ext cx="404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North American monsoon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10ADF-C7BA-46BF-8957-D6C484F92C72}"/>
              </a:ext>
            </a:extLst>
          </p:cNvPr>
          <p:cNvSpPr/>
          <p:nvPr/>
        </p:nvSpPr>
        <p:spPr>
          <a:xfrm rot="21449124">
            <a:off x="6342414" y="4775285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E17AA-01A8-472B-B008-AA58DC86A155}"/>
              </a:ext>
            </a:extLst>
          </p:cNvPr>
          <p:cNvSpPr/>
          <p:nvPr/>
        </p:nvSpPr>
        <p:spPr>
          <a:xfrm>
            <a:off x="220511" y="6400800"/>
            <a:ext cx="937486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/>
                <a:cs typeface="Calibri"/>
              </a:rPr>
              <a:t>Fig. 5.27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/>
                <a:cs typeface="Calibri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0B497-DEFC-4D72-8E99-8DD0FB74BC5A}"/>
              </a:ext>
            </a:extLst>
          </p:cNvPr>
          <p:cNvSpPr txBox="1"/>
          <p:nvPr/>
        </p:nvSpPr>
        <p:spPr>
          <a:xfrm>
            <a:off x="7772400" y="3695639"/>
            <a:ext cx="1297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/>
                <a:cs typeface="Calibri"/>
              </a:rPr>
              <a:t>July-August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1DE8A-251E-4A18-85E3-8157401302AF}"/>
              </a:ext>
            </a:extLst>
          </p:cNvPr>
          <p:cNvSpPr/>
          <p:nvPr/>
        </p:nvSpPr>
        <p:spPr>
          <a:xfrm rot="3062584">
            <a:off x="1552189" y="1851303"/>
            <a:ext cx="93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AEDE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Upwelling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2A8B43-08D2-FBEA-9A74-54ADD16D6624}"/>
              </a:ext>
            </a:extLst>
          </p:cNvPr>
          <p:cNvSpPr txBox="1"/>
          <p:nvPr/>
        </p:nvSpPr>
        <p:spPr>
          <a:xfrm>
            <a:off x="609600" y="134848"/>
            <a:ext cx="322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California climate</a:t>
            </a:r>
          </a:p>
        </p:txBody>
      </p:sp>
    </p:spTree>
    <p:extLst>
      <p:ext uri="{BB962C8B-B14F-4D97-AF65-F5344CB8AC3E}">
        <p14:creationId xmlns:p14="http://schemas.microsoft.com/office/powerpoint/2010/main" val="19968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79A04191-6FCB-44F5-B201-883462F5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1"/>
          <a:stretch>
            <a:fillRect/>
          </a:stretch>
        </p:blipFill>
        <p:spPr bwMode="auto">
          <a:xfrm>
            <a:off x="477838" y="315913"/>
            <a:ext cx="4398962" cy="58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3FF7FD76-22F8-48D5-870C-4A2C34FA6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914400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Jan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1CFE2126-9C3F-4B18-BECC-C4585EBDE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3810000"/>
            <a:ext cx="43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Jul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E471409E-4B5D-4DED-9C22-BAF5ACDC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100013"/>
            <a:ext cx="2503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COADS SST, cloud &amp; (u,v)</a:t>
            </a:r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D0508813-F438-42E0-9873-6E6E180E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369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Upwelling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56E7D481-24DD-4F37-B87D-65F4C7FDB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4191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Marine layer in May-July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Stronger alongshore wind than winter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Catalina eddy?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considerable onshore component (land heating?)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moist advection (vs. winter offshore dry advection)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Enhanced cold advection across the “warm” coastal water.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Strong inversion west of warm continent.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CC4957-23F9-4D64-A460-F1037931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586" y="1550742"/>
            <a:ext cx="5033413" cy="4698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2D5595-6B72-467A-BBAA-E195CEC1A27A}"/>
              </a:ext>
            </a:extLst>
          </p:cNvPr>
          <p:cNvSpPr/>
          <p:nvPr/>
        </p:nvSpPr>
        <p:spPr>
          <a:xfrm>
            <a:off x="4953000" y="6275073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SST, wind &amp;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(green contours) JJA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150DA2-18CE-4319-BE24-85025A98AF40}"/>
              </a:ext>
            </a:extLst>
          </p:cNvPr>
          <p:cNvSpPr/>
          <p:nvPr/>
        </p:nvSpPr>
        <p:spPr>
          <a:xfrm rot="766879">
            <a:off x="6078850" y="2936949"/>
            <a:ext cx="1777075" cy="227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Transverse ranges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06AB21-DB58-4B89-9568-BEC740E76A57}"/>
              </a:ext>
            </a:extLst>
          </p:cNvPr>
          <p:cNvSpPr/>
          <p:nvPr/>
        </p:nvSpPr>
        <p:spPr>
          <a:xfrm>
            <a:off x="6141355" y="3783548"/>
            <a:ext cx="383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44357A-8AA3-411F-99E4-1794BAC086ED}"/>
              </a:ext>
            </a:extLst>
          </p:cNvPr>
          <p:cNvCxnSpPr>
            <a:cxnSpLocks/>
          </p:cNvCxnSpPr>
          <p:nvPr/>
        </p:nvCxnSpPr>
        <p:spPr>
          <a:xfrm flipH="1" flipV="1">
            <a:off x="7086600" y="3687838"/>
            <a:ext cx="208586" cy="304800"/>
          </a:xfrm>
          <a:prstGeom prst="straightConnector1">
            <a:avLst/>
          </a:prstGeom>
          <a:ln w="38100">
            <a:solidFill>
              <a:srgbClr val="FF0000">
                <a:alpha val="50196"/>
              </a:srgb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D38DEC-05A3-4A21-8D73-E764EBDA85D8}"/>
              </a:ext>
            </a:extLst>
          </p:cNvPr>
          <p:cNvSpPr txBox="1"/>
          <p:nvPr/>
        </p:nvSpPr>
        <p:spPr>
          <a:xfrm>
            <a:off x="4703081" y="408401"/>
            <a:ext cx="3819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Calibri" panose="020F0502020204030204" pitchFamily="34" charset="0"/>
              </a:rPr>
              <a:t>California coastal upwelling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70BB5-132D-49F4-9A6C-7E21003614C6}"/>
              </a:ext>
            </a:extLst>
          </p:cNvPr>
          <p:cNvSpPr txBox="1"/>
          <p:nvPr/>
        </p:nvSpPr>
        <p:spPr>
          <a:xfrm>
            <a:off x="152401" y="5024816"/>
            <a:ext cx="395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Calibri" panose="020F0502020204030204" pitchFamily="34" charset="0"/>
              </a:rPr>
              <a:t>Why is SST much warmer at San Diego (18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Calibri" panose="020F0502020204030204" pitchFamily="34" charset="0"/>
              </a:rPr>
              <a:t>C) than Santa Barbara (15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Calibri" panose="020F0502020204030204" pitchFamily="34" charset="0"/>
              </a:rPr>
              <a:t>C)?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4317EE-288B-4311-BBF7-E36B328AB48C}"/>
              </a:ext>
            </a:extLst>
          </p:cNvPr>
          <p:cNvSpPr/>
          <p:nvPr/>
        </p:nvSpPr>
        <p:spPr>
          <a:xfrm>
            <a:off x="950109" y="647958"/>
            <a:ext cx="2308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Mean SST and wind in JJA</a:t>
            </a:r>
          </a:p>
        </p:txBody>
      </p:sp>
      <p:pic>
        <p:nvPicPr>
          <p:cNvPr id="16" name="Picture 8" descr="Chart, surface chart&#10;&#10;Description automatically generated">
            <a:extLst>
              <a:ext uri="{FF2B5EF4-FFF2-40B4-BE49-F238E27FC236}">
                <a16:creationId xmlns:a16="http://schemas.microsoft.com/office/drawing/2014/main" id="{76812825-7DB4-4E69-B8EC-F0F6D6E5B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7" y="1069033"/>
            <a:ext cx="4173263" cy="31761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2A76F-FA46-4119-A02A-CE238D1D9DEB}"/>
              </a:ext>
            </a:extLst>
          </p:cNvPr>
          <p:cNvSpPr txBox="1"/>
          <p:nvPr/>
        </p:nvSpPr>
        <p:spPr>
          <a:xfrm>
            <a:off x="152400" y="6505905"/>
            <a:ext cx="1523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Figs. 6.15a, 6.16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pwelling Map 2">
            <a:extLst>
              <a:ext uri="{FF2B5EF4-FFF2-40B4-BE49-F238E27FC236}">
                <a16:creationId xmlns:a16="http://schemas.microsoft.com/office/drawing/2014/main" id="{35752C05-040C-47AE-B060-DE72D317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715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">
            <a:extLst>
              <a:ext uri="{FF2B5EF4-FFF2-40B4-BE49-F238E27FC236}">
                <a16:creationId xmlns:a16="http://schemas.microsoft.com/office/drawing/2014/main" id="{972A1169-E827-43BB-87BA-84122B56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67463"/>
            <a:ext cx="899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http://oceanexplorer.noaa.gov/explorations/02quest/background/upwelling/upwelling.html</a:t>
            </a:r>
          </a:p>
        </p:txBody>
      </p:sp>
      <p:pic>
        <p:nvPicPr>
          <p:cNvPr id="19461" name="Picture 6" descr="http://bio.research.ucsc.edu/people/carr/pics/kelp_fish.jpg">
            <a:extLst>
              <a:ext uri="{FF2B5EF4-FFF2-40B4-BE49-F238E27FC236}">
                <a16:creationId xmlns:a16="http://schemas.microsoft.com/office/drawing/2014/main" id="{319BB4AC-D94C-4B47-9993-09863AF9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" y="1905000"/>
            <a:ext cx="32738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9158B-FA63-B4D9-FC58-2594BE04A1D7}"/>
              </a:ext>
            </a:extLst>
          </p:cNvPr>
          <p:cNvSpPr txBox="1"/>
          <p:nvPr/>
        </p:nvSpPr>
        <p:spPr>
          <a:xfrm>
            <a:off x="4572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Upwelling nurtures life.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A670FC-FA5D-4E69-B0EA-DBFAC21C7B4D}"/>
              </a:ext>
            </a:extLst>
          </p:cNvPr>
          <p:cNvSpPr txBox="1"/>
          <p:nvPr/>
        </p:nvSpPr>
        <p:spPr>
          <a:xfrm>
            <a:off x="8153400" y="6477000"/>
            <a:ext cx="836806" cy="28469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Fig. 6.19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</a:p>
        </p:txBody>
      </p:sp>
      <p:pic>
        <p:nvPicPr>
          <p:cNvPr id="2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8474AB9-B3E9-4F04-8A62-5F8C4FEC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3217"/>
            <a:ext cx="3659218" cy="6784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258CC-0D6D-46E5-9E25-A50B40D83783}"/>
              </a:ext>
            </a:extLst>
          </p:cNvPr>
          <p:cNvSpPr txBox="1"/>
          <p:nvPr/>
        </p:nvSpPr>
        <p:spPr>
          <a:xfrm>
            <a:off x="914400" y="2819400"/>
            <a:ext cx="152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Merced River flow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0298-7560-4756-8933-C734A347FF0D}"/>
              </a:ext>
            </a:extLst>
          </p:cNvPr>
          <p:cNvSpPr txBox="1"/>
          <p:nvPr/>
        </p:nvSpPr>
        <p:spPr>
          <a:xfrm>
            <a:off x="2146999" y="381000"/>
            <a:ext cx="30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5CC03-5730-40E9-9380-EB5A3A7DAD88}"/>
              </a:ext>
            </a:extLst>
          </p:cNvPr>
          <p:cNvSpPr txBox="1"/>
          <p:nvPr/>
        </p:nvSpPr>
        <p:spPr>
          <a:xfrm>
            <a:off x="881932" y="3944108"/>
            <a:ext cx="1148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Burned area CA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0F748-BC01-40FB-ACDB-79F0AF08AD1A}"/>
              </a:ext>
            </a:extLst>
          </p:cNvPr>
          <p:cNvSpPr txBox="1"/>
          <p:nvPr/>
        </p:nvSpPr>
        <p:spPr>
          <a:xfrm rot="16200000">
            <a:off x="3473928" y="1020514"/>
            <a:ext cx="672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Precip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E6987-A30A-49FD-B720-8BF73840D43F}"/>
              </a:ext>
            </a:extLst>
          </p:cNvPr>
          <p:cNvSpPr txBox="1"/>
          <p:nvPr/>
        </p:nvSpPr>
        <p:spPr>
          <a:xfrm>
            <a:off x="1159896" y="5354886"/>
            <a:ext cx="1337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Santa Ana wind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A picture containing map&#10;&#10;Description automatically generated">
            <a:extLst>
              <a:ext uri="{FF2B5EF4-FFF2-40B4-BE49-F238E27FC236}">
                <a16:creationId xmlns:a16="http://schemas.microsoft.com/office/drawing/2014/main" id="{4D381A70-AC98-480B-93CB-26E66E82C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1" y="381000"/>
            <a:ext cx="4691155" cy="355094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800A74-5A37-4EA6-89A5-BAC35B8E8D14}"/>
              </a:ext>
            </a:extLst>
          </p:cNvPr>
          <p:cNvGraphicFramePr>
            <a:graphicFrameLocks noGrp="1"/>
          </p:cNvGraphicFramePr>
          <p:nvPr/>
        </p:nvGraphicFramePr>
        <p:xfrm>
          <a:off x="4126303" y="493497"/>
          <a:ext cx="4717950" cy="304800"/>
        </p:xfrm>
        <a:graphic>
          <a:graphicData uri="http://schemas.openxmlformats.org/drawingml/2006/table">
            <a:tbl>
              <a:tblPr/>
              <a:tblGrid>
                <a:gridCol w="786325">
                  <a:extLst>
                    <a:ext uri="{9D8B030D-6E8A-4147-A177-3AD203B41FA5}">
                      <a16:colId xmlns:a16="http://schemas.microsoft.com/office/drawing/2014/main" val="3883215031"/>
                    </a:ext>
                  </a:extLst>
                </a:gridCol>
                <a:gridCol w="786325">
                  <a:extLst>
                    <a:ext uri="{9D8B030D-6E8A-4147-A177-3AD203B41FA5}">
                      <a16:colId xmlns:a16="http://schemas.microsoft.com/office/drawing/2014/main" val="2680240421"/>
                    </a:ext>
                  </a:extLst>
                </a:gridCol>
                <a:gridCol w="786325">
                  <a:extLst>
                    <a:ext uri="{9D8B030D-6E8A-4147-A177-3AD203B41FA5}">
                      <a16:colId xmlns:a16="http://schemas.microsoft.com/office/drawing/2014/main" val="461804670"/>
                    </a:ext>
                  </a:extLst>
                </a:gridCol>
                <a:gridCol w="786325">
                  <a:extLst>
                    <a:ext uri="{9D8B030D-6E8A-4147-A177-3AD203B41FA5}">
                      <a16:colId xmlns:a16="http://schemas.microsoft.com/office/drawing/2014/main" val="3502655375"/>
                    </a:ext>
                  </a:extLst>
                </a:gridCol>
                <a:gridCol w="786325">
                  <a:extLst>
                    <a:ext uri="{9D8B030D-6E8A-4147-A177-3AD203B41FA5}">
                      <a16:colId xmlns:a16="http://schemas.microsoft.com/office/drawing/2014/main" val="1566369922"/>
                    </a:ext>
                  </a:extLst>
                </a:gridCol>
                <a:gridCol w="786325">
                  <a:extLst>
                    <a:ext uri="{9D8B030D-6E8A-4147-A177-3AD203B41FA5}">
                      <a16:colId xmlns:a16="http://schemas.microsoft.com/office/drawing/2014/main" val="1727992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9425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B10039-3A5B-412C-A5CD-2FA4F7B1339A}"/>
              </a:ext>
            </a:extLst>
          </p:cNvPr>
          <p:cNvSpPr txBox="1"/>
          <p:nvPr/>
        </p:nvSpPr>
        <p:spPr>
          <a:xfrm>
            <a:off x="7884462" y="733751"/>
            <a:ext cx="12595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Acres Burned</a:t>
            </a:r>
          </a:p>
        </p:txBody>
      </p:sp>
      <p:pic>
        <p:nvPicPr>
          <p:cNvPr id="18" name="Picture 17" descr="A picture containing bridge, crane, sunset&#10;&#10;Description automatically generated">
            <a:extLst>
              <a:ext uri="{FF2B5EF4-FFF2-40B4-BE49-F238E27FC236}">
                <a16:creationId xmlns:a16="http://schemas.microsoft.com/office/drawing/2014/main" id="{DF819487-6942-41ED-9B80-9479A65FB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92" y="4115362"/>
            <a:ext cx="3813676" cy="2142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56CBC3-004D-4BB3-B159-6823F8726065}"/>
              </a:ext>
            </a:extLst>
          </p:cNvPr>
          <p:cNvSpPr txBox="1"/>
          <p:nvPr/>
        </p:nvSpPr>
        <p:spPr>
          <a:xfrm>
            <a:off x="5621158" y="42446"/>
            <a:ext cx="2046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Interannual variability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0C18F-9C1E-AC50-6F84-44AAD48C6314}"/>
              </a:ext>
            </a:extLst>
          </p:cNvPr>
          <p:cNvSpPr txBox="1"/>
          <p:nvPr/>
        </p:nvSpPr>
        <p:spPr>
          <a:xfrm>
            <a:off x="1537399" y="120951"/>
            <a:ext cx="152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 Francisco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54E273-97A6-442F-9B50-619F6BBFB1B6}"/>
              </a:ext>
            </a:extLst>
          </p:cNvPr>
          <p:cNvSpPr txBox="1"/>
          <p:nvPr/>
        </p:nvSpPr>
        <p:spPr>
          <a:xfrm>
            <a:off x="126846" y="2362200"/>
            <a:ext cx="4445154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Fig. 6.17.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DJF mean flow (u) and storminess at 250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 Standard deviation 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8-day high-pass variability of meridional wind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velocity (shading), along with the  zonal wind velocity (black contours, interval of 10 m 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30 m 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-1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thickened). Based on ERA5 for 1980-2019.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6911A-281A-4C32-82D7-6AF174668B23}"/>
              </a:ext>
            </a:extLst>
          </p:cNvPr>
          <p:cNvSpPr txBox="1"/>
          <p:nvPr/>
        </p:nvSpPr>
        <p:spPr>
          <a:xfrm>
            <a:off x="26894" y="5486400"/>
            <a:ext cx="4760923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Fig. 6.18.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Atmospheric river composites on days of San Francisco Bay Area landslide onset: SLP (line contours,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hPa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), column-integrated water vapor (color shading, cm), and column-integrated vapor transport vectors (&gt;150 kg/m/s). From Cordeira et al. (2019).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D0FC96-771E-414D-8C1E-F9FC401D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5838" y="0"/>
            <a:ext cx="4058162" cy="4064707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831A1143-AD21-4BC9-BD58-0766498E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1358" y="4188903"/>
            <a:ext cx="3641642" cy="2594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57D8A2-1684-4C74-9C9C-A25326335F0D}"/>
              </a:ext>
            </a:extLst>
          </p:cNvPr>
          <p:cNvSpPr txBox="1"/>
          <p:nvPr/>
        </p:nvSpPr>
        <p:spPr>
          <a:xfrm>
            <a:off x="83279" y="163691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Mid-latitude storm tracks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winter rainy season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srl.noaa.gov/psd/atmrivers/questions/img/ar-examples.png">
            <a:extLst>
              <a:ext uri="{FF2B5EF4-FFF2-40B4-BE49-F238E27FC236}">
                <a16:creationId xmlns:a16="http://schemas.microsoft.com/office/drawing/2014/main" id="{5AAB4C4A-5168-479D-8580-C2759D887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62"/>
          <a:stretch/>
        </p:blipFill>
        <p:spPr bwMode="auto">
          <a:xfrm>
            <a:off x="76200" y="76200"/>
            <a:ext cx="467427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8D1EB-C83E-4214-AB82-C89ACD592A08}"/>
              </a:ext>
            </a:extLst>
          </p:cNvPr>
          <p:cNvSpPr/>
          <p:nvPr/>
        </p:nvSpPr>
        <p:spPr>
          <a:xfrm>
            <a:off x="95403" y="2971800"/>
            <a:ext cx="426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Atmospheric Rivers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 narrow bands that account for 95% of meridional moisture transport at 35N.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cause major flooding when they make land-fall and stall (orographic lifting).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account for 30-50% of annual precipitation in west coast states.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Identify ARs from column-integrated water vapor (IWV; satellite) and integrated vapor transport (IVT).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4C00-BD1D-F718-DB9B-5323ADC95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38" y="1981200"/>
            <a:ext cx="4086795" cy="581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22664-09C1-947F-B3A1-DE7637DA5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398" y="304800"/>
            <a:ext cx="4286402" cy="6000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DBFD79-2553-B497-7C22-A5171508DE20}"/>
              </a:ext>
            </a:extLst>
          </p:cNvPr>
          <p:cNvSpPr txBox="1"/>
          <p:nvPr/>
        </p:nvSpPr>
        <p:spPr>
          <a:xfrm>
            <a:off x="5553657" y="53340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LLJ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BC8EC-D1C4-95E9-B1A2-D1A5924EC7F7}"/>
              </a:ext>
            </a:extLst>
          </p:cNvPr>
          <p:cNvSpPr txBox="1"/>
          <p:nvPr/>
        </p:nvSpPr>
        <p:spPr>
          <a:xfrm rot="16200000">
            <a:off x="4817105" y="3869696"/>
            <a:ext cx="1143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Moist neutrality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A7BBA-5139-86F4-BA47-F5CD51AB692F}"/>
              </a:ext>
            </a:extLst>
          </p:cNvPr>
          <p:cNvSpPr txBox="1"/>
          <p:nvPr/>
        </p:nvSpPr>
        <p:spPr>
          <a:xfrm>
            <a:off x="7043410" y="6399311"/>
            <a:ext cx="2100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Ralph et al. (2005, MWR)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6D237-CB39-B13D-22EF-6E66533D8DFB}"/>
              </a:ext>
            </a:extLst>
          </p:cNvPr>
          <p:cNvSpPr txBox="1"/>
          <p:nvPr/>
        </p:nvSpPr>
        <p:spPr>
          <a:xfrm>
            <a:off x="2928610" y="2362200"/>
            <a:ext cx="2100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Ralph et al. (2011, MWR)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97275-FB9D-3AC4-8328-8502BFEA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3" y="356759"/>
            <a:ext cx="6091946" cy="512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49A9D-5270-7371-CEA1-B1ACE1E5B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973" y="2903858"/>
            <a:ext cx="2973827" cy="22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BF621-F52E-4B41-9973-512785DF2A04}"/>
              </a:ext>
            </a:extLst>
          </p:cNvPr>
          <p:cNvSpPr txBox="1"/>
          <p:nvPr/>
        </p:nvSpPr>
        <p:spPr>
          <a:xfrm>
            <a:off x="381000" y="762000"/>
            <a:ext cx="8534400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words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Trade wind inversion, the boundary between warm tropospheric air (as warm as on the equator) and cold ocean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Transition from solid stratus, through broken stratocumulus, scattered cumulus into deep cumulonimbus; 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Bulk cloud cover variations with cloud type, SST effect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Turbulence: cold advection by the trades &amp; cloud top longwave radiative cooling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Coupled vs. decoupled marine boundary layer, conditional instability and shallow cumulus convection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Cloud radiative effect of bright low cloud vs. deep convective cloud, important for planetary albedo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Prevalence of low cloud in eastern subtropical ocean basins (low SSTs &amp; strong subsidence)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Two types of cloud-SST feedback: low vs. convective cloud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meteora.ucsd.edu/~iacob/figs/cldtot2200jun1996-2008.jpg">
            <a:extLst>
              <a:ext uri="{FF2B5EF4-FFF2-40B4-BE49-F238E27FC236}">
                <a16:creationId xmlns:a16="http://schemas.microsoft.com/office/drawing/2014/main" id="{6BE07309-0133-4FD3-B20B-C90A1AB0E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5"/>
          <a:stretch/>
        </p:blipFill>
        <p:spPr bwMode="auto">
          <a:xfrm>
            <a:off x="4518025" y="76200"/>
            <a:ext cx="4702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meteora.ucsd.edu/~iacob/figs/cldtot1500jun1996-2008.jpg">
            <a:extLst>
              <a:ext uri="{FF2B5EF4-FFF2-40B4-BE49-F238E27FC236}">
                <a16:creationId xmlns:a16="http://schemas.microsoft.com/office/drawing/2014/main" id="{1F4DD543-8366-4CFA-A0D5-FBC644B25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702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 descr="http://meteora.ucsd.edu/%7Eiacob/LongTerm2.gif">
            <a:extLst>
              <a:ext uri="{FF2B5EF4-FFF2-40B4-BE49-F238E27FC236}">
                <a16:creationId xmlns:a16="http://schemas.microsoft.com/office/drawing/2014/main" id="{E3D1FE30-F30E-41D2-A88D-23D754DA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786188"/>
            <a:ext cx="317817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">
            <a:extLst>
              <a:ext uri="{FF2B5EF4-FFF2-40B4-BE49-F238E27FC236}">
                <a16:creationId xmlns:a16="http://schemas.microsoft.com/office/drawing/2014/main" id="{F21B9E61-AB0D-43AC-BDC8-C451E388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6477000"/>
            <a:ext cx="635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 Iacobellis website: meteora.ucsd.edu/~iacob/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marinelayer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.html</a:t>
            </a:r>
          </a:p>
        </p:txBody>
      </p:sp>
      <p:sp>
        <p:nvSpPr>
          <p:cNvPr id="21510" name="TextBox 1">
            <a:extLst>
              <a:ext uri="{FF2B5EF4-FFF2-40B4-BE49-F238E27FC236}">
                <a16:creationId xmlns:a16="http://schemas.microsoft.com/office/drawing/2014/main" id="{836CDACA-4B29-493F-AD74-C3F8F34E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19800"/>
            <a:ext cx="52228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2FE3E8E6-4E4D-4536-9DD7-9BD4540D0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32500"/>
            <a:ext cx="4730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Jun</a:t>
            </a: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id="{29F57A10-960C-4E40-B95A-CE3439F4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32500"/>
            <a:ext cx="4143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Jul</a:t>
            </a:r>
          </a:p>
        </p:txBody>
      </p:sp>
      <p:sp>
        <p:nvSpPr>
          <p:cNvPr id="21513" name="TextBox 9">
            <a:extLst>
              <a:ext uri="{FF2B5EF4-FFF2-40B4-BE49-F238E27FC236}">
                <a16:creationId xmlns:a16="http://schemas.microsoft.com/office/drawing/2014/main" id="{9FEF2080-CE1F-4A14-9C00-0B515FB7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19800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Aug</a:t>
            </a:r>
          </a:p>
        </p:txBody>
      </p:sp>
      <p:sp>
        <p:nvSpPr>
          <p:cNvPr id="21514" name="TextBox 10">
            <a:extLst>
              <a:ext uri="{FF2B5EF4-FFF2-40B4-BE49-F238E27FC236}">
                <a16:creationId xmlns:a16="http://schemas.microsoft.com/office/drawing/2014/main" id="{7C9CE006-E6AF-4D5B-B83B-D7E8BDEE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32500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Sep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ED56264-8CE5-4736-A170-F2E1BD31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3733800"/>
            <a:ext cx="44211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">
            <a:extLst>
              <a:ext uri="{FF2B5EF4-FFF2-40B4-BE49-F238E27FC236}">
                <a16:creationId xmlns:a16="http://schemas.microsoft.com/office/drawing/2014/main" id="{C07827B5-42C0-4565-B943-08CD3F35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4030663"/>
            <a:ext cx="1894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May Gray / June Gloom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759</Words>
  <Application>Microsoft Office PowerPoint</Application>
  <PresentationFormat>On-screen Show (4:3)</PresentationFormat>
  <Paragraphs>86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Print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Shang-Ping Xie</dc:creator>
  <cp:lastModifiedBy>Shang-Ping Xie</cp:lastModifiedBy>
  <cp:revision>2</cp:revision>
  <dcterms:created xsi:type="dcterms:W3CDTF">2023-07-25T00:19:03Z</dcterms:created>
  <dcterms:modified xsi:type="dcterms:W3CDTF">2023-07-25T00:22:22Z</dcterms:modified>
</cp:coreProperties>
</file>