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21" r:id="rId2"/>
    <p:sldMasterId id="2147483733" r:id="rId3"/>
    <p:sldMasterId id="2147483747" r:id="rId4"/>
    <p:sldMasterId id="2147483772" r:id="rId5"/>
    <p:sldMasterId id="2147483785" r:id="rId6"/>
  </p:sldMasterIdLst>
  <p:notesMasterIdLst>
    <p:notesMasterId r:id="rId33"/>
  </p:notesMasterIdLst>
  <p:handoutMasterIdLst>
    <p:handoutMasterId r:id="rId34"/>
  </p:handoutMasterIdLst>
  <p:sldIdLst>
    <p:sldId id="270" r:id="rId7"/>
    <p:sldId id="266" r:id="rId8"/>
    <p:sldId id="290" r:id="rId9"/>
    <p:sldId id="262" r:id="rId10"/>
    <p:sldId id="413" r:id="rId11"/>
    <p:sldId id="423" r:id="rId12"/>
    <p:sldId id="415" r:id="rId13"/>
    <p:sldId id="427" r:id="rId14"/>
    <p:sldId id="278" r:id="rId15"/>
    <p:sldId id="424" r:id="rId16"/>
    <p:sldId id="373" r:id="rId17"/>
    <p:sldId id="398" r:id="rId18"/>
    <p:sldId id="259" r:id="rId19"/>
    <p:sldId id="257" r:id="rId20"/>
    <p:sldId id="275" r:id="rId21"/>
    <p:sldId id="425" r:id="rId22"/>
    <p:sldId id="426" r:id="rId23"/>
    <p:sldId id="418" r:id="rId24"/>
    <p:sldId id="286" r:id="rId25"/>
    <p:sldId id="419" r:id="rId26"/>
    <p:sldId id="421" r:id="rId27"/>
    <p:sldId id="422" r:id="rId28"/>
    <p:sldId id="371" r:id="rId29"/>
    <p:sldId id="285" r:id="rId30"/>
    <p:sldId id="284" r:id="rId31"/>
    <p:sldId id="269" r:id="rId3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33FF"/>
    <a:srgbClr val="FF66FF"/>
    <a:srgbClr val="0099FF"/>
    <a:srgbClr val="FF0000"/>
    <a:srgbClr val="333333"/>
    <a:srgbClr val="BBE0E3"/>
    <a:srgbClr val="008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14" autoAdjust="0"/>
  </p:normalViewPr>
  <p:slideViewPr>
    <p:cSldViewPr>
      <p:cViewPr varScale="1">
        <p:scale>
          <a:sx n="103" d="100"/>
          <a:sy n="103" d="100"/>
        </p:scale>
        <p:origin x="45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B4CBC09-B282-4CC4-92C7-846DEC1B72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F53F440-D956-4E03-9ACF-30948BD5600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D182159E-6C03-4B77-8118-889FC94206C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715B814B-A622-4026-84DA-CFCB8E7B34C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8510CA57-3F9C-4599-80E2-A19238E65D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A6C20CE-6090-4B92-9F4D-73CCE5A5B26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069641D-0E6B-47A7-AC03-FAD656C81BB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F7B35D44-D999-48FF-A8D7-4E103CF02FB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C6496C4A-ADD0-4990-A582-301E2CE0889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5AA82993-9A31-4AF5-B5D5-135E15715E4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7473512E-EE7B-43D0-AE0A-6A8460C6B5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C8548FA3-5105-453B-9A0D-F09AD05BBB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ametsoc.org/doi/abs/10.1175/1520-0485(1999)029%3c0925:SVITEP%3e2.0.CO;2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i.org/10.1175/1520-0485(1999)029%3c0925:SVITEP%3e2.0.CO;2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2495E84E-FB58-45E2-8716-EB9F7580D5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16E7D4A7-EDA4-40F4-9865-4655DF2AA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/>
              <a:t>7.1.1-4, 7.2.1-2, 7.2.5, 7.3</a:t>
            </a:r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7FB1566C-1091-401B-904C-91E610C68C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360833-D726-490E-9A19-0DA1744281B2}" type="slidenum">
              <a:rPr lang="en-US" altLang="en-US" sz="1300" smtClean="0"/>
              <a:pPr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1176821" y="695961"/>
            <a:ext cx="4632941" cy="34813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230" tIns="45615" rIns="91230" bIns="45615" anchor="ctr"/>
          <a:lstStyle>
            <a:lvl1pPr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ts val="5325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</a:endParaRPr>
          </a:p>
        </p:txBody>
      </p:sp>
      <p:sp>
        <p:nvSpPr>
          <p:cNvPr id="70659" name="Text Box 2"/>
          <p:cNvSpPr>
            <a:spLocks noGrp="1" noChangeArrowheads="1"/>
          </p:cNvSpPr>
          <p:nvPr>
            <p:ph type="body"/>
          </p:nvPr>
        </p:nvSpPr>
        <p:spPr>
          <a:xfrm>
            <a:off x="699133" y="4410392"/>
            <a:ext cx="5588317" cy="41789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24000"/>
              </a:lnSpc>
              <a:spcBef>
                <a:spcPts val="449"/>
              </a:spcBef>
              <a:tabLst>
                <a:tab pos="0" algn="l"/>
                <a:tab pos="456103" algn="l"/>
                <a:tab pos="912205" algn="l"/>
                <a:tab pos="1368308" algn="l"/>
                <a:tab pos="1824411" algn="l"/>
                <a:tab pos="2280514" algn="l"/>
                <a:tab pos="2736616" algn="l"/>
                <a:tab pos="3192719" algn="l"/>
                <a:tab pos="3648822" algn="l"/>
                <a:tab pos="4104924" algn="l"/>
                <a:tab pos="4561027" algn="l"/>
                <a:tab pos="5017130" algn="l"/>
                <a:tab pos="5473233" algn="l"/>
                <a:tab pos="5929335" algn="l"/>
                <a:tab pos="6385438" algn="l"/>
                <a:tab pos="6841541" algn="l"/>
                <a:tab pos="7297644" algn="l"/>
                <a:tab pos="7753746" algn="l"/>
                <a:tab pos="8209849" algn="l"/>
                <a:tab pos="8665952" algn="l"/>
                <a:tab pos="9122054" algn="l"/>
              </a:tabLst>
            </a:pPr>
            <a:endParaRPr lang="en-US" altLang="en-US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6B5565-F662-4091-B662-D006FE33820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356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0F05F61A-01AD-4FAB-9E8B-A070BCA013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891910BE-FB56-4F48-850C-8A0DB5898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90CEDE7D-2BF8-45E0-98E7-BE917ED9AD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70D71D-4818-4FE6-AC01-4317A06C79BC}" type="slidenum">
              <a:rPr lang="en-US" altLang="en-US" sz="1300" smtClean="0"/>
              <a:pPr>
                <a:spcBef>
                  <a:spcPct val="0"/>
                </a:spcBef>
              </a:pPr>
              <a:t>13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Fig. .6 </a:t>
            </a:r>
            <a:r>
              <a:rPr lang="en-US" dirty="0">
                <a:sym typeface="Wingdings" panose="05000000000000000000" pitchFamily="2" charset="2"/>
              </a:rPr>
              <a:t> Nikolai</a:t>
            </a:r>
            <a:endParaRPr lang="en-US" dirty="0"/>
          </a:p>
          <a:p>
            <a:r>
              <a:rPr lang="en-US" dirty="0"/>
              <a:t>Yu, X. and M.J. McPhaden, 1999: </a:t>
            </a:r>
            <a:r>
              <a:rPr lang="en-US" dirty="0">
                <a:hlinkClick r:id="rId3"/>
              </a:rPr>
              <a:t>Seasonal Variability in the Equatorial Pacific.</a:t>
            </a:r>
            <a:r>
              <a:rPr lang="en-US" dirty="0"/>
              <a:t> </a:t>
            </a:r>
            <a:r>
              <a:rPr lang="en-US" i="1" dirty="0"/>
              <a:t>J. Phys. </a:t>
            </a:r>
            <a:r>
              <a:rPr lang="en-US" i="1" dirty="0" err="1"/>
              <a:t>Oceanogr</a:t>
            </a:r>
            <a:r>
              <a:rPr lang="en-US" i="1" dirty="0"/>
              <a:t>.,</a:t>
            </a:r>
            <a:r>
              <a:rPr lang="en-US" dirty="0"/>
              <a:t> </a:t>
            </a:r>
            <a:r>
              <a:rPr lang="en-US" b="1" dirty="0"/>
              <a:t>29</a:t>
            </a:r>
            <a:r>
              <a:rPr lang="en-US" dirty="0"/>
              <a:t>, 925–947, </a:t>
            </a:r>
            <a:r>
              <a:rPr lang="en-US" dirty="0">
                <a:hlinkClick r:id="rId4"/>
              </a:rPr>
              <a:t>https://doi.org/10.1175/1520-0485(1999)029&lt;0925:SVITEP&gt;2.0.CO;2</a:t>
            </a:r>
            <a:endParaRPr lang="en-US" dirty="0"/>
          </a:p>
          <a:p>
            <a:r>
              <a:rPr lang="en-US" dirty="0"/>
              <a:t>https://www.pmel.noaa.gov/pubs/outstand/kess2580/figs.shtml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9AA00-5176-4FCC-AAED-004463653B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897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28C8F358-5249-4832-B163-DB05B1DF97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D692AD8A-F78C-4CB7-B963-F336C1E0C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Kozo Yoshida, Asst Res SIO 1954. Klaus Wyrtki, Res SIO, ~1964.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17064DDA-55C9-474D-BA92-F4F60F7CEA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62EAE9-15C8-4F99-8FD8-ABEDF32F6286}" type="slidenum">
              <a:rPr lang="en-US" altLang="en-US" sz="1300" smtClean="0"/>
              <a:pPr>
                <a:spcBef>
                  <a:spcPct val="0"/>
                </a:spcBef>
              </a:pPr>
              <a:t>15</a:t>
            </a:fld>
            <a:endParaRPr lang="en-US" altLang="en-US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28C8F358-5249-4832-B163-DB05B1DF97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D692AD8A-F78C-4CB7-B963-F336C1E0C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Kozo Yoshida, Asst Res SIO 1954. Klaus Wyrtki, Res SIO, ~1964.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17064DDA-55C9-474D-BA92-F4F60F7CEA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62EAE9-15C8-4F99-8FD8-ABEDF32F6286}" type="slidenum">
              <a:rPr lang="en-US" altLang="en-US" sz="1300" smtClean="0"/>
              <a:pPr>
                <a:spcBef>
                  <a:spcPct val="0"/>
                </a:spcBef>
              </a:pPr>
              <a:t>16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38019125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28C8F358-5249-4832-B163-DB05B1DF97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D692AD8A-F78C-4CB7-B963-F336C1E0C3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Kozo Yoshida, Asst Res SIO 1954. Klaus Wyrtki, Res SIO, ~1964.</a:t>
            </a: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17064DDA-55C9-474D-BA92-F4F60F7CEA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62EAE9-15C8-4F99-8FD8-ABEDF32F6286}" type="slidenum">
              <a:rPr lang="en-US" altLang="en-US" sz="1300" smtClean="0"/>
              <a:pPr>
                <a:spcBef>
                  <a:spcPct val="0"/>
                </a:spcBef>
              </a:pPr>
              <a:t>17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151959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MJO forces Eq. Kelvin waves that reflect into dispersive, </a:t>
            </a:r>
            <a:r>
              <a:rPr lang="en-US" dirty="0" err="1"/>
              <a:t>shorwave</a:t>
            </a:r>
            <a:r>
              <a:rPr lang="en-US" dirty="0"/>
              <a:t> Rossby waves.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548FA3-5105-453B-9A0D-F09AD05BBB9D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607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Fig. 8. </a:t>
            </a:r>
            <a:r>
              <a:rPr lang="en-US" dirty="0" err="1"/>
              <a:t>Hovmoller</a:t>
            </a:r>
            <a:r>
              <a:rPr lang="en-US" dirty="0"/>
              <a:t> diagram (a) unbounded, and (b) bounded ocean basins.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9AA00-5176-4FCC-AAED-004463653B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842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2DAC10F7-318B-4884-954E-A750A11D26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2117DF65-0180-4DA4-AF4B-A575BB622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C3097336-E950-4E05-BCD0-E257EBDEF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79145C-30A7-457B-A92C-09CFCFEBAC72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3A5A1474-A98E-4B7E-8A4C-D3ECB6F1E2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80B4B5D0-8C7D-4970-9C04-D96ADDCB4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325B1157-36F3-4555-AD77-DEEC26926E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77C422-B250-4159-989B-114E5ED1D6C4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5653FB13-4373-463F-AB8A-71F5C658B7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D47DA017-4F36-45C1-87C5-5EE25E05E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/>
              <a:t>Annual</a:t>
            </a:r>
            <a:r>
              <a:rPr lang="zh-CN" altLang="en-US"/>
              <a:t> </a:t>
            </a:r>
            <a:r>
              <a:rPr lang="en-US" altLang="zh-CN"/>
              <a:t>mean:</a:t>
            </a:r>
            <a:r>
              <a:rPr lang="zh-CN" altLang="en-US"/>
              <a:t> </a:t>
            </a:r>
            <a:r>
              <a:rPr lang="en-US" altLang="zh-CN"/>
              <a:t>2001-2008. NASA</a:t>
            </a:r>
            <a:r>
              <a:rPr lang="zh-CN" altLang="en-US"/>
              <a:t> </a:t>
            </a:r>
            <a:r>
              <a:rPr lang="en-US" altLang="zh-CN"/>
              <a:t>CERES:</a:t>
            </a:r>
            <a:r>
              <a:rPr lang="zh-CN" altLang="en-US"/>
              <a:t> </a:t>
            </a:r>
            <a:r>
              <a:rPr lang="en-US" altLang="zh-CN"/>
              <a:t>Shortwave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longwave</a:t>
            </a:r>
            <a:r>
              <a:rPr lang="zh-CN" altLang="en-US"/>
              <a:t> </a:t>
            </a:r>
            <a:r>
              <a:rPr lang="en-US" altLang="zh-CN"/>
              <a:t>radiation; ERA-Interim:</a:t>
            </a:r>
            <a:r>
              <a:rPr lang="zh-CN" altLang="en-US"/>
              <a:t> </a:t>
            </a:r>
            <a:r>
              <a:rPr lang="en-US" altLang="zh-CN"/>
              <a:t>Sensible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latent</a:t>
            </a:r>
            <a:r>
              <a:rPr lang="zh-CN" altLang="en-US"/>
              <a:t> </a:t>
            </a:r>
            <a:r>
              <a:rPr lang="en-US" altLang="zh-CN"/>
              <a:t>heat</a:t>
            </a:r>
            <a:r>
              <a:rPr lang="zh-CN" altLang="en-US"/>
              <a:t> </a:t>
            </a:r>
            <a:r>
              <a:rPr lang="en-US" altLang="zh-CN"/>
              <a:t>flux</a:t>
            </a:r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C7D63A29-6A55-4FD1-8FAF-38B1F2E176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E8459E-3ACC-4A62-8AD4-95C3075B809C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548FA3-5105-453B-9A0D-F09AD05BBB9D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6579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8427AEE4-59AD-4818-B543-B834FDDA747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99C576C-0F72-4722-895F-495616B51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A4B04893-8B18-4509-A2AE-957ED77E16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3807F5-5038-48D0-8178-550C094E5375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684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028867E3-E138-4BF0-BA9C-50B744D2F7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C2CE1683-1DB9-474E-9EAA-E5CE86634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1BD596EC-AAA1-4D98-8988-5F01DD5E9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153FDC-3B44-4DA4-AE62-6E3DBDE94C8A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1AFE9C98-C648-41D9-A05F-E10BFD7A02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E82AB98F-8AF3-4DA7-AC74-E92DAC260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3347EEC6-3996-4F34-A77F-FDDA647F6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923DFE-E910-4581-AC7A-359CDF14A490}" type="slidenum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AD442B-5B18-4D4A-B26C-A590B41A71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092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4DAF9E-938C-429C-BE0C-F9433527BED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812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4DAF9E-938C-429C-BE0C-F9433527BED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629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4DAF9E-938C-429C-BE0C-F9433527BED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305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8887E2DD-0F89-4095-9B0E-86214161CA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EFA26D06-A3FE-41B3-8C15-8D02A7350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202DDFE2-ED23-481D-8DF5-DB41846E74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372F82-57EA-45EA-BE24-A9971DBCD26F}" type="slidenum">
              <a:rPr lang="en-US" altLang="en-US" sz="1300" smtClean="0"/>
              <a:pPr>
                <a:spcBef>
                  <a:spcPct val="0"/>
                </a:spcBef>
              </a:pPr>
              <a:t>9</a:t>
            </a:fld>
            <a:endParaRPr lang="en-US" alt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7C97FB-84DA-4921-9B4A-E0F0794A0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5BD2A1-0B55-4FDB-B6B3-8634CCF4E5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0BCE1A1-D112-4DCD-BAC7-51CA461770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66FD5-83B2-4A58-84B8-4D67B1C2CB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6233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9DF2AB-8A80-4049-8C65-61A2E96314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07509A-BD0A-4AC0-8657-23C70948C6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5A5497-CEB2-47F6-8D3E-3B7E09ACA1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ACB33-59D2-4CF0-803D-4192349B2B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909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18A5E7-25CC-44B0-8693-715B763E2F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EF09A1-378C-4EB6-A50C-A248787F02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ED4A34-C890-40B0-A89A-2FC1D6B8C1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6525D-1A34-4215-8196-1C7C208C49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327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31D7A-3B10-4D23-B1E1-3F4DEB7E50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59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7BE9B-4CE7-4AAB-AD8C-445AF7CC30F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49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D1F34-59A6-41ED-B7E4-B38D16BC33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77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29545-FD37-474B-A797-A0C837ED9FD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29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CD82D-4E32-4AC7-8F5F-18CAFF031A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7016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6C50A-A2D9-4711-98E4-24C898337F8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50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80C3B-8644-4AF4-8651-964179D479D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501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18379-7F15-4B7C-8534-CF16BBB75D0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6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C6FA5D-372D-4D11-BE7D-3C9BE6CBE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5BDF44-F277-4102-9E96-5FE0938547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54EE39-2FE0-457B-B310-CC10407722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11AF2-B19B-4F64-A3CF-82B738A1A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888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87342-A4F1-4A8E-AF0C-2B19F51DDDA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45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FD53F-F414-47A3-9906-9DAF1328268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85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32EC4-E5F6-4350-9EB5-3455F4ECCB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92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C1D13-CB68-4A09-A2A7-73331E74065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12655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F9380-B720-439C-842F-65623995E249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72907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2AC8B-53C8-457E-8A42-1A730C754F53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22770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F0B81-EA19-4AF8-8A04-7CBDAF294868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6315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CA1D0-169E-4CD6-A6DD-0BC6E5DEC8D9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2868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46BAF-78D6-4FDF-A4E6-183CCC9DB39D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871084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860B7-E0A0-4E2D-AC49-F5BB26FB0EF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264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41F0F4-0F44-48B2-B672-26BDEE8B5B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CF5B76-D44B-44E0-9738-AB327188DE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B0AC98-DC62-4F4F-8AB6-D3D0A75392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962CD-38F4-4C7C-B93D-A686FF1879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29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E78AF-DB75-4F70-BB0B-C0C3D6869C25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49784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F74AD-6E06-441E-AF5B-F9EB3B0FDFA9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51744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5E480-79BD-4436-BEEB-F5CD1E425407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229523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925CC-9E78-4438-A6E4-F255FBD191CA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37043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A1BEE-B296-409A-8D9E-EFB6428417B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73817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102B-474B-489A-8244-D3DAC8397E4F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78906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1CE2-0934-49B8-9952-DFDB46A660B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3B32-5C31-42D1-90AA-555F83AD3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46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1CE2-0934-49B8-9952-DFDB46A660B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3B32-5C31-42D1-90AA-555F83AD3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93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1CE2-0934-49B8-9952-DFDB46A660B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3B32-5C31-42D1-90AA-555F83AD3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17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1CE2-0934-49B8-9952-DFDB46A660B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3B32-5C31-42D1-90AA-555F83AD3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4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9690C0-F3FC-4DA4-A86D-CBA2AA394E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CDE138-1E4B-46B0-B8C0-8A2D13861A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3D5D7A-908C-4810-8D17-AEB34B7404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59AC03-D77E-4009-B67E-9A854C572E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3811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1CE2-0934-49B8-9952-DFDB46A660B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3B32-5C31-42D1-90AA-555F83AD3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465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1CE2-0934-49B8-9952-DFDB46A660B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3B32-5C31-42D1-90AA-555F83AD3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69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1CE2-0934-49B8-9952-DFDB46A660B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3B32-5C31-42D1-90AA-555F83AD3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553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1CE2-0934-49B8-9952-DFDB46A660B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3B32-5C31-42D1-90AA-555F83AD3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750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1CE2-0934-49B8-9952-DFDB46A660B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3B32-5C31-42D1-90AA-555F83AD3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49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1CE2-0934-49B8-9952-DFDB46A660B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3B32-5C31-42D1-90AA-555F83AD3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180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1CE2-0934-49B8-9952-DFDB46A660B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3B32-5C31-42D1-90AA-555F83AD3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49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1C96E-0767-4158-B86D-A2C2E0408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250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77315-0042-4C1C-A597-BF3B05808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147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22D45-FA29-4B71-A385-FC8F3360C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381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C6AED1F-A2B9-4172-A5C8-3808FE2A59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3D26269-E29F-4797-9C75-EA0C29B8F1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06CBC3E-FBBA-4966-B45B-51E455BD1B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55ED2-6A2F-4EEA-B35E-0C67348C45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9233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AA8CD-A6BB-4F00-9132-287FB7001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218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AFD53-86BF-4804-8E1E-7212E9700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087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CD3A3-AC8D-4E5E-B72B-65E9ACC15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765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F79C0-1DD9-4E7F-B80B-7E07EB5BE0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487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B7058-A89A-4520-BF22-E87E4D49E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866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8F952-5A8B-429A-B8D8-82374913C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09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6DBED-DB36-479D-9CDA-A76C598E2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688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D2165-C10F-4F04-BD1F-BFECAD6BC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4574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"/>
            <a:ext cx="8189913" cy="1754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62596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23E595-7883-4C72-A36C-4EA73D42E0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F554E3-887E-4C59-9500-055157B3CC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5914BD-6682-43F4-9FEA-299A6E9560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3B064-F6C4-4E17-9FF4-8100D2830A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123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D26C1DB-2DA4-4CF6-B348-C473A21813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74444CE-7B12-42FA-BF6D-65C6C005FD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44FAF4F-4227-443C-83DA-A531E2A4E3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F2D4-FA73-4007-B0DA-B43A47122E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2480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D8076D-B9EF-4157-ADC3-9C06C99024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415BFE-E8DD-4156-9397-DB2B2F1377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D416EB-FD1E-4546-870F-EE12951AF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F9063-4562-48D1-8B5E-1D91FF86CE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0554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0062C1-8FE4-436D-9156-81414A2FDA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5DB0F2-F8F2-4AC4-9B11-2F2AE7CE0F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7D79E2-8386-4F41-AD9F-D8B452DBCB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4F517-0EA6-4186-850E-A557BA92E9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1731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DB8835-84E7-4454-BFF9-EE9CE04D7D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300D44-CEB9-436D-83F3-A9F4266D07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2437A5-60E0-49E2-8CF8-113D5A6426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D95D6-C189-4937-8997-7795F72B1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4146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E12D504-9001-45DB-9546-484E72F995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D4C0FA2-74B1-494B-AF9A-461029B1F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4424BA7-CDE1-4D87-A8BB-65D55873A2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41F81-059A-46A4-996F-559290991A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93923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04ECCE3-3D75-49E3-BAB2-1ACA1A8961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BDA0DB5-36E9-440E-BB07-B74C0C7277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FA3BAD4-8CEA-4FCB-B865-80EA568AF9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0E7E7-E0AB-4AF8-AA6C-46279F40D7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6855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AE22549-EFA6-4F2B-B6B7-4FC705A12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0108140-B94B-4649-B32D-E90ACE15B7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D4B4F07-9417-4070-A8FB-19F188A4BF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1655-0E16-4286-8031-60CC3FECB5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38781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4AFF7B-796F-4489-85A0-C3055C67E7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612112-E41F-49BF-BEE4-CEE983A5A2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9FF710-CDA7-4891-9C83-0A7F811051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981EB-EC58-475C-A3B8-9A3896CCF0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1399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78D5ED-B3C7-4A69-94E2-20ABA16A1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763692-0416-43D8-BCA0-27980B2048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7FCBBA-AC2F-48E8-858A-77740E19ED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9379F-BB90-41E8-82CC-8FFB824A1D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90752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66AB7D-E0D7-4D45-B13F-E221DD258E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726E63-B925-4824-B225-6E24CDF6D8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EF2B77-F5EB-4BE4-90A2-110D3ECD42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ED629-FEC4-4928-8BF8-850123167B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8506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FDA7F7-7507-4FCE-A5E1-BB231BB051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BB880A-975C-481D-BC26-6F8AA9703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CBEE28-852A-4B12-8225-755B549966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2E8FE-01CF-486D-8711-8665E748E9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126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A4F3FE0-7F76-413F-B6CF-D0BFCE8046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C627142-CA39-4164-AF73-FA8CB0E095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1C83704-978E-454D-B1AD-3C8514CA7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1B911-4F89-4514-991F-2BD67CDECB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91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93DA88-BA90-4747-8F59-D0046AEAF1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D818DF-4B83-46F1-A357-D299695777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7222D7-F51B-4FF8-B5C5-886B591D27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8007B-0129-4F4A-B485-D07DE43F90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4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B8645D-F0D4-4FCE-81C1-A537D6ED9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B5DB92-46EF-45AC-9844-C149EF009F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C00DD3-7795-4218-8B4E-443DE0E10E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06D9D-ED65-4E56-A57C-6FBEA0F1D1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82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00E5B57-C70B-46C9-93AF-F6A9668C6A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46FB64B-5D3D-4752-8248-6276574A01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1E5E13E-B340-41BA-8AE5-25E027F7E28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812A1B3-8F4F-4045-9FC6-57EB7C475A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69F0FE2-A5EA-4707-B68F-CC83149B224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AB3C460-E783-4EDB-A386-E0C499EEC0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A8A53EE-9C87-456E-93FC-E578F61FF692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60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C76A0FD-DCAC-41F0-A6D4-C8333872A9E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439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41CE2-0934-49B8-9952-DFDB46A660B7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3B32-5C31-42D1-90AA-555F83AD3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6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1F8E30BD-C5AE-492F-AA6E-677640EF949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319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AF0238D-8E23-4238-A89F-3332650B2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AB898D9-4DF5-4D12-B5FC-90EFDD628C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E842434-7846-4E00-8675-72CFF5792DD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6C447CD-AD34-4857-A495-A112AD0C1AA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5A43C97-7F9E-4E87-982C-4111D476529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D76648C3-FE4F-48AC-BC38-48A900991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798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gi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0.png"/><Relationship Id="rId7" Type="http://schemas.openxmlformats.org/officeDocument/2006/relationships/image" Target="../media/image2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png"/><Relationship Id="rId4" Type="http://schemas.openxmlformats.org/officeDocument/2006/relationships/image" Target="../media/image3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0.png"/><Relationship Id="rId4" Type="http://schemas.openxmlformats.org/officeDocument/2006/relationships/image" Target="../media/image38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0.png"/><Relationship Id="rId5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0.png"/><Relationship Id="rId4" Type="http://schemas.openxmlformats.org/officeDocument/2006/relationships/image" Target="../media/image9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Box 6">
            <a:extLst>
              <a:ext uri="{FF2B5EF4-FFF2-40B4-BE49-F238E27FC236}">
                <a16:creationId xmlns:a16="http://schemas.microsoft.com/office/drawing/2014/main" id="{40A8B94B-8029-4596-9AED-50E1FE648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34117"/>
            <a:ext cx="6521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99FF"/>
                </a:solidFill>
              </a:rPr>
              <a:t>8. Introduction to Equatorial Oceanography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3F69CC-AD24-4ACE-9C02-C0DE5F2FF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1" r="4260" b="7915"/>
          <a:stretch/>
        </p:blipFill>
        <p:spPr>
          <a:xfrm>
            <a:off x="1600200" y="2178221"/>
            <a:ext cx="5523500" cy="3478508"/>
          </a:xfrm>
          <a:prstGeom prst="rect">
            <a:avLst/>
          </a:prstGeom>
        </p:spPr>
      </p:pic>
      <p:sp>
        <p:nvSpPr>
          <p:cNvPr id="8" name="TextBox 43">
            <a:extLst>
              <a:ext uri="{FF2B5EF4-FFF2-40B4-BE49-F238E27FC236}">
                <a16:creationId xmlns:a16="http://schemas.microsoft.com/office/drawing/2014/main" id="{924BABC2-B8F8-4E43-8113-8B767986A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250" y="5692588"/>
            <a:ext cx="5523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Sea surface temperature (</a:t>
            </a:r>
            <a:r>
              <a:rPr lang="en-US" altLang="en-US" sz="1800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 climatology for September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065C6-5EE0-449C-A956-625DBFB957F5}"/>
              </a:ext>
            </a:extLst>
          </p:cNvPr>
          <p:cNvSpPr txBox="1"/>
          <p:nvPr/>
        </p:nvSpPr>
        <p:spPr>
          <a:xfrm>
            <a:off x="1895723" y="1295400"/>
            <a:ext cx="5523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Print" panose="02000600000000000000" pitchFamily="2" charset="0"/>
              </a:rPr>
              <a:t>Why is eq Pacific much colder (</a:t>
            </a:r>
            <a:r>
              <a:rPr lang="en-US" dirty="0">
                <a:solidFill>
                  <a:srgbClr val="0070C0"/>
                </a:solidFill>
                <a:latin typeface="Segoe Print" panose="02000600000000000000" pitchFamily="2" charset="0"/>
              </a:rPr>
              <a:t>21</a:t>
            </a:r>
            <a:r>
              <a:rPr lang="en-US" baseline="30000" dirty="0">
                <a:solidFill>
                  <a:srgbClr val="0070C0"/>
                </a:solidFill>
                <a:latin typeface="Segoe Print" panose="02000600000000000000" pitchFamily="2" charset="0"/>
              </a:rPr>
              <a:t>o</a:t>
            </a:r>
            <a:r>
              <a:rPr lang="en-US" dirty="0">
                <a:solidFill>
                  <a:srgbClr val="0070C0"/>
                </a:solidFill>
                <a:latin typeface="Segoe Print" panose="02000600000000000000" pitchFamily="2" charset="0"/>
              </a:rPr>
              <a:t>C</a:t>
            </a:r>
            <a:r>
              <a:rPr lang="en-US" dirty="0">
                <a:latin typeface="Segoe Print" panose="02000600000000000000" pitchFamily="2" charset="0"/>
              </a:rPr>
              <a:t>) in </a:t>
            </a:r>
            <a:r>
              <a:rPr lang="en-US" dirty="0">
                <a:solidFill>
                  <a:srgbClr val="0070C0"/>
                </a:solidFill>
                <a:latin typeface="Segoe Print" panose="02000600000000000000" pitchFamily="2" charset="0"/>
              </a:rPr>
              <a:t>east</a:t>
            </a:r>
            <a:r>
              <a:rPr lang="en-US" dirty="0">
                <a:latin typeface="Segoe Print" panose="02000600000000000000" pitchFamily="2" charset="0"/>
              </a:rPr>
              <a:t> than </a:t>
            </a:r>
            <a:r>
              <a:rPr lang="en-US" dirty="0">
                <a:solidFill>
                  <a:srgbClr val="C00000"/>
                </a:solidFill>
                <a:latin typeface="Segoe Print" panose="02000600000000000000" pitchFamily="2" charset="0"/>
              </a:rPr>
              <a:t>west</a:t>
            </a:r>
            <a:r>
              <a:rPr lang="en-US" dirty="0">
                <a:latin typeface="Segoe Print" panose="02000600000000000000" pitchFamily="2" charset="0"/>
              </a:rPr>
              <a:t> (</a:t>
            </a:r>
            <a:r>
              <a:rPr lang="en-US" dirty="0">
                <a:solidFill>
                  <a:srgbClr val="C00000"/>
                </a:solidFill>
                <a:latin typeface="Segoe Print" panose="02000600000000000000" pitchFamily="2" charset="0"/>
              </a:rPr>
              <a:t>29</a:t>
            </a:r>
            <a:r>
              <a:rPr lang="en-US" baseline="30000" dirty="0">
                <a:solidFill>
                  <a:srgbClr val="C00000"/>
                </a:solidFill>
                <a:latin typeface="Segoe Print" panose="02000600000000000000" pitchFamily="2" charset="0"/>
              </a:rPr>
              <a:t>o</a:t>
            </a:r>
            <a:r>
              <a:rPr lang="en-US" dirty="0">
                <a:solidFill>
                  <a:srgbClr val="C00000"/>
                </a:solidFill>
                <a:latin typeface="Segoe Print" panose="02000600000000000000" pitchFamily="2" charset="0"/>
              </a:rPr>
              <a:t>C</a:t>
            </a:r>
            <a:r>
              <a:rPr lang="en-US" dirty="0">
                <a:latin typeface="Segoe Print" panose="02000600000000000000" pitchFamily="2" charset="0"/>
              </a:rPr>
              <a:t>)?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703212-2326-43AA-9C7D-E9AE586F2961}"/>
              </a:ext>
            </a:extLst>
          </p:cNvPr>
          <p:cNvCxnSpPr>
            <a:cxnSpLocks/>
          </p:cNvCxnSpPr>
          <p:nvPr/>
        </p:nvCxnSpPr>
        <p:spPr>
          <a:xfrm>
            <a:off x="3733800" y="2923121"/>
            <a:ext cx="2301344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98008B3-83B1-44AC-B44E-D4BDDD3D686E}"/>
              </a:ext>
            </a:extLst>
          </p:cNvPr>
          <p:cNvSpPr txBox="1"/>
          <p:nvPr/>
        </p:nvSpPr>
        <p:spPr>
          <a:xfrm>
            <a:off x="1371600" y="198208"/>
            <a:ext cx="5669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Intraseasonal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Kelvin wave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forced by zonal wind variations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w/ cross-basin time ~ 90 days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5B9B6FC4-0CAE-1F77-9456-D05D90333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855844"/>
            <a:ext cx="65058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b="1" dirty="0">
                <a:latin typeface="Calibri"/>
                <a:cs typeface="Calibri"/>
              </a:rPr>
              <a:t>Fig. 4.16</a:t>
            </a:r>
            <a:r>
              <a:rPr lang="en-US" altLang="en-US" sz="1400" dirty="0">
                <a:latin typeface="Calibri"/>
                <a:cs typeface="Calibri"/>
              </a:rPr>
              <a:t>. Longitude-time sections of 20</a:t>
            </a:r>
            <a:r>
              <a:rPr lang="en-US" sz="1400" dirty="0">
                <a:latin typeface="Calibri"/>
                <a:cs typeface="Calibri"/>
              </a:rPr>
              <a:t>–120-day band-pass-filtered</a:t>
            </a:r>
            <a:r>
              <a:rPr lang="en-US" altLang="en-US" sz="1400" dirty="0">
                <a:latin typeface="Calibri"/>
                <a:cs typeface="Calibri"/>
              </a:rPr>
              <a:t> (a) zonal surface wind (m/s) and (b) sea surface height (cm) anomalies at the equator across the Pacific. The upper panels show the standard deviations</a:t>
            </a:r>
            <a:r>
              <a:rPr lang="en-US" sz="1400" dirty="0">
                <a:latin typeface="Calibri"/>
                <a:cs typeface="Calibri"/>
              </a:rPr>
              <a:t> for 1997-2020. In (b), the u'=2.5 m/s contours are plotted in grey (negative dashed). Courtesy Y. Liang.</a:t>
            </a:r>
          </a:p>
        </p:txBody>
      </p:sp>
      <p:pic>
        <p:nvPicPr>
          <p:cNvPr id="7" name="Picture 5" descr="Diagram&#10;&#10;Description automatically generated">
            <a:extLst>
              <a:ext uri="{FF2B5EF4-FFF2-40B4-BE49-F238E27FC236}">
                <a16:creationId xmlns:a16="http://schemas.microsoft.com/office/drawing/2014/main" id="{0FB29CA5-1E3F-E45F-00F1-34D3310D1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043218"/>
            <a:ext cx="4575494" cy="4290782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60A3EC-773D-4597-B850-CBBD98D9544C}"/>
              </a:ext>
            </a:extLst>
          </p:cNvPr>
          <p:cNvCxnSpPr>
            <a:cxnSpLocks/>
          </p:cNvCxnSpPr>
          <p:nvPr/>
        </p:nvCxnSpPr>
        <p:spPr>
          <a:xfrm>
            <a:off x="4717801" y="3444965"/>
            <a:ext cx="1399779" cy="4649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44AA247-ACCB-EC4F-57BF-9DEC8CC84850}"/>
              </a:ext>
            </a:extLst>
          </p:cNvPr>
          <p:cNvCxnSpPr>
            <a:cxnSpLocks/>
          </p:cNvCxnSpPr>
          <p:nvPr/>
        </p:nvCxnSpPr>
        <p:spPr>
          <a:xfrm>
            <a:off x="2743200" y="3456521"/>
            <a:ext cx="1399779" cy="4649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073AD29-35C1-010A-C1D6-1599669D5028}"/>
              </a:ext>
            </a:extLst>
          </p:cNvPr>
          <p:cNvCxnSpPr>
            <a:cxnSpLocks/>
          </p:cNvCxnSpPr>
          <p:nvPr/>
        </p:nvCxnSpPr>
        <p:spPr>
          <a:xfrm>
            <a:off x="6477000" y="3677417"/>
            <a:ext cx="0" cy="6096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3FDB61F-CB35-61B9-9EF0-6D70EAD42D9F}"/>
              </a:ext>
            </a:extLst>
          </p:cNvPr>
          <p:cNvSpPr txBox="1"/>
          <p:nvPr/>
        </p:nvSpPr>
        <p:spPr>
          <a:xfrm rot="5400000">
            <a:off x="6107469" y="3889521"/>
            <a:ext cx="1142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200" dirty="0">
                <a:latin typeface="Calibri"/>
                <a:cs typeface="Calibri"/>
              </a:rPr>
              <a:t>Time (</a:t>
            </a:r>
            <a:r>
              <a:rPr lang="en-US" altLang="en-US" sz="1200" dirty="0" err="1">
                <a:latin typeface="Calibri"/>
                <a:cs typeface="Calibri"/>
              </a:rPr>
              <a:t>mon</a:t>
            </a:r>
            <a:r>
              <a:rPr lang="en-US" altLang="en-US" sz="1200" dirty="0">
                <a:latin typeface="Calibri"/>
                <a:cs typeface="Calibri"/>
              </a:rPr>
              <a:t>)</a:t>
            </a:r>
            <a:endParaRPr lang="en-US" sz="1200"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tao.ndbc.noaa.gov/proj_overview/pubs/outstand/mcph1720/images/fig06.gif">
            <a:extLst>
              <a:ext uri="{FF2B5EF4-FFF2-40B4-BE49-F238E27FC236}">
                <a16:creationId xmlns:a16="http://schemas.microsoft.com/office/drawing/2014/main" id="{36F30678-8580-4BDB-BE2F-24732D148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9"/>
          <a:stretch/>
        </p:blipFill>
        <p:spPr bwMode="auto">
          <a:xfrm>
            <a:off x="4086414" y="1333100"/>
            <a:ext cx="5178652" cy="552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747" name="Object 5"/>
              <p:cNvSpPr txBox="1"/>
              <p:nvPr/>
            </p:nvSpPr>
            <p:spPr bwMode="auto">
              <a:xfrm>
                <a:off x="515844" y="2555650"/>
                <a:ext cx="2441575" cy="5969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′=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acc>
                            <m:accPr>
                              <m:chr m:val="̄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</m:acc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1747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5844" y="2555650"/>
                <a:ext cx="2441575" cy="5969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48" name="TextBox 6"/>
              <p:cNvSpPr txBox="1">
                <a:spLocks noChangeArrowheads="1"/>
              </p:cNvSpPr>
              <p:nvPr/>
            </p:nvSpPr>
            <p:spPr bwMode="auto">
              <a:xfrm>
                <a:off x="134087" y="3768307"/>
                <a:ext cx="3802462" cy="2185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85750" indent="-28575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20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Eastward pressure gradient force is in balance with wind stress in the mixed layer but drives an undercurrent in the thermocline.</a:t>
                </a:r>
              </a:p>
              <a:p>
                <a:pPr eaLnBrk="1" hangingPunct="1">
                  <a:spcBef>
                    <a:spcPct val="0"/>
                  </a:spcBef>
                  <a:spcAft>
                    <a:spcPts val="1200"/>
                  </a:spcAft>
                  <a:defRPr/>
                </a:pPr>
                <a:r>
                  <a:rPr lang="en-US" sz="18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Easterly</a:t>
                </a:r>
                <a:r>
                  <a:rPr lang="en-US" sz="18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8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18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altLang="en-US" sz="18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Shoaling thermocline </a:t>
                </a:r>
                <a:r>
                  <a:rPr lang="en-US" altLang="en-US" sz="18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 strong upwelling cooling in the east.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748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087" y="3768307"/>
                <a:ext cx="3802462" cy="2185214"/>
              </a:xfrm>
              <a:prstGeom prst="rect">
                <a:avLst/>
              </a:prstGeom>
              <a:blipFill>
                <a:blip r:embed="rId7"/>
                <a:stretch>
                  <a:fillRect l="-1442" t="-1393" r="-1763" b="-334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750" name="Text Box 11"/>
          <p:cNvSpPr txBox="1">
            <a:spLocks noChangeArrowheads="1"/>
          </p:cNvSpPr>
          <p:nvPr/>
        </p:nvSpPr>
        <p:spPr bwMode="auto">
          <a:xfrm>
            <a:off x="196219" y="856225"/>
            <a:ext cx="1972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Steady state on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Eq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1751" name="Rectangle 1"/>
          <p:cNvSpPr>
            <a:spLocks noChangeArrowheads="1"/>
          </p:cNvSpPr>
          <p:nvPr/>
        </p:nvSpPr>
        <p:spPr bwMode="auto">
          <a:xfrm>
            <a:off x="214655" y="2189430"/>
            <a:ext cx="16763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Reduced gravity</a:t>
            </a:r>
          </a:p>
        </p:txBody>
      </p:sp>
      <p:sp>
        <p:nvSpPr>
          <p:cNvPr id="31752" name="TextBox 1"/>
          <p:cNvSpPr txBox="1">
            <a:spLocks noChangeArrowheads="1"/>
          </p:cNvSpPr>
          <p:nvPr/>
        </p:nvSpPr>
        <p:spPr bwMode="auto">
          <a:xfrm>
            <a:off x="196219" y="208369"/>
            <a:ext cx="3049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Thermal structure of Eq. Pacific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4934000" y="4211831"/>
            <a:ext cx="3600400" cy="0"/>
          </a:xfrm>
          <a:prstGeom prst="line">
            <a:avLst/>
          </a:prstGeom>
          <a:ln w="19050">
            <a:solidFill>
              <a:srgbClr val="0099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Arrow 1"/>
          <p:cNvSpPr/>
          <p:nvPr/>
        </p:nvSpPr>
        <p:spPr>
          <a:xfrm rot="20464669">
            <a:off x="6404225" y="4454145"/>
            <a:ext cx="576263" cy="287338"/>
          </a:xfrm>
          <a:prstGeom prst="rightArrow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EUC</a:t>
            </a:r>
          </a:p>
        </p:txBody>
      </p:sp>
      <p:sp>
        <p:nvSpPr>
          <p:cNvPr id="11" name="Right Arrow 10"/>
          <p:cNvSpPr/>
          <p:nvPr/>
        </p:nvSpPr>
        <p:spPr>
          <a:xfrm flipH="1">
            <a:off x="6357937" y="3926265"/>
            <a:ext cx="576263" cy="287338"/>
          </a:xfrm>
          <a:prstGeom prst="rightArrow">
            <a:avLst/>
          </a:prstGeom>
          <a:solidFill>
            <a:srgbClr val="00CC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2E521-3207-4C33-9598-9FAD52CD7887}"/>
              </a:ext>
            </a:extLst>
          </p:cNvPr>
          <p:cNvSpPr txBox="1"/>
          <p:nvPr/>
        </p:nvSpPr>
        <p:spPr>
          <a:xfrm>
            <a:off x="7011508" y="1509068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</a:rPr>
              <a:t>t</a:t>
            </a:r>
            <a:r>
              <a:rPr kumimoji="0" lang="en-US" sz="2400" b="0" i="1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</a:t>
            </a:r>
            <a:endParaRPr kumimoji="0" 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B67403-FB96-4FC8-AFF1-FA9D636EF2E5}"/>
              </a:ext>
            </a:extLst>
          </p:cNvPr>
          <p:cNvSpPr txBox="1"/>
          <p:nvPr/>
        </p:nvSpPr>
        <p:spPr>
          <a:xfrm>
            <a:off x="6903312" y="2278101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h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B2093B-C643-44D9-BE91-7652FABA4A6F}"/>
                  </a:ext>
                </a:extLst>
              </p:cNvPr>
              <p:cNvSpPr txBox="1"/>
              <p:nvPr/>
            </p:nvSpPr>
            <p:spPr>
              <a:xfrm>
                <a:off x="4086413" y="317265"/>
                <a:ext cx="49056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Upwelling velocity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</m:t>
                    </m:r>
                    <m:r>
                      <a:rPr lang="en-US" sz="160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160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60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6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n-US" b="1" dirty="0">
                    <a:solidFill>
                      <a:srgbClr val="C00000"/>
                    </a:solidFill>
                    <a:latin typeface="Segoe Print" panose="02000600000000000000" pitchFamily="2" charset="0"/>
                    <a:cs typeface="Calibri" panose="020F0502020204030204" pitchFamily="34" charset="0"/>
                  </a:rPr>
                  <a:t>Why is the lowest SST displaced east of maximum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C00000"/>
                    </a:solidFill>
                    <a:latin typeface="Segoe Print" panose="02000600000000000000" pitchFamily="2" charset="0"/>
                    <a:cs typeface="Calibri" panose="020F0502020204030204" pitchFamily="34" charset="0"/>
                  </a:rPr>
                  <a:t>?</a:t>
                </a:r>
                <a:endParaRPr lang="en-US" b="1" dirty="0">
                  <a:latin typeface="Segoe Print" panose="02000600000000000000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B2093B-C643-44D9-BE91-7652FABA4A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6413" y="317265"/>
                <a:ext cx="4905609" cy="646331"/>
              </a:xfrm>
              <a:prstGeom prst="rect">
                <a:avLst/>
              </a:prstGeom>
              <a:blipFill>
                <a:blip r:embed="rId8"/>
                <a:stretch>
                  <a:fillRect l="-994" t="-6604" r="-1491" b="-15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6">
                <a:extLst>
                  <a:ext uri="{FF2B5EF4-FFF2-40B4-BE49-F238E27FC236}">
                    <a16:creationId xmlns:a16="http://schemas.microsoft.com/office/drawing/2014/main" id="{59B03263-E3DE-4737-B1FE-205DF212A29B}"/>
                  </a:ext>
                </a:extLst>
              </p:cNvPr>
              <p:cNvSpPr txBox="1"/>
              <p:nvPr/>
            </p:nvSpPr>
            <p:spPr bwMode="auto">
              <a:xfrm>
                <a:off x="1070339" y="1368843"/>
                <a:ext cx="2497138" cy="5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5" name="Object 6">
                <a:extLst>
                  <a:ext uri="{FF2B5EF4-FFF2-40B4-BE49-F238E27FC236}">
                    <a16:creationId xmlns:a16="http://schemas.microsoft.com/office/drawing/2014/main" id="{59B03263-E3DE-4737-B1FE-205DF212A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0339" y="1368843"/>
                <a:ext cx="2497138" cy="5969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EC6321EA-4436-4D8F-932D-649C11B11BAF}"/>
              </a:ext>
            </a:extLst>
          </p:cNvPr>
          <p:cNvSpPr/>
          <p:nvPr/>
        </p:nvSpPr>
        <p:spPr>
          <a:xfrm>
            <a:off x="1765183" y="1295400"/>
            <a:ext cx="1359017" cy="71149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accent5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4096DE-4356-4552-BEA6-29D34945761A}"/>
              </a:ext>
            </a:extLst>
          </p:cNvPr>
          <p:cNvCxnSpPr/>
          <p:nvPr/>
        </p:nvCxnSpPr>
        <p:spPr>
          <a:xfrm flipV="1">
            <a:off x="1052849" y="1509068"/>
            <a:ext cx="318751" cy="2308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1A47F9-9C6E-43D4-B220-F4375C587D29}"/>
              </a:ext>
            </a:extLst>
          </p:cNvPr>
          <p:cNvCxnSpPr/>
          <p:nvPr/>
        </p:nvCxnSpPr>
        <p:spPr>
          <a:xfrm flipV="1">
            <a:off x="1495855" y="1551877"/>
            <a:ext cx="318751" cy="2308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77E32AF-8EA5-4051-B05C-A200059552E7}"/>
              </a:ext>
            </a:extLst>
          </p:cNvPr>
          <p:cNvCxnSpPr/>
          <p:nvPr/>
        </p:nvCxnSpPr>
        <p:spPr>
          <a:xfrm flipV="1">
            <a:off x="3180157" y="1551877"/>
            <a:ext cx="318751" cy="2308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7EE951A-9E31-4284-96D6-2F9EF027E19A}"/>
              </a:ext>
            </a:extLst>
          </p:cNvPr>
          <p:cNvSpPr txBox="1"/>
          <p:nvPr/>
        </p:nvSpPr>
        <p:spPr>
          <a:xfrm>
            <a:off x="8445888" y="6475816"/>
            <a:ext cx="8068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Fig. 7.3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01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A50BEE3-190B-42FB-B438-1F2148AAEF91}"/>
              </a:ext>
            </a:extLst>
          </p:cNvPr>
          <p:cNvGrpSpPr/>
          <p:nvPr/>
        </p:nvGrpSpPr>
        <p:grpSpPr>
          <a:xfrm>
            <a:off x="5468655" y="2097092"/>
            <a:ext cx="3446745" cy="4090844"/>
            <a:chOff x="4935255" y="2452969"/>
            <a:chExt cx="3446745" cy="40908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A2E2A0-CA5F-4460-9356-9665BDD2D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3000" y="4419600"/>
              <a:ext cx="3429000" cy="196073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A059111-7A74-4D46-AA65-CC73F0791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1100" y="2452969"/>
              <a:ext cx="3390900" cy="196663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C6F9B-FEE7-40F1-99E2-551021873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5255" y="6380331"/>
              <a:ext cx="3446745" cy="16348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C1AA29-27B7-44F8-86CC-C8B2CA50C890}"/>
              </a:ext>
            </a:extLst>
          </p:cNvPr>
          <p:cNvGrpSpPr/>
          <p:nvPr/>
        </p:nvGrpSpPr>
        <p:grpSpPr>
          <a:xfrm>
            <a:off x="496250" y="87912"/>
            <a:ext cx="3886200" cy="6591486"/>
            <a:chOff x="651114" y="116632"/>
            <a:chExt cx="3886200" cy="65914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A40CB8A-3CFB-4358-9D71-C0A85F6DC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114" y="116632"/>
              <a:ext cx="3886200" cy="6591486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51CB9DB5-FEF3-4C6B-8D30-613611A566DB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4038600"/>
              <a:ext cx="10668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4B4B0EE-69D1-4C02-B36B-87D4B24D8E21}"/>
                </a:ext>
              </a:extLst>
            </p:cNvPr>
            <p:cNvCxnSpPr>
              <a:cxnSpLocks/>
            </p:cNvCxnSpPr>
            <p:nvPr/>
          </p:nvCxnSpPr>
          <p:spPr>
            <a:xfrm>
              <a:off x="984920" y="4221088"/>
              <a:ext cx="10668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310CCD-40B2-4D1C-BDDD-9D988CE788D6}"/>
              </a:ext>
            </a:extLst>
          </p:cNvPr>
          <p:cNvSpPr txBox="1"/>
          <p:nvPr/>
        </p:nvSpPr>
        <p:spPr>
          <a:xfrm>
            <a:off x="8444057" y="3519179"/>
            <a:ext cx="341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145C55-1EE5-4C77-8F2C-8E6BED0224A6}"/>
              </a:ext>
            </a:extLst>
          </p:cNvPr>
          <p:cNvSpPr/>
          <p:nvPr/>
        </p:nvSpPr>
        <p:spPr>
          <a:xfrm>
            <a:off x="8504956" y="5502896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C72A78-D26E-4D93-ACCB-2A33E84EB482}"/>
              </a:ext>
            </a:extLst>
          </p:cNvPr>
          <p:cNvSpPr/>
          <p:nvPr/>
        </p:nvSpPr>
        <p:spPr>
          <a:xfrm>
            <a:off x="312680" y="87912"/>
            <a:ext cx="4331335" cy="6696744"/>
          </a:xfrm>
          <a:prstGeom prst="rect">
            <a:avLst/>
          </a:prstGeom>
          <a:solidFill>
            <a:srgbClr val="FFFF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78058C-66A8-413E-AB92-5090B698F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0490" y="2097092"/>
            <a:ext cx="256958" cy="19533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5EDC3B-B460-435D-9FD4-154C1804A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416" y="4081235"/>
            <a:ext cx="256958" cy="195333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2F50046-EDAC-45B4-B3EA-087DD62DD4A8}"/>
              </a:ext>
            </a:extLst>
          </p:cNvPr>
          <p:cNvSpPr/>
          <p:nvPr/>
        </p:nvSpPr>
        <p:spPr>
          <a:xfrm>
            <a:off x="6335697" y="6214646"/>
            <a:ext cx="16717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Latitude (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deg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DC3828D-124D-4012-BA58-28A8737B3F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8" y="4107744"/>
            <a:ext cx="596386" cy="6480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A61E8C-1850-479E-A9BC-C75AAF1A12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179" y="3135291"/>
            <a:ext cx="611067" cy="8745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E0275C-FCAA-4664-9958-A6169B8C8AF8}"/>
              </a:ext>
            </a:extLst>
          </p:cNvPr>
          <p:cNvSpPr txBox="1"/>
          <p:nvPr/>
        </p:nvSpPr>
        <p:spPr>
          <a:xfrm flipH="1">
            <a:off x="4952999" y="489188"/>
            <a:ext cx="4190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EUC inspired early studies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of eq. wave adjustments, which proved key to transitions b/w El Nino and La Nina.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037DE7-5C81-4758-B604-51E4C3AA2BF2}"/>
              </a:ext>
            </a:extLst>
          </p:cNvPr>
          <p:cNvSpPr/>
          <p:nvPr/>
        </p:nvSpPr>
        <p:spPr>
          <a:xfrm rot="16200000">
            <a:off x="4530996" y="4874810"/>
            <a:ext cx="10317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Depth (m)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52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3" descr="p-7-38">
            <a:extLst>
              <a:ext uri="{FF2B5EF4-FFF2-40B4-BE49-F238E27FC236}">
                <a16:creationId xmlns:a16="http://schemas.microsoft.com/office/drawing/2014/main" id="{2DE40F23-B340-42E9-80B5-D666B3CB8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5638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1">
            <a:extLst>
              <a:ext uri="{FF2B5EF4-FFF2-40B4-BE49-F238E27FC236}">
                <a16:creationId xmlns:a16="http://schemas.microsoft.com/office/drawing/2014/main" id="{93470C0E-45D1-4CEC-BBEE-832834500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38175"/>
            <a:ext cx="5270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3333FF"/>
                </a:solidFill>
              </a:rPr>
              <a:t>ITCZ</a:t>
            </a:r>
          </a:p>
        </p:txBody>
      </p:sp>
      <p:pic>
        <p:nvPicPr>
          <p:cNvPr id="37892" name="Picture 2">
            <a:extLst>
              <a:ext uri="{FF2B5EF4-FFF2-40B4-BE49-F238E27FC236}">
                <a16:creationId xmlns:a16="http://schemas.microsoft.com/office/drawing/2014/main" id="{39F17BEA-CAEF-4AD4-8693-AE58694A7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6" t="42308" r="35059"/>
          <a:stretch>
            <a:fillRect/>
          </a:stretch>
        </p:blipFill>
        <p:spPr bwMode="auto">
          <a:xfrm>
            <a:off x="5943600" y="3810000"/>
            <a:ext cx="2895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4">
            <a:extLst>
              <a:ext uri="{FF2B5EF4-FFF2-40B4-BE49-F238E27FC236}">
                <a16:creationId xmlns:a16="http://schemas.microsoft.com/office/drawing/2014/main" id="{B32E9866-51E9-4737-9FD0-5C1FB611E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2800" y="3733800"/>
            <a:ext cx="482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10N</a:t>
            </a: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0CFE1718-7FC2-4B60-A18C-D94B9F223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2800" y="4572000"/>
            <a:ext cx="449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10S</a:t>
            </a:r>
            <a:endParaRPr lang="en-US" altLang="en-US" sz="140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81A64-5328-4652-A7BA-0DE0BE2C7708}"/>
              </a:ext>
            </a:extLst>
          </p:cNvPr>
          <p:cNvSpPr/>
          <p:nvPr/>
        </p:nvSpPr>
        <p:spPr>
          <a:xfrm>
            <a:off x="3692525" y="1562100"/>
            <a:ext cx="346075" cy="3924300"/>
          </a:xfrm>
          <a:prstGeom prst="rect">
            <a:avLst/>
          </a:prstGeom>
          <a:solidFill>
            <a:srgbClr val="BBE0E3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275CAD42-BEE7-42F0-9B9E-8F40E6B01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9168" y="428220"/>
            <a:ext cx="2895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Equatorial Currents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154A083-A89F-4F5C-B3E4-67F01546C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3801" y="5564687"/>
            <a:ext cx="2608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SST: tropical instability waves 15 Nov 98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E3D513-6975-40A8-9835-71D84C193828}"/>
              </a:ext>
            </a:extLst>
          </p:cNvPr>
          <p:cNvSpPr/>
          <p:nvPr/>
        </p:nvSpPr>
        <p:spPr>
          <a:xfrm>
            <a:off x="6734432" y="5715000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Currents from surface drifters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9">
            <a:extLst>
              <a:ext uri="{FF2B5EF4-FFF2-40B4-BE49-F238E27FC236}">
                <a16:creationId xmlns:a16="http://schemas.microsoft.com/office/drawing/2014/main" id="{8E152FC4-02FA-4929-9884-447B0BC14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93" y="0"/>
            <a:ext cx="5680656" cy="398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tao.ndbc.noaa.gov/proj_overview/pubs/outstand/mcph1720/images/fig0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" y="3200401"/>
            <a:ext cx="6680279" cy="352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D6B8C4-9909-4B20-B054-9F4036DA3DEF}"/>
              </a:ext>
            </a:extLst>
          </p:cNvPr>
          <p:cNvSpPr/>
          <p:nvPr/>
        </p:nvSpPr>
        <p:spPr>
          <a:xfrm>
            <a:off x="6726195" y="2057400"/>
            <a:ext cx="182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Surface winds &amp; SST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47E9EB-A3FA-462A-B61F-327572BBC62D}"/>
              </a:ext>
            </a:extLst>
          </p:cNvPr>
          <p:cNvSpPr txBox="1"/>
          <p:nvPr/>
        </p:nvSpPr>
        <p:spPr>
          <a:xfrm>
            <a:off x="6734433" y="478056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q.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urrent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FCB67-0C25-451B-96B4-614DCFC05326}"/>
              </a:ext>
            </a:extLst>
          </p:cNvPr>
          <p:cNvSpPr txBox="1"/>
          <p:nvPr/>
        </p:nvSpPr>
        <p:spPr>
          <a:xfrm>
            <a:off x="6734432" y="4411229"/>
            <a:ext cx="225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q.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ounter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urrent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D6E1F2-1F5D-42EE-BA98-1AA067A8585F}"/>
              </a:ext>
            </a:extLst>
          </p:cNvPr>
          <p:cNvSpPr txBox="1"/>
          <p:nvPr/>
        </p:nvSpPr>
        <p:spPr>
          <a:xfrm>
            <a:off x="6726195" y="386677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q.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urrent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81FB76-97A9-4CB8-AB2F-48B90F0B49D0}"/>
              </a:ext>
            </a:extLst>
          </p:cNvPr>
          <p:cNvCxnSpPr/>
          <p:nvPr/>
        </p:nvCxnSpPr>
        <p:spPr>
          <a:xfrm>
            <a:off x="533400" y="4965227"/>
            <a:ext cx="6019800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156664-5FF8-4D62-9BFD-F350B19F6CF6}"/>
              </a:ext>
            </a:extLst>
          </p:cNvPr>
          <p:cNvCxnSpPr/>
          <p:nvPr/>
        </p:nvCxnSpPr>
        <p:spPr>
          <a:xfrm>
            <a:off x="533400" y="4495800"/>
            <a:ext cx="60198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597F81-714E-4ECE-860C-C419B0B1A297}"/>
              </a:ext>
            </a:extLst>
          </p:cNvPr>
          <p:cNvCxnSpPr>
            <a:cxnSpLocks/>
          </p:cNvCxnSpPr>
          <p:nvPr/>
        </p:nvCxnSpPr>
        <p:spPr>
          <a:xfrm>
            <a:off x="1295400" y="1219200"/>
            <a:ext cx="53340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0A86A53-D251-480C-B717-3D402BBBF739}"/>
              </a:ext>
            </a:extLst>
          </p:cNvPr>
          <p:cNvSpPr/>
          <p:nvPr/>
        </p:nvSpPr>
        <p:spPr>
          <a:xfrm>
            <a:off x="6531934" y="1018984"/>
            <a:ext cx="783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</a:rPr>
              <a:t>ITCZ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5A6313-68B9-4B11-A8B7-2317D0F43848}"/>
              </a:ext>
            </a:extLst>
          </p:cNvPr>
          <p:cNvSpPr txBox="1"/>
          <p:nvPr/>
        </p:nvSpPr>
        <p:spPr>
          <a:xfrm>
            <a:off x="8363029" y="6505988"/>
            <a:ext cx="755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Fig. 7.5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36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Box 22">
            <a:extLst>
              <a:ext uri="{FF2B5EF4-FFF2-40B4-BE49-F238E27FC236}">
                <a16:creationId xmlns:a16="http://schemas.microsoft.com/office/drawing/2014/main" id="{4D73C2EA-E88C-4B74-BB77-F10050A84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3201" y="2655239"/>
            <a:ext cx="1027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chemeClr val="accent1">
                    <a:lumMod val="50000"/>
                  </a:schemeClr>
                </a:solidFill>
              </a:rPr>
              <a:t>v</a:t>
            </a:r>
            <a:r>
              <a:rPr lang="en-US" altLang="en-US" sz="1800" baseline="-25000" dirty="0" err="1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altLang="en-US" sz="1800" baseline="-25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</a:rPr>
              <a:t>= -</a:t>
            </a:r>
            <a:r>
              <a:rPr lang="en-US" altLang="en-US" sz="1800" dirty="0" err="1">
                <a:solidFill>
                  <a:schemeClr val="accent1">
                    <a:lumMod val="50000"/>
                  </a:schemeClr>
                </a:solidFill>
                <a:latin typeface="Symbol" panose="05050102010706020507" pitchFamily="18" charset="2"/>
              </a:rPr>
              <a:t>t</a:t>
            </a:r>
            <a:r>
              <a:rPr lang="en-US" altLang="en-US" sz="1800" baseline="-25000" dirty="0" err="1">
                <a:solidFill>
                  <a:schemeClr val="accent1">
                    <a:lumMod val="50000"/>
                  </a:schemeClr>
                </a:solidFill>
              </a:rPr>
              <a:t>x</a:t>
            </a: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</a:rPr>
              <a:t>/f</a:t>
            </a:r>
          </a:p>
        </p:txBody>
      </p:sp>
      <p:sp>
        <p:nvSpPr>
          <p:cNvPr id="25613" name="TextBox 26">
            <a:extLst>
              <a:ext uri="{FF2B5EF4-FFF2-40B4-BE49-F238E27FC236}">
                <a16:creationId xmlns:a16="http://schemas.microsoft.com/office/drawing/2014/main" id="{99A1F28C-B98C-48E3-80CE-9B2CD8E5D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15" y="5247382"/>
            <a:ext cx="58785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3333FF"/>
                </a:solidFill>
              </a:rPr>
              <a:t>The Yoshida-</a:t>
            </a:r>
            <a:r>
              <a:rPr lang="en-US" altLang="en-US" sz="1800" b="1" dirty="0" err="1">
                <a:solidFill>
                  <a:srgbClr val="3333FF"/>
                </a:solidFill>
              </a:rPr>
              <a:t>Wyrtki</a:t>
            </a:r>
            <a:r>
              <a:rPr lang="en-US" altLang="en-US" sz="1800" b="1" dirty="0">
                <a:solidFill>
                  <a:srgbClr val="3333FF"/>
                </a:solidFill>
              </a:rPr>
              <a:t> Jet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dirty="0"/>
              <a:t>Shoaling thermocline and a westward jet on the equator</a:t>
            </a:r>
          </a:p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en-US" altLang="en-US" sz="1800" b="1" dirty="0">
              <a:solidFill>
                <a:srgbClr val="3333FF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09A619D-3B32-489A-97B6-F3AAD9E9B4DF}"/>
              </a:ext>
            </a:extLst>
          </p:cNvPr>
          <p:cNvCxnSpPr/>
          <p:nvPr/>
        </p:nvCxnSpPr>
        <p:spPr>
          <a:xfrm>
            <a:off x="2533859" y="4094351"/>
            <a:ext cx="4399504" cy="0"/>
          </a:xfrm>
          <a:prstGeom prst="line">
            <a:avLst/>
          </a:prstGeom>
          <a:solidFill>
            <a:schemeClr val="bg1"/>
          </a:solidFill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9">
            <a:extLst>
              <a:ext uri="{FF2B5EF4-FFF2-40B4-BE49-F238E27FC236}">
                <a16:creationId xmlns:a16="http://schemas.microsoft.com/office/drawing/2014/main" id="{07461925-28B5-40DB-B292-E192714FF494}"/>
              </a:ext>
            </a:extLst>
          </p:cNvPr>
          <p:cNvSpPr/>
          <p:nvPr/>
        </p:nvSpPr>
        <p:spPr bwMode="auto">
          <a:xfrm flipH="1">
            <a:off x="4702628" y="3144983"/>
            <a:ext cx="2161023" cy="1279773"/>
          </a:xfrm>
          <a:custGeom>
            <a:avLst/>
            <a:gdLst>
              <a:gd name="connsiteX0" fmla="*/ 0 w 2657475"/>
              <a:gd name="connsiteY0" fmla="*/ 1400175 h 1800225"/>
              <a:gd name="connsiteX1" fmla="*/ 857250 w 2657475"/>
              <a:gd name="connsiteY1" fmla="*/ 1495425 h 1800225"/>
              <a:gd name="connsiteX2" fmla="*/ 1438275 w 2657475"/>
              <a:gd name="connsiteY2" fmla="*/ 1743075 h 1800225"/>
              <a:gd name="connsiteX3" fmla="*/ 1981200 w 2657475"/>
              <a:gd name="connsiteY3" fmla="*/ 1152525 h 1800225"/>
              <a:gd name="connsiteX4" fmla="*/ 2409825 w 2657475"/>
              <a:gd name="connsiteY4" fmla="*/ 228600 h 1800225"/>
              <a:gd name="connsiteX5" fmla="*/ 2657475 w 2657475"/>
              <a:gd name="connsiteY5" fmla="*/ 0 h 1800225"/>
              <a:gd name="connsiteX0" fmla="*/ 0 w 2657475"/>
              <a:gd name="connsiteY0" fmla="*/ 1400175 h 2077213"/>
              <a:gd name="connsiteX1" fmla="*/ 857250 w 2657475"/>
              <a:gd name="connsiteY1" fmla="*/ 1495425 h 2077213"/>
              <a:gd name="connsiteX2" fmla="*/ 1438274 w 2657475"/>
              <a:gd name="connsiteY2" fmla="*/ 2072862 h 2077213"/>
              <a:gd name="connsiteX3" fmla="*/ 1981200 w 2657475"/>
              <a:gd name="connsiteY3" fmla="*/ 1152525 h 2077213"/>
              <a:gd name="connsiteX4" fmla="*/ 2409825 w 2657475"/>
              <a:gd name="connsiteY4" fmla="*/ 228600 h 2077213"/>
              <a:gd name="connsiteX5" fmla="*/ 2657475 w 2657475"/>
              <a:gd name="connsiteY5" fmla="*/ 0 h 2077213"/>
              <a:gd name="connsiteX0" fmla="*/ 0 w 2657475"/>
              <a:gd name="connsiteY0" fmla="*/ 1400175 h 2081379"/>
              <a:gd name="connsiteX1" fmla="*/ 756322 w 2657475"/>
              <a:gd name="connsiteY1" fmla="*/ 1599570 h 2081379"/>
              <a:gd name="connsiteX2" fmla="*/ 1438274 w 2657475"/>
              <a:gd name="connsiteY2" fmla="*/ 2072862 h 2081379"/>
              <a:gd name="connsiteX3" fmla="*/ 1981200 w 2657475"/>
              <a:gd name="connsiteY3" fmla="*/ 1152525 h 2081379"/>
              <a:gd name="connsiteX4" fmla="*/ 2409825 w 2657475"/>
              <a:gd name="connsiteY4" fmla="*/ 228600 h 2081379"/>
              <a:gd name="connsiteX5" fmla="*/ 2657475 w 2657475"/>
              <a:gd name="connsiteY5" fmla="*/ 0 h 2081379"/>
              <a:gd name="connsiteX0" fmla="*/ 0 w 2657475"/>
              <a:gd name="connsiteY0" fmla="*/ 1400175 h 1894543"/>
              <a:gd name="connsiteX1" fmla="*/ 756322 w 2657475"/>
              <a:gd name="connsiteY1" fmla="*/ 1599570 h 1894543"/>
              <a:gd name="connsiteX2" fmla="*/ 1438274 w 2657475"/>
              <a:gd name="connsiteY2" fmla="*/ 1881933 h 1894543"/>
              <a:gd name="connsiteX3" fmla="*/ 1981200 w 2657475"/>
              <a:gd name="connsiteY3" fmla="*/ 1152525 h 1894543"/>
              <a:gd name="connsiteX4" fmla="*/ 2409825 w 2657475"/>
              <a:gd name="connsiteY4" fmla="*/ 228600 h 1894543"/>
              <a:gd name="connsiteX5" fmla="*/ 2657475 w 2657475"/>
              <a:gd name="connsiteY5" fmla="*/ 0 h 189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7475" h="1894543">
                <a:moveTo>
                  <a:pt x="0" y="1400175"/>
                </a:moveTo>
                <a:cubicBezTo>
                  <a:pt x="308769" y="1419225"/>
                  <a:pt x="516610" y="1519277"/>
                  <a:pt x="756322" y="1599570"/>
                </a:cubicBezTo>
                <a:cubicBezTo>
                  <a:pt x="996034" y="1679863"/>
                  <a:pt x="1234128" y="1956440"/>
                  <a:pt x="1438274" y="1881933"/>
                </a:cubicBezTo>
                <a:cubicBezTo>
                  <a:pt x="1642420" y="1807426"/>
                  <a:pt x="1819275" y="1428080"/>
                  <a:pt x="1981200" y="1152525"/>
                </a:cubicBezTo>
                <a:cubicBezTo>
                  <a:pt x="2143125" y="876970"/>
                  <a:pt x="2297113" y="420687"/>
                  <a:pt x="2409825" y="228600"/>
                </a:cubicBezTo>
                <a:cubicBezTo>
                  <a:pt x="2522537" y="36513"/>
                  <a:pt x="2590006" y="18256"/>
                  <a:pt x="2657475" y="0"/>
                </a:cubicBezTo>
              </a:path>
            </a:pathLst>
          </a:custGeom>
          <a:noFill/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813BF3E-7D0C-4230-93C5-B40CA8C06631}"/>
              </a:ext>
            </a:extLst>
          </p:cNvPr>
          <p:cNvCxnSpPr/>
          <p:nvPr/>
        </p:nvCxnSpPr>
        <p:spPr>
          <a:xfrm>
            <a:off x="2533859" y="2173440"/>
            <a:ext cx="4399504" cy="0"/>
          </a:xfrm>
          <a:prstGeom prst="line">
            <a:avLst/>
          </a:prstGeom>
          <a:solidFill>
            <a:schemeClr val="bg1"/>
          </a:solidFill>
          <a:ln>
            <a:solidFill>
              <a:srgbClr val="0099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18">
            <a:extLst>
              <a:ext uri="{FF2B5EF4-FFF2-40B4-BE49-F238E27FC236}">
                <a16:creationId xmlns:a16="http://schemas.microsoft.com/office/drawing/2014/main" id="{92360E96-6E53-4142-AAEE-CC50C4C3F1E6}"/>
              </a:ext>
            </a:extLst>
          </p:cNvPr>
          <p:cNvGrpSpPr>
            <a:grpSpLocks/>
          </p:cNvGrpSpPr>
          <p:nvPr/>
        </p:nvGrpSpPr>
        <p:grpSpPr bwMode="auto">
          <a:xfrm>
            <a:off x="4578699" y="1659669"/>
            <a:ext cx="247859" cy="247859"/>
            <a:chOff x="4038600" y="381000"/>
            <a:chExt cx="914400" cy="914400"/>
          </a:xfrm>
          <a:noFill/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98A0923-BB1C-499F-BA66-B164354FD86E}"/>
                </a:ext>
              </a:extLst>
            </p:cNvPr>
            <p:cNvSpPr/>
            <p:nvPr/>
          </p:nvSpPr>
          <p:spPr>
            <a:xfrm>
              <a:off x="4038600" y="381000"/>
              <a:ext cx="914400" cy="914400"/>
            </a:xfrm>
            <a:prstGeom prst="ellips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D1B71DF-D870-4530-9559-227BDD56AC31}"/>
                </a:ext>
              </a:extLst>
            </p:cNvPr>
            <p:cNvCxnSpPr>
              <a:stCxn id="65" idx="7"/>
              <a:endCxn id="65" idx="3"/>
            </p:cNvCxnSpPr>
            <p:nvPr/>
          </p:nvCxnSpPr>
          <p:spPr>
            <a:xfrm rot="16200000" flipH="1" flipV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4ADFF47-5921-431D-ACBD-34A6C88866D0}"/>
                </a:ext>
              </a:extLst>
            </p:cNvPr>
            <p:cNvCxnSpPr>
              <a:stCxn id="65" idx="1"/>
              <a:endCxn id="65" idx="5"/>
            </p:cNvCxnSpPr>
            <p:nvPr/>
          </p:nvCxnSpPr>
          <p:spPr>
            <a:xfrm rot="16200000" flipH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ight Arrow 19">
            <a:extLst>
              <a:ext uri="{FF2B5EF4-FFF2-40B4-BE49-F238E27FC236}">
                <a16:creationId xmlns:a16="http://schemas.microsoft.com/office/drawing/2014/main" id="{31CC0591-0DB6-4E6F-B556-67163671C406}"/>
              </a:ext>
            </a:extLst>
          </p:cNvPr>
          <p:cNvSpPr/>
          <p:nvPr/>
        </p:nvSpPr>
        <p:spPr>
          <a:xfrm>
            <a:off x="4888524" y="2421300"/>
            <a:ext cx="433754" cy="12393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3" name="Right Arrow 20">
            <a:extLst>
              <a:ext uri="{FF2B5EF4-FFF2-40B4-BE49-F238E27FC236}">
                <a16:creationId xmlns:a16="http://schemas.microsoft.com/office/drawing/2014/main" id="{CB0D81AC-3168-46D7-9AF9-A9FF1A177332}"/>
              </a:ext>
            </a:extLst>
          </p:cNvPr>
          <p:cNvSpPr/>
          <p:nvPr/>
        </p:nvSpPr>
        <p:spPr>
          <a:xfrm>
            <a:off x="5446207" y="2421300"/>
            <a:ext cx="247859" cy="12393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4" name="Right Arrow 21">
            <a:extLst>
              <a:ext uri="{FF2B5EF4-FFF2-40B4-BE49-F238E27FC236}">
                <a16:creationId xmlns:a16="http://schemas.microsoft.com/office/drawing/2014/main" id="{2A161D95-AF47-4F1C-A882-C1404715C452}"/>
              </a:ext>
            </a:extLst>
          </p:cNvPr>
          <p:cNvSpPr/>
          <p:nvPr/>
        </p:nvSpPr>
        <p:spPr>
          <a:xfrm>
            <a:off x="5879961" y="2421300"/>
            <a:ext cx="185895" cy="12393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Right Arrow 23">
            <a:extLst>
              <a:ext uri="{FF2B5EF4-FFF2-40B4-BE49-F238E27FC236}">
                <a16:creationId xmlns:a16="http://schemas.microsoft.com/office/drawing/2014/main" id="{29AD3358-E4E3-45B2-B2E4-D13C31204A58}"/>
              </a:ext>
            </a:extLst>
          </p:cNvPr>
          <p:cNvSpPr/>
          <p:nvPr/>
        </p:nvSpPr>
        <p:spPr>
          <a:xfrm flipH="1">
            <a:off x="4082981" y="2421300"/>
            <a:ext cx="433754" cy="12393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6" name="Right Arrow 24">
            <a:extLst>
              <a:ext uri="{FF2B5EF4-FFF2-40B4-BE49-F238E27FC236}">
                <a16:creationId xmlns:a16="http://schemas.microsoft.com/office/drawing/2014/main" id="{B69DA78F-54D4-4DBF-BEA1-ACD1A2716560}"/>
              </a:ext>
            </a:extLst>
          </p:cNvPr>
          <p:cNvSpPr/>
          <p:nvPr/>
        </p:nvSpPr>
        <p:spPr>
          <a:xfrm flipH="1">
            <a:off x="3711192" y="2421300"/>
            <a:ext cx="247859" cy="12393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7" name="Right Arrow 25">
            <a:extLst>
              <a:ext uri="{FF2B5EF4-FFF2-40B4-BE49-F238E27FC236}">
                <a16:creationId xmlns:a16="http://schemas.microsoft.com/office/drawing/2014/main" id="{08F0DC6B-9673-4D2B-AEB2-57244EE54C4E}"/>
              </a:ext>
            </a:extLst>
          </p:cNvPr>
          <p:cNvSpPr/>
          <p:nvPr/>
        </p:nvSpPr>
        <p:spPr>
          <a:xfrm flipH="1">
            <a:off x="3339402" y="2421300"/>
            <a:ext cx="185895" cy="12393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48" name="Group 27">
            <a:extLst>
              <a:ext uri="{FF2B5EF4-FFF2-40B4-BE49-F238E27FC236}">
                <a16:creationId xmlns:a16="http://schemas.microsoft.com/office/drawing/2014/main" id="{0F9C0C9C-D43A-4F48-9B0E-7355755BC0CB}"/>
              </a:ext>
            </a:extLst>
          </p:cNvPr>
          <p:cNvGrpSpPr>
            <a:grpSpLocks/>
          </p:cNvGrpSpPr>
          <p:nvPr/>
        </p:nvGrpSpPr>
        <p:grpSpPr bwMode="auto">
          <a:xfrm>
            <a:off x="4618718" y="2421300"/>
            <a:ext cx="185895" cy="185895"/>
            <a:chOff x="4038600" y="381000"/>
            <a:chExt cx="914400" cy="914400"/>
          </a:xfrm>
          <a:noFill/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D1D7806-7807-4988-8AD9-D77928B1B7C1}"/>
                </a:ext>
              </a:extLst>
            </p:cNvPr>
            <p:cNvSpPr/>
            <p:nvPr/>
          </p:nvSpPr>
          <p:spPr>
            <a:xfrm>
              <a:off x="4038600" y="381000"/>
              <a:ext cx="914400" cy="914400"/>
            </a:xfrm>
            <a:prstGeom prst="ellipse">
              <a:avLst/>
            </a:prstGeom>
            <a:grpFill/>
            <a:ln w="190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14B2879-994B-42EA-BD06-706AC125810B}"/>
                </a:ext>
              </a:extLst>
            </p:cNvPr>
            <p:cNvCxnSpPr>
              <a:stCxn id="62" idx="7"/>
              <a:endCxn id="62" idx="3"/>
            </p:cNvCxnSpPr>
            <p:nvPr/>
          </p:nvCxnSpPr>
          <p:spPr>
            <a:xfrm rot="16200000" flipH="1" flipV="1">
              <a:off x="4171948" y="514352"/>
              <a:ext cx="647700" cy="647700"/>
            </a:xfrm>
            <a:prstGeom prst="line">
              <a:avLst/>
            </a:prstGeom>
            <a:grpFill/>
            <a:ln w="190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BC59453-9A66-4D16-B0D5-47F8061907C3}"/>
                </a:ext>
              </a:extLst>
            </p:cNvPr>
            <p:cNvCxnSpPr>
              <a:stCxn id="62" idx="1"/>
              <a:endCxn id="62" idx="5"/>
            </p:cNvCxnSpPr>
            <p:nvPr/>
          </p:nvCxnSpPr>
          <p:spPr>
            <a:xfrm rot="16200000" flipH="1">
              <a:off x="4171948" y="514352"/>
              <a:ext cx="647700" cy="647700"/>
            </a:xfrm>
            <a:prstGeom prst="line">
              <a:avLst/>
            </a:prstGeom>
            <a:grpFill/>
            <a:ln w="190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31">
            <a:extLst>
              <a:ext uri="{FF2B5EF4-FFF2-40B4-BE49-F238E27FC236}">
                <a16:creationId xmlns:a16="http://schemas.microsoft.com/office/drawing/2014/main" id="{E1EE8567-E631-4803-B2C3-04939B2354C9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533859" y="2097567"/>
            <a:ext cx="4329793" cy="247860"/>
            <a:chOff x="1990725" y="1981200"/>
            <a:chExt cx="5324475" cy="1800225"/>
          </a:xfrm>
          <a:noFill/>
        </p:grpSpPr>
        <p:sp>
          <p:nvSpPr>
            <p:cNvPr id="60" name="Freeform 32">
              <a:extLst>
                <a:ext uri="{FF2B5EF4-FFF2-40B4-BE49-F238E27FC236}">
                  <a16:creationId xmlns:a16="http://schemas.microsoft.com/office/drawing/2014/main" id="{2906DBD6-13BE-4001-BCE4-9D7EFCC71196}"/>
                </a:ext>
              </a:extLst>
            </p:cNvPr>
            <p:cNvSpPr/>
            <p:nvPr/>
          </p:nvSpPr>
          <p:spPr>
            <a:xfrm>
              <a:off x="1990725" y="1981200"/>
              <a:ext cx="2657475" cy="1800225"/>
            </a:xfrm>
            <a:custGeom>
              <a:avLst/>
              <a:gdLst>
                <a:gd name="connsiteX0" fmla="*/ 0 w 2657475"/>
                <a:gd name="connsiteY0" fmla="*/ 1400175 h 1800225"/>
                <a:gd name="connsiteX1" fmla="*/ 857250 w 2657475"/>
                <a:gd name="connsiteY1" fmla="*/ 1495425 h 1800225"/>
                <a:gd name="connsiteX2" fmla="*/ 1438275 w 2657475"/>
                <a:gd name="connsiteY2" fmla="*/ 1743075 h 1800225"/>
                <a:gd name="connsiteX3" fmla="*/ 1981200 w 2657475"/>
                <a:gd name="connsiteY3" fmla="*/ 1152525 h 1800225"/>
                <a:gd name="connsiteX4" fmla="*/ 2409825 w 2657475"/>
                <a:gd name="connsiteY4" fmla="*/ 228600 h 1800225"/>
                <a:gd name="connsiteX5" fmla="*/ 2657475 w 2657475"/>
                <a:gd name="connsiteY5" fmla="*/ 0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7475" h="1800225">
                  <a:moveTo>
                    <a:pt x="0" y="1400175"/>
                  </a:moveTo>
                  <a:cubicBezTo>
                    <a:pt x="308769" y="1419225"/>
                    <a:pt x="617538" y="1438275"/>
                    <a:pt x="857250" y="1495425"/>
                  </a:cubicBezTo>
                  <a:cubicBezTo>
                    <a:pt x="1096962" y="1552575"/>
                    <a:pt x="1250950" y="1800225"/>
                    <a:pt x="1438275" y="1743075"/>
                  </a:cubicBezTo>
                  <a:cubicBezTo>
                    <a:pt x="1625600" y="1685925"/>
                    <a:pt x="1819275" y="1404937"/>
                    <a:pt x="1981200" y="1152525"/>
                  </a:cubicBezTo>
                  <a:cubicBezTo>
                    <a:pt x="2143125" y="900113"/>
                    <a:pt x="2297113" y="420687"/>
                    <a:pt x="2409825" y="228600"/>
                  </a:cubicBezTo>
                  <a:cubicBezTo>
                    <a:pt x="2522537" y="36513"/>
                    <a:pt x="2590006" y="18256"/>
                    <a:pt x="2657475" y="0"/>
                  </a:cubicBezTo>
                </a:path>
              </a:pathLst>
            </a:custGeom>
            <a:grpFill/>
            <a:ln w="28575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1" name="Freeform 33">
              <a:extLst>
                <a:ext uri="{FF2B5EF4-FFF2-40B4-BE49-F238E27FC236}">
                  <a16:creationId xmlns:a16="http://schemas.microsoft.com/office/drawing/2014/main" id="{4895F44C-2E7B-4A4C-B429-C83D8577BB32}"/>
                </a:ext>
              </a:extLst>
            </p:cNvPr>
            <p:cNvSpPr/>
            <p:nvPr/>
          </p:nvSpPr>
          <p:spPr>
            <a:xfrm flipH="1">
              <a:off x="4657725" y="1981200"/>
              <a:ext cx="2657475" cy="1800225"/>
            </a:xfrm>
            <a:custGeom>
              <a:avLst/>
              <a:gdLst>
                <a:gd name="connsiteX0" fmla="*/ 0 w 2657475"/>
                <a:gd name="connsiteY0" fmla="*/ 1400175 h 1800225"/>
                <a:gd name="connsiteX1" fmla="*/ 857250 w 2657475"/>
                <a:gd name="connsiteY1" fmla="*/ 1495425 h 1800225"/>
                <a:gd name="connsiteX2" fmla="*/ 1438275 w 2657475"/>
                <a:gd name="connsiteY2" fmla="*/ 1743075 h 1800225"/>
                <a:gd name="connsiteX3" fmla="*/ 1981200 w 2657475"/>
                <a:gd name="connsiteY3" fmla="*/ 1152525 h 1800225"/>
                <a:gd name="connsiteX4" fmla="*/ 2409825 w 2657475"/>
                <a:gd name="connsiteY4" fmla="*/ 228600 h 1800225"/>
                <a:gd name="connsiteX5" fmla="*/ 2657475 w 2657475"/>
                <a:gd name="connsiteY5" fmla="*/ 0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7475" h="1800225">
                  <a:moveTo>
                    <a:pt x="0" y="1400175"/>
                  </a:moveTo>
                  <a:cubicBezTo>
                    <a:pt x="308769" y="1419225"/>
                    <a:pt x="617538" y="1438275"/>
                    <a:pt x="857250" y="1495425"/>
                  </a:cubicBezTo>
                  <a:cubicBezTo>
                    <a:pt x="1096962" y="1552575"/>
                    <a:pt x="1250950" y="1800225"/>
                    <a:pt x="1438275" y="1743075"/>
                  </a:cubicBezTo>
                  <a:cubicBezTo>
                    <a:pt x="1625600" y="1685925"/>
                    <a:pt x="1819275" y="1404937"/>
                    <a:pt x="1981200" y="1152525"/>
                  </a:cubicBezTo>
                  <a:cubicBezTo>
                    <a:pt x="2143125" y="900113"/>
                    <a:pt x="2297113" y="420687"/>
                    <a:pt x="2409825" y="228600"/>
                  </a:cubicBezTo>
                  <a:cubicBezTo>
                    <a:pt x="2522537" y="36513"/>
                    <a:pt x="2590006" y="18256"/>
                    <a:pt x="2657475" y="0"/>
                  </a:cubicBezTo>
                </a:path>
              </a:pathLst>
            </a:custGeom>
            <a:grpFill/>
            <a:ln w="28575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0" name="TextBox 34">
            <a:extLst>
              <a:ext uri="{FF2B5EF4-FFF2-40B4-BE49-F238E27FC236}">
                <a16:creationId xmlns:a16="http://schemas.microsoft.com/office/drawing/2014/main" id="{2C03EDE0-0E58-4243-A968-16C800224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068" y="3455270"/>
            <a:ext cx="312906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33FF"/>
                </a:solidFill>
              </a:rPr>
              <a:t>h</a:t>
            </a:r>
          </a:p>
        </p:txBody>
      </p:sp>
      <p:sp>
        <p:nvSpPr>
          <p:cNvPr id="51" name="TextBox 35">
            <a:extLst>
              <a:ext uri="{FF2B5EF4-FFF2-40B4-BE49-F238E27FC236}">
                <a16:creationId xmlns:a16="http://schemas.microsoft.com/office/drawing/2014/main" id="{5EDC62E0-D55D-45A3-870E-307D74D83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755" y="1792050"/>
            <a:ext cx="50704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33FF"/>
                </a:solidFill>
                <a:latin typeface="Symbol" panose="05050102010706020507" pitchFamily="18" charset="2"/>
              </a:rPr>
              <a:t>h</a:t>
            </a:r>
          </a:p>
        </p:txBody>
      </p:sp>
      <p:sp>
        <p:nvSpPr>
          <p:cNvPr id="52" name="Rectangle 36">
            <a:extLst>
              <a:ext uri="{FF2B5EF4-FFF2-40B4-BE49-F238E27FC236}">
                <a16:creationId xmlns:a16="http://schemas.microsoft.com/office/drawing/2014/main" id="{6252C7FA-C1C1-4E3E-ACF2-E2B47C94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164" y="1265277"/>
            <a:ext cx="567228" cy="57775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99FF"/>
                </a:solidFill>
                <a:latin typeface="Symbol" panose="05050102010706020507" pitchFamily="18" charset="2"/>
              </a:rPr>
              <a:t>t</a:t>
            </a:r>
            <a:r>
              <a:rPr lang="en-US" altLang="en-US" sz="1800" baseline="-25000" dirty="0" err="1">
                <a:solidFill>
                  <a:srgbClr val="0099FF"/>
                </a:solidFill>
              </a:rPr>
              <a:t>x</a:t>
            </a:r>
            <a:endParaRPr lang="en-US" altLang="en-US" sz="1800" dirty="0">
              <a:solidFill>
                <a:srgbClr val="0099FF"/>
              </a:solidFill>
            </a:endParaRPr>
          </a:p>
        </p:txBody>
      </p:sp>
      <p:sp>
        <p:nvSpPr>
          <p:cNvPr id="53" name="TextBox 37">
            <a:extLst>
              <a:ext uri="{FF2B5EF4-FFF2-40B4-BE49-F238E27FC236}">
                <a16:creationId xmlns:a16="http://schemas.microsoft.com/office/drawing/2014/main" id="{E7F7C831-34C4-4342-AD80-60256B53C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735" y="4156316"/>
            <a:ext cx="570638" cy="48146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  <a:cs typeface="Calibri" panose="020F0502020204030204" pitchFamily="34" charset="0"/>
              </a:rPr>
              <a:t>Eq</a:t>
            </a:r>
          </a:p>
        </p:txBody>
      </p:sp>
      <p:sp>
        <p:nvSpPr>
          <p:cNvPr id="54" name="TextBox 40">
            <a:extLst>
              <a:ext uri="{FF2B5EF4-FFF2-40B4-BE49-F238E27FC236}">
                <a16:creationId xmlns:a16="http://schemas.microsoft.com/office/drawing/2014/main" id="{82CAF67B-FC6E-4286-9F92-B8B2BCE2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3540" y="4156316"/>
            <a:ext cx="973463" cy="48146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  <a:cs typeface="Calibri" panose="020F0502020204030204" pitchFamily="34" charset="0"/>
              </a:rPr>
              <a:t>North</a:t>
            </a:r>
          </a:p>
        </p:txBody>
      </p:sp>
      <p:sp>
        <p:nvSpPr>
          <p:cNvPr id="55" name="TextBox 41">
            <a:extLst>
              <a:ext uri="{FF2B5EF4-FFF2-40B4-BE49-F238E27FC236}">
                <a16:creationId xmlns:a16="http://schemas.microsoft.com/office/drawing/2014/main" id="{252EA0F9-F94F-4847-8AB7-46672FB3B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156316"/>
            <a:ext cx="955910" cy="48146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South</a:t>
            </a:r>
          </a:p>
        </p:txBody>
      </p:sp>
      <p:sp>
        <p:nvSpPr>
          <p:cNvPr id="56" name="Right Arrow 21">
            <a:extLst>
              <a:ext uri="{FF2B5EF4-FFF2-40B4-BE49-F238E27FC236}">
                <a16:creationId xmlns:a16="http://schemas.microsoft.com/office/drawing/2014/main" id="{AA0CA771-74E5-42B3-ACCF-EA132FE9641F}"/>
              </a:ext>
            </a:extLst>
          </p:cNvPr>
          <p:cNvSpPr/>
          <p:nvPr/>
        </p:nvSpPr>
        <p:spPr>
          <a:xfrm rot="16200000">
            <a:off x="4527663" y="2813475"/>
            <a:ext cx="333061" cy="185895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7" name="Right Arrow 21">
            <a:extLst>
              <a:ext uri="{FF2B5EF4-FFF2-40B4-BE49-F238E27FC236}">
                <a16:creationId xmlns:a16="http://schemas.microsoft.com/office/drawing/2014/main" id="{1BC51902-4688-4CA5-8D5B-0D4E6E58F03C}"/>
              </a:ext>
            </a:extLst>
          </p:cNvPr>
          <p:cNvSpPr/>
          <p:nvPr/>
        </p:nvSpPr>
        <p:spPr>
          <a:xfrm rot="5400000" flipV="1">
            <a:off x="5663084" y="4125334"/>
            <a:ext cx="185895" cy="12393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8" name="Right Arrow 21">
            <a:extLst>
              <a:ext uri="{FF2B5EF4-FFF2-40B4-BE49-F238E27FC236}">
                <a16:creationId xmlns:a16="http://schemas.microsoft.com/office/drawing/2014/main" id="{712C0074-37FF-49C6-BAEF-323822CE812C}"/>
              </a:ext>
            </a:extLst>
          </p:cNvPr>
          <p:cNvSpPr/>
          <p:nvPr/>
        </p:nvSpPr>
        <p:spPr>
          <a:xfrm rot="5400000" flipV="1">
            <a:off x="3556279" y="4125334"/>
            <a:ext cx="185895" cy="12393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9" name="Freeform 9">
            <a:extLst>
              <a:ext uri="{FF2B5EF4-FFF2-40B4-BE49-F238E27FC236}">
                <a16:creationId xmlns:a16="http://schemas.microsoft.com/office/drawing/2014/main" id="{06F77AE9-170B-4F36-A13A-6DFA8CE71BC1}"/>
              </a:ext>
            </a:extLst>
          </p:cNvPr>
          <p:cNvSpPr/>
          <p:nvPr/>
        </p:nvSpPr>
        <p:spPr bwMode="auto">
          <a:xfrm>
            <a:off x="2538657" y="3152266"/>
            <a:ext cx="2161023" cy="1279773"/>
          </a:xfrm>
          <a:custGeom>
            <a:avLst/>
            <a:gdLst>
              <a:gd name="connsiteX0" fmla="*/ 0 w 2657475"/>
              <a:gd name="connsiteY0" fmla="*/ 1400175 h 1800225"/>
              <a:gd name="connsiteX1" fmla="*/ 857250 w 2657475"/>
              <a:gd name="connsiteY1" fmla="*/ 1495425 h 1800225"/>
              <a:gd name="connsiteX2" fmla="*/ 1438275 w 2657475"/>
              <a:gd name="connsiteY2" fmla="*/ 1743075 h 1800225"/>
              <a:gd name="connsiteX3" fmla="*/ 1981200 w 2657475"/>
              <a:gd name="connsiteY3" fmla="*/ 1152525 h 1800225"/>
              <a:gd name="connsiteX4" fmla="*/ 2409825 w 2657475"/>
              <a:gd name="connsiteY4" fmla="*/ 228600 h 1800225"/>
              <a:gd name="connsiteX5" fmla="*/ 2657475 w 2657475"/>
              <a:gd name="connsiteY5" fmla="*/ 0 h 1800225"/>
              <a:gd name="connsiteX0" fmla="*/ 0 w 2657475"/>
              <a:gd name="connsiteY0" fmla="*/ 1400175 h 2077213"/>
              <a:gd name="connsiteX1" fmla="*/ 857250 w 2657475"/>
              <a:gd name="connsiteY1" fmla="*/ 1495425 h 2077213"/>
              <a:gd name="connsiteX2" fmla="*/ 1438274 w 2657475"/>
              <a:gd name="connsiteY2" fmla="*/ 2072862 h 2077213"/>
              <a:gd name="connsiteX3" fmla="*/ 1981200 w 2657475"/>
              <a:gd name="connsiteY3" fmla="*/ 1152525 h 2077213"/>
              <a:gd name="connsiteX4" fmla="*/ 2409825 w 2657475"/>
              <a:gd name="connsiteY4" fmla="*/ 228600 h 2077213"/>
              <a:gd name="connsiteX5" fmla="*/ 2657475 w 2657475"/>
              <a:gd name="connsiteY5" fmla="*/ 0 h 2077213"/>
              <a:gd name="connsiteX0" fmla="*/ 0 w 2657475"/>
              <a:gd name="connsiteY0" fmla="*/ 1400175 h 2081379"/>
              <a:gd name="connsiteX1" fmla="*/ 756322 w 2657475"/>
              <a:gd name="connsiteY1" fmla="*/ 1599570 h 2081379"/>
              <a:gd name="connsiteX2" fmla="*/ 1438274 w 2657475"/>
              <a:gd name="connsiteY2" fmla="*/ 2072862 h 2081379"/>
              <a:gd name="connsiteX3" fmla="*/ 1981200 w 2657475"/>
              <a:gd name="connsiteY3" fmla="*/ 1152525 h 2081379"/>
              <a:gd name="connsiteX4" fmla="*/ 2409825 w 2657475"/>
              <a:gd name="connsiteY4" fmla="*/ 228600 h 2081379"/>
              <a:gd name="connsiteX5" fmla="*/ 2657475 w 2657475"/>
              <a:gd name="connsiteY5" fmla="*/ 0 h 2081379"/>
              <a:gd name="connsiteX0" fmla="*/ 0 w 2657475"/>
              <a:gd name="connsiteY0" fmla="*/ 1400175 h 1894543"/>
              <a:gd name="connsiteX1" fmla="*/ 756322 w 2657475"/>
              <a:gd name="connsiteY1" fmla="*/ 1599570 h 1894543"/>
              <a:gd name="connsiteX2" fmla="*/ 1438274 w 2657475"/>
              <a:gd name="connsiteY2" fmla="*/ 1881933 h 1894543"/>
              <a:gd name="connsiteX3" fmla="*/ 1981200 w 2657475"/>
              <a:gd name="connsiteY3" fmla="*/ 1152525 h 1894543"/>
              <a:gd name="connsiteX4" fmla="*/ 2409825 w 2657475"/>
              <a:gd name="connsiteY4" fmla="*/ 228600 h 1894543"/>
              <a:gd name="connsiteX5" fmla="*/ 2657475 w 2657475"/>
              <a:gd name="connsiteY5" fmla="*/ 0 h 189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7475" h="1894543">
                <a:moveTo>
                  <a:pt x="0" y="1400175"/>
                </a:moveTo>
                <a:cubicBezTo>
                  <a:pt x="308769" y="1419225"/>
                  <a:pt x="516610" y="1519277"/>
                  <a:pt x="756322" y="1599570"/>
                </a:cubicBezTo>
                <a:cubicBezTo>
                  <a:pt x="996034" y="1679863"/>
                  <a:pt x="1234128" y="1956440"/>
                  <a:pt x="1438274" y="1881933"/>
                </a:cubicBezTo>
                <a:cubicBezTo>
                  <a:pt x="1642420" y="1807426"/>
                  <a:pt x="1819275" y="1428080"/>
                  <a:pt x="1981200" y="1152525"/>
                </a:cubicBezTo>
                <a:cubicBezTo>
                  <a:pt x="2143125" y="876970"/>
                  <a:pt x="2297113" y="420687"/>
                  <a:pt x="2409825" y="228600"/>
                </a:cubicBezTo>
                <a:cubicBezTo>
                  <a:pt x="2522537" y="36513"/>
                  <a:pt x="2590006" y="18256"/>
                  <a:pt x="2657475" y="0"/>
                </a:cubicBezTo>
              </a:path>
            </a:pathLst>
          </a:custGeom>
          <a:noFill/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4D2CBD-2A33-4309-8DD1-817DBC51C84A}"/>
              </a:ext>
            </a:extLst>
          </p:cNvPr>
          <p:cNvSpPr/>
          <p:nvPr/>
        </p:nvSpPr>
        <p:spPr>
          <a:xfrm>
            <a:off x="148638" y="116921"/>
            <a:ext cx="4270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en-US" altLang="en-US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Transient ocean response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to easterly wind: unbounded, zonally uniform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99D309-0006-444F-96BF-E7449C1751A8}"/>
              </a:ext>
            </a:extLst>
          </p:cNvPr>
          <p:cNvSpPr txBox="1"/>
          <p:nvPr/>
        </p:nvSpPr>
        <p:spPr>
          <a:xfrm>
            <a:off x="8965" y="6439902"/>
            <a:ext cx="755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Fig. 7.6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7" name="Group 18">
            <a:extLst>
              <a:ext uri="{FF2B5EF4-FFF2-40B4-BE49-F238E27FC236}">
                <a16:creationId xmlns:a16="http://schemas.microsoft.com/office/drawing/2014/main" id="{F5D99F28-74D7-4806-957E-27BCE2C2DDE8}"/>
              </a:ext>
            </a:extLst>
          </p:cNvPr>
          <p:cNvGrpSpPr>
            <a:grpSpLocks/>
          </p:cNvGrpSpPr>
          <p:nvPr/>
        </p:nvGrpSpPr>
        <p:grpSpPr bwMode="auto">
          <a:xfrm>
            <a:off x="5700535" y="1638882"/>
            <a:ext cx="247859" cy="247859"/>
            <a:chOff x="4038600" y="381000"/>
            <a:chExt cx="914400" cy="914400"/>
          </a:xfrm>
          <a:noFill/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7A601EC-07D7-4D2E-A222-B62397DF2108}"/>
                </a:ext>
              </a:extLst>
            </p:cNvPr>
            <p:cNvSpPr/>
            <p:nvPr/>
          </p:nvSpPr>
          <p:spPr>
            <a:xfrm>
              <a:off x="4038600" y="381000"/>
              <a:ext cx="914400" cy="914400"/>
            </a:xfrm>
            <a:prstGeom prst="ellips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3F96566-181A-4F8E-95E0-4A5320E270E1}"/>
                </a:ext>
              </a:extLst>
            </p:cNvPr>
            <p:cNvCxnSpPr>
              <a:stCxn id="78" idx="7"/>
              <a:endCxn id="78" idx="3"/>
            </p:cNvCxnSpPr>
            <p:nvPr/>
          </p:nvCxnSpPr>
          <p:spPr>
            <a:xfrm rot="16200000" flipH="1" flipV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03D4D6C-5026-4D9B-B4A4-8FA1F056F8E7}"/>
                </a:ext>
              </a:extLst>
            </p:cNvPr>
            <p:cNvCxnSpPr>
              <a:stCxn id="78" idx="1"/>
              <a:endCxn id="78" idx="5"/>
            </p:cNvCxnSpPr>
            <p:nvPr/>
          </p:nvCxnSpPr>
          <p:spPr>
            <a:xfrm rot="16200000" flipH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18">
            <a:extLst>
              <a:ext uri="{FF2B5EF4-FFF2-40B4-BE49-F238E27FC236}">
                <a16:creationId xmlns:a16="http://schemas.microsoft.com/office/drawing/2014/main" id="{52B9B8AB-225C-4E4C-9A01-3B02326279C0}"/>
              </a:ext>
            </a:extLst>
          </p:cNvPr>
          <p:cNvGrpSpPr>
            <a:grpSpLocks/>
          </p:cNvGrpSpPr>
          <p:nvPr/>
        </p:nvGrpSpPr>
        <p:grpSpPr bwMode="auto">
          <a:xfrm>
            <a:off x="3485941" y="1675495"/>
            <a:ext cx="247859" cy="247859"/>
            <a:chOff x="4038600" y="381000"/>
            <a:chExt cx="914400" cy="914400"/>
          </a:xfrm>
          <a:noFill/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66EF6B7-FA47-4234-BE51-A6EF98C2FD8C}"/>
                </a:ext>
              </a:extLst>
            </p:cNvPr>
            <p:cNvSpPr/>
            <p:nvPr/>
          </p:nvSpPr>
          <p:spPr>
            <a:xfrm>
              <a:off x="4038600" y="381000"/>
              <a:ext cx="914400" cy="914400"/>
            </a:xfrm>
            <a:prstGeom prst="ellips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0FC101E-8D11-4329-85A1-43DD26D076ED}"/>
                </a:ext>
              </a:extLst>
            </p:cNvPr>
            <p:cNvCxnSpPr>
              <a:stCxn id="82" idx="7"/>
              <a:endCxn id="82" idx="3"/>
            </p:cNvCxnSpPr>
            <p:nvPr/>
          </p:nvCxnSpPr>
          <p:spPr>
            <a:xfrm rot="16200000" flipH="1" flipV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A0064F5-1841-4146-99E2-6052F8DF7E7F}"/>
                </a:ext>
              </a:extLst>
            </p:cNvPr>
            <p:cNvCxnSpPr>
              <a:stCxn id="82" idx="1"/>
              <a:endCxn id="82" idx="5"/>
            </p:cNvCxnSpPr>
            <p:nvPr/>
          </p:nvCxnSpPr>
          <p:spPr>
            <a:xfrm rot="16200000" flipH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3" name="TextBox 26">
            <a:extLst>
              <a:ext uri="{FF2B5EF4-FFF2-40B4-BE49-F238E27FC236}">
                <a16:creationId xmlns:a16="http://schemas.microsoft.com/office/drawing/2014/main" id="{99A1F28C-B98C-48E3-80CE-9B2CD8E5D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8243" y="4773970"/>
            <a:ext cx="1338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3333FF"/>
                </a:solidFill>
              </a:rPr>
              <a:t>Kelvin-like</a:t>
            </a:r>
          </a:p>
        </p:txBody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07461925-28B5-40DB-B292-E192714FF494}"/>
              </a:ext>
            </a:extLst>
          </p:cNvPr>
          <p:cNvSpPr/>
          <p:nvPr/>
        </p:nvSpPr>
        <p:spPr bwMode="auto">
          <a:xfrm flipH="1">
            <a:off x="4702628" y="3144983"/>
            <a:ext cx="2161023" cy="1279773"/>
          </a:xfrm>
          <a:custGeom>
            <a:avLst/>
            <a:gdLst>
              <a:gd name="connsiteX0" fmla="*/ 0 w 2657475"/>
              <a:gd name="connsiteY0" fmla="*/ 1400175 h 1800225"/>
              <a:gd name="connsiteX1" fmla="*/ 857250 w 2657475"/>
              <a:gd name="connsiteY1" fmla="*/ 1495425 h 1800225"/>
              <a:gd name="connsiteX2" fmla="*/ 1438275 w 2657475"/>
              <a:gd name="connsiteY2" fmla="*/ 1743075 h 1800225"/>
              <a:gd name="connsiteX3" fmla="*/ 1981200 w 2657475"/>
              <a:gd name="connsiteY3" fmla="*/ 1152525 h 1800225"/>
              <a:gd name="connsiteX4" fmla="*/ 2409825 w 2657475"/>
              <a:gd name="connsiteY4" fmla="*/ 228600 h 1800225"/>
              <a:gd name="connsiteX5" fmla="*/ 2657475 w 2657475"/>
              <a:gd name="connsiteY5" fmla="*/ 0 h 1800225"/>
              <a:gd name="connsiteX0" fmla="*/ 0 w 2657475"/>
              <a:gd name="connsiteY0" fmla="*/ 1400175 h 2077213"/>
              <a:gd name="connsiteX1" fmla="*/ 857250 w 2657475"/>
              <a:gd name="connsiteY1" fmla="*/ 1495425 h 2077213"/>
              <a:gd name="connsiteX2" fmla="*/ 1438274 w 2657475"/>
              <a:gd name="connsiteY2" fmla="*/ 2072862 h 2077213"/>
              <a:gd name="connsiteX3" fmla="*/ 1981200 w 2657475"/>
              <a:gd name="connsiteY3" fmla="*/ 1152525 h 2077213"/>
              <a:gd name="connsiteX4" fmla="*/ 2409825 w 2657475"/>
              <a:gd name="connsiteY4" fmla="*/ 228600 h 2077213"/>
              <a:gd name="connsiteX5" fmla="*/ 2657475 w 2657475"/>
              <a:gd name="connsiteY5" fmla="*/ 0 h 2077213"/>
              <a:gd name="connsiteX0" fmla="*/ 0 w 2657475"/>
              <a:gd name="connsiteY0" fmla="*/ 1400175 h 2081379"/>
              <a:gd name="connsiteX1" fmla="*/ 756322 w 2657475"/>
              <a:gd name="connsiteY1" fmla="*/ 1599570 h 2081379"/>
              <a:gd name="connsiteX2" fmla="*/ 1438274 w 2657475"/>
              <a:gd name="connsiteY2" fmla="*/ 2072862 h 2081379"/>
              <a:gd name="connsiteX3" fmla="*/ 1981200 w 2657475"/>
              <a:gd name="connsiteY3" fmla="*/ 1152525 h 2081379"/>
              <a:gd name="connsiteX4" fmla="*/ 2409825 w 2657475"/>
              <a:gd name="connsiteY4" fmla="*/ 228600 h 2081379"/>
              <a:gd name="connsiteX5" fmla="*/ 2657475 w 2657475"/>
              <a:gd name="connsiteY5" fmla="*/ 0 h 2081379"/>
              <a:gd name="connsiteX0" fmla="*/ 0 w 2657475"/>
              <a:gd name="connsiteY0" fmla="*/ 1400175 h 1894543"/>
              <a:gd name="connsiteX1" fmla="*/ 756322 w 2657475"/>
              <a:gd name="connsiteY1" fmla="*/ 1599570 h 1894543"/>
              <a:gd name="connsiteX2" fmla="*/ 1438274 w 2657475"/>
              <a:gd name="connsiteY2" fmla="*/ 1881933 h 1894543"/>
              <a:gd name="connsiteX3" fmla="*/ 1981200 w 2657475"/>
              <a:gd name="connsiteY3" fmla="*/ 1152525 h 1894543"/>
              <a:gd name="connsiteX4" fmla="*/ 2409825 w 2657475"/>
              <a:gd name="connsiteY4" fmla="*/ 228600 h 1894543"/>
              <a:gd name="connsiteX5" fmla="*/ 2657475 w 2657475"/>
              <a:gd name="connsiteY5" fmla="*/ 0 h 189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7475" h="1894543">
                <a:moveTo>
                  <a:pt x="0" y="1400175"/>
                </a:moveTo>
                <a:cubicBezTo>
                  <a:pt x="308769" y="1419225"/>
                  <a:pt x="516610" y="1519277"/>
                  <a:pt x="756322" y="1599570"/>
                </a:cubicBezTo>
                <a:cubicBezTo>
                  <a:pt x="996034" y="1679863"/>
                  <a:pt x="1234128" y="1956440"/>
                  <a:pt x="1438274" y="1881933"/>
                </a:cubicBezTo>
                <a:cubicBezTo>
                  <a:pt x="1642420" y="1807426"/>
                  <a:pt x="1819275" y="1428080"/>
                  <a:pt x="1981200" y="1152525"/>
                </a:cubicBezTo>
                <a:cubicBezTo>
                  <a:pt x="2143125" y="876970"/>
                  <a:pt x="2297113" y="420687"/>
                  <a:pt x="2409825" y="228600"/>
                </a:cubicBezTo>
                <a:cubicBezTo>
                  <a:pt x="2522537" y="36513"/>
                  <a:pt x="2590006" y="18256"/>
                  <a:pt x="2657475" y="0"/>
                </a:cubicBezTo>
              </a:path>
            </a:pathLst>
          </a:custGeom>
          <a:noFill/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813BF3E-7D0C-4230-93C5-B40CA8C06631}"/>
              </a:ext>
            </a:extLst>
          </p:cNvPr>
          <p:cNvCxnSpPr/>
          <p:nvPr/>
        </p:nvCxnSpPr>
        <p:spPr>
          <a:xfrm>
            <a:off x="2533859" y="2173440"/>
            <a:ext cx="4399504" cy="0"/>
          </a:xfrm>
          <a:prstGeom prst="line">
            <a:avLst/>
          </a:prstGeom>
          <a:solidFill>
            <a:schemeClr val="bg1"/>
          </a:solidFill>
          <a:ln>
            <a:solidFill>
              <a:srgbClr val="0099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18">
            <a:extLst>
              <a:ext uri="{FF2B5EF4-FFF2-40B4-BE49-F238E27FC236}">
                <a16:creationId xmlns:a16="http://schemas.microsoft.com/office/drawing/2014/main" id="{92360E96-6E53-4142-AAEE-CC50C4C3F1E6}"/>
              </a:ext>
            </a:extLst>
          </p:cNvPr>
          <p:cNvGrpSpPr>
            <a:grpSpLocks/>
          </p:cNvGrpSpPr>
          <p:nvPr/>
        </p:nvGrpSpPr>
        <p:grpSpPr bwMode="auto">
          <a:xfrm>
            <a:off x="4578699" y="1659669"/>
            <a:ext cx="247859" cy="247859"/>
            <a:chOff x="4038600" y="381000"/>
            <a:chExt cx="914400" cy="914400"/>
          </a:xfrm>
          <a:noFill/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98A0923-BB1C-499F-BA66-B164354FD86E}"/>
                </a:ext>
              </a:extLst>
            </p:cNvPr>
            <p:cNvSpPr/>
            <p:nvPr/>
          </p:nvSpPr>
          <p:spPr>
            <a:xfrm>
              <a:off x="4038600" y="381000"/>
              <a:ext cx="914400" cy="914400"/>
            </a:xfrm>
            <a:prstGeom prst="ellips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D1B71DF-D870-4530-9559-227BDD56AC31}"/>
                </a:ext>
              </a:extLst>
            </p:cNvPr>
            <p:cNvCxnSpPr>
              <a:stCxn id="65" idx="7"/>
              <a:endCxn id="65" idx="3"/>
            </p:cNvCxnSpPr>
            <p:nvPr/>
          </p:nvCxnSpPr>
          <p:spPr>
            <a:xfrm rot="16200000" flipH="1" flipV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4ADFF47-5921-431D-ACBD-34A6C88866D0}"/>
                </a:ext>
              </a:extLst>
            </p:cNvPr>
            <p:cNvCxnSpPr>
              <a:stCxn id="65" idx="1"/>
              <a:endCxn id="65" idx="5"/>
            </p:cNvCxnSpPr>
            <p:nvPr/>
          </p:nvCxnSpPr>
          <p:spPr>
            <a:xfrm rot="16200000" flipH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27">
            <a:extLst>
              <a:ext uri="{FF2B5EF4-FFF2-40B4-BE49-F238E27FC236}">
                <a16:creationId xmlns:a16="http://schemas.microsoft.com/office/drawing/2014/main" id="{0F9C0C9C-D43A-4F48-9B0E-7355755BC0CB}"/>
              </a:ext>
            </a:extLst>
          </p:cNvPr>
          <p:cNvGrpSpPr>
            <a:grpSpLocks/>
          </p:cNvGrpSpPr>
          <p:nvPr/>
        </p:nvGrpSpPr>
        <p:grpSpPr bwMode="auto">
          <a:xfrm>
            <a:off x="4618718" y="2421300"/>
            <a:ext cx="185895" cy="185895"/>
            <a:chOff x="4038600" y="381000"/>
            <a:chExt cx="914400" cy="914400"/>
          </a:xfrm>
          <a:noFill/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D1D7806-7807-4988-8AD9-D77928B1B7C1}"/>
                </a:ext>
              </a:extLst>
            </p:cNvPr>
            <p:cNvSpPr/>
            <p:nvPr/>
          </p:nvSpPr>
          <p:spPr>
            <a:xfrm>
              <a:off x="4038600" y="381000"/>
              <a:ext cx="914400" cy="914400"/>
            </a:xfrm>
            <a:prstGeom prst="ellipse">
              <a:avLst/>
            </a:prstGeom>
            <a:grpFill/>
            <a:ln w="190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14B2879-994B-42EA-BD06-706AC125810B}"/>
                </a:ext>
              </a:extLst>
            </p:cNvPr>
            <p:cNvCxnSpPr>
              <a:stCxn id="62" idx="7"/>
              <a:endCxn id="62" idx="3"/>
            </p:cNvCxnSpPr>
            <p:nvPr/>
          </p:nvCxnSpPr>
          <p:spPr>
            <a:xfrm rot="16200000" flipH="1" flipV="1">
              <a:off x="4171948" y="514352"/>
              <a:ext cx="647700" cy="647700"/>
            </a:xfrm>
            <a:prstGeom prst="line">
              <a:avLst/>
            </a:prstGeom>
            <a:grpFill/>
            <a:ln w="190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BC59453-9A66-4D16-B0D5-47F8061907C3}"/>
                </a:ext>
              </a:extLst>
            </p:cNvPr>
            <p:cNvCxnSpPr>
              <a:stCxn id="62" idx="1"/>
              <a:endCxn id="62" idx="5"/>
            </p:cNvCxnSpPr>
            <p:nvPr/>
          </p:nvCxnSpPr>
          <p:spPr>
            <a:xfrm rot="16200000" flipH="1">
              <a:off x="4171948" y="514352"/>
              <a:ext cx="647700" cy="647700"/>
            </a:xfrm>
            <a:prstGeom prst="line">
              <a:avLst/>
            </a:prstGeom>
            <a:grpFill/>
            <a:ln w="190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31">
            <a:extLst>
              <a:ext uri="{FF2B5EF4-FFF2-40B4-BE49-F238E27FC236}">
                <a16:creationId xmlns:a16="http://schemas.microsoft.com/office/drawing/2014/main" id="{E1EE8567-E631-4803-B2C3-04939B2354C9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533859" y="2097567"/>
            <a:ext cx="4329793" cy="247860"/>
            <a:chOff x="1990725" y="1981200"/>
            <a:chExt cx="5324475" cy="1800225"/>
          </a:xfrm>
          <a:noFill/>
        </p:grpSpPr>
        <p:sp>
          <p:nvSpPr>
            <p:cNvPr id="60" name="Freeform 32">
              <a:extLst>
                <a:ext uri="{FF2B5EF4-FFF2-40B4-BE49-F238E27FC236}">
                  <a16:creationId xmlns:a16="http://schemas.microsoft.com/office/drawing/2014/main" id="{2906DBD6-13BE-4001-BCE4-9D7EFCC71196}"/>
                </a:ext>
              </a:extLst>
            </p:cNvPr>
            <p:cNvSpPr/>
            <p:nvPr/>
          </p:nvSpPr>
          <p:spPr>
            <a:xfrm>
              <a:off x="1990725" y="1981200"/>
              <a:ext cx="2657475" cy="1800225"/>
            </a:xfrm>
            <a:custGeom>
              <a:avLst/>
              <a:gdLst>
                <a:gd name="connsiteX0" fmla="*/ 0 w 2657475"/>
                <a:gd name="connsiteY0" fmla="*/ 1400175 h 1800225"/>
                <a:gd name="connsiteX1" fmla="*/ 857250 w 2657475"/>
                <a:gd name="connsiteY1" fmla="*/ 1495425 h 1800225"/>
                <a:gd name="connsiteX2" fmla="*/ 1438275 w 2657475"/>
                <a:gd name="connsiteY2" fmla="*/ 1743075 h 1800225"/>
                <a:gd name="connsiteX3" fmla="*/ 1981200 w 2657475"/>
                <a:gd name="connsiteY3" fmla="*/ 1152525 h 1800225"/>
                <a:gd name="connsiteX4" fmla="*/ 2409825 w 2657475"/>
                <a:gd name="connsiteY4" fmla="*/ 228600 h 1800225"/>
                <a:gd name="connsiteX5" fmla="*/ 2657475 w 2657475"/>
                <a:gd name="connsiteY5" fmla="*/ 0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7475" h="1800225">
                  <a:moveTo>
                    <a:pt x="0" y="1400175"/>
                  </a:moveTo>
                  <a:cubicBezTo>
                    <a:pt x="308769" y="1419225"/>
                    <a:pt x="617538" y="1438275"/>
                    <a:pt x="857250" y="1495425"/>
                  </a:cubicBezTo>
                  <a:cubicBezTo>
                    <a:pt x="1096962" y="1552575"/>
                    <a:pt x="1250950" y="1800225"/>
                    <a:pt x="1438275" y="1743075"/>
                  </a:cubicBezTo>
                  <a:cubicBezTo>
                    <a:pt x="1625600" y="1685925"/>
                    <a:pt x="1819275" y="1404937"/>
                    <a:pt x="1981200" y="1152525"/>
                  </a:cubicBezTo>
                  <a:cubicBezTo>
                    <a:pt x="2143125" y="900113"/>
                    <a:pt x="2297113" y="420687"/>
                    <a:pt x="2409825" y="228600"/>
                  </a:cubicBezTo>
                  <a:cubicBezTo>
                    <a:pt x="2522537" y="36513"/>
                    <a:pt x="2590006" y="18256"/>
                    <a:pt x="2657475" y="0"/>
                  </a:cubicBezTo>
                </a:path>
              </a:pathLst>
            </a:custGeom>
            <a:grpFill/>
            <a:ln w="28575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1" name="Freeform 33">
              <a:extLst>
                <a:ext uri="{FF2B5EF4-FFF2-40B4-BE49-F238E27FC236}">
                  <a16:creationId xmlns:a16="http://schemas.microsoft.com/office/drawing/2014/main" id="{4895F44C-2E7B-4A4C-B429-C83D8577BB32}"/>
                </a:ext>
              </a:extLst>
            </p:cNvPr>
            <p:cNvSpPr/>
            <p:nvPr/>
          </p:nvSpPr>
          <p:spPr>
            <a:xfrm flipH="1">
              <a:off x="4657725" y="1981200"/>
              <a:ext cx="2657475" cy="1800225"/>
            </a:xfrm>
            <a:custGeom>
              <a:avLst/>
              <a:gdLst>
                <a:gd name="connsiteX0" fmla="*/ 0 w 2657475"/>
                <a:gd name="connsiteY0" fmla="*/ 1400175 h 1800225"/>
                <a:gd name="connsiteX1" fmla="*/ 857250 w 2657475"/>
                <a:gd name="connsiteY1" fmla="*/ 1495425 h 1800225"/>
                <a:gd name="connsiteX2" fmla="*/ 1438275 w 2657475"/>
                <a:gd name="connsiteY2" fmla="*/ 1743075 h 1800225"/>
                <a:gd name="connsiteX3" fmla="*/ 1981200 w 2657475"/>
                <a:gd name="connsiteY3" fmla="*/ 1152525 h 1800225"/>
                <a:gd name="connsiteX4" fmla="*/ 2409825 w 2657475"/>
                <a:gd name="connsiteY4" fmla="*/ 228600 h 1800225"/>
                <a:gd name="connsiteX5" fmla="*/ 2657475 w 2657475"/>
                <a:gd name="connsiteY5" fmla="*/ 0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7475" h="1800225">
                  <a:moveTo>
                    <a:pt x="0" y="1400175"/>
                  </a:moveTo>
                  <a:cubicBezTo>
                    <a:pt x="308769" y="1419225"/>
                    <a:pt x="617538" y="1438275"/>
                    <a:pt x="857250" y="1495425"/>
                  </a:cubicBezTo>
                  <a:cubicBezTo>
                    <a:pt x="1096962" y="1552575"/>
                    <a:pt x="1250950" y="1800225"/>
                    <a:pt x="1438275" y="1743075"/>
                  </a:cubicBezTo>
                  <a:cubicBezTo>
                    <a:pt x="1625600" y="1685925"/>
                    <a:pt x="1819275" y="1404937"/>
                    <a:pt x="1981200" y="1152525"/>
                  </a:cubicBezTo>
                  <a:cubicBezTo>
                    <a:pt x="2143125" y="900113"/>
                    <a:pt x="2297113" y="420687"/>
                    <a:pt x="2409825" y="228600"/>
                  </a:cubicBezTo>
                  <a:cubicBezTo>
                    <a:pt x="2522537" y="36513"/>
                    <a:pt x="2590006" y="18256"/>
                    <a:pt x="2657475" y="0"/>
                  </a:cubicBezTo>
                </a:path>
              </a:pathLst>
            </a:custGeom>
            <a:grpFill/>
            <a:ln w="28575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0" name="TextBox 34">
            <a:extLst>
              <a:ext uri="{FF2B5EF4-FFF2-40B4-BE49-F238E27FC236}">
                <a16:creationId xmlns:a16="http://schemas.microsoft.com/office/drawing/2014/main" id="{2C03EDE0-0E58-4243-A968-16C800224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068" y="3455270"/>
            <a:ext cx="312906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33FF"/>
                </a:solidFill>
              </a:rPr>
              <a:t>h</a:t>
            </a:r>
          </a:p>
        </p:txBody>
      </p:sp>
      <p:sp>
        <p:nvSpPr>
          <p:cNvPr id="51" name="TextBox 35">
            <a:extLst>
              <a:ext uri="{FF2B5EF4-FFF2-40B4-BE49-F238E27FC236}">
                <a16:creationId xmlns:a16="http://schemas.microsoft.com/office/drawing/2014/main" id="{5EDC62E0-D55D-45A3-870E-307D74D83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755" y="1792050"/>
            <a:ext cx="50704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33FF"/>
                </a:solidFill>
                <a:latin typeface="Symbol" panose="05050102010706020507" pitchFamily="18" charset="2"/>
              </a:rPr>
              <a:t>h</a:t>
            </a:r>
          </a:p>
        </p:txBody>
      </p:sp>
      <p:sp>
        <p:nvSpPr>
          <p:cNvPr id="52" name="Rectangle 36">
            <a:extLst>
              <a:ext uri="{FF2B5EF4-FFF2-40B4-BE49-F238E27FC236}">
                <a16:creationId xmlns:a16="http://schemas.microsoft.com/office/drawing/2014/main" id="{6252C7FA-C1C1-4E3E-ACF2-E2B47C94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164" y="1265277"/>
            <a:ext cx="567228" cy="57775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99FF"/>
                </a:solidFill>
                <a:latin typeface="Symbol" panose="05050102010706020507" pitchFamily="18" charset="2"/>
              </a:rPr>
              <a:t>t</a:t>
            </a:r>
            <a:r>
              <a:rPr lang="en-US" altLang="en-US" sz="1800" baseline="-25000" dirty="0" err="1">
                <a:solidFill>
                  <a:srgbClr val="0099FF"/>
                </a:solidFill>
              </a:rPr>
              <a:t>x</a:t>
            </a:r>
            <a:endParaRPr lang="en-US" altLang="en-US" sz="1800" dirty="0">
              <a:solidFill>
                <a:srgbClr val="0099FF"/>
              </a:solidFill>
            </a:endParaRPr>
          </a:p>
        </p:txBody>
      </p:sp>
      <p:sp>
        <p:nvSpPr>
          <p:cNvPr id="53" name="TextBox 37">
            <a:extLst>
              <a:ext uri="{FF2B5EF4-FFF2-40B4-BE49-F238E27FC236}">
                <a16:creationId xmlns:a16="http://schemas.microsoft.com/office/drawing/2014/main" id="{E7F7C831-34C4-4342-AD80-60256B53C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735" y="4156316"/>
            <a:ext cx="570638" cy="48146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  <a:cs typeface="Calibri" panose="020F0502020204030204" pitchFamily="34" charset="0"/>
              </a:rPr>
              <a:t>Eq</a:t>
            </a:r>
          </a:p>
        </p:txBody>
      </p:sp>
      <p:sp>
        <p:nvSpPr>
          <p:cNvPr id="59" name="Freeform 9">
            <a:extLst>
              <a:ext uri="{FF2B5EF4-FFF2-40B4-BE49-F238E27FC236}">
                <a16:creationId xmlns:a16="http://schemas.microsoft.com/office/drawing/2014/main" id="{06F77AE9-170B-4F36-A13A-6DFA8CE71BC1}"/>
              </a:ext>
            </a:extLst>
          </p:cNvPr>
          <p:cNvSpPr/>
          <p:nvPr/>
        </p:nvSpPr>
        <p:spPr bwMode="auto">
          <a:xfrm>
            <a:off x="2538657" y="3152266"/>
            <a:ext cx="2161023" cy="1279773"/>
          </a:xfrm>
          <a:custGeom>
            <a:avLst/>
            <a:gdLst>
              <a:gd name="connsiteX0" fmla="*/ 0 w 2657475"/>
              <a:gd name="connsiteY0" fmla="*/ 1400175 h 1800225"/>
              <a:gd name="connsiteX1" fmla="*/ 857250 w 2657475"/>
              <a:gd name="connsiteY1" fmla="*/ 1495425 h 1800225"/>
              <a:gd name="connsiteX2" fmla="*/ 1438275 w 2657475"/>
              <a:gd name="connsiteY2" fmla="*/ 1743075 h 1800225"/>
              <a:gd name="connsiteX3" fmla="*/ 1981200 w 2657475"/>
              <a:gd name="connsiteY3" fmla="*/ 1152525 h 1800225"/>
              <a:gd name="connsiteX4" fmla="*/ 2409825 w 2657475"/>
              <a:gd name="connsiteY4" fmla="*/ 228600 h 1800225"/>
              <a:gd name="connsiteX5" fmla="*/ 2657475 w 2657475"/>
              <a:gd name="connsiteY5" fmla="*/ 0 h 1800225"/>
              <a:gd name="connsiteX0" fmla="*/ 0 w 2657475"/>
              <a:gd name="connsiteY0" fmla="*/ 1400175 h 2077213"/>
              <a:gd name="connsiteX1" fmla="*/ 857250 w 2657475"/>
              <a:gd name="connsiteY1" fmla="*/ 1495425 h 2077213"/>
              <a:gd name="connsiteX2" fmla="*/ 1438274 w 2657475"/>
              <a:gd name="connsiteY2" fmla="*/ 2072862 h 2077213"/>
              <a:gd name="connsiteX3" fmla="*/ 1981200 w 2657475"/>
              <a:gd name="connsiteY3" fmla="*/ 1152525 h 2077213"/>
              <a:gd name="connsiteX4" fmla="*/ 2409825 w 2657475"/>
              <a:gd name="connsiteY4" fmla="*/ 228600 h 2077213"/>
              <a:gd name="connsiteX5" fmla="*/ 2657475 w 2657475"/>
              <a:gd name="connsiteY5" fmla="*/ 0 h 2077213"/>
              <a:gd name="connsiteX0" fmla="*/ 0 w 2657475"/>
              <a:gd name="connsiteY0" fmla="*/ 1400175 h 2081379"/>
              <a:gd name="connsiteX1" fmla="*/ 756322 w 2657475"/>
              <a:gd name="connsiteY1" fmla="*/ 1599570 h 2081379"/>
              <a:gd name="connsiteX2" fmla="*/ 1438274 w 2657475"/>
              <a:gd name="connsiteY2" fmla="*/ 2072862 h 2081379"/>
              <a:gd name="connsiteX3" fmla="*/ 1981200 w 2657475"/>
              <a:gd name="connsiteY3" fmla="*/ 1152525 h 2081379"/>
              <a:gd name="connsiteX4" fmla="*/ 2409825 w 2657475"/>
              <a:gd name="connsiteY4" fmla="*/ 228600 h 2081379"/>
              <a:gd name="connsiteX5" fmla="*/ 2657475 w 2657475"/>
              <a:gd name="connsiteY5" fmla="*/ 0 h 2081379"/>
              <a:gd name="connsiteX0" fmla="*/ 0 w 2657475"/>
              <a:gd name="connsiteY0" fmla="*/ 1400175 h 1894543"/>
              <a:gd name="connsiteX1" fmla="*/ 756322 w 2657475"/>
              <a:gd name="connsiteY1" fmla="*/ 1599570 h 1894543"/>
              <a:gd name="connsiteX2" fmla="*/ 1438274 w 2657475"/>
              <a:gd name="connsiteY2" fmla="*/ 1881933 h 1894543"/>
              <a:gd name="connsiteX3" fmla="*/ 1981200 w 2657475"/>
              <a:gd name="connsiteY3" fmla="*/ 1152525 h 1894543"/>
              <a:gd name="connsiteX4" fmla="*/ 2409825 w 2657475"/>
              <a:gd name="connsiteY4" fmla="*/ 228600 h 1894543"/>
              <a:gd name="connsiteX5" fmla="*/ 2657475 w 2657475"/>
              <a:gd name="connsiteY5" fmla="*/ 0 h 189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7475" h="1894543">
                <a:moveTo>
                  <a:pt x="0" y="1400175"/>
                </a:moveTo>
                <a:cubicBezTo>
                  <a:pt x="308769" y="1419225"/>
                  <a:pt x="516610" y="1519277"/>
                  <a:pt x="756322" y="1599570"/>
                </a:cubicBezTo>
                <a:cubicBezTo>
                  <a:pt x="996034" y="1679863"/>
                  <a:pt x="1234128" y="1956440"/>
                  <a:pt x="1438274" y="1881933"/>
                </a:cubicBezTo>
                <a:cubicBezTo>
                  <a:pt x="1642420" y="1807426"/>
                  <a:pt x="1819275" y="1428080"/>
                  <a:pt x="1981200" y="1152525"/>
                </a:cubicBezTo>
                <a:cubicBezTo>
                  <a:pt x="2143125" y="876970"/>
                  <a:pt x="2297113" y="420687"/>
                  <a:pt x="2409825" y="228600"/>
                </a:cubicBezTo>
                <a:cubicBezTo>
                  <a:pt x="2522537" y="36513"/>
                  <a:pt x="2590006" y="18256"/>
                  <a:pt x="2657475" y="0"/>
                </a:cubicBezTo>
              </a:path>
            </a:pathLst>
          </a:custGeom>
          <a:noFill/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99D309-0006-444F-96BF-E7449C1751A8}"/>
              </a:ext>
            </a:extLst>
          </p:cNvPr>
          <p:cNvSpPr txBox="1"/>
          <p:nvPr/>
        </p:nvSpPr>
        <p:spPr>
          <a:xfrm>
            <a:off x="8965" y="6439902"/>
            <a:ext cx="755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Fig. 7.6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7" name="Group 18">
            <a:extLst>
              <a:ext uri="{FF2B5EF4-FFF2-40B4-BE49-F238E27FC236}">
                <a16:creationId xmlns:a16="http://schemas.microsoft.com/office/drawing/2014/main" id="{F5D99F28-74D7-4806-957E-27BCE2C2DDE8}"/>
              </a:ext>
            </a:extLst>
          </p:cNvPr>
          <p:cNvGrpSpPr>
            <a:grpSpLocks/>
          </p:cNvGrpSpPr>
          <p:nvPr/>
        </p:nvGrpSpPr>
        <p:grpSpPr bwMode="auto">
          <a:xfrm>
            <a:off x="5700535" y="1638882"/>
            <a:ext cx="247859" cy="247859"/>
            <a:chOff x="4038600" y="381000"/>
            <a:chExt cx="914400" cy="914400"/>
          </a:xfrm>
          <a:noFill/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7A601EC-07D7-4D2E-A222-B62397DF2108}"/>
                </a:ext>
              </a:extLst>
            </p:cNvPr>
            <p:cNvSpPr/>
            <p:nvPr/>
          </p:nvSpPr>
          <p:spPr>
            <a:xfrm>
              <a:off x="4038600" y="381000"/>
              <a:ext cx="914400" cy="914400"/>
            </a:xfrm>
            <a:prstGeom prst="ellips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3F96566-181A-4F8E-95E0-4A5320E270E1}"/>
                </a:ext>
              </a:extLst>
            </p:cNvPr>
            <p:cNvCxnSpPr>
              <a:stCxn id="78" idx="7"/>
              <a:endCxn id="78" idx="3"/>
            </p:cNvCxnSpPr>
            <p:nvPr/>
          </p:nvCxnSpPr>
          <p:spPr>
            <a:xfrm rot="16200000" flipH="1" flipV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03D4D6C-5026-4D9B-B4A4-8FA1F056F8E7}"/>
                </a:ext>
              </a:extLst>
            </p:cNvPr>
            <p:cNvCxnSpPr>
              <a:stCxn id="78" idx="1"/>
              <a:endCxn id="78" idx="5"/>
            </p:cNvCxnSpPr>
            <p:nvPr/>
          </p:nvCxnSpPr>
          <p:spPr>
            <a:xfrm rot="16200000" flipH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18">
            <a:extLst>
              <a:ext uri="{FF2B5EF4-FFF2-40B4-BE49-F238E27FC236}">
                <a16:creationId xmlns:a16="http://schemas.microsoft.com/office/drawing/2014/main" id="{52B9B8AB-225C-4E4C-9A01-3B02326279C0}"/>
              </a:ext>
            </a:extLst>
          </p:cNvPr>
          <p:cNvGrpSpPr>
            <a:grpSpLocks/>
          </p:cNvGrpSpPr>
          <p:nvPr/>
        </p:nvGrpSpPr>
        <p:grpSpPr bwMode="auto">
          <a:xfrm>
            <a:off x="3485941" y="1675495"/>
            <a:ext cx="247859" cy="247859"/>
            <a:chOff x="4038600" y="381000"/>
            <a:chExt cx="914400" cy="914400"/>
          </a:xfrm>
          <a:noFill/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66EF6B7-FA47-4234-BE51-A6EF98C2FD8C}"/>
                </a:ext>
              </a:extLst>
            </p:cNvPr>
            <p:cNvSpPr/>
            <p:nvPr/>
          </p:nvSpPr>
          <p:spPr>
            <a:xfrm>
              <a:off x="4038600" y="381000"/>
              <a:ext cx="914400" cy="914400"/>
            </a:xfrm>
            <a:prstGeom prst="ellips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0FC101E-8D11-4329-85A1-43DD26D076ED}"/>
                </a:ext>
              </a:extLst>
            </p:cNvPr>
            <p:cNvCxnSpPr>
              <a:stCxn id="82" idx="7"/>
              <a:endCxn id="82" idx="3"/>
            </p:cNvCxnSpPr>
            <p:nvPr/>
          </p:nvCxnSpPr>
          <p:spPr>
            <a:xfrm rot="16200000" flipH="1" flipV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A0064F5-1841-4146-99E2-6052F8DF7E7F}"/>
                </a:ext>
              </a:extLst>
            </p:cNvPr>
            <p:cNvCxnSpPr>
              <a:stCxn id="82" idx="1"/>
              <a:endCxn id="82" idx="5"/>
            </p:cNvCxnSpPr>
            <p:nvPr/>
          </p:nvCxnSpPr>
          <p:spPr>
            <a:xfrm rot="16200000" flipH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1A4B06E-7DC1-EA02-429C-A4A164FA5B6E}"/>
              </a:ext>
            </a:extLst>
          </p:cNvPr>
          <p:cNvSpPr/>
          <p:nvPr/>
        </p:nvSpPr>
        <p:spPr>
          <a:xfrm>
            <a:off x="2533859" y="1959499"/>
            <a:ext cx="1513594" cy="267828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A4B752-9261-552A-B348-5CD3B7198E31}"/>
              </a:ext>
            </a:extLst>
          </p:cNvPr>
          <p:cNvSpPr/>
          <p:nvPr/>
        </p:nvSpPr>
        <p:spPr>
          <a:xfrm>
            <a:off x="5346895" y="1959499"/>
            <a:ext cx="1513594" cy="267828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09A619D-3B32-489A-97B6-F3AAD9E9B4DF}"/>
              </a:ext>
            </a:extLst>
          </p:cNvPr>
          <p:cNvCxnSpPr/>
          <p:nvPr/>
        </p:nvCxnSpPr>
        <p:spPr>
          <a:xfrm>
            <a:off x="2533859" y="4094351"/>
            <a:ext cx="4399504" cy="0"/>
          </a:xfrm>
          <a:prstGeom prst="line">
            <a:avLst/>
          </a:prstGeom>
          <a:solidFill>
            <a:schemeClr val="bg1"/>
          </a:solidFill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40">
            <a:extLst>
              <a:ext uri="{FF2B5EF4-FFF2-40B4-BE49-F238E27FC236}">
                <a16:creationId xmlns:a16="http://schemas.microsoft.com/office/drawing/2014/main" id="{82CAF67B-FC6E-4286-9F92-B8B2BCE2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2633" y="4156316"/>
            <a:ext cx="973463" cy="48146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  <a:cs typeface="Calibri" panose="020F0502020204030204" pitchFamily="34" charset="0"/>
              </a:rPr>
              <a:t>North</a:t>
            </a:r>
          </a:p>
        </p:txBody>
      </p:sp>
      <p:sp>
        <p:nvSpPr>
          <p:cNvPr id="55" name="TextBox 41">
            <a:extLst>
              <a:ext uri="{FF2B5EF4-FFF2-40B4-BE49-F238E27FC236}">
                <a16:creationId xmlns:a16="http://schemas.microsoft.com/office/drawing/2014/main" id="{252EA0F9-F94F-4847-8AB7-46672FB3B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093" y="4156316"/>
            <a:ext cx="955910" cy="48146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South</a:t>
            </a:r>
          </a:p>
        </p:txBody>
      </p:sp>
    </p:spTree>
    <p:extLst>
      <p:ext uri="{BB962C8B-B14F-4D97-AF65-F5344CB8AC3E}">
        <p14:creationId xmlns:p14="http://schemas.microsoft.com/office/powerpoint/2010/main" val="1441832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3" name="TextBox 26">
            <a:extLst>
              <a:ext uri="{FF2B5EF4-FFF2-40B4-BE49-F238E27FC236}">
                <a16:creationId xmlns:a16="http://schemas.microsoft.com/office/drawing/2014/main" id="{99A1F28C-B98C-48E3-80CE-9B2CD8E5D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711" y="4773970"/>
            <a:ext cx="1479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</a:rPr>
              <a:t>Rossby-like</a:t>
            </a:r>
          </a:p>
        </p:txBody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07461925-28B5-40DB-B292-E192714FF494}"/>
              </a:ext>
            </a:extLst>
          </p:cNvPr>
          <p:cNvSpPr/>
          <p:nvPr/>
        </p:nvSpPr>
        <p:spPr bwMode="auto">
          <a:xfrm flipH="1">
            <a:off x="4702628" y="3144983"/>
            <a:ext cx="2161023" cy="1279773"/>
          </a:xfrm>
          <a:custGeom>
            <a:avLst/>
            <a:gdLst>
              <a:gd name="connsiteX0" fmla="*/ 0 w 2657475"/>
              <a:gd name="connsiteY0" fmla="*/ 1400175 h 1800225"/>
              <a:gd name="connsiteX1" fmla="*/ 857250 w 2657475"/>
              <a:gd name="connsiteY1" fmla="*/ 1495425 h 1800225"/>
              <a:gd name="connsiteX2" fmla="*/ 1438275 w 2657475"/>
              <a:gd name="connsiteY2" fmla="*/ 1743075 h 1800225"/>
              <a:gd name="connsiteX3" fmla="*/ 1981200 w 2657475"/>
              <a:gd name="connsiteY3" fmla="*/ 1152525 h 1800225"/>
              <a:gd name="connsiteX4" fmla="*/ 2409825 w 2657475"/>
              <a:gd name="connsiteY4" fmla="*/ 228600 h 1800225"/>
              <a:gd name="connsiteX5" fmla="*/ 2657475 w 2657475"/>
              <a:gd name="connsiteY5" fmla="*/ 0 h 1800225"/>
              <a:gd name="connsiteX0" fmla="*/ 0 w 2657475"/>
              <a:gd name="connsiteY0" fmla="*/ 1400175 h 2077213"/>
              <a:gd name="connsiteX1" fmla="*/ 857250 w 2657475"/>
              <a:gd name="connsiteY1" fmla="*/ 1495425 h 2077213"/>
              <a:gd name="connsiteX2" fmla="*/ 1438274 w 2657475"/>
              <a:gd name="connsiteY2" fmla="*/ 2072862 h 2077213"/>
              <a:gd name="connsiteX3" fmla="*/ 1981200 w 2657475"/>
              <a:gd name="connsiteY3" fmla="*/ 1152525 h 2077213"/>
              <a:gd name="connsiteX4" fmla="*/ 2409825 w 2657475"/>
              <a:gd name="connsiteY4" fmla="*/ 228600 h 2077213"/>
              <a:gd name="connsiteX5" fmla="*/ 2657475 w 2657475"/>
              <a:gd name="connsiteY5" fmla="*/ 0 h 2077213"/>
              <a:gd name="connsiteX0" fmla="*/ 0 w 2657475"/>
              <a:gd name="connsiteY0" fmla="*/ 1400175 h 2081379"/>
              <a:gd name="connsiteX1" fmla="*/ 756322 w 2657475"/>
              <a:gd name="connsiteY1" fmla="*/ 1599570 h 2081379"/>
              <a:gd name="connsiteX2" fmla="*/ 1438274 w 2657475"/>
              <a:gd name="connsiteY2" fmla="*/ 2072862 h 2081379"/>
              <a:gd name="connsiteX3" fmla="*/ 1981200 w 2657475"/>
              <a:gd name="connsiteY3" fmla="*/ 1152525 h 2081379"/>
              <a:gd name="connsiteX4" fmla="*/ 2409825 w 2657475"/>
              <a:gd name="connsiteY4" fmla="*/ 228600 h 2081379"/>
              <a:gd name="connsiteX5" fmla="*/ 2657475 w 2657475"/>
              <a:gd name="connsiteY5" fmla="*/ 0 h 2081379"/>
              <a:gd name="connsiteX0" fmla="*/ 0 w 2657475"/>
              <a:gd name="connsiteY0" fmla="*/ 1400175 h 1894543"/>
              <a:gd name="connsiteX1" fmla="*/ 756322 w 2657475"/>
              <a:gd name="connsiteY1" fmla="*/ 1599570 h 1894543"/>
              <a:gd name="connsiteX2" fmla="*/ 1438274 w 2657475"/>
              <a:gd name="connsiteY2" fmla="*/ 1881933 h 1894543"/>
              <a:gd name="connsiteX3" fmla="*/ 1981200 w 2657475"/>
              <a:gd name="connsiteY3" fmla="*/ 1152525 h 1894543"/>
              <a:gd name="connsiteX4" fmla="*/ 2409825 w 2657475"/>
              <a:gd name="connsiteY4" fmla="*/ 228600 h 1894543"/>
              <a:gd name="connsiteX5" fmla="*/ 2657475 w 2657475"/>
              <a:gd name="connsiteY5" fmla="*/ 0 h 189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7475" h="1894543">
                <a:moveTo>
                  <a:pt x="0" y="1400175"/>
                </a:moveTo>
                <a:cubicBezTo>
                  <a:pt x="308769" y="1419225"/>
                  <a:pt x="516610" y="1519277"/>
                  <a:pt x="756322" y="1599570"/>
                </a:cubicBezTo>
                <a:cubicBezTo>
                  <a:pt x="996034" y="1679863"/>
                  <a:pt x="1234128" y="1956440"/>
                  <a:pt x="1438274" y="1881933"/>
                </a:cubicBezTo>
                <a:cubicBezTo>
                  <a:pt x="1642420" y="1807426"/>
                  <a:pt x="1819275" y="1428080"/>
                  <a:pt x="1981200" y="1152525"/>
                </a:cubicBezTo>
                <a:cubicBezTo>
                  <a:pt x="2143125" y="876970"/>
                  <a:pt x="2297113" y="420687"/>
                  <a:pt x="2409825" y="228600"/>
                </a:cubicBezTo>
                <a:cubicBezTo>
                  <a:pt x="2522537" y="36513"/>
                  <a:pt x="2590006" y="18256"/>
                  <a:pt x="2657475" y="0"/>
                </a:cubicBezTo>
              </a:path>
            </a:pathLst>
          </a:custGeom>
          <a:noFill/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813BF3E-7D0C-4230-93C5-B40CA8C06631}"/>
              </a:ext>
            </a:extLst>
          </p:cNvPr>
          <p:cNvCxnSpPr/>
          <p:nvPr/>
        </p:nvCxnSpPr>
        <p:spPr>
          <a:xfrm>
            <a:off x="2533859" y="2173440"/>
            <a:ext cx="4399504" cy="0"/>
          </a:xfrm>
          <a:prstGeom prst="line">
            <a:avLst/>
          </a:prstGeom>
          <a:solidFill>
            <a:schemeClr val="bg1"/>
          </a:solidFill>
          <a:ln>
            <a:solidFill>
              <a:srgbClr val="0099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18">
            <a:extLst>
              <a:ext uri="{FF2B5EF4-FFF2-40B4-BE49-F238E27FC236}">
                <a16:creationId xmlns:a16="http://schemas.microsoft.com/office/drawing/2014/main" id="{92360E96-6E53-4142-AAEE-CC50C4C3F1E6}"/>
              </a:ext>
            </a:extLst>
          </p:cNvPr>
          <p:cNvGrpSpPr>
            <a:grpSpLocks/>
          </p:cNvGrpSpPr>
          <p:nvPr/>
        </p:nvGrpSpPr>
        <p:grpSpPr bwMode="auto">
          <a:xfrm>
            <a:off x="4578699" y="1659669"/>
            <a:ext cx="247859" cy="247859"/>
            <a:chOff x="4038600" y="381000"/>
            <a:chExt cx="914400" cy="914400"/>
          </a:xfrm>
          <a:noFill/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98A0923-BB1C-499F-BA66-B164354FD86E}"/>
                </a:ext>
              </a:extLst>
            </p:cNvPr>
            <p:cNvSpPr/>
            <p:nvPr/>
          </p:nvSpPr>
          <p:spPr>
            <a:xfrm>
              <a:off x="4038600" y="381000"/>
              <a:ext cx="914400" cy="914400"/>
            </a:xfrm>
            <a:prstGeom prst="ellips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D1B71DF-D870-4530-9559-227BDD56AC31}"/>
                </a:ext>
              </a:extLst>
            </p:cNvPr>
            <p:cNvCxnSpPr>
              <a:stCxn id="65" idx="7"/>
              <a:endCxn id="65" idx="3"/>
            </p:cNvCxnSpPr>
            <p:nvPr/>
          </p:nvCxnSpPr>
          <p:spPr>
            <a:xfrm rot="16200000" flipH="1" flipV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4ADFF47-5921-431D-ACBD-34A6C88866D0}"/>
                </a:ext>
              </a:extLst>
            </p:cNvPr>
            <p:cNvCxnSpPr>
              <a:stCxn id="65" idx="1"/>
              <a:endCxn id="65" idx="5"/>
            </p:cNvCxnSpPr>
            <p:nvPr/>
          </p:nvCxnSpPr>
          <p:spPr>
            <a:xfrm rot="16200000" flipH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27">
            <a:extLst>
              <a:ext uri="{FF2B5EF4-FFF2-40B4-BE49-F238E27FC236}">
                <a16:creationId xmlns:a16="http://schemas.microsoft.com/office/drawing/2014/main" id="{0F9C0C9C-D43A-4F48-9B0E-7355755BC0CB}"/>
              </a:ext>
            </a:extLst>
          </p:cNvPr>
          <p:cNvGrpSpPr>
            <a:grpSpLocks/>
          </p:cNvGrpSpPr>
          <p:nvPr/>
        </p:nvGrpSpPr>
        <p:grpSpPr bwMode="auto">
          <a:xfrm>
            <a:off x="4618718" y="2432759"/>
            <a:ext cx="185895" cy="185895"/>
            <a:chOff x="4038600" y="381000"/>
            <a:chExt cx="914400" cy="914400"/>
          </a:xfrm>
          <a:noFill/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D1D7806-7807-4988-8AD9-D77928B1B7C1}"/>
                </a:ext>
              </a:extLst>
            </p:cNvPr>
            <p:cNvSpPr/>
            <p:nvPr/>
          </p:nvSpPr>
          <p:spPr>
            <a:xfrm>
              <a:off x="4038600" y="381000"/>
              <a:ext cx="914400" cy="914400"/>
            </a:xfrm>
            <a:prstGeom prst="ellipse">
              <a:avLst/>
            </a:prstGeom>
            <a:grpFill/>
            <a:ln w="190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14B2879-994B-42EA-BD06-706AC125810B}"/>
                </a:ext>
              </a:extLst>
            </p:cNvPr>
            <p:cNvCxnSpPr>
              <a:stCxn id="62" idx="7"/>
              <a:endCxn id="62" idx="3"/>
            </p:cNvCxnSpPr>
            <p:nvPr/>
          </p:nvCxnSpPr>
          <p:spPr>
            <a:xfrm rot="16200000" flipH="1" flipV="1">
              <a:off x="4171948" y="514352"/>
              <a:ext cx="647700" cy="647700"/>
            </a:xfrm>
            <a:prstGeom prst="line">
              <a:avLst/>
            </a:prstGeom>
            <a:grpFill/>
            <a:ln w="190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BC59453-9A66-4D16-B0D5-47F8061907C3}"/>
                </a:ext>
              </a:extLst>
            </p:cNvPr>
            <p:cNvCxnSpPr>
              <a:stCxn id="62" idx="1"/>
              <a:endCxn id="62" idx="5"/>
            </p:cNvCxnSpPr>
            <p:nvPr/>
          </p:nvCxnSpPr>
          <p:spPr>
            <a:xfrm rot="16200000" flipH="1">
              <a:off x="4171948" y="514352"/>
              <a:ext cx="647700" cy="647700"/>
            </a:xfrm>
            <a:prstGeom prst="line">
              <a:avLst/>
            </a:prstGeom>
            <a:grpFill/>
            <a:ln w="190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31">
            <a:extLst>
              <a:ext uri="{FF2B5EF4-FFF2-40B4-BE49-F238E27FC236}">
                <a16:creationId xmlns:a16="http://schemas.microsoft.com/office/drawing/2014/main" id="{E1EE8567-E631-4803-B2C3-04939B2354C9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2533859" y="2097567"/>
            <a:ext cx="4329793" cy="247860"/>
            <a:chOff x="1990725" y="1981200"/>
            <a:chExt cx="5324475" cy="1800225"/>
          </a:xfrm>
          <a:noFill/>
        </p:grpSpPr>
        <p:sp>
          <p:nvSpPr>
            <p:cNvPr id="60" name="Freeform 32">
              <a:extLst>
                <a:ext uri="{FF2B5EF4-FFF2-40B4-BE49-F238E27FC236}">
                  <a16:creationId xmlns:a16="http://schemas.microsoft.com/office/drawing/2014/main" id="{2906DBD6-13BE-4001-BCE4-9D7EFCC71196}"/>
                </a:ext>
              </a:extLst>
            </p:cNvPr>
            <p:cNvSpPr/>
            <p:nvPr/>
          </p:nvSpPr>
          <p:spPr>
            <a:xfrm>
              <a:off x="1990725" y="1981200"/>
              <a:ext cx="2657475" cy="1800225"/>
            </a:xfrm>
            <a:custGeom>
              <a:avLst/>
              <a:gdLst>
                <a:gd name="connsiteX0" fmla="*/ 0 w 2657475"/>
                <a:gd name="connsiteY0" fmla="*/ 1400175 h 1800225"/>
                <a:gd name="connsiteX1" fmla="*/ 857250 w 2657475"/>
                <a:gd name="connsiteY1" fmla="*/ 1495425 h 1800225"/>
                <a:gd name="connsiteX2" fmla="*/ 1438275 w 2657475"/>
                <a:gd name="connsiteY2" fmla="*/ 1743075 h 1800225"/>
                <a:gd name="connsiteX3" fmla="*/ 1981200 w 2657475"/>
                <a:gd name="connsiteY3" fmla="*/ 1152525 h 1800225"/>
                <a:gd name="connsiteX4" fmla="*/ 2409825 w 2657475"/>
                <a:gd name="connsiteY4" fmla="*/ 228600 h 1800225"/>
                <a:gd name="connsiteX5" fmla="*/ 2657475 w 2657475"/>
                <a:gd name="connsiteY5" fmla="*/ 0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7475" h="1800225">
                  <a:moveTo>
                    <a:pt x="0" y="1400175"/>
                  </a:moveTo>
                  <a:cubicBezTo>
                    <a:pt x="308769" y="1419225"/>
                    <a:pt x="617538" y="1438275"/>
                    <a:pt x="857250" y="1495425"/>
                  </a:cubicBezTo>
                  <a:cubicBezTo>
                    <a:pt x="1096962" y="1552575"/>
                    <a:pt x="1250950" y="1800225"/>
                    <a:pt x="1438275" y="1743075"/>
                  </a:cubicBezTo>
                  <a:cubicBezTo>
                    <a:pt x="1625600" y="1685925"/>
                    <a:pt x="1819275" y="1404937"/>
                    <a:pt x="1981200" y="1152525"/>
                  </a:cubicBezTo>
                  <a:cubicBezTo>
                    <a:pt x="2143125" y="900113"/>
                    <a:pt x="2297113" y="420687"/>
                    <a:pt x="2409825" y="228600"/>
                  </a:cubicBezTo>
                  <a:cubicBezTo>
                    <a:pt x="2522537" y="36513"/>
                    <a:pt x="2590006" y="18256"/>
                    <a:pt x="2657475" y="0"/>
                  </a:cubicBezTo>
                </a:path>
              </a:pathLst>
            </a:custGeom>
            <a:grpFill/>
            <a:ln w="28575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1" name="Freeform 33">
              <a:extLst>
                <a:ext uri="{FF2B5EF4-FFF2-40B4-BE49-F238E27FC236}">
                  <a16:creationId xmlns:a16="http://schemas.microsoft.com/office/drawing/2014/main" id="{4895F44C-2E7B-4A4C-B429-C83D8577BB32}"/>
                </a:ext>
              </a:extLst>
            </p:cNvPr>
            <p:cNvSpPr/>
            <p:nvPr/>
          </p:nvSpPr>
          <p:spPr>
            <a:xfrm flipH="1">
              <a:off x="4657725" y="1981200"/>
              <a:ext cx="2657475" cy="1800225"/>
            </a:xfrm>
            <a:custGeom>
              <a:avLst/>
              <a:gdLst>
                <a:gd name="connsiteX0" fmla="*/ 0 w 2657475"/>
                <a:gd name="connsiteY0" fmla="*/ 1400175 h 1800225"/>
                <a:gd name="connsiteX1" fmla="*/ 857250 w 2657475"/>
                <a:gd name="connsiteY1" fmla="*/ 1495425 h 1800225"/>
                <a:gd name="connsiteX2" fmla="*/ 1438275 w 2657475"/>
                <a:gd name="connsiteY2" fmla="*/ 1743075 h 1800225"/>
                <a:gd name="connsiteX3" fmla="*/ 1981200 w 2657475"/>
                <a:gd name="connsiteY3" fmla="*/ 1152525 h 1800225"/>
                <a:gd name="connsiteX4" fmla="*/ 2409825 w 2657475"/>
                <a:gd name="connsiteY4" fmla="*/ 228600 h 1800225"/>
                <a:gd name="connsiteX5" fmla="*/ 2657475 w 2657475"/>
                <a:gd name="connsiteY5" fmla="*/ 0 h 1800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7475" h="1800225">
                  <a:moveTo>
                    <a:pt x="0" y="1400175"/>
                  </a:moveTo>
                  <a:cubicBezTo>
                    <a:pt x="308769" y="1419225"/>
                    <a:pt x="617538" y="1438275"/>
                    <a:pt x="857250" y="1495425"/>
                  </a:cubicBezTo>
                  <a:cubicBezTo>
                    <a:pt x="1096962" y="1552575"/>
                    <a:pt x="1250950" y="1800225"/>
                    <a:pt x="1438275" y="1743075"/>
                  </a:cubicBezTo>
                  <a:cubicBezTo>
                    <a:pt x="1625600" y="1685925"/>
                    <a:pt x="1819275" y="1404937"/>
                    <a:pt x="1981200" y="1152525"/>
                  </a:cubicBezTo>
                  <a:cubicBezTo>
                    <a:pt x="2143125" y="900113"/>
                    <a:pt x="2297113" y="420687"/>
                    <a:pt x="2409825" y="228600"/>
                  </a:cubicBezTo>
                  <a:cubicBezTo>
                    <a:pt x="2522537" y="36513"/>
                    <a:pt x="2590006" y="18256"/>
                    <a:pt x="2657475" y="0"/>
                  </a:cubicBezTo>
                </a:path>
              </a:pathLst>
            </a:custGeom>
            <a:grpFill/>
            <a:ln w="28575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52" name="Rectangle 36">
            <a:extLst>
              <a:ext uri="{FF2B5EF4-FFF2-40B4-BE49-F238E27FC236}">
                <a16:creationId xmlns:a16="http://schemas.microsoft.com/office/drawing/2014/main" id="{6252C7FA-C1C1-4E3E-ACF2-E2B47C943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164" y="1265277"/>
            <a:ext cx="567228" cy="57775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99FF"/>
                </a:solidFill>
                <a:latin typeface="Symbol" panose="05050102010706020507" pitchFamily="18" charset="2"/>
              </a:rPr>
              <a:t>t</a:t>
            </a:r>
            <a:r>
              <a:rPr lang="en-US" altLang="en-US" sz="1800" baseline="-25000" dirty="0" err="1">
                <a:solidFill>
                  <a:srgbClr val="0099FF"/>
                </a:solidFill>
              </a:rPr>
              <a:t>x</a:t>
            </a:r>
            <a:endParaRPr lang="en-US" altLang="en-US" sz="1800" dirty="0">
              <a:solidFill>
                <a:srgbClr val="0099FF"/>
              </a:solidFill>
            </a:endParaRPr>
          </a:p>
        </p:txBody>
      </p:sp>
      <p:sp>
        <p:nvSpPr>
          <p:cNvPr id="59" name="Freeform 9">
            <a:extLst>
              <a:ext uri="{FF2B5EF4-FFF2-40B4-BE49-F238E27FC236}">
                <a16:creationId xmlns:a16="http://schemas.microsoft.com/office/drawing/2014/main" id="{06F77AE9-170B-4F36-A13A-6DFA8CE71BC1}"/>
              </a:ext>
            </a:extLst>
          </p:cNvPr>
          <p:cNvSpPr/>
          <p:nvPr/>
        </p:nvSpPr>
        <p:spPr bwMode="auto">
          <a:xfrm>
            <a:off x="2538657" y="3152266"/>
            <a:ext cx="2161023" cy="1279773"/>
          </a:xfrm>
          <a:custGeom>
            <a:avLst/>
            <a:gdLst>
              <a:gd name="connsiteX0" fmla="*/ 0 w 2657475"/>
              <a:gd name="connsiteY0" fmla="*/ 1400175 h 1800225"/>
              <a:gd name="connsiteX1" fmla="*/ 857250 w 2657475"/>
              <a:gd name="connsiteY1" fmla="*/ 1495425 h 1800225"/>
              <a:gd name="connsiteX2" fmla="*/ 1438275 w 2657475"/>
              <a:gd name="connsiteY2" fmla="*/ 1743075 h 1800225"/>
              <a:gd name="connsiteX3" fmla="*/ 1981200 w 2657475"/>
              <a:gd name="connsiteY3" fmla="*/ 1152525 h 1800225"/>
              <a:gd name="connsiteX4" fmla="*/ 2409825 w 2657475"/>
              <a:gd name="connsiteY4" fmla="*/ 228600 h 1800225"/>
              <a:gd name="connsiteX5" fmla="*/ 2657475 w 2657475"/>
              <a:gd name="connsiteY5" fmla="*/ 0 h 1800225"/>
              <a:gd name="connsiteX0" fmla="*/ 0 w 2657475"/>
              <a:gd name="connsiteY0" fmla="*/ 1400175 h 2077213"/>
              <a:gd name="connsiteX1" fmla="*/ 857250 w 2657475"/>
              <a:gd name="connsiteY1" fmla="*/ 1495425 h 2077213"/>
              <a:gd name="connsiteX2" fmla="*/ 1438274 w 2657475"/>
              <a:gd name="connsiteY2" fmla="*/ 2072862 h 2077213"/>
              <a:gd name="connsiteX3" fmla="*/ 1981200 w 2657475"/>
              <a:gd name="connsiteY3" fmla="*/ 1152525 h 2077213"/>
              <a:gd name="connsiteX4" fmla="*/ 2409825 w 2657475"/>
              <a:gd name="connsiteY4" fmla="*/ 228600 h 2077213"/>
              <a:gd name="connsiteX5" fmla="*/ 2657475 w 2657475"/>
              <a:gd name="connsiteY5" fmla="*/ 0 h 2077213"/>
              <a:gd name="connsiteX0" fmla="*/ 0 w 2657475"/>
              <a:gd name="connsiteY0" fmla="*/ 1400175 h 2081379"/>
              <a:gd name="connsiteX1" fmla="*/ 756322 w 2657475"/>
              <a:gd name="connsiteY1" fmla="*/ 1599570 h 2081379"/>
              <a:gd name="connsiteX2" fmla="*/ 1438274 w 2657475"/>
              <a:gd name="connsiteY2" fmla="*/ 2072862 h 2081379"/>
              <a:gd name="connsiteX3" fmla="*/ 1981200 w 2657475"/>
              <a:gd name="connsiteY3" fmla="*/ 1152525 h 2081379"/>
              <a:gd name="connsiteX4" fmla="*/ 2409825 w 2657475"/>
              <a:gd name="connsiteY4" fmla="*/ 228600 h 2081379"/>
              <a:gd name="connsiteX5" fmla="*/ 2657475 w 2657475"/>
              <a:gd name="connsiteY5" fmla="*/ 0 h 2081379"/>
              <a:gd name="connsiteX0" fmla="*/ 0 w 2657475"/>
              <a:gd name="connsiteY0" fmla="*/ 1400175 h 1894543"/>
              <a:gd name="connsiteX1" fmla="*/ 756322 w 2657475"/>
              <a:gd name="connsiteY1" fmla="*/ 1599570 h 1894543"/>
              <a:gd name="connsiteX2" fmla="*/ 1438274 w 2657475"/>
              <a:gd name="connsiteY2" fmla="*/ 1881933 h 1894543"/>
              <a:gd name="connsiteX3" fmla="*/ 1981200 w 2657475"/>
              <a:gd name="connsiteY3" fmla="*/ 1152525 h 1894543"/>
              <a:gd name="connsiteX4" fmla="*/ 2409825 w 2657475"/>
              <a:gd name="connsiteY4" fmla="*/ 228600 h 1894543"/>
              <a:gd name="connsiteX5" fmla="*/ 2657475 w 2657475"/>
              <a:gd name="connsiteY5" fmla="*/ 0 h 189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57475" h="1894543">
                <a:moveTo>
                  <a:pt x="0" y="1400175"/>
                </a:moveTo>
                <a:cubicBezTo>
                  <a:pt x="308769" y="1419225"/>
                  <a:pt x="516610" y="1519277"/>
                  <a:pt x="756322" y="1599570"/>
                </a:cubicBezTo>
                <a:cubicBezTo>
                  <a:pt x="996034" y="1679863"/>
                  <a:pt x="1234128" y="1956440"/>
                  <a:pt x="1438274" y="1881933"/>
                </a:cubicBezTo>
                <a:cubicBezTo>
                  <a:pt x="1642420" y="1807426"/>
                  <a:pt x="1819275" y="1428080"/>
                  <a:pt x="1981200" y="1152525"/>
                </a:cubicBezTo>
                <a:cubicBezTo>
                  <a:pt x="2143125" y="876970"/>
                  <a:pt x="2297113" y="420687"/>
                  <a:pt x="2409825" y="228600"/>
                </a:cubicBezTo>
                <a:cubicBezTo>
                  <a:pt x="2522537" y="36513"/>
                  <a:pt x="2590006" y="18256"/>
                  <a:pt x="2657475" y="0"/>
                </a:cubicBezTo>
              </a:path>
            </a:pathLst>
          </a:custGeom>
          <a:noFill/>
          <a:ln w="28575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99D309-0006-444F-96BF-E7449C1751A8}"/>
              </a:ext>
            </a:extLst>
          </p:cNvPr>
          <p:cNvSpPr txBox="1"/>
          <p:nvPr/>
        </p:nvSpPr>
        <p:spPr>
          <a:xfrm>
            <a:off x="8965" y="6439902"/>
            <a:ext cx="755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Fig. 7.6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7" name="Group 18">
            <a:extLst>
              <a:ext uri="{FF2B5EF4-FFF2-40B4-BE49-F238E27FC236}">
                <a16:creationId xmlns:a16="http://schemas.microsoft.com/office/drawing/2014/main" id="{F5D99F28-74D7-4806-957E-27BCE2C2DDE8}"/>
              </a:ext>
            </a:extLst>
          </p:cNvPr>
          <p:cNvGrpSpPr>
            <a:grpSpLocks/>
          </p:cNvGrpSpPr>
          <p:nvPr/>
        </p:nvGrpSpPr>
        <p:grpSpPr bwMode="auto">
          <a:xfrm>
            <a:off x="5700535" y="1638882"/>
            <a:ext cx="247859" cy="247859"/>
            <a:chOff x="4038600" y="381000"/>
            <a:chExt cx="914400" cy="914400"/>
          </a:xfrm>
          <a:noFill/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7A601EC-07D7-4D2E-A222-B62397DF2108}"/>
                </a:ext>
              </a:extLst>
            </p:cNvPr>
            <p:cNvSpPr/>
            <p:nvPr/>
          </p:nvSpPr>
          <p:spPr>
            <a:xfrm>
              <a:off x="4038600" y="381000"/>
              <a:ext cx="914400" cy="914400"/>
            </a:xfrm>
            <a:prstGeom prst="ellips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53F96566-181A-4F8E-95E0-4A5320E270E1}"/>
                </a:ext>
              </a:extLst>
            </p:cNvPr>
            <p:cNvCxnSpPr>
              <a:stCxn id="78" idx="7"/>
              <a:endCxn id="78" idx="3"/>
            </p:cNvCxnSpPr>
            <p:nvPr/>
          </p:nvCxnSpPr>
          <p:spPr>
            <a:xfrm rot="16200000" flipH="1" flipV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03D4D6C-5026-4D9B-B4A4-8FA1F056F8E7}"/>
                </a:ext>
              </a:extLst>
            </p:cNvPr>
            <p:cNvCxnSpPr>
              <a:stCxn id="78" idx="1"/>
              <a:endCxn id="78" idx="5"/>
            </p:cNvCxnSpPr>
            <p:nvPr/>
          </p:nvCxnSpPr>
          <p:spPr>
            <a:xfrm rot="16200000" flipH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18">
            <a:extLst>
              <a:ext uri="{FF2B5EF4-FFF2-40B4-BE49-F238E27FC236}">
                <a16:creationId xmlns:a16="http://schemas.microsoft.com/office/drawing/2014/main" id="{52B9B8AB-225C-4E4C-9A01-3B02326279C0}"/>
              </a:ext>
            </a:extLst>
          </p:cNvPr>
          <p:cNvGrpSpPr>
            <a:grpSpLocks/>
          </p:cNvGrpSpPr>
          <p:nvPr/>
        </p:nvGrpSpPr>
        <p:grpSpPr bwMode="auto">
          <a:xfrm>
            <a:off x="3485941" y="1675495"/>
            <a:ext cx="247859" cy="247859"/>
            <a:chOff x="4038600" y="381000"/>
            <a:chExt cx="914400" cy="914400"/>
          </a:xfrm>
          <a:noFill/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66EF6B7-FA47-4234-BE51-A6EF98C2FD8C}"/>
                </a:ext>
              </a:extLst>
            </p:cNvPr>
            <p:cNvSpPr/>
            <p:nvPr/>
          </p:nvSpPr>
          <p:spPr>
            <a:xfrm>
              <a:off x="4038600" y="381000"/>
              <a:ext cx="914400" cy="914400"/>
            </a:xfrm>
            <a:prstGeom prst="ellips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0FC101E-8D11-4329-85A1-43DD26D076ED}"/>
                </a:ext>
              </a:extLst>
            </p:cNvPr>
            <p:cNvCxnSpPr>
              <a:stCxn id="82" idx="7"/>
              <a:endCxn id="82" idx="3"/>
            </p:cNvCxnSpPr>
            <p:nvPr/>
          </p:nvCxnSpPr>
          <p:spPr>
            <a:xfrm rot="16200000" flipH="1" flipV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A0064F5-1841-4146-99E2-6052F8DF7E7F}"/>
                </a:ext>
              </a:extLst>
            </p:cNvPr>
            <p:cNvCxnSpPr>
              <a:stCxn id="82" idx="1"/>
              <a:endCxn id="82" idx="5"/>
            </p:cNvCxnSpPr>
            <p:nvPr/>
          </p:nvCxnSpPr>
          <p:spPr>
            <a:xfrm rot="16200000" flipH="1">
              <a:off x="4171950" y="514350"/>
              <a:ext cx="647700" cy="647700"/>
            </a:xfrm>
            <a:prstGeom prst="line">
              <a:avLst/>
            </a:prstGeom>
            <a:grpFill/>
            <a:ln w="19050">
              <a:solidFill>
                <a:srgbClr val="00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1A4B06E-7DC1-EA02-429C-A4A164FA5B6E}"/>
              </a:ext>
            </a:extLst>
          </p:cNvPr>
          <p:cNvSpPr/>
          <p:nvPr/>
        </p:nvSpPr>
        <p:spPr>
          <a:xfrm>
            <a:off x="4038600" y="2043716"/>
            <a:ext cx="1338828" cy="267828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09A619D-3B32-489A-97B6-F3AAD9E9B4DF}"/>
              </a:ext>
            </a:extLst>
          </p:cNvPr>
          <p:cNvCxnSpPr/>
          <p:nvPr/>
        </p:nvCxnSpPr>
        <p:spPr>
          <a:xfrm>
            <a:off x="2533859" y="4094351"/>
            <a:ext cx="4399504" cy="0"/>
          </a:xfrm>
          <a:prstGeom prst="line">
            <a:avLst/>
          </a:prstGeom>
          <a:solidFill>
            <a:schemeClr val="bg1"/>
          </a:solidFill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40">
            <a:extLst>
              <a:ext uri="{FF2B5EF4-FFF2-40B4-BE49-F238E27FC236}">
                <a16:creationId xmlns:a16="http://schemas.microsoft.com/office/drawing/2014/main" id="{82CAF67B-FC6E-4286-9F92-B8B2BCE27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2633" y="4156316"/>
            <a:ext cx="973463" cy="48146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  <a:cs typeface="Calibri" panose="020F0502020204030204" pitchFamily="34" charset="0"/>
              </a:rPr>
              <a:t>North</a:t>
            </a:r>
          </a:p>
        </p:txBody>
      </p:sp>
      <p:sp>
        <p:nvSpPr>
          <p:cNvPr id="55" name="TextBox 41">
            <a:extLst>
              <a:ext uri="{FF2B5EF4-FFF2-40B4-BE49-F238E27FC236}">
                <a16:creationId xmlns:a16="http://schemas.microsoft.com/office/drawing/2014/main" id="{252EA0F9-F94F-4847-8AB7-46672FB3B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093" y="4156316"/>
            <a:ext cx="955910" cy="48146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South</a:t>
            </a:r>
          </a:p>
        </p:txBody>
      </p:sp>
      <p:sp>
        <p:nvSpPr>
          <p:cNvPr id="51" name="TextBox 35">
            <a:extLst>
              <a:ext uri="{FF2B5EF4-FFF2-40B4-BE49-F238E27FC236}">
                <a16:creationId xmlns:a16="http://schemas.microsoft.com/office/drawing/2014/main" id="{5EDC62E0-D55D-45A3-870E-307D74D83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8755" y="1792050"/>
            <a:ext cx="50704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33FF"/>
                </a:solidFill>
                <a:latin typeface="Symbol" panose="05050102010706020507" pitchFamily="18" charset="2"/>
              </a:rPr>
              <a:t>h</a:t>
            </a:r>
          </a:p>
        </p:txBody>
      </p:sp>
      <p:sp>
        <p:nvSpPr>
          <p:cNvPr id="50" name="TextBox 34">
            <a:extLst>
              <a:ext uri="{FF2B5EF4-FFF2-40B4-BE49-F238E27FC236}">
                <a16:creationId xmlns:a16="http://schemas.microsoft.com/office/drawing/2014/main" id="{2C03EDE0-0E58-4243-A968-16C800224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068" y="3466729"/>
            <a:ext cx="312906" cy="3693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3333FF"/>
                </a:solidFill>
              </a:rPr>
              <a:t>h</a:t>
            </a:r>
          </a:p>
        </p:txBody>
      </p:sp>
      <p:sp>
        <p:nvSpPr>
          <p:cNvPr id="53" name="TextBox 37">
            <a:extLst>
              <a:ext uri="{FF2B5EF4-FFF2-40B4-BE49-F238E27FC236}">
                <a16:creationId xmlns:a16="http://schemas.microsoft.com/office/drawing/2014/main" id="{E7F7C831-34C4-4342-AD80-60256B53C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735" y="4156316"/>
            <a:ext cx="570638" cy="48146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Calibri" panose="020F0502020204030204" pitchFamily="34" charset="0"/>
                <a:cs typeface="Calibri" panose="020F0502020204030204" pitchFamily="34" charset="0"/>
              </a:rPr>
              <a:t>Eq</a:t>
            </a:r>
          </a:p>
        </p:txBody>
      </p:sp>
    </p:spTree>
    <p:extLst>
      <p:ext uri="{BB962C8B-B14F-4D97-AF65-F5344CB8AC3E}">
        <p14:creationId xmlns:p14="http://schemas.microsoft.com/office/powerpoint/2010/main" val="2469304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8" b="29062"/>
          <a:stretch/>
        </p:blipFill>
        <p:spPr>
          <a:xfrm>
            <a:off x="3886200" y="4038600"/>
            <a:ext cx="4876800" cy="2286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6F9E7D6-5C5D-4FE2-BB3A-3C2157F85FF1}"/>
              </a:ext>
            </a:extLst>
          </p:cNvPr>
          <p:cNvGrpSpPr>
            <a:grpSpLocks noChangeAspect="1"/>
          </p:cNvGrpSpPr>
          <p:nvPr/>
        </p:nvGrpSpPr>
        <p:grpSpPr>
          <a:xfrm>
            <a:off x="5206210" y="3673712"/>
            <a:ext cx="1118390" cy="2955688"/>
            <a:chOff x="1353167" y="1752600"/>
            <a:chExt cx="1009033" cy="2666679"/>
          </a:xfrm>
        </p:grpSpPr>
        <p:sp>
          <p:nvSpPr>
            <p:cNvPr id="15" name="矩形 3">
              <a:extLst>
                <a:ext uri="{FF2B5EF4-FFF2-40B4-BE49-F238E27FC236}">
                  <a16:creationId xmlns:a16="http://schemas.microsoft.com/office/drawing/2014/main" id="{9B8186D0-1AAB-4262-9E61-9487C29F8B1C}"/>
                </a:ext>
              </a:extLst>
            </p:cNvPr>
            <p:cNvSpPr/>
            <p:nvPr/>
          </p:nvSpPr>
          <p:spPr>
            <a:xfrm>
              <a:off x="1387480" y="1752600"/>
              <a:ext cx="898520" cy="2666679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10"/>
            </a:p>
          </p:txBody>
        </p:sp>
        <p:sp>
          <p:nvSpPr>
            <p:cNvPr id="16" name="文本框 9">
              <a:extLst>
                <a:ext uri="{FF2B5EF4-FFF2-40B4-BE49-F238E27FC236}">
                  <a16:creationId xmlns:a16="http://schemas.microsoft.com/office/drawing/2014/main" id="{1AA46786-42A8-41D9-8622-5778BDD40BA2}"/>
                </a:ext>
              </a:extLst>
            </p:cNvPr>
            <p:cNvSpPr txBox="1"/>
            <p:nvPr/>
          </p:nvSpPr>
          <p:spPr>
            <a:xfrm>
              <a:off x="1353167" y="1835364"/>
              <a:ext cx="1009033" cy="450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64" dirty="0"/>
                <a:t>Wind stress</a:t>
              </a:r>
            </a:p>
            <a:p>
              <a:r>
                <a:rPr lang="en-US" altLang="zh-CN" sz="1164" dirty="0">
                  <a:solidFill>
                    <a:srgbClr val="FF0000"/>
                  </a:solidFill>
                </a:rPr>
                <a:t>Ekman flow</a:t>
              </a:r>
              <a:endParaRPr lang="zh-CN" altLang="en-US" sz="1164" dirty="0">
                <a:solidFill>
                  <a:srgbClr val="FF0000"/>
                </a:solidFill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7A0ABB27-6BF5-4C49-B90A-576FF25A30FD}"/>
                </a:ext>
              </a:extLst>
            </p:cNvPr>
            <p:cNvSpPr/>
            <p:nvPr/>
          </p:nvSpPr>
          <p:spPr>
            <a:xfrm>
              <a:off x="1493840" y="2667000"/>
              <a:ext cx="685800" cy="228600"/>
            </a:xfrm>
            <a:prstGeom prst="rightArrow">
              <a:avLst/>
            </a:prstGeom>
            <a:solidFill>
              <a:srgbClr val="333333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75FA1EB5-4C96-45A0-8F7E-E039BA63E898}"/>
                </a:ext>
              </a:extLst>
            </p:cNvPr>
            <p:cNvSpPr/>
            <p:nvPr/>
          </p:nvSpPr>
          <p:spPr>
            <a:xfrm>
              <a:off x="1507698" y="3276600"/>
              <a:ext cx="685800" cy="228600"/>
            </a:xfrm>
            <a:prstGeom prst="rightArrow">
              <a:avLst/>
            </a:prstGeom>
            <a:solidFill>
              <a:srgbClr val="333333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3C6A3B32-CDA2-412F-88D9-3CC31C62774C}"/>
                </a:ext>
              </a:extLst>
            </p:cNvPr>
            <p:cNvSpPr/>
            <p:nvPr/>
          </p:nvSpPr>
          <p:spPr>
            <a:xfrm>
              <a:off x="1493840" y="2971800"/>
              <a:ext cx="685800" cy="228600"/>
            </a:xfrm>
            <a:prstGeom prst="rightArrow">
              <a:avLst/>
            </a:prstGeom>
            <a:solidFill>
              <a:srgbClr val="333333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8C721F3-7D85-4117-AA26-74F91F8C2AE0}"/>
                </a:ext>
              </a:extLst>
            </p:cNvPr>
            <p:cNvCxnSpPr/>
            <p:nvPr/>
          </p:nvCxnSpPr>
          <p:spPr>
            <a:xfrm>
              <a:off x="1836740" y="2781300"/>
              <a:ext cx="0" cy="1905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E1785C7-3049-48DE-BC06-123BDBC819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3200400"/>
              <a:ext cx="0" cy="1905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549D218-47E4-44AE-B8E8-98C710B7F426}"/>
              </a:ext>
            </a:extLst>
          </p:cNvPr>
          <p:cNvSpPr txBox="1"/>
          <p:nvPr/>
        </p:nvSpPr>
        <p:spPr>
          <a:xfrm>
            <a:off x="7788128" y="4995446"/>
            <a:ext cx="503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010121-CBCE-4C0C-9F09-0E08599074E4}"/>
              </a:ext>
            </a:extLst>
          </p:cNvPr>
          <p:cNvSpPr txBox="1"/>
          <p:nvPr/>
        </p:nvSpPr>
        <p:spPr>
          <a:xfrm>
            <a:off x="4502518" y="4995446"/>
            <a:ext cx="623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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pic>
        <p:nvPicPr>
          <p:cNvPr id="24" name="图片 3">
            <a:extLst>
              <a:ext uri="{FF2B5EF4-FFF2-40B4-BE49-F238E27FC236}">
                <a16:creationId xmlns:a16="http://schemas.microsoft.com/office/drawing/2014/main" id="{6FC9E9D2-9989-4B4F-81C7-0FA17C6A99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5810"/>
          <a:stretch/>
        </p:blipFill>
        <p:spPr>
          <a:xfrm>
            <a:off x="4036746" y="606615"/>
            <a:ext cx="4726254" cy="2683268"/>
          </a:xfrm>
          <a:prstGeom prst="rect">
            <a:avLst/>
          </a:prstGeom>
        </p:spPr>
      </p:pic>
      <p:cxnSp>
        <p:nvCxnSpPr>
          <p:cNvPr id="25" name="直接连接符 5">
            <a:extLst>
              <a:ext uri="{FF2B5EF4-FFF2-40B4-BE49-F238E27FC236}">
                <a16:creationId xmlns:a16="http://schemas.microsoft.com/office/drawing/2014/main" id="{461F7629-92F7-4212-B778-E9C9C4D5032D}"/>
              </a:ext>
            </a:extLst>
          </p:cNvPr>
          <p:cNvCxnSpPr/>
          <p:nvPr/>
        </p:nvCxnSpPr>
        <p:spPr>
          <a:xfrm flipV="1">
            <a:off x="6273947" y="2396634"/>
            <a:ext cx="2017421" cy="395892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AEADB93-FE43-4002-A57E-3F34A5FA4315}"/>
              </a:ext>
            </a:extLst>
          </p:cNvPr>
          <p:cNvCxnSpPr>
            <a:cxnSpLocks/>
          </p:cNvCxnSpPr>
          <p:nvPr/>
        </p:nvCxnSpPr>
        <p:spPr>
          <a:xfrm flipV="1">
            <a:off x="4502518" y="5151120"/>
            <a:ext cx="3788850" cy="1200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48D783E-7D29-45F6-936D-7F01817B0E5A}"/>
              </a:ext>
            </a:extLst>
          </p:cNvPr>
          <p:cNvSpPr txBox="1"/>
          <p:nvPr/>
        </p:nvSpPr>
        <p:spPr>
          <a:xfrm>
            <a:off x="4238340" y="4995446"/>
            <a:ext cx="264178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Eq</a:t>
            </a:r>
          </a:p>
        </p:txBody>
      </p:sp>
      <p:cxnSp>
        <p:nvCxnSpPr>
          <p:cNvPr id="30" name="直接连接符 19">
            <a:extLst>
              <a:ext uri="{FF2B5EF4-FFF2-40B4-BE49-F238E27FC236}">
                <a16:creationId xmlns:a16="http://schemas.microsoft.com/office/drawing/2014/main" id="{DCB86AB5-4C88-4624-93B8-36546E3D188A}"/>
              </a:ext>
            </a:extLst>
          </p:cNvPr>
          <p:cNvCxnSpPr>
            <a:cxnSpLocks/>
          </p:cNvCxnSpPr>
          <p:nvPr/>
        </p:nvCxnSpPr>
        <p:spPr>
          <a:xfrm>
            <a:off x="4502518" y="2057400"/>
            <a:ext cx="1483750" cy="819722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4F93613-DE1E-4E74-833A-3847E705EF91}"/>
              </a:ext>
            </a:extLst>
          </p:cNvPr>
          <p:cNvSpPr txBox="1"/>
          <p:nvPr/>
        </p:nvSpPr>
        <p:spPr>
          <a:xfrm rot="20893695">
            <a:off x="6541285" y="2228728"/>
            <a:ext cx="1714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Downwelling 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273A6D-9B75-4826-898B-1D36A6626A7E}"/>
              </a:ext>
            </a:extLst>
          </p:cNvPr>
          <p:cNvSpPr txBox="1"/>
          <p:nvPr/>
        </p:nvSpPr>
        <p:spPr>
          <a:xfrm rot="1658720">
            <a:off x="4569931" y="2199889"/>
            <a:ext cx="1714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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Upwelling 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BD12EB-DC5C-43EE-87AF-BA6E1ADA78C0}"/>
              </a:ext>
            </a:extLst>
          </p:cNvPr>
          <p:cNvSpPr txBox="1"/>
          <p:nvPr/>
        </p:nvSpPr>
        <p:spPr>
          <a:xfrm>
            <a:off x="1380765" y="2409914"/>
            <a:ext cx="284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Hovmoller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h’(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x,t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 Eq.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C91802C-74E1-425A-8DCB-C4699A510A70}"/>
              </a:ext>
            </a:extLst>
          </p:cNvPr>
          <p:cNvSpPr/>
          <p:nvPr/>
        </p:nvSpPr>
        <p:spPr>
          <a:xfrm>
            <a:off x="7072168" y="3940157"/>
            <a:ext cx="121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t=50 days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E1F9E29-F9A4-4048-90B8-039B67D43FA3}"/>
              </a:ext>
            </a:extLst>
          </p:cNvPr>
          <p:cNvSpPr/>
          <p:nvPr/>
        </p:nvSpPr>
        <p:spPr>
          <a:xfrm>
            <a:off x="8402004" y="3830517"/>
            <a:ext cx="360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h’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FB73D6-7E2A-4E94-ADD3-296EB0ED08A8}"/>
              </a:ext>
            </a:extLst>
          </p:cNvPr>
          <p:cNvSpPr txBox="1"/>
          <p:nvPr/>
        </p:nvSpPr>
        <p:spPr>
          <a:xfrm>
            <a:off x="304800" y="378015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Ocean response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a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westerly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patch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(160E-160W) that is meridionally uniform.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F770AE0-43E2-4D1B-AF73-F7E677D2DB36}"/>
              </a:ext>
            </a:extLst>
          </p:cNvPr>
          <p:cNvSpPr/>
          <p:nvPr/>
        </p:nvSpPr>
        <p:spPr>
          <a:xfrm>
            <a:off x="2665445" y="1754638"/>
            <a:ext cx="135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Unbounded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Object 8">
                <a:extLst>
                  <a:ext uri="{FF2B5EF4-FFF2-40B4-BE49-F238E27FC236}">
                    <a16:creationId xmlns:a16="http://schemas.microsoft.com/office/drawing/2014/main" id="{597A1544-86BD-4735-91EB-8C5719BC61A2}"/>
                  </a:ext>
                </a:extLst>
              </p:cNvPr>
              <p:cNvSpPr txBox="1"/>
              <p:nvPr/>
            </p:nvSpPr>
            <p:spPr bwMode="auto">
              <a:xfrm>
                <a:off x="4814436" y="102147"/>
                <a:ext cx="1411809" cy="496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normAutofit fontScale="62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0=−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3" name="Object 8">
                <a:extLst>
                  <a:ext uri="{FF2B5EF4-FFF2-40B4-BE49-F238E27FC236}">
                    <a16:creationId xmlns:a16="http://schemas.microsoft.com/office/drawing/2014/main" id="{597A1544-86BD-4735-91EB-8C5719BC6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14436" y="102147"/>
                <a:ext cx="1411809" cy="4964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ight Brace 63">
            <a:extLst>
              <a:ext uri="{FF2B5EF4-FFF2-40B4-BE49-F238E27FC236}">
                <a16:creationId xmlns:a16="http://schemas.microsoft.com/office/drawing/2014/main" id="{1EAE5ADF-E88A-4A8F-A2F7-2FA5616B69E3}"/>
              </a:ext>
            </a:extLst>
          </p:cNvPr>
          <p:cNvSpPr/>
          <p:nvPr/>
        </p:nvSpPr>
        <p:spPr>
          <a:xfrm rot="16200000" flipV="1">
            <a:off x="5631807" y="216742"/>
            <a:ext cx="190642" cy="1026028"/>
          </a:xfrm>
          <a:prstGeom prst="rightBrace">
            <a:avLst/>
          </a:prstGeom>
          <a:ln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8043D0-EE8F-B6F7-1584-F12143275920}"/>
              </a:ext>
            </a:extLst>
          </p:cNvPr>
          <p:cNvSpPr txBox="1"/>
          <p:nvPr/>
        </p:nvSpPr>
        <p:spPr>
          <a:xfrm>
            <a:off x="457201" y="4788694"/>
            <a:ext cx="31642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Ekman convergence peaks at eq.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downwelling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Kelvin wave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Ekman divergence peaks off eq.  upwelling </a:t>
            </a:r>
            <a:r>
              <a:rPr lang="en-US" sz="16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Rossby wave</a:t>
            </a:r>
            <a:endParaRPr lang="en-US" sz="1600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31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4" grpId="0"/>
      <p:bldP spid="35" grpId="0"/>
      <p:bldP spid="36" grpId="0"/>
      <p:bldP spid="62" grpId="0"/>
      <p:bldP spid="63" grpId="0"/>
      <p:bldP spid="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图片 3">
            <a:extLst>
              <a:ext uri="{FF2B5EF4-FFF2-40B4-BE49-F238E27FC236}">
                <a16:creationId xmlns:a16="http://schemas.microsoft.com/office/drawing/2014/main" id="{A6C90851-A184-4108-A6AA-A19CD5FA1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33400"/>
            <a:ext cx="9525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图片 7">
            <a:extLst>
              <a:ext uri="{FF2B5EF4-FFF2-40B4-BE49-F238E27FC236}">
                <a16:creationId xmlns:a16="http://schemas.microsoft.com/office/drawing/2014/main" id="{BD57A6D0-D1D7-4C68-AAF9-BD43299BE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825500"/>
            <a:ext cx="1177925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00665200-DACF-490E-9954-3F8604710F73}"/>
              </a:ext>
            </a:extLst>
          </p:cNvPr>
          <p:cNvSpPr/>
          <p:nvPr/>
        </p:nvSpPr>
        <p:spPr>
          <a:xfrm>
            <a:off x="2770188" y="1262063"/>
            <a:ext cx="1681162" cy="463867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  <a:ea typeface="SimSun" panose="02010600030101010101" pitchFamily="2" charset="-122"/>
            </a:endParaRPr>
          </a:p>
        </p:txBody>
      </p:sp>
      <p:sp>
        <p:nvSpPr>
          <p:cNvPr id="27654" name="Rectangle 2">
            <a:extLst>
              <a:ext uri="{FF2B5EF4-FFF2-40B4-BE49-F238E27FC236}">
                <a16:creationId xmlns:a16="http://schemas.microsoft.com/office/drawing/2014/main" id="{60418288-3438-4522-B039-626A5337B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803275"/>
            <a:ext cx="1881188" cy="415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Thermocline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D88BE6-4C54-4E48-AE12-EC43EE10ADC7}"/>
              </a:ext>
            </a:extLst>
          </p:cNvPr>
          <p:cNvSpPr txBox="1"/>
          <p:nvPr/>
        </p:nvSpPr>
        <p:spPr>
          <a:xfrm>
            <a:off x="719931" y="71735"/>
            <a:ext cx="760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Ocean response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a westerly wind patch (160E-160W):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Boundary effect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1FCC5-8EF2-40AD-8A35-AC23F6A484F2}"/>
              </a:ext>
            </a:extLst>
          </p:cNvPr>
          <p:cNvSpPr txBox="1"/>
          <p:nvPr/>
        </p:nvSpPr>
        <p:spPr>
          <a:xfrm>
            <a:off x="3074194" y="413613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w/ an equatorially confined profile</a:t>
            </a:r>
            <a:endParaRPr 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6">
            <a:extLst>
              <a:ext uri="{FF2B5EF4-FFF2-40B4-BE49-F238E27FC236}">
                <a16:creationId xmlns:a16="http://schemas.microsoft.com/office/drawing/2014/main" id="{50C3D445-1107-4D0F-ACAE-FE34CFD56E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1295400"/>
            <a:ext cx="3124200" cy="0"/>
          </a:xfrm>
          <a:prstGeom prst="line">
            <a:avLst/>
          </a:prstGeom>
          <a:noFill/>
          <a:ln w="38100">
            <a:solidFill>
              <a:srgbClr val="FF99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219" name="Group 7">
            <a:extLst>
              <a:ext uri="{FF2B5EF4-FFF2-40B4-BE49-F238E27FC236}">
                <a16:creationId xmlns:a16="http://schemas.microsoft.com/office/drawing/2014/main" id="{03A55C88-FA0D-4FF7-AD67-BF549FD856B2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1038225"/>
            <a:ext cx="976313" cy="485775"/>
            <a:chOff x="2544" y="750"/>
            <a:chExt cx="615" cy="306"/>
          </a:xfrm>
        </p:grpSpPr>
        <p:sp>
          <p:nvSpPr>
            <p:cNvPr id="9240" name="AutoShape 8">
              <a:extLst>
                <a:ext uri="{FF2B5EF4-FFF2-40B4-BE49-F238E27FC236}">
                  <a16:creationId xmlns:a16="http://schemas.microsoft.com/office/drawing/2014/main" id="{B0E0D73C-12D1-4DAF-A970-EACE647DEAC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544" y="750"/>
              <a:ext cx="615" cy="306"/>
            </a:xfrm>
            <a:prstGeom prst="notchedRightArrow">
              <a:avLst>
                <a:gd name="adj1" fmla="val 50000"/>
                <a:gd name="adj2" fmla="val 50245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41" name="Text Box 9">
              <a:extLst>
                <a:ext uri="{FF2B5EF4-FFF2-40B4-BE49-F238E27FC236}">
                  <a16:creationId xmlns:a16="http://schemas.microsoft.com/office/drawing/2014/main" id="{CEB5FFDB-0C2F-4320-9FAB-F35FFDC17E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796"/>
              <a:ext cx="37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wind</a:t>
              </a:r>
            </a:p>
          </p:txBody>
        </p:sp>
      </p:grpSp>
      <p:sp>
        <p:nvSpPr>
          <p:cNvPr id="9220" name="Line 10">
            <a:extLst>
              <a:ext uri="{FF2B5EF4-FFF2-40B4-BE49-F238E27FC236}">
                <a16:creationId xmlns:a16="http://schemas.microsoft.com/office/drawing/2014/main" id="{047BFE0D-8665-47FC-9B1A-C6F282B301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762000"/>
            <a:ext cx="0" cy="4572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1" name="Line 11">
            <a:extLst>
              <a:ext uri="{FF2B5EF4-FFF2-40B4-BE49-F238E27FC236}">
                <a16:creationId xmlns:a16="http://schemas.microsoft.com/office/drawing/2014/main" id="{22F3CD15-4C7D-454E-BAE4-0F4CC13190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381000"/>
            <a:ext cx="0" cy="3048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2" name="Line 12">
            <a:extLst>
              <a:ext uri="{FF2B5EF4-FFF2-40B4-BE49-F238E27FC236}">
                <a16:creationId xmlns:a16="http://schemas.microsoft.com/office/drawing/2014/main" id="{CD85AD5F-998E-43AC-9AEF-468EA9D1424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1371600"/>
            <a:ext cx="0" cy="4572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3" name="Line 13">
            <a:extLst>
              <a:ext uri="{FF2B5EF4-FFF2-40B4-BE49-F238E27FC236}">
                <a16:creationId xmlns:a16="http://schemas.microsoft.com/office/drawing/2014/main" id="{F78E337C-BC2C-49D0-BE3A-98D66801616E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1905000"/>
            <a:ext cx="0" cy="3048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24" name="Line 14">
            <a:extLst>
              <a:ext uri="{FF2B5EF4-FFF2-40B4-BE49-F238E27FC236}">
                <a16:creationId xmlns:a16="http://schemas.microsoft.com/office/drawing/2014/main" id="{AC9CF550-DF3B-4549-924B-EA64C7A259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824" y="334963"/>
            <a:ext cx="0" cy="533400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25" name="Text Box 15">
            <a:extLst>
              <a:ext uri="{FF2B5EF4-FFF2-40B4-BE49-F238E27FC236}">
                <a16:creationId xmlns:a16="http://schemas.microsoft.com/office/drawing/2014/main" id="{5CC35F2A-68E4-4441-AFBF-09DF0D970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7" y="1066800"/>
            <a:ext cx="3900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Eq</a:t>
            </a:r>
          </a:p>
        </p:txBody>
      </p:sp>
      <p:sp>
        <p:nvSpPr>
          <p:cNvPr id="9226" name="Text Box 16">
            <a:extLst>
              <a:ext uri="{FF2B5EF4-FFF2-40B4-BE49-F238E27FC236}">
                <a16:creationId xmlns:a16="http://schemas.microsoft.com/office/drawing/2014/main" id="{D2DE186F-DD37-4BC8-AC49-295FC2B1B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024" y="382588"/>
            <a:ext cx="3497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9227" name="AutoShape 17">
            <a:extLst>
              <a:ext uri="{FF2B5EF4-FFF2-40B4-BE49-F238E27FC236}">
                <a16:creationId xmlns:a16="http://schemas.microsoft.com/office/drawing/2014/main" id="{04F1D5D4-8402-44F7-8A19-9F6F26B36C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52725" y="619125"/>
            <a:ext cx="219075" cy="219075"/>
          </a:xfrm>
          <a:prstGeom prst="flowChartSummingJunction">
            <a:avLst/>
          </a:prstGeom>
          <a:solidFill>
            <a:schemeClr val="bg1"/>
          </a:solidFill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228" name="Group 18">
            <a:extLst>
              <a:ext uri="{FF2B5EF4-FFF2-40B4-BE49-F238E27FC236}">
                <a16:creationId xmlns:a16="http://schemas.microsoft.com/office/drawing/2014/main" id="{50FD3523-D066-4E45-9C2D-098AF4FC1F3C}"/>
              </a:ext>
            </a:extLst>
          </p:cNvPr>
          <p:cNvGrpSpPr>
            <a:grpSpLocks/>
          </p:cNvGrpSpPr>
          <p:nvPr/>
        </p:nvGrpSpPr>
        <p:grpSpPr bwMode="auto">
          <a:xfrm>
            <a:off x="2743200" y="1158875"/>
            <a:ext cx="304800" cy="288925"/>
            <a:chOff x="3504" y="826"/>
            <a:chExt cx="192" cy="182"/>
          </a:xfrm>
        </p:grpSpPr>
        <p:sp>
          <p:nvSpPr>
            <p:cNvPr id="9238" name="Oval 19">
              <a:extLst>
                <a:ext uri="{FF2B5EF4-FFF2-40B4-BE49-F238E27FC236}">
                  <a16:creationId xmlns:a16="http://schemas.microsoft.com/office/drawing/2014/main" id="{DD7E98D7-E539-4C49-AC06-B8F031E91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826"/>
              <a:ext cx="192" cy="182"/>
            </a:xfrm>
            <a:prstGeom prst="ellipse">
              <a:avLst/>
            </a:prstGeom>
            <a:noFill/>
            <a:ln w="19050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39" name="Oval 20">
              <a:extLst>
                <a:ext uri="{FF2B5EF4-FFF2-40B4-BE49-F238E27FC236}">
                  <a16:creationId xmlns:a16="http://schemas.microsoft.com/office/drawing/2014/main" id="{163B4F5E-4AAB-45F5-AE59-F8CC47A4A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2" y="890"/>
              <a:ext cx="65" cy="61"/>
            </a:xfrm>
            <a:prstGeom prst="ellipse">
              <a:avLst/>
            </a:prstGeom>
            <a:solidFill>
              <a:srgbClr val="0099FF"/>
            </a:solidFill>
            <a:ln w="19050">
              <a:solidFill>
                <a:srgbClr val="0099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229" name="AutoShape 21">
            <a:extLst>
              <a:ext uri="{FF2B5EF4-FFF2-40B4-BE49-F238E27FC236}">
                <a16:creationId xmlns:a16="http://schemas.microsoft.com/office/drawing/2014/main" id="{34CA2724-B690-4F53-BF92-8719AA38D6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743200" y="1676400"/>
            <a:ext cx="219075" cy="219075"/>
          </a:xfrm>
          <a:prstGeom prst="flowChartSummingJunction">
            <a:avLst/>
          </a:prstGeom>
          <a:solidFill>
            <a:schemeClr val="bg1"/>
          </a:solidFill>
          <a:ln w="1905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30" name="Text Box 22">
            <a:extLst>
              <a:ext uri="{FF2B5EF4-FFF2-40B4-BE49-F238E27FC236}">
                <a16:creationId xmlns:a16="http://schemas.microsoft.com/office/drawing/2014/main" id="{AD10CBAC-10F1-457D-A201-AAAA9396D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394" y="914400"/>
            <a:ext cx="152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Monotype Corsiva" panose="03010101010201010101" pitchFamily="66" charset="0"/>
                <a:ea typeface="SimSun" panose="02010600030101010101" pitchFamily="2" charset="-122"/>
                <a:cs typeface="+mn-cs"/>
              </a:rPr>
              <a:t>Equatorial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Monotype Corsiva" panose="03010101010201010101" pitchFamily="66" charset="0"/>
                <a:ea typeface="SimSun" panose="02010600030101010101" pitchFamily="2" charset="-122"/>
                <a:cs typeface="+mn-cs"/>
              </a:rPr>
              <a:t>upwelling</a:t>
            </a:r>
          </a:p>
        </p:txBody>
      </p:sp>
      <p:sp>
        <p:nvSpPr>
          <p:cNvPr id="9231" name="Rectangle 44">
            <a:extLst>
              <a:ext uri="{FF2B5EF4-FFF2-40B4-BE49-F238E27FC236}">
                <a16:creationId xmlns:a16="http://schemas.microsoft.com/office/drawing/2014/main" id="{3310F27E-DF38-4C1D-82E7-8D845FE2A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"/>
            <a:ext cx="4572000" cy="2209800"/>
          </a:xfrm>
          <a:prstGeom prst="rect">
            <a:avLst/>
          </a:prstGeom>
          <a:noFill/>
          <a:ln w="9525">
            <a:solidFill>
              <a:srgbClr val="33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409" name="Picture 49">
            <a:extLst>
              <a:ext uri="{FF2B5EF4-FFF2-40B4-BE49-F238E27FC236}">
                <a16:creationId xmlns:a16="http://schemas.microsoft.com/office/drawing/2014/main" id="{73E0C77C-F643-4830-8EB2-53C164ED2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656088"/>
            <a:ext cx="6915150" cy="27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0" name="Rectangle 50">
            <a:extLst>
              <a:ext uri="{FF2B5EF4-FFF2-40B4-BE49-F238E27FC236}">
                <a16:creationId xmlns:a16="http://schemas.microsoft.com/office/drawing/2014/main" id="{B8101BF2-6F63-401D-BD69-AC95CDEF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324600"/>
            <a:ext cx="74446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Annual-mean sea surface temperature (contours) and surface wind over the tropical Pacific.</a:t>
            </a:r>
          </a:p>
        </p:txBody>
      </p:sp>
      <p:sp>
        <p:nvSpPr>
          <p:cNvPr id="15411" name="Text Box 51">
            <a:extLst>
              <a:ext uri="{FF2B5EF4-FFF2-40B4-BE49-F238E27FC236}">
                <a16:creationId xmlns:a16="http://schemas.microsoft.com/office/drawing/2014/main" id="{B8C9904B-ADAC-4E95-8CAD-3DD275240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250" y="4662488"/>
            <a:ext cx="400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W</a:t>
            </a:r>
          </a:p>
        </p:txBody>
      </p:sp>
      <p:sp>
        <p:nvSpPr>
          <p:cNvPr id="15412" name="Text Box 52">
            <a:extLst>
              <a:ext uri="{FF2B5EF4-FFF2-40B4-BE49-F238E27FC236}">
                <a16:creationId xmlns:a16="http://schemas.microsoft.com/office/drawing/2014/main" id="{6B6FA86D-E3E6-4E82-B46E-D13996B09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800600"/>
            <a:ext cx="3080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5415" name="Text Box 55">
            <a:extLst>
              <a:ext uri="{FF2B5EF4-FFF2-40B4-BE49-F238E27FC236}">
                <a16:creationId xmlns:a16="http://schemas.microsoft.com/office/drawing/2014/main" id="{BCBA831D-188A-4C32-B9BA-DC2674887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2729052"/>
            <a:ext cx="3314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Primary production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in marine and terrestrial biosphere. Dark blue (orange) indicates low productivity over the ocean (land).</a:t>
            </a:r>
          </a:p>
        </p:txBody>
      </p:sp>
      <p:pic>
        <p:nvPicPr>
          <p:cNvPr id="9237" name="图片 4" descr="文本&#10;&#10;中度可信度描述已自动生成">
            <a:extLst>
              <a:ext uri="{FF2B5EF4-FFF2-40B4-BE49-F238E27FC236}">
                <a16:creationId xmlns:a16="http://schemas.microsoft.com/office/drawing/2014/main" id="{F8692F72-3BEA-496E-AAB5-B5A20CA22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39" y="183777"/>
            <a:ext cx="4117285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21FBE6-DE58-4F8E-B9D0-FA382EA24422}"/>
              </a:ext>
            </a:extLst>
          </p:cNvPr>
          <p:cNvSpPr txBox="1"/>
          <p:nvPr/>
        </p:nvSpPr>
        <p:spPr>
          <a:xfrm>
            <a:off x="138579" y="3027770"/>
            <a:ext cx="755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Fig. 7.1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10" grpId="0"/>
      <p:bldP spid="15411" grpId="0"/>
      <p:bldP spid="154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DD5A2DC-C69C-4A08-8A16-15456B9214B0}"/>
              </a:ext>
            </a:extLst>
          </p:cNvPr>
          <p:cNvGrpSpPr/>
          <p:nvPr/>
        </p:nvGrpSpPr>
        <p:grpSpPr>
          <a:xfrm>
            <a:off x="5410200" y="1163462"/>
            <a:ext cx="3733800" cy="2894149"/>
            <a:chOff x="4343400" y="914400"/>
            <a:chExt cx="4800600" cy="323533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07" r="42103"/>
            <a:stretch/>
          </p:blipFill>
          <p:spPr>
            <a:xfrm>
              <a:off x="4343400" y="914400"/>
              <a:ext cx="4800600" cy="3235332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631F610-701F-4DBA-AC7D-50BFF235B5D6}"/>
                </a:ext>
              </a:extLst>
            </p:cNvPr>
            <p:cNvGrpSpPr/>
            <p:nvPr/>
          </p:nvGrpSpPr>
          <p:grpSpPr>
            <a:xfrm>
              <a:off x="4819697" y="2614402"/>
              <a:ext cx="766285" cy="1495424"/>
              <a:chOff x="4819697" y="2614402"/>
              <a:chExt cx="766285" cy="1495424"/>
            </a:xfrm>
          </p:grpSpPr>
          <p:cxnSp>
            <p:nvCxnSpPr>
              <p:cNvPr id="7" name="直接连接符 6"/>
              <p:cNvCxnSpPr>
                <a:cxnSpLocks/>
              </p:cNvCxnSpPr>
              <p:nvPr/>
            </p:nvCxnSpPr>
            <p:spPr>
              <a:xfrm>
                <a:off x="5204874" y="2614402"/>
                <a:ext cx="35115" cy="120646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4819697" y="2623118"/>
                <a:ext cx="385178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文本框 10"/>
              <p:cNvSpPr txBox="1"/>
              <p:nvPr/>
            </p:nvSpPr>
            <p:spPr>
              <a:xfrm>
                <a:off x="5033963" y="3806336"/>
                <a:ext cx="552019" cy="303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164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</a:t>
                </a:r>
                <a:endParaRPr lang="zh-CN" altLang="en-US" sz="1164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6" name="文本框 22">
            <a:extLst>
              <a:ext uri="{FF2B5EF4-FFF2-40B4-BE49-F238E27FC236}">
                <a16:creationId xmlns:a16="http://schemas.microsoft.com/office/drawing/2014/main" id="{198420D5-139E-4DCA-88DE-1DA6AE97C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7413" y="4494349"/>
            <a:ext cx="3916588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zh-CN" sz="1800" dirty="0">
                <a:solidFill>
                  <a:srgbClr val="000000"/>
                </a:solidFill>
              </a:rPr>
              <a:t>Thermocline depth at eastern boundary on equator: 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1800" dirty="0">
                <a:solidFill>
                  <a:srgbClr val="000000"/>
                </a:solidFill>
              </a:rPr>
              <a:t>Overshoot due to Kelvin wave;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1800" dirty="0">
                <a:solidFill>
                  <a:srgbClr val="000000"/>
                </a:solidFill>
              </a:rPr>
              <a:t>Takes ~ year to approach equilibrium</a:t>
            </a:r>
            <a:endParaRPr lang="zh-CN" altLang="en-US" sz="1800" dirty="0">
              <a:solidFill>
                <a:srgbClr val="000000"/>
              </a:solidFill>
            </a:endParaRPr>
          </a:p>
        </p:txBody>
      </p:sp>
      <p:sp>
        <p:nvSpPr>
          <p:cNvPr id="17" name="Rectangle 30">
            <a:extLst>
              <a:ext uri="{FF2B5EF4-FFF2-40B4-BE49-F238E27FC236}">
                <a16:creationId xmlns:a16="http://schemas.microsoft.com/office/drawing/2014/main" id="{8BCA8227-6DC5-42DA-8377-41C9E4C8B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9309" y="1021935"/>
            <a:ext cx="23666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0070C0"/>
                </a:solidFill>
              </a:rPr>
              <a:t>Reflected upwelling Kelvin</a:t>
            </a:r>
            <a:endParaRPr lang="zh-CN" altLang="en-US" sz="1800" dirty="0">
              <a:solidFill>
                <a:srgbClr val="0070C0"/>
              </a:solidFill>
            </a:endParaRPr>
          </a:p>
        </p:txBody>
      </p:sp>
      <p:sp>
        <p:nvSpPr>
          <p:cNvPr id="18" name="Rectangle 31">
            <a:extLst>
              <a:ext uri="{FF2B5EF4-FFF2-40B4-BE49-F238E27FC236}">
                <a16:creationId xmlns:a16="http://schemas.microsoft.com/office/drawing/2014/main" id="{7C7868E3-E6CC-4952-80D8-602BDD023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685" y="2796108"/>
            <a:ext cx="16762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FF0000"/>
                </a:solidFill>
              </a:rPr>
              <a:t>Downwelling Kelvin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pic>
        <p:nvPicPr>
          <p:cNvPr id="19" name="图片 8">
            <a:extLst>
              <a:ext uri="{FF2B5EF4-FFF2-40B4-BE49-F238E27FC236}">
                <a16:creationId xmlns:a16="http://schemas.microsoft.com/office/drawing/2014/main" id="{82DBE521-AA39-4DAD-966E-CC7040292B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r="5623"/>
          <a:stretch/>
        </p:blipFill>
        <p:spPr>
          <a:xfrm>
            <a:off x="129485" y="706436"/>
            <a:ext cx="4951767" cy="4398964"/>
          </a:xfrm>
          <a:prstGeom prst="rect">
            <a:avLst/>
          </a:prstGeom>
        </p:spPr>
      </p:pic>
      <p:sp>
        <p:nvSpPr>
          <p:cNvPr id="27" name="矩形 3">
            <a:extLst>
              <a:ext uri="{FF2B5EF4-FFF2-40B4-BE49-F238E27FC236}">
                <a16:creationId xmlns:a16="http://schemas.microsoft.com/office/drawing/2014/main" id="{F34D248C-E0EA-4E23-8E78-B607A8C24881}"/>
              </a:ext>
            </a:extLst>
          </p:cNvPr>
          <p:cNvSpPr/>
          <p:nvPr/>
        </p:nvSpPr>
        <p:spPr>
          <a:xfrm>
            <a:off x="1331913" y="1039072"/>
            <a:ext cx="1289050" cy="3529754"/>
          </a:xfrm>
          <a:prstGeom prst="rect">
            <a:avLst/>
          </a:prstGeom>
          <a:noFill/>
          <a:ln w="19050">
            <a:solidFill>
              <a:srgbClr val="B17A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28" name="直接连接符 5">
            <a:extLst>
              <a:ext uri="{FF2B5EF4-FFF2-40B4-BE49-F238E27FC236}">
                <a16:creationId xmlns:a16="http://schemas.microsoft.com/office/drawing/2014/main" id="{10E43ADB-9B5B-4E4D-BA6F-24060F11069C}"/>
              </a:ext>
            </a:extLst>
          </p:cNvPr>
          <p:cNvCxnSpPr>
            <a:cxnSpLocks/>
          </p:cNvCxnSpPr>
          <p:nvPr/>
        </p:nvCxnSpPr>
        <p:spPr>
          <a:xfrm flipV="1">
            <a:off x="2646363" y="4016374"/>
            <a:ext cx="1897808" cy="555626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7">
            <a:extLst>
              <a:ext uri="{FF2B5EF4-FFF2-40B4-BE49-F238E27FC236}">
                <a16:creationId xmlns:a16="http://schemas.microsoft.com/office/drawing/2014/main" id="{FB321049-3335-4E38-A9D1-F4A626B5883A}"/>
              </a:ext>
            </a:extLst>
          </p:cNvPr>
          <p:cNvCxnSpPr>
            <a:cxnSpLocks/>
          </p:cNvCxnSpPr>
          <p:nvPr/>
        </p:nvCxnSpPr>
        <p:spPr>
          <a:xfrm>
            <a:off x="588531" y="3951985"/>
            <a:ext cx="717982" cy="604140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12">
            <a:extLst>
              <a:ext uri="{FF2B5EF4-FFF2-40B4-BE49-F238E27FC236}">
                <a16:creationId xmlns:a16="http://schemas.microsoft.com/office/drawing/2014/main" id="{7A9D5C37-D888-4BEF-BE37-7B6CCB5E1CB0}"/>
              </a:ext>
            </a:extLst>
          </p:cNvPr>
          <p:cNvCxnSpPr>
            <a:cxnSpLocks/>
          </p:cNvCxnSpPr>
          <p:nvPr/>
        </p:nvCxnSpPr>
        <p:spPr>
          <a:xfrm flipH="1">
            <a:off x="865849" y="4302125"/>
            <a:ext cx="277812" cy="7080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13">
            <a:extLst>
              <a:ext uri="{FF2B5EF4-FFF2-40B4-BE49-F238E27FC236}">
                <a16:creationId xmlns:a16="http://schemas.microsoft.com/office/drawing/2014/main" id="{927F6F70-93ED-44EE-87CA-88E98A9F5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10150"/>
            <a:ext cx="16081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70C0"/>
                </a:solidFill>
              </a:rPr>
              <a:t>Upwelling Rossby wave</a:t>
            </a:r>
            <a:endParaRPr lang="zh-CN" altLang="en-US" sz="1800">
              <a:solidFill>
                <a:srgbClr val="0070C0"/>
              </a:solidFill>
            </a:endParaRPr>
          </a:p>
        </p:txBody>
      </p:sp>
      <p:cxnSp>
        <p:nvCxnSpPr>
          <p:cNvPr id="32" name="直接箭头连接符 15">
            <a:extLst>
              <a:ext uri="{FF2B5EF4-FFF2-40B4-BE49-F238E27FC236}">
                <a16:creationId xmlns:a16="http://schemas.microsoft.com/office/drawing/2014/main" id="{5218C726-4C75-4F3D-9AC4-E6869B5A0016}"/>
              </a:ext>
            </a:extLst>
          </p:cNvPr>
          <p:cNvCxnSpPr>
            <a:cxnSpLocks/>
          </p:cNvCxnSpPr>
          <p:nvPr/>
        </p:nvCxnSpPr>
        <p:spPr>
          <a:xfrm flipH="1">
            <a:off x="3619312" y="4132389"/>
            <a:ext cx="30163" cy="923925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16">
            <a:extLst>
              <a:ext uri="{FF2B5EF4-FFF2-40B4-BE49-F238E27FC236}">
                <a16:creationId xmlns:a16="http://schemas.microsoft.com/office/drawing/2014/main" id="{3E8EF96F-6FC3-40E7-A464-085B6B0D0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263" y="5011738"/>
            <a:ext cx="16414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FF0000"/>
                </a:solidFill>
              </a:rPr>
              <a:t>Downwelling Kelvin wave</a:t>
            </a:r>
            <a:endParaRPr lang="zh-CN" altLang="en-US" sz="1800">
              <a:solidFill>
                <a:srgbClr val="FF0000"/>
              </a:solidFill>
            </a:endParaRPr>
          </a:p>
        </p:txBody>
      </p:sp>
      <p:cxnSp>
        <p:nvCxnSpPr>
          <p:cNvPr id="34" name="直接箭头连接符 18">
            <a:extLst>
              <a:ext uri="{FF2B5EF4-FFF2-40B4-BE49-F238E27FC236}">
                <a16:creationId xmlns:a16="http://schemas.microsoft.com/office/drawing/2014/main" id="{4CE597EA-0CF2-4C63-BD5C-B31CF9285710}"/>
              </a:ext>
            </a:extLst>
          </p:cNvPr>
          <p:cNvCxnSpPr>
            <a:cxnSpLocks/>
          </p:cNvCxnSpPr>
          <p:nvPr/>
        </p:nvCxnSpPr>
        <p:spPr>
          <a:xfrm flipV="1">
            <a:off x="4544172" y="1201737"/>
            <a:ext cx="1166218" cy="1497267"/>
          </a:xfrm>
          <a:prstGeom prst="straightConnector1">
            <a:avLst/>
          </a:prstGeom>
          <a:ln w="1905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24">
            <a:extLst>
              <a:ext uri="{FF2B5EF4-FFF2-40B4-BE49-F238E27FC236}">
                <a16:creationId xmlns:a16="http://schemas.microsoft.com/office/drawing/2014/main" id="{72314F9C-30E8-4939-8889-1F8F04BE113A}"/>
              </a:ext>
            </a:extLst>
          </p:cNvPr>
          <p:cNvCxnSpPr>
            <a:cxnSpLocks/>
          </p:cNvCxnSpPr>
          <p:nvPr/>
        </p:nvCxnSpPr>
        <p:spPr>
          <a:xfrm>
            <a:off x="1745457" y="838200"/>
            <a:ext cx="461962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26">
            <a:extLst>
              <a:ext uri="{FF2B5EF4-FFF2-40B4-BE49-F238E27FC236}">
                <a16:creationId xmlns:a16="http://schemas.microsoft.com/office/drawing/2014/main" id="{4CBDCDED-A097-4680-B305-F2F712BA9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0875" y="283370"/>
            <a:ext cx="162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800" dirty="0">
                <a:solidFill>
                  <a:srgbClr val="FF0000"/>
                </a:solidFill>
              </a:rPr>
              <a:t>Forcing region</a:t>
            </a:r>
            <a:endParaRPr lang="zh-CN" altLang="en-US" sz="1800" dirty="0">
              <a:solidFill>
                <a:srgbClr val="FF0000"/>
              </a:solidFill>
            </a:endParaRPr>
          </a:p>
        </p:txBody>
      </p:sp>
      <p:cxnSp>
        <p:nvCxnSpPr>
          <p:cNvPr id="38" name="直接连接符 5">
            <a:extLst>
              <a:ext uri="{FF2B5EF4-FFF2-40B4-BE49-F238E27FC236}">
                <a16:creationId xmlns:a16="http://schemas.microsoft.com/office/drawing/2014/main" id="{9ED03AE3-3A76-4D92-BF25-EB1171921924}"/>
              </a:ext>
            </a:extLst>
          </p:cNvPr>
          <p:cNvCxnSpPr>
            <a:cxnSpLocks/>
          </p:cNvCxnSpPr>
          <p:nvPr/>
        </p:nvCxnSpPr>
        <p:spPr>
          <a:xfrm flipV="1">
            <a:off x="539640" y="2699003"/>
            <a:ext cx="4004531" cy="1188192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5">
            <a:extLst>
              <a:ext uri="{FF2B5EF4-FFF2-40B4-BE49-F238E27FC236}">
                <a16:creationId xmlns:a16="http://schemas.microsoft.com/office/drawing/2014/main" id="{1D1C81B9-E4C4-4781-B2FF-CF03C5B36B29}"/>
              </a:ext>
            </a:extLst>
          </p:cNvPr>
          <p:cNvCxnSpPr>
            <a:cxnSpLocks/>
          </p:cNvCxnSpPr>
          <p:nvPr/>
        </p:nvCxnSpPr>
        <p:spPr>
          <a:xfrm flipV="1">
            <a:off x="1350963" y="3695953"/>
            <a:ext cx="3193208" cy="872872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15">
            <a:extLst>
              <a:ext uri="{FF2B5EF4-FFF2-40B4-BE49-F238E27FC236}">
                <a16:creationId xmlns:a16="http://schemas.microsoft.com/office/drawing/2014/main" id="{6EDF5785-DE5E-47AC-A3A3-E3D36DAA9FD7}"/>
              </a:ext>
            </a:extLst>
          </p:cNvPr>
          <p:cNvCxnSpPr>
            <a:cxnSpLocks/>
          </p:cNvCxnSpPr>
          <p:nvPr/>
        </p:nvCxnSpPr>
        <p:spPr>
          <a:xfrm flipH="1" flipV="1">
            <a:off x="6045214" y="2675809"/>
            <a:ext cx="217810" cy="230109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18">
            <a:extLst>
              <a:ext uri="{FF2B5EF4-FFF2-40B4-BE49-F238E27FC236}">
                <a16:creationId xmlns:a16="http://schemas.microsoft.com/office/drawing/2014/main" id="{26D3EC57-5002-46B1-ACCA-5F267B9E8085}"/>
              </a:ext>
            </a:extLst>
          </p:cNvPr>
          <p:cNvCxnSpPr>
            <a:cxnSpLocks/>
          </p:cNvCxnSpPr>
          <p:nvPr/>
        </p:nvCxnSpPr>
        <p:spPr>
          <a:xfrm flipV="1">
            <a:off x="6500092" y="1407509"/>
            <a:ext cx="378196" cy="230497"/>
          </a:xfrm>
          <a:prstGeom prst="straightConnector1">
            <a:avLst/>
          </a:prstGeom>
          <a:ln w="1905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F46F1E4-3172-4475-8934-65BA432025F9}"/>
              </a:ext>
            </a:extLst>
          </p:cNvPr>
          <p:cNvSpPr txBox="1"/>
          <p:nvPr/>
        </p:nvSpPr>
        <p:spPr>
          <a:xfrm>
            <a:off x="7467715" y="3130159"/>
            <a:ext cx="1600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1/damping=720 vs. 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days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29B67B-D394-4046-8F4E-D5D2EBCC86E5}"/>
              </a:ext>
            </a:extLst>
          </p:cNvPr>
          <p:cNvSpPr txBox="1"/>
          <p:nvPr/>
        </p:nvSpPr>
        <p:spPr>
          <a:xfrm>
            <a:off x="8231955" y="6477000"/>
            <a:ext cx="755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Fig. 7.8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31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r="9069"/>
          <a:stretch/>
        </p:blipFill>
        <p:spPr>
          <a:xfrm>
            <a:off x="4276222" y="1537570"/>
            <a:ext cx="3528783" cy="32669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4357637" cy="326698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962346" y="1766170"/>
            <a:ext cx="898520" cy="2666679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1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F9E7D6-5C5D-4FE2-BB3A-3C2157F85FF1}"/>
              </a:ext>
            </a:extLst>
          </p:cNvPr>
          <p:cNvGrpSpPr/>
          <p:nvPr/>
        </p:nvGrpSpPr>
        <p:grpSpPr>
          <a:xfrm>
            <a:off x="1233372" y="1752600"/>
            <a:ext cx="1009033" cy="2666679"/>
            <a:chOff x="1353167" y="1752600"/>
            <a:chExt cx="1009033" cy="2666679"/>
          </a:xfrm>
        </p:grpSpPr>
        <p:sp>
          <p:nvSpPr>
            <p:cNvPr id="15" name="矩形 3">
              <a:extLst>
                <a:ext uri="{FF2B5EF4-FFF2-40B4-BE49-F238E27FC236}">
                  <a16:creationId xmlns:a16="http://schemas.microsoft.com/office/drawing/2014/main" id="{9B8186D0-1AAB-4262-9E61-9487C29F8B1C}"/>
                </a:ext>
              </a:extLst>
            </p:cNvPr>
            <p:cNvSpPr/>
            <p:nvPr/>
          </p:nvSpPr>
          <p:spPr>
            <a:xfrm>
              <a:off x="1387480" y="1752600"/>
              <a:ext cx="898520" cy="2666679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10"/>
            </a:p>
          </p:txBody>
        </p:sp>
        <p:sp>
          <p:nvSpPr>
            <p:cNvPr id="16" name="文本框 9">
              <a:extLst>
                <a:ext uri="{FF2B5EF4-FFF2-40B4-BE49-F238E27FC236}">
                  <a16:creationId xmlns:a16="http://schemas.microsoft.com/office/drawing/2014/main" id="{1AA46786-42A8-41D9-8622-5778BDD40BA2}"/>
                </a:ext>
              </a:extLst>
            </p:cNvPr>
            <p:cNvSpPr txBox="1"/>
            <p:nvPr/>
          </p:nvSpPr>
          <p:spPr>
            <a:xfrm>
              <a:off x="1353167" y="1835364"/>
              <a:ext cx="1009033" cy="450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64" dirty="0"/>
                <a:t>Wind stress</a:t>
              </a:r>
            </a:p>
            <a:p>
              <a:r>
                <a:rPr lang="en-US" altLang="zh-CN" sz="1164" dirty="0">
                  <a:solidFill>
                    <a:srgbClr val="FF0000"/>
                  </a:solidFill>
                </a:rPr>
                <a:t>Ekman flow</a:t>
              </a:r>
              <a:endParaRPr lang="zh-CN" altLang="en-US" sz="1164" dirty="0">
                <a:solidFill>
                  <a:srgbClr val="FF0000"/>
                </a:solidFill>
              </a:endParaRPr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7A0ABB27-6BF5-4C49-B90A-576FF25A30FD}"/>
                </a:ext>
              </a:extLst>
            </p:cNvPr>
            <p:cNvSpPr/>
            <p:nvPr/>
          </p:nvSpPr>
          <p:spPr>
            <a:xfrm>
              <a:off x="1493840" y="2667000"/>
              <a:ext cx="685800" cy="228600"/>
            </a:xfrm>
            <a:prstGeom prst="rightArrow">
              <a:avLst/>
            </a:prstGeom>
            <a:solidFill>
              <a:srgbClr val="333333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75FA1EB5-4C96-45A0-8F7E-E039BA63E898}"/>
                </a:ext>
              </a:extLst>
            </p:cNvPr>
            <p:cNvSpPr/>
            <p:nvPr/>
          </p:nvSpPr>
          <p:spPr>
            <a:xfrm>
              <a:off x="1507698" y="3276600"/>
              <a:ext cx="685800" cy="228600"/>
            </a:xfrm>
            <a:prstGeom prst="rightArrow">
              <a:avLst/>
            </a:prstGeom>
            <a:solidFill>
              <a:srgbClr val="333333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3C6A3B32-CDA2-412F-88D9-3CC31C62774C}"/>
                </a:ext>
              </a:extLst>
            </p:cNvPr>
            <p:cNvSpPr/>
            <p:nvPr/>
          </p:nvSpPr>
          <p:spPr>
            <a:xfrm>
              <a:off x="1493840" y="2971800"/>
              <a:ext cx="685800" cy="228600"/>
            </a:xfrm>
            <a:prstGeom prst="rightArrow">
              <a:avLst/>
            </a:prstGeom>
            <a:solidFill>
              <a:srgbClr val="333333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8C721F3-7D85-4117-AA26-74F91F8C2AE0}"/>
                </a:ext>
              </a:extLst>
            </p:cNvPr>
            <p:cNvCxnSpPr/>
            <p:nvPr/>
          </p:nvCxnSpPr>
          <p:spPr>
            <a:xfrm>
              <a:off x="1836740" y="2781300"/>
              <a:ext cx="0" cy="1905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E1785C7-3049-48DE-BC06-123BDBC819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8800" y="3200400"/>
              <a:ext cx="0" cy="1905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D7399EB-F07E-41D9-8A0E-51FD78E90DF1}"/>
              </a:ext>
            </a:extLst>
          </p:cNvPr>
          <p:cNvSpPr txBox="1"/>
          <p:nvPr/>
        </p:nvSpPr>
        <p:spPr>
          <a:xfrm>
            <a:off x="6497814" y="1295400"/>
            <a:ext cx="13499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~steady state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49D218-47E4-44AE-B8E8-98C710B7F426}"/>
              </a:ext>
            </a:extLst>
          </p:cNvPr>
          <p:cNvSpPr txBox="1"/>
          <p:nvPr/>
        </p:nvSpPr>
        <p:spPr>
          <a:xfrm>
            <a:off x="3461605" y="2938046"/>
            <a:ext cx="503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010121-CBCE-4C0C-9F09-0E08599074E4}"/>
              </a:ext>
            </a:extLst>
          </p:cNvPr>
          <p:cNvSpPr txBox="1"/>
          <p:nvPr/>
        </p:nvSpPr>
        <p:spPr>
          <a:xfrm>
            <a:off x="475568" y="2938046"/>
            <a:ext cx="623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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67CDCB-D158-4EF5-BB2B-4B781E5B177B}"/>
              </a:ext>
            </a:extLst>
          </p:cNvPr>
          <p:cNvSpPr txBox="1"/>
          <p:nvPr/>
        </p:nvSpPr>
        <p:spPr>
          <a:xfrm>
            <a:off x="475568" y="1292961"/>
            <a:ext cx="3863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Just before the first K wave hits E boundary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Object 8">
                <a:extLst>
                  <a:ext uri="{FF2B5EF4-FFF2-40B4-BE49-F238E27FC236}">
                    <a16:creationId xmlns:a16="http://schemas.microsoft.com/office/drawing/2014/main" id="{D4ACCED3-D716-4D51-BBAF-1F05989F3259}"/>
                  </a:ext>
                </a:extLst>
              </p:cNvPr>
              <p:cNvSpPr txBox="1"/>
              <p:nvPr/>
            </p:nvSpPr>
            <p:spPr bwMode="auto">
              <a:xfrm>
                <a:off x="7847742" y="2895600"/>
                <a:ext cx="1252663" cy="3653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0=−</m:t>
                      </m:r>
                      <m:r>
                        <a:rPr lang="en-US" sz="1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1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f>
                        <m:fPr>
                          <m:ctrlPr>
                            <a:rPr lang="en-US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11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25" name="Object 8">
                <a:extLst>
                  <a:ext uri="{FF2B5EF4-FFF2-40B4-BE49-F238E27FC236}">
                    <a16:creationId xmlns:a16="http://schemas.microsoft.com/office/drawing/2014/main" id="{D4ACCED3-D716-4D51-BBAF-1F05989F3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47742" y="2895600"/>
                <a:ext cx="1252663" cy="365381"/>
              </a:xfrm>
              <a:prstGeom prst="rect">
                <a:avLst/>
              </a:prstGeom>
              <a:blipFill>
                <a:blip r:embed="rId4"/>
                <a:stretch>
                  <a:fillRect b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298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>
            <a:extLst>
              <a:ext uri="{FF2B5EF4-FFF2-40B4-BE49-F238E27FC236}">
                <a16:creationId xmlns:a16="http://schemas.microsoft.com/office/drawing/2014/main" id="{6FC9E9D2-9989-4B4F-81C7-0FA17C6A9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5810"/>
          <a:stretch/>
        </p:blipFill>
        <p:spPr>
          <a:xfrm>
            <a:off x="4036746" y="378015"/>
            <a:ext cx="4726254" cy="2683268"/>
          </a:xfrm>
          <a:prstGeom prst="rect">
            <a:avLst/>
          </a:prstGeom>
        </p:spPr>
      </p:pic>
      <p:cxnSp>
        <p:nvCxnSpPr>
          <p:cNvPr id="25" name="直接连接符 5">
            <a:extLst>
              <a:ext uri="{FF2B5EF4-FFF2-40B4-BE49-F238E27FC236}">
                <a16:creationId xmlns:a16="http://schemas.microsoft.com/office/drawing/2014/main" id="{461F7629-92F7-4212-B778-E9C9C4D5032D}"/>
              </a:ext>
            </a:extLst>
          </p:cNvPr>
          <p:cNvCxnSpPr/>
          <p:nvPr/>
        </p:nvCxnSpPr>
        <p:spPr>
          <a:xfrm flipV="1">
            <a:off x="6273947" y="2168034"/>
            <a:ext cx="2017421" cy="395892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19">
            <a:extLst>
              <a:ext uri="{FF2B5EF4-FFF2-40B4-BE49-F238E27FC236}">
                <a16:creationId xmlns:a16="http://schemas.microsoft.com/office/drawing/2014/main" id="{DCB86AB5-4C88-4624-93B8-36546E3D188A}"/>
              </a:ext>
            </a:extLst>
          </p:cNvPr>
          <p:cNvCxnSpPr>
            <a:cxnSpLocks/>
          </p:cNvCxnSpPr>
          <p:nvPr/>
        </p:nvCxnSpPr>
        <p:spPr>
          <a:xfrm>
            <a:off x="4502518" y="1828800"/>
            <a:ext cx="1483750" cy="819722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4F93613-DE1E-4E74-833A-3847E705EF91}"/>
              </a:ext>
            </a:extLst>
          </p:cNvPr>
          <p:cNvSpPr txBox="1"/>
          <p:nvPr/>
        </p:nvSpPr>
        <p:spPr>
          <a:xfrm rot="20893695">
            <a:off x="6541285" y="2000128"/>
            <a:ext cx="1714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Downwelling 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273A6D-9B75-4826-898B-1D36A6626A7E}"/>
              </a:ext>
            </a:extLst>
          </p:cNvPr>
          <p:cNvSpPr txBox="1"/>
          <p:nvPr/>
        </p:nvSpPr>
        <p:spPr>
          <a:xfrm rot="1658720">
            <a:off x="4569931" y="1971289"/>
            <a:ext cx="1714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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Upwelling 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BD12EB-DC5C-43EE-87AF-BA6E1ADA78C0}"/>
              </a:ext>
            </a:extLst>
          </p:cNvPr>
          <p:cNvSpPr txBox="1"/>
          <p:nvPr/>
        </p:nvSpPr>
        <p:spPr>
          <a:xfrm>
            <a:off x="5242470" y="156815"/>
            <a:ext cx="2842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Hovmoller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h’(</a:t>
            </a:r>
            <a:r>
              <a:rPr lang="en-US" i="1" dirty="0" err="1">
                <a:latin typeface="Calibri" panose="020F0502020204030204" pitchFamily="34" charset="0"/>
                <a:cs typeface="Calibri" panose="020F0502020204030204" pitchFamily="34" charset="0"/>
              </a:rPr>
              <a:t>x,t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on Eq.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FB73D6-7E2A-4E94-ADD3-296EB0ED08A8}"/>
              </a:ext>
            </a:extLst>
          </p:cNvPr>
          <p:cNvSpPr txBox="1"/>
          <p:nvPr/>
        </p:nvSpPr>
        <p:spPr>
          <a:xfrm>
            <a:off x="304800" y="378015"/>
            <a:ext cx="3429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Ocean response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a westerly wind patch</a:t>
            </a:r>
          </a:p>
        </p:txBody>
      </p:sp>
      <p:pic>
        <p:nvPicPr>
          <p:cNvPr id="26" name="图片 8">
            <a:extLst>
              <a:ext uri="{FF2B5EF4-FFF2-40B4-BE49-F238E27FC236}">
                <a16:creationId xmlns:a16="http://schemas.microsoft.com/office/drawing/2014/main" id="{79CCDB4A-F7E8-4B30-A1DD-75470477D1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r="5623"/>
          <a:stretch/>
        </p:blipFill>
        <p:spPr>
          <a:xfrm>
            <a:off x="3997860" y="3496716"/>
            <a:ext cx="4765140" cy="2709172"/>
          </a:xfrm>
          <a:prstGeom prst="rect">
            <a:avLst/>
          </a:prstGeom>
        </p:spPr>
      </p:pic>
      <p:cxnSp>
        <p:nvCxnSpPr>
          <p:cNvPr id="31" name="直接连接符 5">
            <a:extLst>
              <a:ext uri="{FF2B5EF4-FFF2-40B4-BE49-F238E27FC236}">
                <a16:creationId xmlns:a16="http://schemas.microsoft.com/office/drawing/2014/main" id="{745EB1F8-4627-413C-BE01-0BBFCC91CF3C}"/>
              </a:ext>
            </a:extLst>
          </p:cNvPr>
          <p:cNvCxnSpPr>
            <a:cxnSpLocks/>
          </p:cNvCxnSpPr>
          <p:nvPr/>
        </p:nvCxnSpPr>
        <p:spPr>
          <a:xfrm flipV="1">
            <a:off x="4407942" y="4285331"/>
            <a:ext cx="3777918" cy="739007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5">
            <a:extLst>
              <a:ext uri="{FF2B5EF4-FFF2-40B4-BE49-F238E27FC236}">
                <a16:creationId xmlns:a16="http://schemas.microsoft.com/office/drawing/2014/main" id="{4FDC8D96-68DF-4E9E-8567-97506C146F4F}"/>
              </a:ext>
            </a:extLst>
          </p:cNvPr>
          <p:cNvCxnSpPr>
            <a:cxnSpLocks/>
          </p:cNvCxnSpPr>
          <p:nvPr/>
        </p:nvCxnSpPr>
        <p:spPr>
          <a:xfrm flipV="1">
            <a:off x="6185028" y="5353764"/>
            <a:ext cx="2049858" cy="371032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7">
            <a:extLst>
              <a:ext uri="{FF2B5EF4-FFF2-40B4-BE49-F238E27FC236}">
                <a16:creationId xmlns:a16="http://schemas.microsoft.com/office/drawing/2014/main" id="{A6AF774A-9B5E-483B-9C2F-AE58A7D087E1}"/>
              </a:ext>
            </a:extLst>
          </p:cNvPr>
          <p:cNvCxnSpPr>
            <a:cxnSpLocks/>
          </p:cNvCxnSpPr>
          <p:nvPr/>
        </p:nvCxnSpPr>
        <p:spPr>
          <a:xfrm>
            <a:off x="7362123" y="4726972"/>
            <a:ext cx="823737" cy="409918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19">
            <a:extLst>
              <a:ext uri="{FF2B5EF4-FFF2-40B4-BE49-F238E27FC236}">
                <a16:creationId xmlns:a16="http://schemas.microsoft.com/office/drawing/2014/main" id="{F97CE923-A6F1-4941-9AC6-916C67CBDA2C}"/>
              </a:ext>
            </a:extLst>
          </p:cNvPr>
          <p:cNvCxnSpPr>
            <a:cxnSpLocks/>
          </p:cNvCxnSpPr>
          <p:nvPr/>
        </p:nvCxnSpPr>
        <p:spPr>
          <a:xfrm>
            <a:off x="4535336" y="5094158"/>
            <a:ext cx="1414268" cy="731226"/>
          </a:xfrm>
          <a:prstGeom prst="line">
            <a:avLst/>
          </a:prstGeom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8349393-0471-4BD9-8E8A-A6D707C36B48}"/>
              </a:ext>
            </a:extLst>
          </p:cNvPr>
          <p:cNvSpPr/>
          <p:nvPr/>
        </p:nvSpPr>
        <p:spPr>
          <a:xfrm>
            <a:off x="2665445" y="1526038"/>
            <a:ext cx="1353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Unbounded </a:t>
            </a:r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000049C-50C3-407A-B68F-0A368FCBC56A}"/>
              </a:ext>
            </a:extLst>
          </p:cNvPr>
          <p:cNvSpPr/>
          <p:nvPr/>
        </p:nvSpPr>
        <p:spPr>
          <a:xfrm>
            <a:off x="2209800" y="5169948"/>
            <a:ext cx="198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Bounded basin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w/ wave  reflection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6713A-D939-4C97-B58F-E2096ADD5C19}"/>
              </a:ext>
            </a:extLst>
          </p:cNvPr>
          <p:cNvSpPr txBox="1"/>
          <p:nvPr/>
        </p:nvSpPr>
        <p:spPr>
          <a:xfrm>
            <a:off x="228600" y="6341485"/>
            <a:ext cx="755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Fig. 7.7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54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B53167E-CDDC-4830-A76B-109CC52AF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8D47C3C4-3109-4ABB-9C8F-B1E5F6526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579" name="Object 3">
                <a:extLst>
                  <a:ext uri="{FF2B5EF4-FFF2-40B4-BE49-F238E27FC236}">
                    <a16:creationId xmlns:a16="http://schemas.microsoft.com/office/drawing/2014/main" id="{AF00E7F0-67FF-49B0-BE1A-DB58C14B16E6}"/>
                  </a:ext>
                </a:extLst>
              </p:cNvPr>
              <p:cNvSpPr txBox="1"/>
              <p:nvPr/>
            </p:nvSpPr>
            <p:spPr bwMode="auto">
              <a:xfrm>
                <a:off x="633594" y="4335559"/>
                <a:ext cx="4548006" cy="3254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𝑆h𝑜𝑟𝑡𝑤𝑎𝑣𝑒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𝐿𝑜𝑛𝑔𝑤𝑎𝑣𝑒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𝐿𝑎𝑡𝑒𝑛𝑡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𝑆𝑒𝑛𝑠𝑖𝑏𝑙𝑒</m:t>
                          </m:r>
                        </m:sub>
                      </m:sSub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579" name="Object 3">
                <a:extLst>
                  <a:ext uri="{FF2B5EF4-FFF2-40B4-BE49-F238E27FC236}">
                    <a16:creationId xmlns:a16="http://schemas.microsoft.com/office/drawing/2014/main" id="{AF00E7F0-67FF-49B0-BE1A-DB58C14B1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594" y="4335559"/>
                <a:ext cx="4548006" cy="325437"/>
              </a:xfrm>
              <a:prstGeom prst="rect">
                <a:avLst/>
              </a:prstGeom>
              <a:blipFill>
                <a:blip r:embed="rId3"/>
                <a:stretch>
                  <a:fillRect b="-148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98" name="Rectangle 6">
            <a:extLst>
              <a:ext uri="{FF2B5EF4-FFF2-40B4-BE49-F238E27FC236}">
                <a16:creationId xmlns:a16="http://schemas.microsoft.com/office/drawing/2014/main" id="{06828E60-8B0F-4050-BF15-AB8DAEFA2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0" name="Rectangle 8">
            <a:extLst>
              <a:ext uri="{FF2B5EF4-FFF2-40B4-BE49-F238E27FC236}">
                <a16:creationId xmlns:a16="http://schemas.microsoft.com/office/drawing/2014/main" id="{DACBC4AF-639E-47F5-8B07-616B79990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2" name="Rectangle 10">
            <a:extLst>
              <a:ext uri="{FF2B5EF4-FFF2-40B4-BE49-F238E27FC236}">
                <a16:creationId xmlns:a16="http://schemas.microsoft.com/office/drawing/2014/main" id="{AC16D589-B5BF-4EE4-A243-7AC6ED15B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4" name="Rectangle 12">
            <a:extLst>
              <a:ext uri="{FF2B5EF4-FFF2-40B4-BE49-F238E27FC236}">
                <a16:creationId xmlns:a16="http://schemas.microsoft.com/office/drawing/2014/main" id="{3B08AB29-4ED7-4A6E-9CEB-EF47E0D24D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75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6" name="TextBox 36">
            <a:extLst>
              <a:ext uri="{FF2B5EF4-FFF2-40B4-BE49-F238E27FC236}">
                <a16:creationId xmlns:a16="http://schemas.microsoft.com/office/drawing/2014/main" id="{CD1061D9-D2EC-46DD-A582-0932BE2B8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996" y="292524"/>
            <a:ext cx="3408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Mixed layer heat budget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A21438-C877-4C4C-96E7-FDC0BDE8E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86200"/>
            <a:ext cx="19545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Surface heat fluxes</a:t>
            </a:r>
          </a:p>
        </p:txBody>
      </p:sp>
      <p:sp>
        <p:nvSpPr>
          <p:cNvPr id="8221" name="TextBox 65">
            <a:extLst>
              <a:ext uri="{FF2B5EF4-FFF2-40B4-BE49-F238E27FC236}">
                <a16:creationId xmlns:a16="http://schemas.microsoft.com/office/drawing/2014/main" id="{DA51803E-ABF1-46A2-B827-17C4E2DCE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035" y="1724529"/>
            <a:ext cx="971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Advection</a:t>
            </a:r>
          </a:p>
        </p:txBody>
      </p:sp>
      <p:sp>
        <p:nvSpPr>
          <p:cNvPr id="8222" name="TextBox 66">
            <a:extLst>
              <a:ext uri="{FF2B5EF4-FFF2-40B4-BE49-F238E27FC236}">
                <a16:creationId xmlns:a16="http://schemas.microsoft.com/office/drawing/2014/main" id="{6C5CBC1E-2BD3-4FC2-9084-A38381E0E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4319" y="1895892"/>
            <a:ext cx="96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Upwelling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873F74B-6BE6-42CA-8489-A3B00461C9F8}"/>
              </a:ext>
            </a:extLst>
          </p:cNvPr>
          <p:cNvCxnSpPr>
            <a:cxnSpLocks/>
          </p:cNvCxnSpPr>
          <p:nvPr/>
        </p:nvCxnSpPr>
        <p:spPr>
          <a:xfrm>
            <a:off x="1257090" y="1713416"/>
            <a:ext cx="825290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7363862-0555-4B96-89DA-074B81E10E30}"/>
              </a:ext>
            </a:extLst>
          </p:cNvPr>
          <p:cNvCxnSpPr/>
          <p:nvPr/>
        </p:nvCxnSpPr>
        <p:spPr>
          <a:xfrm>
            <a:off x="2556291" y="1854608"/>
            <a:ext cx="838200" cy="1588"/>
          </a:xfrm>
          <a:prstGeom prst="line">
            <a:avLst/>
          </a:prstGeom>
          <a:ln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25" name="Group 2">
            <a:extLst>
              <a:ext uri="{FF2B5EF4-FFF2-40B4-BE49-F238E27FC236}">
                <a16:creationId xmlns:a16="http://schemas.microsoft.com/office/drawing/2014/main" id="{A47E8F54-B4E2-48E6-8C59-A0A9096076E6}"/>
              </a:ext>
            </a:extLst>
          </p:cNvPr>
          <p:cNvGrpSpPr>
            <a:grpSpLocks/>
          </p:cNvGrpSpPr>
          <p:nvPr/>
        </p:nvGrpSpPr>
        <p:grpSpPr bwMode="auto">
          <a:xfrm>
            <a:off x="5475138" y="685800"/>
            <a:ext cx="2885919" cy="3962400"/>
            <a:chOff x="6172200" y="609600"/>
            <a:chExt cx="2885919" cy="3962400"/>
          </a:xfrm>
        </p:grpSpPr>
        <p:cxnSp>
          <p:nvCxnSpPr>
            <p:cNvPr id="8228" name="Straight Connector 14">
              <a:extLst>
                <a:ext uri="{FF2B5EF4-FFF2-40B4-BE49-F238E27FC236}">
                  <a16:creationId xmlns:a16="http://schemas.microsoft.com/office/drawing/2014/main" id="{9486FDFF-FC59-4CF8-85F7-2635A337305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4915694" y="2780506"/>
              <a:ext cx="35814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29" name="Straight Connector 16">
              <a:extLst>
                <a:ext uri="{FF2B5EF4-FFF2-40B4-BE49-F238E27FC236}">
                  <a16:creationId xmlns:a16="http://schemas.microsoft.com/office/drawing/2014/main" id="{3250A341-B87A-49E7-8B5E-7C3A7EB0123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29400" y="990600"/>
              <a:ext cx="2286000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30" name="Straight Connector 18">
              <a:extLst>
                <a:ext uri="{FF2B5EF4-FFF2-40B4-BE49-F238E27FC236}">
                  <a16:creationId xmlns:a16="http://schemas.microsoft.com/office/drawing/2014/main" id="{460D4F1D-2007-4A55-BDEE-136B9A0C5A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924801" y="1371600"/>
              <a:ext cx="762000" cy="3175"/>
            </a:xfrm>
            <a:prstGeom prst="line">
              <a:avLst/>
            </a:prstGeom>
            <a:noFill/>
            <a:ln w="19050" algn="ctr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31" name="Straight Connector 20">
              <a:extLst>
                <a:ext uri="{FF2B5EF4-FFF2-40B4-BE49-F238E27FC236}">
                  <a16:creationId xmlns:a16="http://schemas.microsoft.com/office/drawing/2014/main" id="{911F5759-9DD8-46E7-8CCE-476DADB3A3F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7239000" y="1905000"/>
              <a:ext cx="1219200" cy="914400"/>
            </a:xfrm>
            <a:prstGeom prst="line">
              <a:avLst/>
            </a:prstGeom>
            <a:noFill/>
            <a:ln w="19050" algn="ctr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32" name="Straight Connector 22">
              <a:extLst>
                <a:ext uri="{FF2B5EF4-FFF2-40B4-BE49-F238E27FC236}">
                  <a16:creationId xmlns:a16="http://schemas.microsoft.com/office/drawing/2014/main" id="{0736DE54-86E8-4AB4-94AD-CFCD64B0E85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6438900" y="3619500"/>
              <a:ext cx="1600200" cy="304800"/>
            </a:xfrm>
            <a:prstGeom prst="line">
              <a:avLst/>
            </a:prstGeom>
            <a:noFill/>
            <a:ln w="19050" algn="ctr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33" name="Straight Connector 27">
              <a:extLst>
                <a:ext uri="{FF2B5EF4-FFF2-40B4-BE49-F238E27FC236}">
                  <a16:creationId xmlns:a16="http://schemas.microsoft.com/office/drawing/2014/main" id="{75BB2692-9BBB-4F1A-B90D-1F42DD24FA9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705600" y="1751013"/>
              <a:ext cx="2209800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34" name="Straight Connector 28">
              <a:extLst>
                <a:ext uri="{FF2B5EF4-FFF2-40B4-BE49-F238E27FC236}">
                  <a16:creationId xmlns:a16="http://schemas.microsoft.com/office/drawing/2014/main" id="{11EC6682-EAF1-4830-801C-E02540F3228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705600" y="2970213"/>
              <a:ext cx="2209800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35" name="TextBox 31">
              <a:extLst>
                <a:ext uri="{FF2B5EF4-FFF2-40B4-BE49-F238E27FC236}">
                  <a16:creationId xmlns:a16="http://schemas.microsoft.com/office/drawing/2014/main" id="{797282AA-8163-44FD-B049-B21FB1EFD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00" y="1606328"/>
              <a:ext cx="4523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</a:t>
              </a:r>
              <a:r>
                <a:rPr kumimoji="0" lang="en-US" alt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</a:p>
          </p:txBody>
        </p:sp>
        <p:cxnSp>
          <p:nvCxnSpPr>
            <p:cNvPr id="8236" name="Straight Connector 32">
              <a:extLst>
                <a:ext uri="{FF2B5EF4-FFF2-40B4-BE49-F238E27FC236}">
                  <a16:creationId xmlns:a16="http://schemas.microsoft.com/office/drawing/2014/main" id="{563C34CD-4762-4E91-B907-C4548653752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705600" y="2436813"/>
              <a:ext cx="2209800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37" name="TextBox 33">
              <a:extLst>
                <a:ext uri="{FF2B5EF4-FFF2-40B4-BE49-F238E27FC236}">
                  <a16:creationId xmlns:a16="http://schemas.microsoft.com/office/drawing/2014/main" id="{F0D379D9-D1DC-42AE-8DC5-6AE9623E5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2200" y="2209800"/>
              <a:ext cx="6096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2H</a:t>
              </a:r>
              <a:r>
                <a:rPr kumimoji="0" lang="en-US" alt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8238" name="TextBox 34">
              <a:extLst>
                <a:ext uri="{FF2B5EF4-FFF2-40B4-BE49-F238E27FC236}">
                  <a16:creationId xmlns:a16="http://schemas.microsoft.com/office/drawing/2014/main" id="{84B72749-B90C-4B20-9853-E7631C61A3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7200" y="609600"/>
              <a:ext cx="3778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8239" name="TextBox 35">
              <a:extLst>
                <a:ext uri="{FF2B5EF4-FFF2-40B4-BE49-F238E27FC236}">
                  <a16:creationId xmlns:a16="http://schemas.microsoft.com/office/drawing/2014/main" id="{49C01EB6-8C78-4DD6-9D91-9ABC7D912E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6600" y="2071688"/>
              <a:ext cx="7055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r>
                <a:rPr kumimoji="0" lang="en-US" altLang="en-US" sz="1800" b="0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8240" name="TextBox 71">
              <a:extLst>
                <a:ext uri="{FF2B5EF4-FFF2-40B4-BE49-F238E27FC236}">
                  <a16:creationId xmlns:a16="http://schemas.microsoft.com/office/drawing/2014/main" id="{16104FFE-6531-4D63-8AF9-C257127B64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0" y="1219200"/>
              <a:ext cx="1100138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Mixed layer</a:t>
              </a:r>
            </a:p>
          </p:txBody>
        </p:sp>
        <p:sp>
          <p:nvSpPr>
            <p:cNvPr id="8241" name="TextBox 72">
              <a:extLst>
                <a:ext uri="{FF2B5EF4-FFF2-40B4-BE49-F238E27FC236}">
                  <a16:creationId xmlns:a16="http://schemas.microsoft.com/office/drawing/2014/main" id="{15F5BD3F-9B94-421E-8934-F9F566D4B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8138" y="2133600"/>
              <a:ext cx="109998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Thermocline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86BB3B3-67B3-4BFB-B3C4-F2D71653924A}"/>
              </a:ext>
            </a:extLst>
          </p:cNvPr>
          <p:cNvSpPr/>
          <p:nvPr/>
        </p:nvSpPr>
        <p:spPr>
          <a:xfrm>
            <a:off x="3644480" y="1112791"/>
            <a:ext cx="784677" cy="9144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758FD2-A754-4D19-81C7-1679DC55371E}"/>
              </a:ext>
            </a:extLst>
          </p:cNvPr>
          <p:cNvSpPr/>
          <p:nvPr/>
        </p:nvSpPr>
        <p:spPr>
          <a:xfrm>
            <a:off x="6012160" y="1089819"/>
            <a:ext cx="2209800" cy="712787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A05EAE1-D503-4B8A-A0E6-9ACDFF605BA5}"/>
                  </a:ext>
                </a:extLst>
              </p:cNvPr>
              <p:cNvSpPr txBox="1"/>
              <p:nvPr/>
            </p:nvSpPr>
            <p:spPr>
              <a:xfrm>
                <a:off x="-133803" y="1119349"/>
                <a:ext cx="5132590" cy="6962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𝒖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∙</m:t>
                      </m:r>
                      <m:r>
                        <m:rPr>
                          <m:sty m:val="p"/>
                        </m:rP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∇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99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sub>
                      </m:sSub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𝑠</m:t>
                              </m:r>
                            </m:sub>
                          </m:sSub>
                          <m:r>
                            <a: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99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836967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𝜌</m:t>
                          </m:r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𝑐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836967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𝐻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A05EAE1-D503-4B8A-A0E6-9ACDFF605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3803" y="1119349"/>
                <a:ext cx="5132590" cy="6962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8522CE-553B-444F-879D-15B15647E206}"/>
                  </a:ext>
                </a:extLst>
              </p:cNvPr>
              <p:cNvSpPr txBox="1"/>
              <p:nvPr/>
            </p:nvSpPr>
            <p:spPr>
              <a:xfrm>
                <a:off x="650682" y="2663351"/>
                <a:ext cx="4210092" cy="879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𝒖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99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: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Ekman + reduced-gravity model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83696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99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sub>
                    </m:sSub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h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: RG model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8522CE-553B-444F-879D-15B15647E2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82" y="2663351"/>
                <a:ext cx="4210092" cy="879664"/>
              </a:xfrm>
              <a:prstGeom prst="rect">
                <a:avLst/>
              </a:prstGeom>
              <a:blipFill>
                <a:blip r:embed="rId5"/>
                <a:stretch>
                  <a:fillRect r="-580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>
            <a:extLst>
              <a:ext uri="{FF2B5EF4-FFF2-40B4-BE49-F238E27FC236}">
                <a16:creationId xmlns:a16="http://schemas.microsoft.com/office/drawing/2014/main" id="{DB93C34C-EEA0-4945-A0A5-068B5158F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9" y="685800"/>
            <a:ext cx="7599362" cy="550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1">
            <a:extLst>
              <a:ext uri="{FF2B5EF4-FFF2-40B4-BE49-F238E27FC236}">
                <a16:creationId xmlns:a16="http://schemas.microsoft.com/office/drawing/2014/main" id="{E1AA23E1-43D1-419E-AD7D-7E70059E6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84862"/>
            <a:ext cx="3238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Annual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mean surface heat fluxes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68F6D-B979-426D-BDA3-6E77D828A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293" y="3502223"/>
            <a:ext cx="6335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Small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73C45E-824C-4523-B0F6-6E2086C91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4" y="3654623"/>
            <a:ext cx="14285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Nearly constant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CB25D3-8EF1-4F65-8800-675665B1E212}"/>
              </a:ext>
            </a:extLst>
          </p:cNvPr>
          <p:cNvSpPr txBox="1"/>
          <p:nvPr/>
        </p:nvSpPr>
        <p:spPr>
          <a:xfrm flipH="1">
            <a:off x="1259631" y="6381328"/>
            <a:ext cx="7476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Calibri" panose="020F0502020204030204" pitchFamily="34" charset="0"/>
              </a:rPr>
              <a:t>Q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Calibri" panose="020F0502020204030204" pitchFamily="34" charset="0"/>
              </a:rPr>
              <a:t>longwave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Calibri" panose="020F0502020204030204" pitchFamily="34" charset="0"/>
              </a:rPr>
              <a:t> &amp;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Calibri" panose="020F0502020204030204" pitchFamily="34" charset="0"/>
              </a:rPr>
              <a:t>Q</a:t>
            </a:r>
            <a:r>
              <a:rPr kumimoji="0" 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Calibri" panose="020F0502020204030204" pitchFamily="34" charset="0"/>
              </a:rPr>
              <a:t>sensible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Calibri" panose="020F0502020204030204" pitchFamily="34" charset="0"/>
              </a:rPr>
              <a:t> unimportant for tropical SST var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D5CEF7B6-331D-40AA-B0CE-82766AD9E0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45712"/>
            <a:ext cx="492125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4">
            <a:extLst>
              <a:ext uri="{FF2B5EF4-FFF2-40B4-BE49-F238E27FC236}">
                <a16:creationId xmlns:a16="http://schemas.microsoft.com/office/drawing/2014/main" id="{823ED2F4-ACD5-42C9-999B-B30AEEEFD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7" y="72625"/>
            <a:ext cx="3886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Zonal &amp; annual mean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surface heat flux = SW – LW –LH -SH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294" name="Rectangle 1">
            <a:extLst>
              <a:ext uri="{FF2B5EF4-FFF2-40B4-BE49-F238E27FC236}">
                <a16:creationId xmlns:a16="http://schemas.microsoft.com/office/drawing/2014/main" id="{16DC7812-1E67-4F68-85D7-C103021E5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712512"/>
            <a:ext cx="32766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Net longwave (LW) ~ const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 is small in tropics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LH: local min on Eq.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Strong net flux into Eq. ocean.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C41E09-142A-4362-9FAB-06C0AF7C0F68}"/>
              </a:ext>
            </a:extLst>
          </p:cNvPr>
          <p:cNvSpPr txBox="1"/>
          <p:nvPr/>
        </p:nvSpPr>
        <p:spPr>
          <a:xfrm>
            <a:off x="762000" y="6477000"/>
            <a:ext cx="755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Fig. 7.10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5D77A619-6391-40CC-91DB-5C061F9A6EB6}"/>
                  </a:ext>
                </a:extLst>
              </p:cNvPr>
              <p:cNvSpPr txBox="1"/>
              <p:nvPr/>
            </p:nvSpPr>
            <p:spPr bwMode="auto">
              <a:xfrm>
                <a:off x="1150972" y="4135487"/>
                <a:ext cx="5172703" cy="32543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𝑆h𝑜𝑟𝑡𝑤𝑎𝑣𝑒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𝐿𝑜𝑛𝑔𝑤𝑎𝑣𝑒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𝐿𝑎𝑡𝑒𝑛𝑡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𝑆𝑒𝑛𝑠𝑖𝑏𝑙𝑒</m:t>
                          </m:r>
                        </m:sub>
                      </m:sSub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Object 3">
                <a:extLst>
                  <a:ext uri="{FF2B5EF4-FFF2-40B4-BE49-F238E27FC236}">
                    <a16:creationId xmlns:a16="http://schemas.microsoft.com/office/drawing/2014/main" id="{5D77A619-6391-40CC-91DB-5C061F9A6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0972" y="4135487"/>
                <a:ext cx="5172703" cy="325438"/>
              </a:xfrm>
              <a:prstGeom prst="rect">
                <a:avLst/>
              </a:prstGeom>
              <a:blipFill>
                <a:blip r:embed="rId4"/>
                <a:stretch>
                  <a:fillRect b="-148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ject 5">
                <a:extLst>
                  <a:ext uri="{FF2B5EF4-FFF2-40B4-BE49-F238E27FC236}">
                    <a16:creationId xmlns:a16="http://schemas.microsoft.com/office/drawing/2014/main" id="{460076E4-E182-4198-B271-580663E673C0}"/>
                  </a:ext>
                </a:extLst>
              </p:cNvPr>
              <p:cNvSpPr txBox="1"/>
              <p:nvPr/>
            </p:nvSpPr>
            <p:spPr bwMode="auto">
              <a:xfrm>
                <a:off x="1540704" y="4765355"/>
                <a:ext cx="3452019" cy="29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𝑆h𝑜𝑟𝑡𝑤𝑎𝑣𝑒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𝐼</m:t>
                          </m:r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(1−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𝛼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)(1−0.7</m:t>
                      </m:r>
                      <m:r>
                        <a:rPr kumimoji="0" lang="en-U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Object 5">
                <a:extLst>
                  <a:ext uri="{FF2B5EF4-FFF2-40B4-BE49-F238E27FC236}">
                    <a16:creationId xmlns:a16="http://schemas.microsoft.com/office/drawing/2014/main" id="{460076E4-E182-4198-B271-580663E67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40704" y="4765355"/>
                <a:ext cx="3452019" cy="292100"/>
              </a:xfrm>
              <a:prstGeom prst="rect">
                <a:avLst/>
              </a:prstGeom>
              <a:blipFill>
                <a:blip r:embed="rId5"/>
                <a:stretch>
                  <a:fillRect b="-29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bject 9">
                <a:extLst>
                  <a:ext uri="{FF2B5EF4-FFF2-40B4-BE49-F238E27FC236}">
                    <a16:creationId xmlns:a16="http://schemas.microsoft.com/office/drawing/2014/main" id="{3D50D8C4-7C55-48A1-91B5-64C46659BB72}"/>
                  </a:ext>
                </a:extLst>
              </p:cNvPr>
              <p:cNvSpPr txBox="1"/>
              <p:nvPr/>
            </p:nvSpPr>
            <p:spPr bwMode="auto">
              <a:xfrm>
                <a:off x="3886200" y="5314815"/>
                <a:ext cx="4406272" cy="292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𝐿𝑎𝑡𝑒𝑛𝑡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𝜌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sub>
                      </m:sSub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sub>
                      </m:sSub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𝑈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[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𝑇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)−</m:t>
                      </m:r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𝑞</m:t>
                          </m:r>
                        </m:e>
                        <m:sub>
                          <m:r>
                            <a:rPr kumimoji="0" lang="en-US" sz="1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</m:t>
                          </m:r>
                        </m:sub>
                      </m:sSub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Object 9">
                <a:extLst>
                  <a:ext uri="{FF2B5EF4-FFF2-40B4-BE49-F238E27FC236}">
                    <a16:creationId xmlns:a16="http://schemas.microsoft.com/office/drawing/2014/main" id="{3D50D8C4-7C55-48A1-91B5-64C46659B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6200" y="5314815"/>
                <a:ext cx="4406272" cy="292100"/>
              </a:xfrm>
              <a:prstGeom prst="rect">
                <a:avLst/>
              </a:prstGeom>
              <a:blipFill>
                <a:blip r:embed="rId6"/>
                <a:stretch>
                  <a:fillRect b="-29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C81278-DEEA-426D-9EA4-4DAD88137453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724400" y="4726202"/>
            <a:ext cx="328739" cy="110798"/>
          </a:xfrm>
          <a:prstGeom prst="line">
            <a:avLst/>
          </a:prstGeom>
          <a:ln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E1A8791-929F-40FF-B37D-84D0F3F969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139" y="4556925"/>
            <a:ext cx="11691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Cloud cover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5C6383-69DE-4771-BEAE-78F82E71D9CF}"/>
              </a:ext>
            </a:extLst>
          </p:cNvPr>
          <p:cNvSpPr txBox="1">
            <a:spLocks noChangeArrowheads="1"/>
          </p:cNvSpPr>
          <p:nvPr/>
        </p:nvSpPr>
        <p:spPr bwMode="auto">
          <a:xfrm rot="19930659">
            <a:off x="7162919" y="4739692"/>
            <a:ext cx="16049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Specific humidity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0F487A-2030-4F1F-90AC-98B663D817CE}"/>
              </a:ext>
            </a:extLst>
          </p:cNvPr>
          <p:cNvSpPr txBox="1">
            <a:spLocks noChangeArrowheads="1"/>
          </p:cNvSpPr>
          <p:nvPr/>
        </p:nvSpPr>
        <p:spPr bwMode="auto">
          <a:xfrm rot="19892590">
            <a:off x="6121038" y="4742127"/>
            <a:ext cx="16049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 m wind speed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321339-5950-4956-A29F-EF17940B2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569" y="5967680"/>
            <a:ext cx="1957587" cy="661720"/>
          </a:xfrm>
          <a:prstGeom prst="rect">
            <a:avLst/>
          </a:prstGeom>
          <a:noFill/>
          <a:ln w="952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RH=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</a:t>
            </a:r>
            <a:r>
              <a:rPr kumimoji="0" lang="en-US" alt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en-US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</a:t>
            </a:r>
            <a:r>
              <a:rPr kumimoji="0" lang="en-US" altLang="en-US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(T</a:t>
            </a:r>
            <a:r>
              <a:rPr kumimoji="0" lang="en-US" alt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~ 0.8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Ts - Ta ~ 1</a:t>
            </a:r>
            <a:r>
              <a:rPr kumimoji="0" lang="en-US" alt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07F629-527E-4F56-BFCD-4AFF10BB64D4}"/>
              </a:ext>
            </a:extLst>
          </p:cNvPr>
          <p:cNvCxnSpPr>
            <a:cxnSpLocks/>
          </p:cNvCxnSpPr>
          <p:nvPr/>
        </p:nvCxnSpPr>
        <p:spPr>
          <a:xfrm flipV="1">
            <a:off x="5165792" y="4206882"/>
            <a:ext cx="163481" cy="274638"/>
          </a:xfrm>
          <a:prstGeom prst="line">
            <a:avLst/>
          </a:prstGeom>
          <a:ln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0E1DFE-2053-4AD9-AC0D-73CD6DB37630}"/>
              </a:ext>
            </a:extLst>
          </p:cNvPr>
          <p:cNvCxnSpPr>
            <a:cxnSpLocks/>
          </p:cNvCxnSpPr>
          <p:nvPr/>
        </p:nvCxnSpPr>
        <p:spPr>
          <a:xfrm flipV="1">
            <a:off x="3167344" y="4228203"/>
            <a:ext cx="163481" cy="274638"/>
          </a:xfrm>
          <a:prstGeom prst="line">
            <a:avLst/>
          </a:prstGeom>
          <a:ln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14C1E7E-781B-455C-B6A8-63E16BB1F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0798" y="3877199"/>
            <a:ext cx="8330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 const.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  <p:bldP spid="16" grpId="0"/>
      <p:bldP spid="17" grpId="0"/>
      <p:bldP spid="18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>
            <a:extLst>
              <a:ext uri="{FF2B5EF4-FFF2-40B4-BE49-F238E27FC236}">
                <a16:creationId xmlns:a16="http://schemas.microsoft.com/office/drawing/2014/main" id="{72735D5B-A958-4554-9CE2-1AFBF2976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295400"/>
            <a:ext cx="7772400" cy="44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Key words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Ocean mixed layer heat budget, surface flux components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Ekman flow, equatorial upwelling, equatorial cold tongue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1.5-layer model, reduced gravity, relationship between thermocline displacement and sea level change, satellite altimetry 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Sloping thermocline in balance with zonal wind stress in steady state, cross-Pacific sea level difference b/w Indonesia &amp; Ecuador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mechanism for EUC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Combined effect of upwelling velocity and thermocline depth on SST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Quasi-steady atmospheric adjustment to slow ocean variations (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altLang="en-US" sz="2000" b="0" i="1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/c</a:t>
            </a:r>
            <a:r>
              <a:rPr kumimoji="0" lang="en-US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~20)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Ocean response to an abrupt onset of zonal winds, local &amp; remote response, equatorial waves, reflection on meridional boundaries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Slow ocean adjustments to wind change (e.g., h’ overshoots on E boundary)</a:t>
            </a:r>
          </a:p>
        </p:txBody>
      </p:sp>
    </p:spTree>
    <p:extLst>
      <p:ext uri="{BB962C8B-B14F-4D97-AF65-F5344CB8AC3E}">
        <p14:creationId xmlns:p14="http://schemas.microsoft.com/office/powerpoint/2010/main" val="1907347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9" name="Picture 49">
            <a:extLst>
              <a:ext uri="{FF2B5EF4-FFF2-40B4-BE49-F238E27FC236}">
                <a16:creationId xmlns:a16="http://schemas.microsoft.com/office/drawing/2014/main" id="{A8049D56-5EA7-4570-AFBC-0E8222E41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0"/>
            <a:ext cx="7297738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10" name="Rectangle 50">
            <a:extLst>
              <a:ext uri="{FF2B5EF4-FFF2-40B4-BE49-F238E27FC236}">
                <a16:creationId xmlns:a16="http://schemas.microsoft.com/office/drawing/2014/main" id="{CA71DBA5-97C2-4751-98DE-7C7839620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248400"/>
            <a:ext cx="691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Annual-mean ocean temperature (contour) and surface wind over the tropical Pacific.</a:t>
            </a:r>
          </a:p>
        </p:txBody>
      </p:sp>
      <p:sp>
        <p:nvSpPr>
          <p:cNvPr id="15411" name="Text Box 51">
            <a:extLst>
              <a:ext uri="{FF2B5EF4-FFF2-40B4-BE49-F238E27FC236}">
                <a16:creationId xmlns:a16="http://schemas.microsoft.com/office/drawing/2014/main" id="{2EA6F06E-C795-4AEA-A367-E43932D0E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1103313"/>
            <a:ext cx="400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W</a:t>
            </a:r>
          </a:p>
        </p:txBody>
      </p:sp>
      <p:sp>
        <p:nvSpPr>
          <p:cNvPr id="15412" name="Text Box 52">
            <a:extLst>
              <a:ext uri="{FF2B5EF4-FFF2-40B4-BE49-F238E27FC236}">
                <a16:creationId xmlns:a16="http://schemas.microsoft.com/office/drawing/2014/main" id="{3E00EDC8-6F17-4FC8-B97D-B635FCEDA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300" y="1233488"/>
            <a:ext cx="349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C</a:t>
            </a:r>
          </a:p>
        </p:txBody>
      </p:sp>
      <p:pic>
        <p:nvPicPr>
          <p:cNvPr id="11270" name="图片 2" descr="图示&#10;&#10;描述已自动生成">
            <a:extLst>
              <a:ext uri="{FF2B5EF4-FFF2-40B4-BE49-F238E27FC236}">
                <a16:creationId xmlns:a16="http://schemas.microsoft.com/office/drawing/2014/main" id="{90FB5C3F-7218-448C-AA89-1B103AAC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2" r="12402" b="39658"/>
          <a:stretch>
            <a:fillRect/>
          </a:stretch>
        </p:blipFill>
        <p:spPr bwMode="auto">
          <a:xfrm>
            <a:off x="114300" y="2532063"/>
            <a:ext cx="8610600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10" grpId="0"/>
      <p:bldP spid="15411" grpId="0"/>
      <p:bldP spid="154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-7-33">
            <a:extLst>
              <a:ext uri="{FF2B5EF4-FFF2-40B4-BE49-F238E27FC236}">
                <a16:creationId xmlns:a16="http://schemas.microsoft.com/office/drawing/2014/main" id="{3BBCEAE5-12FB-4B31-93A5-761BD3662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19"/>
          <a:stretch>
            <a:fillRect/>
          </a:stretch>
        </p:blipFill>
        <p:spPr bwMode="auto">
          <a:xfrm>
            <a:off x="2755900" y="381000"/>
            <a:ext cx="6280150" cy="644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Line 3">
            <a:extLst>
              <a:ext uri="{FF2B5EF4-FFF2-40B4-BE49-F238E27FC236}">
                <a16:creationId xmlns:a16="http://schemas.microsoft.com/office/drawing/2014/main" id="{7CE64A9A-4A47-4F69-AC4D-9493C6FDBD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0100" y="609600"/>
            <a:ext cx="530225" cy="15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6" name="Line 4">
            <a:extLst>
              <a:ext uri="{FF2B5EF4-FFF2-40B4-BE49-F238E27FC236}">
                <a16:creationId xmlns:a16="http://schemas.microsoft.com/office/drawing/2014/main" id="{CDCD1D24-C572-4816-981B-3E4D1BB8F7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84700" y="609600"/>
            <a:ext cx="530225" cy="15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7" name="Line 5">
            <a:extLst>
              <a:ext uri="{FF2B5EF4-FFF2-40B4-BE49-F238E27FC236}">
                <a16:creationId xmlns:a16="http://schemas.microsoft.com/office/drawing/2014/main" id="{AB636D15-A98C-42D2-B283-C10C2F30614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51700" y="3886200"/>
            <a:ext cx="441325" cy="192088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8" name="Line 6">
            <a:extLst>
              <a:ext uri="{FF2B5EF4-FFF2-40B4-BE49-F238E27FC236}">
                <a16:creationId xmlns:a16="http://schemas.microsoft.com/office/drawing/2014/main" id="{8F41D01E-D046-4767-AC01-814F0C3005C6}"/>
              </a:ext>
            </a:extLst>
          </p:cNvPr>
          <p:cNvSpPr>
            <a:spLocks noChangeShapeType="1"/>
          </p:cNvSpPr>
          <p:nvPr/>
        </p:nvSpPr>
        <p:spPr bwMode="auto">
          <a:xfrm rot="8292929" flipH="1" flipV="1">
            <a:off x="4451350" y="3871913"/>
            <a:ext cx="395288" cy="220662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19" name="Text Box 8">
            <a:extLst>
              <a:ext uri="{FF2B5EF4-FFF2-40B4-BE49-F238E27FC236}">
                <a16:creationId xmlns:a16="http://schemas.microsoft.com/office/drawing/2014/main" id="{45A5867E-69A8-4736-9365-6BBE781DC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150" y="36513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17S</a:t>
            </a:r>
          </a:p>
        </p:txBody>
      </p:sp>
      <p:sp>
        <p:nvSpPr>
          <p:cNvPr id="13320" name="Text Box 9">
            <a:extLst>
              <a:ext uri="{FF2B5EF4-FFF2-40B4-BE49-F238E27FC236}">
                <a16:creationId xmlns:a16="http://schemas.microsoft.com/office/drawing/2014/main" id="{88A5EB62-FEE4-42D0-845D-14B023A67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0" y="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Eq</a:t>
            </a:r>
          </a:p>
        </p:txBody>
      </p:sp>
      <p:sp>
        <p:nvSpPr>
          <p:cNvPr id="13321" name="Text Box 10">
            <a:extLst>
              <a:ext uri="{FF2B5EF4-FFF2-40B4-BE49-F238E27FC236}">
                <a16:creationId xmlns:a16="http://schemas.microsoft.com/office/drawing/2014/main" id="{0C771CC0-F49B-40AD-84A4-976D10B59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138" y="0"/>
            <a:ext cx="60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20N</a:t>
            </a:r>
          </a:p>
        </p:txBody>
      </p:sp>
      <p:sp>
        <p:nvSpPr>
          <p:cNvPr id="13322" name="Line 11">
            <a:extLst>
              <a:ext uri="{FF2B5EF4-FFF2-40B4-BE49-F238E27FC236}">
                <a16:creationId xmlns:a16="http://schemas.microsoft.com/office/drawing/2014/main" id="{D05547EB-D5E2-4A8A-B653-DC291D1D34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5825" y="1219200"/>
            <a:ext cx="441325" cy="192088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23" name="Line 12">
            <a:extLst>
              <a:ext uri="{FF2B5EF4-FFF2-40B4-BE49-F238E27FC236}">
                <a16:creationId xmlns:a16="http://schemas.microsoft.com/office/drawing/2014/main" id="{BD9696DA-586F-48D1-95E0-D52359F8F72C}"/>
              </a:ext>
            </a:extLst>
          </p:cNvPr>
          <p:cNvSpPr>
            <a:spLocks noChangeShapeType="1"/>
          </p:cNvSpPr>
          <p:nvPr/>
        </p:nvSpPr>
        <p:spPr bwMode="auto">
          <a:xfrm rot="7235314" flipH="1" flipV="1">
            <a:off x="4429919" y="1447007"/>
            <a:ext cx="395287" cy="228600"/>
          </a:xfrm>
          <a:prstGeom prst="line">
            <a:avLst/>
          </a:prstGeom>
          <a:noFill/>
          <a:ln w="38100">
            <a:solidFill>
              <a:srgbClr val="0099FF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24" name="Text Box 13">
            <a:extLst>
              <a:ext uri="{FF2B5EF4-FFF2-40B4-BE49-F238E27FC236}">
                <a16:creationId xmlns:a16="http://schemas.microsoft.com/office/drawing/2014/main" id="{69442068-1D67-426F-AC23-2FC1FEF912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103313"/>
            <a:ext cx="291147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14300" indent="-1143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Equatorial upwelling as manifested in SST minimum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Cold/salty water converges onto the equator to compensate the upwelling, along the thermocline from the subtropics.</a:t>
            </a:r>
          </a:p>
          <a:p>
            <a:pPr marL="114300" marR="0" lvl="0" indent="-1143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ventilation and upwelling maintain a sharp thermocline in the equatorial oceans.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5A469E-FD80-4B31-8EBF-DA36C0C8E001}"/>
              </a:ext>
            </a:extLst>
          </p:cNvPr>
          <p:cNvSpPr txBox="1"/>
          <p:nvPr/>
        </p:nvSpPr>
        <p:spPr>
          <a:xfrm>
            <a:off x="116915" y="6400800"/>
            <a:ext cx="755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Fig. 2.8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4912" y="1432597"/>
            <a:ext cx="1997200" cy="2895600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4912" y="1143000"/>
            <a:ext cx="1981200" cy="1752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 flipH="1">
            <a:off x="4184526" y="980728"/>
            <a:ext cx="16792" cy="333290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997869" y="2977622"/>
            <a:ext cx="393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r</a:t>
            </a:r>
            <a:r>
              <a:rPr kumimoji="0" lang="en-US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47712" y="990600"/>
            <a:ext cx="32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h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739775" y="2590800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16200000" flipH="1">
            <a:off x="1557212" y="1257300"/>
            <a:ext cx="228600" cy="0"/>
          </a:xfrm>
          <a:prstGeom prst="straightConnector1">
            <a:avLst/>
          </a:prstGeom>
          <a:ln>
            <a:headEnd type="arrow" w="med" len="sm"/>
            <a:tailEnd type="arrow" w="med" len="sm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H="1">
            <a:off x="909512" y="2133600"/>
            <a:ext cx="1524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74" name="TextBox 13"/>
              <p:cNvSpPr txBox="1">
                <a:spLocks noChangeArrowheads="1"/>
              </p:cNvSpPr>
              <p:nvPr/>
            </p:nvSpPr>
            <p:spPr bwMode="auto">
              <a:xfrm>
                <a:off x="1524000" y="5858991"/>
                <a:ext cx="594360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hangingPunct="1">
                  <a:spcBef>
                    <a:spcPct val="0"/>
                  </a:spcBef>
                  <a:buNone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Pressure perturbation in the upper layer: </a:t>
                </a:r>
                <a14:m>
                  <m:oMath xmlns:m="http://schemas.openxmlformats.org/officeDocument/2006/math">
                    <m:r>
                      <a:rPr lang="en-US" alt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alt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alt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alt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alt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altLang="en-US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alt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alt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, 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where g’ = g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(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r</a:t>
                </a:r>
                <a:r>
                  <a:rPr kumimoji="0" lang="en-US" alt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-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r</a:t>
                </a:r>
                <a:r>
                  <a:rPr kumimoji="0" lang="en-US" altLang="en-US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)/</a:t>
                </a:r>
                <a:r>
                  <a:rPr lang="en-US" altLang="en-US" sz="18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r</a:t>
                </a:r>
                <a:r>
                  <a:rPr lang="en-US" altLang="en-US" sz="1800" baseline="-25000" dirty="0">
                    <a:solidFill>
                      <a:srgbClr val="000000"/>
                    </a:solidFill>
                  </a:rPr>
                  <a:t>1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is the 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reduced gravity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37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0" y="5858991"/>
                <a:ext cx="5943600" cy="646331"/>
              </a:xfrm>
              <a:prstGeom prst="rect">
                <a:avLst/>
              </a:prstGeom>
              <a:blipFill>
                <a:blip r:embed="rId3"/>
                <a:stretch>
                  <a:fillRect l="-821" t="-5660" r="-1026" b="-1415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375" name="TextBox 14"/>
          <p:cNvSpPr txBox="1">
            <a:spLocks noChangeArrowheads="1"/>
          </p:cNvSpPr>
          <p:nvPr/>
        </p:nvSpPr>
        <p:spPr bwMode="auto">
          <a:xfrm>
            <a:off x="381000" y="228600"/>
            <a:ext cx="604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Relationship between the thermocline depth and sea level</a:t>
            </a:r>
          </a:p>
        </p:txBody>
      </p: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2204912" y="1447800"/>
            <a:ext cx="1979613" cy="1270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380" name="Text Box 18"/>
              <p:cNvSpPr txBox="1">
                <a:spLocks noChangeArrowheads="1"/>
              </p:cNvSpPr>
              <p:nvPr/>
            </p:nvSpPr>
            <p:spPr bwMode="auto">
              <a:xfrm>
                <a:off x="152399" y="4537242"/>
                <a:ext cx="5622001" cy="800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eaLnBrk="1" hangingPunct="1">
                  <a:spcBef>
                    <a:spcPct val="0"/>
                  </a:spcBef>
                  <a:buNone/>
                  <a:defRPr/>
                </a:pP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Heat upper layer from </a:t>
                </a:r>
                <a:r>
                  <a:rPr lang="en-US" altLang="en-US" sz="18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r</a:t>
                </a:r>
                <a:r>
                  <a:rPr lang="en-US" altLang="en-US" sz="1800" baseline="-25000" dirty="0">
                    <a:solidFill>
                      <a:srgbClr val="000000"/>
                    </a:solidFill>
                  </a:rPr>
                  <a:t>2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altLang="en-US" sz="18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r</a:t>
                </a:r>
                <a:r>
                  <a:rPr lang="en-US" altLang="en-US" sz="1800" baseline="-25000" dirty="0">
                    <a:solidFill>
                      <a:srgbClr val="000000"/>
                    </a:solidFill>
                  </a:rPr>
                  <a:t>1</a:t>
                </a:r>
                <a:r>
                  <a:rPr kumimoji="0" lang="en-US" alt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  <a:sym typeface="Wingdings" panose="05000000000000000000" pitchFamily="2" charset="2"/>
                  </a:rPr>
                  <a:t> </a:t>
                </a:r>
                <a:r>
                  <a:rPr kumimoji="0" lang="en-US" alt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sea level rises by </a:t>
                </a:r>
                <a:r>
                  <a:rPr lang="en-US" altLang="en-US" sz="1800" dirty="0">
                    <a:solidFill>
                      <a:srgbClr val="000000"/>
                    </a:solidFill>
                    <a:latin typeface="Symbol" panose="05050102010706020507" pitchFamily="18" charset="2"/>
                  </a:rPr>
                  <a:t>h</a:t>
                </a:r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  <a:p>
                <a:pPr lvl="0" eaLnBrk="1" hangingPunct="1">
                  <a:spcBef>
                    <a:spcPts val="1200"/>
                  </a:spcBef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kumimoji="0" lang="en-US" alt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r>
                      <a:rPr kumimoji="0" lang="en-US" alt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lang="en-US" alt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n-US" alt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or</a:t>
                </a:r>
                <a:r>
                  <a:rPr kumimoji="0" lang="en-US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  <m:r>
                          <a:rPr lang="en-US" alt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US" altLang="en-US" sz="1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=(</m:t>
                        </m:r>
                        <m:r>
                          <a:rPr lang="en-US" alt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alt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en-US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)/</m:t>
                    </m:r>
                    <m:sSub>
                      <m:sSubPr>
                        <m:ctrlPr>
                          <a:rPr lang="en-US" alt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en-US" sz="1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380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399" y="4537242"/>
                <a:ext cx="5622001" cy="800219"/>
              </a:xfrm>
              <a:prstGeom prst="rect">
                <a:avLst/>
              </a:prstGeom>
              <a:blipFill>
                <a:blip r:embed="rId4"/>
                <a:stretch>
                  <a:fillRect l="-868" t="-5303" b="-106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524000"/>
            <a:ext cx="348615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867400" y="4343400"/>
            <a:ext cx="3124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From orbit 1,330 km above Earth, TOPEX/Poseidon measures surface height to an accuracy of 3.3 cm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5E0A237-4437-42A6-98DE-3BB11063B732}"/>
              </a:ext>
            </a:extLst>
          </p:cNvPr>
          <p:cNvCxnSpPr>
            <a:cxnSpLocks/>
          </p:cNvCxnSpPr>
          <p:nvPr/>
        </p:nvCxnSpPr>
        <p:spPr>
          <a:xfrm flipH="1">
            <a:off x="2200984" y="990600"/>
            <a:ext cx="16792" cy="333290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93DC0BE-C3FE-4957-805D-E7C9B0EE2439}"/>
              </a:ext>
            </a:extLst>
          </p:cNvPr>
          <p:cNvCxnSpPr>
            <a:cxnSpLocks/>
          </p:cNvCxnSpPr>
          <p:nvPr/>
        </p:nvCxnSpPr>
        <p:spPr>
          <a:xfrm>
            <a:off x="4495800" y="1438275"/>
            <a:ext cx="0" cy="29051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0993975-D653-4EB6-89A3-3FA56ADB5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762" y="38989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F7CEDB-B533-42BD-897F-7A15BA821494}"/>
              </a:ext>
            </a:extLst>
          </p:cNvPr>
          <p:cNvSpPr/>
          <p:nvPr/>
        </p:nvSpPr>
        <p:spPr>
          <a:xfrm>
            <a:off x="157036" y="4944978"/>
            <a:ext cx="1752601" cy="770022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accent5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upper-layer mass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FD11E4-86D7-4D22-A271-F86A3F14194E}"/>
              </a:ext>
            </a:extLst>
          </p:cNvPr>
          <p:cNvSpPr txBox="1"/>
          <p:nvPr/>
        </p:nvSpPr>
        <p:spPr>
          <a:xfrm>
            <a:off x="5143500" y="519441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/r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~3x10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-3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h=3.3 m ~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dh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cm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8F8E8A-4BA7-47EF-BACF-B196850D3984}"/>
              </a:ext>
            </a:extLst>
          </p:cNvPr>
          <p:cNvSpPr txBox="1"/>
          <p:nvPr/>
        </p:nvSpPr>
        <p:spPr>
          <a:xfrm>
            <a:off x="152399" y="6490900"/>
            <a:ext cx="7556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Fig. 7.4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8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1" grpId="0"/>
      <p:bldP spid="15374" grpId="0"/>
      <p:bldP spid="15380" grpId="0"/>
      <p:bldP spid="24" grpId="0"/>
      <p:bldP spid="3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0">
            <a:extLst>
              <a:ext uri="{FF2B5EF4-FFF2-40B4-BE49-F238E27FC236}">
                <a16:creationId xmlns:a16="http://schemas.microsoft.com/office/drawing/2014/main" id="{241A90AD-A794-4951-8AE8-7698A13E5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3893"/>
            <a:ext cx="7050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1.5-layer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reduced-gravity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model of ocean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equatorial beta plane, </a:t>
            </a:r>
            <a:r>
              <a:rPr lang="en-US" sz="1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f=</a:t>
            </a:r>
            <a:r>
              <a:rPr lang="en-US" sz="1800" dirty="0">
                <a:solidFill>
                  <a:srgbClr val="0070C0"/>
                </a:solidFill>
                <a:latin typeface="Symbol" panose="05050102010706020507" pitchFamily="18" charset="2"/>
                <a:ea typeface="Cambria Math" panose="02040503050406030204" pitchFamily="18" charset="0"/>
              </a:rPr>
              <a:t>b</a:t>
            </a:r>
            <a:r>
              <a:rPr lang="en-US" sz="1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 </a:t>
            </a: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6">
                <a:extLst>
                  <a:ext uri="{FF2B5EF4-FFF2-40B4-BE49-F238E27FC236}">
                    <a16:creationId xmlns:a16="http://schemas.microsoft.com/office/drawing/2014/main" id="{25117F34-7C05-406A-8090-A26BBB1725F0}"/>
                  </a:ext>
                </a:extLst>
              </p:cNvPr>
              <p:cNvSpPr txBox="1"/>
              <p:nvPr/>
            </p:nvSpPr>
            <p:spPr bwMode="auto">
              <a:xfrm>
                <a:off x="1729581" y="963612"/>
                <a:ext cx="2497138" cy="5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Object 6">
                <a:extLst>
                  <a:ext uri="{FF2B5EF4-FFF2-40B4-BE49-F238E27FC236}">
                    <a16:creationId xmlns:a16="http://schemas.microsoft.com/office/drawing/2014/main" id="{25117F34-7C05-406A-8090-A26BBB172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9581" y="963612"/>
                <a:ext cx="2497138" cy="596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 Box 10">
            <a:extLst>
              <a:ext uri="{FF2B5EF4-FFF2-40B4-BE49-F238E27FC236}">
                <a16:creationId xmlns:a16="http://schemas.microsoft.com/office/drawing/2014/main" id="{7EE3075F-AF96-4ECC-AC84-0BD739102471}"/>
              </a:ext>
            </a:extLst>
          </p:cNvPr>
          <p:cNvSpPr txBox="1">
            <a:spLocks noChangeArrowheads="1"/>
          </p:cNvSpPr>
          <p:nvPr/>
        </p:nvSpPr>
        <p:spPr bwMode="auto">
          <a:xfrm rot="19801944">
            <a:off x="1404994" y="1631116"/>
            <a:ext cx="8803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Coriolis</a:t>
            </a:r>
            <a:endParaRPr lang="en-US" sz="1800" dirty="0"/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1C70111C-6ABA-4262-B5DC-D4FF01DD830A}"/>
              </a:ext>
            </a:extLst>
          </p:cNvPr>
          <p:cNvSpPr txBox="1">
            <a:spLocks noChangeArrowheads="1"/>
          </p:cNvSpPr>
          <p:nvPr/>
        </p:nvSpPr>
        <p:spPr bwMode="auto">
          <a:xfrm rot="19801944">
            <a:off x="1681917" y="1747649"/>
            <a:ext cx="12974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Press. grad.</a:t>
            </a:r>
            <a:endParaRPr lang="en-US" sz="1800" dirty="0"/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0A925479-3F28-49A2-8E1E-36D53F827537}"/>
              </a:ext>
            </a:extLst>
          </p:cNvPr>
          <p:cNvSpPr txBox="1">
            <a:spLocks noChangeArrowheads="1"/>
          </p:cNvSpPr>
          <p:nvPr/>
        </p:nvSpPr>
        <p:spPr bwMode="auto">
          <a:xfrm rot="19801944">
            <a:off x="2369178" y="1793210"/>
            <a:ext cx="12755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Wind stress</a:t>
            </a:r>
            <a:endParaRPr lang="en-US" sz="1800" dirty="0"/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id="{9267BB06-F0DA-4CB5-8763-7F26A4404283}"/>
              </a:ext>
            </a:extLst>
          </p:cNvPr>
          <p:cNvSpPr txBox="1">
            <a:spLocks noChangeArrowheads="1"/>
          </p:cNvSpPr>
          <p:nvPr/>
        </p:nvSpPr>
        <p:spPr bwMode="auto">
          <a:xfrm rot="19801944">
            <a:off x="3120811" y="1747649"/>
            <a:ext cx="1216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Dissipation</a:t>
            </a:r>
          </a:p>
        </p:txBody>
      </p:sp>
      <p:sp>
        <p:nvSpPr>
          <p:cNvPr id="20" name="Line 11">
            <a:extLst>
              <a:ext uri="{FF2B5EF4-FFF2-40B4-BE49-F238E27FC236}">
                <a16:creationId xmlns:a16="http://schemas.microsoft.com/office/drawing/2014/main" id="{E62DBAA4-456F-4A7D-805A-25B4D9E23C4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1143000"/>
            <a:ext cx="2971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2" name="Group 50">
            <a:extLst>
              <a:ext uri="{FF2B5EF4-FFF2-40B4-BE49-F238E27FC236}">
                <a16:creationId xmlns:a16="http://schemas.microsoft.com/office/drawing/2014/main" id="{4467780B-3DBA-43E6-AA32-DDD614A6FCED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486400" y="1663700"/>
            <a:ext cx="2895600" cy="393700"/>
            <a:chOff x="3456" y="960"/>
            <a:chExt cx="1824" cy="248"/>
          </a:xfrm>
        </p:grpSpPr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16EA91B7-CE6D-4726-ACDE-E5E05DDF5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960"/>
              <a:ext cx="912" cy="248"/>
            </a:xfrm>
            <a:custGeom>
              <a:avLst/>
              <a:gdLst>
                <a:gd name="T0" fmla="*/ 0 w 1152"/>
                <a:gd name="T1" fmla="*/ 2 h 344"/>
                <a:gd name="T2" fmla="*/ 10 w 1152"/>
                <a:gd name="T3" fmla="*/ 2 h 344"/>
                <a:gd name="T4" fmla="*/ 19 w 1152"/>
                <a:gd name="T5" fmla="*/ 2 h 344"/>
                <a:gd name="T6" fmla="*/ 25 w 1152"/>
                <a:gd name="T7" fmla="*/ 1 h 344"/>
                <a:gd name="T8" fmla="*/ 31 w 1152"/>
                <a:gd name="T9" fmla="*/ 1 h 344"/>
                <a:gd name="T10" fmla="*/ 35 w 1152"/>
                <a:gd name="T11" fmla="*/ 0 h 3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2"/>
                <a:gd name="T19" fmla="*/ 0 h 344"/>
                <a:gd name="T20" fmla="*/ 1152 w 1152"/>
                <a:gd name="T21" fmla="*/ 344 h 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2" h="344">
                  <a:moveTo>
                    <a:pt x="0" y="336"/>
                  </a:moveTo>
                  <a:cubicBezTo>
                    <a:pt x="116" y="340"/>
                    <a:pt x="232" y="344"/>
                    <a:pt x="336" y="336"/>
                  </a:cubicBezTo>
                  <a:cubicBezTo>
                    <a:pt x="440" y="328"/>
                    <a:pt x="544" y="312"/>
                    <a:pt x="624" y="288"/>
                  </a:cubicBezTo>
                  <a:cubicBezTo>
                    <a:pt x="704" y="264"/>
                    <a:pt x="752" y="232"/>
                    <a:pt x="816" y="192"/>
                  </a:cubicBezTo>
                  <a:cubicBezTo>
                    <a:pt x="880" y="152"/>
                    <a:pt x="952" y="80"/>
                    <a:pt x="1008" y="48"/>
                  </a:cubicBezTo>
                  <a:cubicBezTo>
                    <a:pt x="1064" y="16"/>
                    <a:pt x="1108" y="8"/>
                    <a:pt x="1152" y="0"/>
                  </a:cubicBezTo>
                </a:path>
              </a:pathLst>
            </a:custGeom>
            <a:noFill/>
            <a:ln w="19050" cmpd="sng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844ECE05-000F-4DEE-9C2B-CE580CA53E2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8" y="960"/>
              <a:ext cx="912" cy="248"/>
            </a:xfrm>
            <a:custGeom>
              <a:avLst/>
              <a:gdLst>
                <a:gd name="T0" fmla="*/ 0 w 1152"/>
                <a:gd name="T1" fmla="*/ 2 h 344"/>
                <a:gd name="T2" fmla="*/ 10 w 1152"/>
                <a:gd name="T3" fmla="*/ 2 h 344"/>
                <a:gd name="T4" fmla="*/ 19 w 1152"/>
                <a:gd name="T5" fmla="*/ 2 h 344"/>
                <a:gd name="T6" fmla="*/ 25 w 1152"/>
                <a:gd name="T7" fmla="*/ 1 h 344"/>
                <a:gd name="T8" fmla="*/ 31 w 1152"/>
                <a:gd name="T9" fmla="*/ 1 h 344"/>
                <a:gd name="T10" fmla="*/ 35 w 1152"/>
                <a:gd name="T11" fmla="*/ 0 h 3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2"/>
                <a:gd name="T19" fmla="*/ 0 h 344"/>
                <a:gd name="T20" fmla="*/ 1152 w 1152"/>
                <a:gd name="T21" fmla="*/ 344 h 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2" h="344">
                  <a:moveTo>
                    <a:pt x="0" y="336"/>
                  </a:moveTo>
                  <a:cubicBezTo>
                    <a:pt x="116" y="340"/>
                    <a:pt x="232" y="344"/>
                    <a:pt x="336" y="336"/>
                  </a:cubicBezTo>
                  <a:cubicBezTo>
                    <a:pt x="440" y="328"/>
                    <a:pt x="544" y="312"/>
                    <a:pt x="624" y="288"/>
                  </a:cubicBezTo>
                  <a:cubicBezTo>
                    <a:pt x="704" y="264"/>
                    <a:pt x="752" y="232"/>
                    <a:pt x="816" y="192"/>
                  </a:cubicBezTo>
                  <a:cubicBezTo>
                    <a:pt x="880" y="152"/>
                    <a:pt x="952" y="80"/>
                    <a:pt x="1008" y="48"/>
                  </a:cubicBezTo>
                  <a:cubicBezTo>
                    <a:pt x="1064" y="16"/>
                    <a:pt x="1108" y="8"/>
                    <a:pt x="1152" y="0"/>
                  </a:cubicBezTo>
                </a:path>
              </a:pathLst>
            </a:custGeom>
            <a:noFill/>
            <a:ln w="19050" cmpd="sng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8" name="Line 16">
            <a:extLst>
              <a:ext uri="{FF2B5EF4-FFF2-40B4-BE49-F238E27FC236}">
                <a16:creationId xmlns:a16="http://schemas.microsoft.com/office/drawing/2014/main" id="{E41A58FB-3899-4BB3-A6AD-DAA077C813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1663700"/>
            <a:ext cx="2971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 Box 17">
            <a:extLst>
              <a:ext uri="{FF2B5EF4-FFF2-40B4-BE49-F238E27FC236}">
                <a16:creationId xmlns:a16="http://schemas.microsoft.com/office/drawing/2014/main" id="{71193154-F6A9-45A1-93D8-99867879F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488" y="1725612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</a:p>
        </p:txBody>
      </p:sp>
      <p:grpSp>
        <p:nvGrpSpPr>
          <p:cNvPr id="30" name="Group 51">
            <a:extLst>
              <a:ext uri="{FF2B5EF4-FFF2-40B4-BE49-F238E27FC236}">
                <a16:creationId xmlns:a16="http://schemas.microsoft.com/office/drawing/2014/main" id="{4CBCF7AE-0DA8-4215-A160-5C0502952ADF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1066800"/>
            <a:ext cx="2895600" cy="76200"/>
            <a:chOff x="3456" y="960"/>
            <a:chExt cx="1824" cy="248"/>
          </a:xfrm>
        </p:grpSpPr>
        <p:sp>
          <p:nvSpPr>
            <p:cNvPr id="31" name="Freeform 52">
              <a:extLst>
                <a:ext uri="{FF2B5EF4-FFF2-40B4-BE49-F238E27FC236}">
                  <a16:creationId xmlns:a16="http://schemas.microsoft.com/office/drawing/2014/main" id="{5A803E78-76BD-4DB4-937F-CCF595C1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960"/>
              <a:ext cx="912" cy="248"/>
            </a:xfrm>
            <a:custGeom>
              <a:avLst/>
              <a:gdLst>
                <a:gd name="T0" fmla="*/ 0 w 1152"/>
                <a:gd name="T1" fmla="*/ 2 h 344"/>
                <a:gd name="T2" fmla="*/ 10 w 1152"/>
                <a:gd name="T3" fmla="*/ 2 h 344"/>
                <a:gd name="T4" fmla="*/ 19 w 1152"/>
                <a:gd name="T5" fmla="*/ 2 h 344"/>
                <a:gd name="T6" fmla="*/ 25 w 1152"/>
                <a:gd name="T7" fmla="*/ 1 h 344"/>
                <a:gd name="T8" fmla="*/ 31 w 1152"/>
                <a:gd name="T9" fmla="*/ 1 h 344"/>
                <a:gd name="T10" fmla="*/ 35 w 1152"/>
                <a:gd name="T11" fmla="*/ 0 h 3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2"/>
                <a:gd name="T19" fmla="*/ 0 h 344"/>
                <a:gd name="T20" fmla="*/ 1152 w 1152"/>
                <a:gd name="T21" fmla="*/ 344 h 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2" h="344">
                  <a:moveTo>
                    <a:pt x="0" y="336"/>
                  </a:moveTo>
                  <a:cubicBezTo>
                    <a:pt x="116" y="340"/>
                    <a:pt x="232" y="344"/>
                    <a:pt x="336" y="336"/>
                  </a:cubicBezTo>
                  <a:cubicBezTo>
                    <a:pt x="440" y="328"/>
                    <a:pt x="544" y="312"/>
                    <a:pt x="624" y="288"/>
                  </a:cubicBezTo>
                  <a:cubicBezTo>
                    <a:pt x="704" y="264"/>
                    <a:pt x="752" y="232"/>
                    <a:pt x="816" y="192"/>
                  </a:cubicBezTo>
                  <a:cubicBezTo>
                    <a:pt x="880" y="152"/>
                    <a:pt x="952" y="80"/>
                    <a:pt x="1008" y="48"/>
                  </a:cubicBezTo>
                  <a:cubicBezTo>
                    <a:pt x="1064" y="16"/>
                    <a:pt x="1108" y="8"/>
                    <a:pt x="1152" y="0"/>
                  </a:cubicBezTo>
                </a:path>
              </a:pathLst>
            </a:custGeom>
            <a:noFill/>
            <a:ln w="19050" cmpd="sng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53">
              <a:extLst>
                <a:ext uri="{FF2B5EF4-FFF2-40B4-BE49-F238E27FC236}">
                  <a16:creationId xmlns:a16="http://schemas.microsoft.com/office/drawing/2014/main" id="{DC9395F9-A2F6-4352-907D-7B1D7D3F881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8" y="960"/>
              <a:ext cx="912" cy="248"/>
            </a:xfrm>
            <a:custGeom>
              <a:avLst/>
              <a:gdLst>
                <a:gd name="T0" fmla="*/ 0 w 1152"/>
                <a:gd name="T1" fmla="*/ 2 h 344"/>
                <a:gd name="T2" fmla="*/ 10 w 1152"/>
                <a:gd name="T3" fmla="*/ 2 h 344"/>
                <a:gd name="T4" fmla="*/ 19 w 1152"/>
                <a:gd name="T5" fmla="*/ 2 h 344"/>
                <a:gd name="T6" fmla="*/ 25 w 1152"/>
                <a:gd name="T7" fmla="*/ 1 h 344"/>
                <a:gd name="T8" fmla="*/ 31 w 1152"/>
                <a:gd name="T9" fmla="*/ 1 h 344"/>
                <a:gd name="T10" fmla="*/ 35 w 1152"/>
                <a:gd name="T11" fmla="*/ 0 h 3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2"/>
                <a:gd name="T19" fmla="*/ 0 h 344"/>
                <a:gd name="T20" fmla="*/ 1152 w 1152"/>
                <a:gd name="T21" fmla="*/ 344 h 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2" h="344">
                  <a:moveTo>
                    <a:pt x="0" y="336"/>
                  </a:moveTo>
                  <a:cubicBezTo>
                    <a:pt x="116" y="340"/>
                    <a:pt x="232" y="344"/>
                    <a:pt x="336" y="336"/>
                  </a:cubicBezTo>
                  <a:cubicBezTo>
                    <a:pt x="440" y="328"/>
                    <a:pt x="544" y="312"/>
                    <a:pt x="624" y="288"/>
                  </a:cubicBezTo>
                  <a:cubicBezTo>
                    <a:pt x="704" y="264"/>
                    <a:pt x="752" y="232"/>
                    <a:pt x="816" y="192"/>
                  </a:cubicBezTo>
                  <a:cubicBezTo>
                    <a:pt x="880" y="152"/>
                    <a:pt x="952" y="80"/>
                    <a:pt x="1008" y="48"/>
                  </a:cubicBezTo>
                  <a:cubicBezTo>
                    <a:pt x="1064" y="16"/>
                    <a:pt x="1108" y="8"/>
                    <a:pt x="1152" y="0"/>
                  </a:cubicBezTo>
                </a:path>
              </a:pathLst>
            </a:custGeom>
            <a:noFill/>
            <a:ln w="19050" cmpd="sng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A5AED1B-B642-4C3A-A1AE-3DD3E2E7D5A1}"/>
              </a:ext>
            </a:extLst>
          </p:cNvPr>
          <p:cNvCxnSpPr>
            <a:cxnSpLocks/>
          </p:cNvCxnSpPr>
          <p:nvPr/>
        </p:nvCxnSpPr>
        <p:spPr>
          <a:xfrm>
            <a:off x="7005638" y="1676400"/>
            <a:ext cx="0" cy="366711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TextBox 3">
            <a:extLst>
              <a:ext uri="{FF2B5EF4-FFF2-40B4-BE49-F238E27FC236}">
                <a16:creationId xmlns:a16="http://schemas.microsoft.com/office/drawing/2014/main" id="{FDC344BC-E19F-4335-ABCA-6E2ECD114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12192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783182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Line 11"/>
          <p:cNvSpPr>
            <a:spLocks noChangeShapeType="1"/>
          </p:cNvSpPr>
          <p:nvPr/>
        </p:nvSpPr>
        <p:spPr bwMode="auto">
          <a:xfrm>
            <a:off x="5486400" y="1143000"/>
            <a:ext cx="2971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415" name="Group 50"/>
          <p:cNvGrpSpPr>
            <a:grpSpLocks/>
          </p:cNvGrpSpPr>
          <p:nvPr/>
        </p:nvGrpSpPr>
        <p:grpSpPr bwMode="auto">
          <a:xfrm flipV="1">
            <a:off x="5486400" y="1663700"/>
            <a:ext cx="2895600" cy="393700"/>
            <a:chOff x="3456" y="960"/>
            <a:chExt cx="1824" cy="248"/>
          </a:xfrm>
        </p:grpSpPr>
        <p:sp>
          <p:nvSpPr>
            <p:cNvPr id="17452" name="Freeform 13"/>
            <p:cNvSpPr>
              <a:spLocks/>
            </p:cNvSpPr>
            <p:nvPr/>
          </p:nvSpPr>
          <p:spPr bwMode="auto">
            <a:xfrm>
              <a:off x="3456" y="960"/>
              <a:ext cx="912" cy="248"/>
            </a:xfrm>
            <a:custGeom>
              <a:avLst/>
              <a:gdLst>
                <a:gd name="T0" fmla="*/ 0 w 1152"/>
                <a:gd name="T1" fmla="*/ 2 h 344"/>
                <a:gd name="T2" fmla="*/ 10 w 1152"/>
                <a:gd name="T3" fmla="*/ 2 h 344"/>
                <a:gd name="T4" fmla="*/ 19 w 1152"/>
                <a:gd name="T5" fmla="*/ 2 h 344"/>
                <a:gd name="T6" fmla="*/ 25 w 1152"/>
                <a:gd name="T7" fmla="*/ 1 h 344"/>
                <a:gd name="T8" fmla="*/ 31 w 1152"/>
                <a:gd name="T9" fmla="*/ 1 h 344"/>
                <a:gd name="T10" fmla="*/ 35 w 1152"/>
                <a:gd name="T11" fmla="*/ 0 h 3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2"/>
                <a:gd name="T19" fmla="*/ 0 h 344"/>
                <a:gd name="T20" fmla="*/ 1152 w 1152"/>
                <a:gd name="T21" fmla="*/ 344 h 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2" h="344">
                  <a:moveTo>
                    <a:pt x="0" y="336"/>
                  </a:moveTo>
                  <a:cubicBezTo>
                    <a:pt x="116" y="340"/>
                    <a:pt x="232" y="344"/>
                    <a:pt x="336" y="336"/>
                  </a:cubicBezTo>
                  <a:cubicBezTo>
                    <a:pt x="440" y="328"/>
                    <a:pt x="544" y="312"/>
                    <a:pt x="624" y="288"/>
                  </a:cubicBezTo>
                  <a:cubicBezTo>
                    <a:pt x="704" y="264"/>
                    <a:pt x="752" y="232"/>
                    <a:pt x="816" y="192"/>
                  </a:cubicBezTo>
                  <a:cubicBezTo>
                    <a:pt x="880" y="152"/>
                    <a:pt x="952" y="80"/>
                    <a:pt x="1008" y="48"/>
                  </a:cubicBezTo>
                  <a:cubicBezTo>
                    <a:pt x="1064" y="16"/>
                    <a:pt x="1108" y="8"/>
                    <a:pt x="1152" y="0"/>
                  </a:cubicBezTo>
                </a:path>
              </a:pathLst>
            </a:custGeom>
            <a:noFill/>
            <a:ln w="19050" cmpd="sng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53" name="Freeform 14"/>
            <p:cNvSpPr>
              <a:spLocks/>
            </p:cNvSpPr>
            <p:nvPr/>
          </p:nvSpPr>
          <p:spPr bwMode="auto">
            <a:xfrm flipH="1">
              <a:off x="4368" y="960"/>
              <a:ext cx="912" cy="248"/>
            </a:xfrm>
            <a:custGeom>
              <a:avLst/>
              <a:gdLst>
                <a:gd name="T0" fmla="*/ 0 w 1152"/>
                <a:gd name="T1" fmla="*/ 2 h 344"/>
                <a:gd name="T2" fmla="*/ 10 w 1152"/>
                <a:gd name="T3" fmla="*/ 2 h 344"/>
                <a:gd name="T4" fmla="*/ 19 w 1152"/>
                <a:gd name="T5" fmla="*/ 2 h 344"/>
                <a:gd name="T6" fmla="*/ 25 w 1152"/>
                <a:gd name="T7" fmla="*/ 1 h 344"/>
                <a:gd name="T8" fmla="*/ 31 w 1152"/>
                <a:gd name="T9" fmla="*/ 1 h 344"/>
                <a:gd name="T10" fmla="*/ 35 w 1152"/>
                <a:gd name="T11" fmla="*/ 0 h 3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2"/>
                <a:gd name="T19" fmla="*/ 0 h 344"/>
                <a:gd name="T20" fmla="*/ 1152 w 1152"/>
                <a:gd name="T21" fmla="*/ 344 h 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2" h="344">
                  <a:moveTo>
                    <a:pt x="0" y="336"/>
                  </a:moveTo>
                  <a:cubicBezTo>
                    <a:pt x="116" y="340"/>
                    <a:pt x="232" y="344"/>
                    <a:pt x="336" y="336"/>
                  </a:cubicBezTo>
                  <a:cubicBezTo>
                    <a:pt x="440" y="328"/>
                    <a:pt x="544" y="312"/>
                    <a:pt x="624" y="288"/>
                  </a:cubicBezTo>
                  <a:cubicBezTo>
                    <a:pt x="704" y="264"/>
                    <a:pt x="752" y="232"/>
                    <a:pt x="816" y="192"/>
                  </a:cubicBezTo>
                  <a:cubicBezTo>
                    <a:pt x="880" y="152"/>
                    <a:pt x="952" y="80"/>
                    <a:pt x="1008" y="48"/>
                  </a:cubicBezTo>
                  <a:cubicBezTo>
                    <a:pt x="1064" y="16"/>
                    <a:pt x="1108" y="8"/>
                    <a:pt x="1152" y="0"/>
                  </a:cubicBezTo>
                </a:path>
              </a:pathLst>
            </a:custGeom>
            <a:noFill/>
            <a:ln w="19050" cmpd="sng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16" name="Line 16"/>
          <p:cNvSpPr>
            <a:spLocks noChangeShapeType="1"/>
          </p:cNvSpPr>
          <p:nvPr/>
        </p:nvSpPr>
        <p:spPr bwMode="auto">
          <a:xfrm>
            <a:off x="5486400" y="1663700"/>
            <a:ext cx="2971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417" name="Text Box 17"/>
          <p:cNvSpPr txBox="1">
            <a:spLocks noChangeArrowheads="1"/>
          </p:cNvSpPr>
          <p:nvPr/>
        </p:nvSpPr>
        <p:spPr bwMode="auto">
          <a:xfrm>
            <a:off x="6694488" y="1725612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7418" name="Text Box 18"/>
          <p:cNvSpPr txBox="1">
            <a:spLocks noChangeArrowheads="1"/>
          </p:cNvSpPr>
          <p:nvPr/>
        </p:nvSpPr>
        <p:spPr bwMode="auto">
          <a:xfrm>
            <a:off x="5684044" y="3768374"/>
            <a:ext cx="3025775" cy="88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c=(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g’H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~ 3 m/s for g’=3~4x10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m/s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H=200 m</a:t>
            </a:r>
          </a:p>
        </p:txBody>
      </p:sp>
      <p:grpSp>
        <p:nvGrpSpPr>
          <p:cNvPr id="17445" name="Group 51"/>
          <p:cNvGrpSpPr>
            <a:grpSpLocks/>
          </p:cNvGrpSpPr>
          <p:nvPr/>
        </p:nvGrpSpPr>
        <p:grpSpPr bwMode="auto">
          <a:xfrm>
            <a:off x="5486400" y="1066800"/>
            <a:ext cx="2895600" cy="76200"/>
            <a:chOff x="3456" y="960"/>
            <a:chExt cx="1824" cy="248"/>
          </a:xfrm>
        </p:grpSpPr>
        <p:sp>
          <p:nvSpPr>
            <p:cNvPr id="17450" name="Freeform 52"/>
            <p:cNvSpPr>
              <a:spLocks/>
            </p:cNvSpPr>
            <p:nvPr/>
          </p:nvSpPr>
          <p:spPr bwMode="auto">
            <a:xfrm>
              <a:off x="3456" y="960"/>
              <a:ext cx="912" cy="248"/>
            </a:xfrm>
            <a:custGeom>
              <a:avLst/>
              <a:gdLst>
                <a:gd name="T0" fmla="*/ 0 w 1152"/>
                <a:gd name="T1" fmla="*/ 2 h 344"/>
                <a:gd name="T2" fmla="*/ 10 w 1152"/>
                <a:gd name="T3" fmla="*/ 2 h 344"/>
                <a:gd name="T4" fmla="*/ 19 w 1152"/>
                <a:gd name="T5" fmla="*/ 2 h 344"/>
                <a:gd name="T6" fmla="*/ 25 w 1152"/>
                <a:gd name="T7" fmla="*/ 1 h 344"/>
                <a:gd name="T8" fmla="*/ 31 w 1152"/>
                <a:gd name="T9" fmla="*/ 1 h 344"/>
                <a:gd name="T10" fmla="*/ 35 w 1152"/>
                <a:gd name="T11" fmla="*/ 0 h 3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2"/>
                <a:gd name="T19" fmla="*/ 0 h 344"/>
                <a:gd name="T20" fmla="*/ 1152 w 1152"/>
                <a:gd name="T21" fmla="*/ 344 h 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2" h="344">
                  <a:moveTo>
                    <a:pt x="0" y="336"/>
                  </a:moveTo>
                  <a:cubicBezTo>
                    <a:pt x="116" y="340"/>
                    <a:pt x="232" y="344"/>
                    <a:pt x="336" y="336"/>
                  </a:cubicBezTo>
                  <a:cubicBezTo>
                    <a:pt x="440" y="328"/>
                    <a:pt x="544" y="312"/>
                    <a:pt x="624" y="288"/>
                  </a:cubicBezTo>
                  <a:cubicBezTo>
                    <a:pt x="704" y="264"/>
                    <a:pt x="752" y="232"/>
                    <a:pt x="816" y="192"/>
                  </a:cubicBezTo>
                  <a:cubicBezTo>
                    <a:pt x="880" y="152"/>
                    <a:pt x="952" y="80"/>
                    <a:pt x="1008" y="48"/>
                  </a:cubicBezTo>
                  <a:cubicBezTo>
                    <a:pt x="1064" y="16"/>
                    <a:pt x="1108" y="8"/>
                    <a:pt x="1152" y="0"/>
                  </a:cubicBezTo>
                </a:path>
              </a:pathLst>
            </a:custGeom>
            <a:noFill/>
            <a:ln w="19050" cmpd="sng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51" name="Freeform 53"/>
            <p:cNvSpPr>
              <a:spLocks/>
            </p:cNvSpPr>
            <p:nvPr/>
          </p:nvSpPr>
          <p:spPr bwMode="auto">
            <a:xfrm flipH="1">
              <a:off x="4368" y="960"/>
              <a:ext cx="912" cy="248"/>
            </a:xfrm>
            <a:custGeom>
              <a:avLst/>
              <a:gdLst>
                <a:gd name="T0" fmla="*/ 0 w 1152"/>
                <a:gd name="T1" fmla="*/ 2 h 344"/>
                <a:gd name="T2" fmla="*/ 10 w 1152"/>
                <a:gd name="T3" fmla="*/ 2 h 344"/>
                <a:gd name="T4" fmla="*/ 19 w 1152"/>
                <a:gd name="T5" fmla="*/ 2 h 344"/>
                <a:gd name="T6" fmla="*/ 25 w 1152"/>
                <a:gd name="T7" fmla="*/ 1 h 344"/>
                <a:gd name="T8" fmla="*/ 31 w 1152"/>
                <a:gd name="T9" fmla="*/ 1 h 344"/>
                <a:gd name="T10" fmla="*/ 35 w 1152"/>
                <a:gd name="T11" fmla="*/ 0 h 3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2"/>
                <a:gd name="T19" fmla="*/ 0 h 344"/>
                <a:gd name="T20" fmla="*/ 1152 w 1152"/>
                <a:gd name="T21" fmla="*/ 344 h 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2" h="344">
                  <a:moveTo>
                    <a:pt x="0" y="336"/>
                  </a:moveTo>
                  <a:cubicBezTo>
                    <a:pt x="116" y="340"/>
                    <a:pt x="232" y="344"/>
                    <a:pt x="336" y="336"/>
                  </a:cubicBezTo>
                  <a:cubicBezTo>
                    <a:pt x="440" y="328"/>
                    <a:pt x="544" y="312"/>
                    <a:pt x="624" y="288"/>
                  </a:cubicBezTo>
                  <a:cubicBezTo>
                    <a:pt x="704" y="264"/>
                    <a:pt x="752" y="232"/>
                    <a:pt x="816" y="192"/>
                  </a:cubicBezTo>
                  <a:cubicBezTo>
                    <a:pt x="880" y="152"/>
                    <a:pt x="952" y="80"/>
                    <a:pt x="1008" y="48"/>
                  </a:cubicBezTo>
                  <a:cubicBezTo>
                    <a:pt x="1064" y="16"/>
                    <a:pt x="1108" y="8"/>
                    <a:pt x="1152" y="0"/>
                  </a:cubicBezTo>
                </a:path>
              </a:pathLst>
            </a:custGeom>
            <a:noFill/>
            <a:ln w="19050" cmpd="sng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3" name="Straight Arrow Connector 2"/>
          <p:cNvCxnSpPr>
            <a:cxnSpLocks/>
          </p:cNvCxnSpPr>
          <p:nvPr/>
        </p:nvCxnSpPr>
        <p:spPr>
          <a:xfrm>
            <a:off x="7005638" y="1676400"/>
            <a:ext cx="0" cy="366711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449" name="TextBox 3"/>
          <p:cNvSpPr txBox="1">
            <a:spLocks noChangeArrowheads="1"/>
          </p:cNvSpPr>
          <p:nvPr/>
        </p:nvSpPr>
        <p:spPr bwMode="auto">
          <a:xfrm>
            <a:off x="5508625" y="12192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18C4913-8222-4EA4-B300-4F2F69939F75}"/>
                  </a:ext>
                </a:extLst>
              </p:cNvPr>
              <p:cNvSpPr txBox="1"/>
              <p:nvPr/>
            </p:nvSpPr>
            <p:spPr>
              <a:xfrm>
                <a:off x="758092" y="5142057"/>
                <a:ext cx="8089932" cy="1535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  <a:latin typeface="Segoe Print" panose="02000600000000000000" pitchFamily="2" charset="0"/>
                    <a:cs typeface="Calibri" panose="020F0502020204030204" pitchFamily="34" charset="0"/>
                  </a:rPr>
                  <a:t>How long does it take for the Kelvin wave to cross the Pacific</a:t>
                </a:r>
                <a:r>
                  <a:rPr lang="en-US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?</a:t>
                </a:r>
                <a:r>
                  <a:rPr lang="en-US" dirty="0">
                    <a:solidFill>
                      <a:srgbClr val="C00000"/>
                    </a:solidFill>
                    <a:latin typeface="Segoe Print" panose="02000600000000000000" pitchFamily="2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(L=15,000 km)</a:t>
                </a:r>
                <a:endParaRPr lang="en-US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Calculate the Rossby radius of deformation,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type m:val="li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</a:p>
              <a:p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=2.2×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−11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18C4913-8222-4EA4-B300-4F2F69939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92" y="5142057"/>
                <a:ext cx="8089932" cy="1535741"/>
              </a:xfrm>
              <a:prstGeom prst="rect">
                <a:avLst/>
              </a:prstGeom>
              <a:blipFill>
                <a:blip r:embed="rId3"/>
                <a:stretch>
                  <a:fillRect l="-603" t="-3187" b="-24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10">
            <a:extLst>
              <a:ext uri="{FF2B5EF4-FFF2-40B4-BE49-F238E27FC236}">
                <a16:creationId xmlns:a16="http://schemas.microsoft.com/office/drawing/2014/main" id="{241A90AD-A794-4951-8AE8-7698A13E5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1313"/>
            <a:ext cx="7050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1.5-layer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reduced-gravity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model of ocean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equatorial beta plane, </a:t>
            </a:r>
            <a:r>
              <a:rPr lang="en-US" sz="1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f=</a:t>
            </a:r>
            <a:r>
              <a:rPr lang="en-US" sz="1800" dirty="0">
                <a:solidFill>
                  <a:srgbClr val="0070C0"/>
                </a:solidFill>
                <a:latin typeface="Symbol" panose="05050102010706020507" pitchFamily="18" charset="2"/>
                <a:ea typeface="Cambria Math" panose="02040503050406030204" pitchFamily="18" charset="0"/>
              </a:rPr>
              <a:t>b</a:t>
            </a:r>
            <a:r>
              <a:rPr lang="en-US" sz="1800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 </a:t>
            </a:r>
            <a:endParaRPr lang="en-US" sz="1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3CF822-5681-4734-AF78-9E4DB3944CCD}"/>
              </a:ext>
            </a:extLst>
          </p:cNvPr>
          <p:cNvSpPr txBox="1"/>
          <p:nvPr/>
        </p:nvSpPr>
        <p:spPr>
          <a:xfrm>
            <a:off x="1227820" y="4080162"/>
            <a:ext cx="4106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Matsuno’s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equatorial wave solutions with</a:t>
            </a:r>
            <a:endParaRPr lang="en-US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6">
                <a:extLst>
                  <a:ext uri="{FF2B5EF4-FFF2-40B4-BE49-F238E27FC236}">
                    <a16:creationId xmlns:a16="http://schemas.microsoft.com/office/drawing/2014/main" id="{25117F34-7C05-406A-8090-A26BBB1725F0}"/>
                  </a:ext>
                </a:extLst>
              </p:cNvPr>
              <p:cNvSpPr txBox="1"/>
              <p:nvPr/>
            </p:nvSpPr>
            <p:spPr bwMode="auto">
              <a:xfrm>
                <a:off x="1729581" y="963612"/>
                <a:ext cx="2497138" cy="5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𝑓𝑣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Object 6">
                <a:extLst>
                  <a:ext uri="{FF2B5EF4-FFF2-40B4-BE49-F238E27FC236}">
                    <a16:creationId xmlns:a16="http://schemas.microsoft.com/office/drawing/2014/main" id="{25117F34-7C05-406A-8090-A26BBB172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9581" y="963612"/>
                <a:ext cx="2497138" cy="5969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5">
                <a:extLst>
                  <a:ext uri="{FF2B5EF4-FFF2-40B4-BE49-F238E27FC236}">
                    <a16:creationId xmlns:a16="http://schemas.microsoft.com/office/drawing/2014/main" id="{1E2B136F-C2FA-4E7B-9A4A-48BA9F8ED451}"/>
                  </a:ext>
                </a:extLst>
              </p:cNvPr>
              <p:cNvSpPr txBox="1"/>
              <p:nvPr/>
            </p:nvSpPr>
            <p:spPr bwMode="auto">
              <a:xfrm>
                <a:off x="1729581" y="1725612"/>
                <a:ext cx="2484438" cy="638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𝑓𝑢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2" name="Object 5">
                <a:extLst>
                  <a:ext uri="{FF2B5EF4-FFF2-40B4-BE49-F238E27FC236}">
                    <a16:creationId xmlns:a16="http://schemas.microsoft.com/office/drawing/2014/main" id="{1E2B136F-C2FA-4E7B-9A4A-48BA9F8ED4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9581" y="1725612"/>
                <a:ext cx="2484438" cy="6381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Object 4">
                <a:extLst>
                  <a:ext uri="{FF2B5EF4-FFF2-40B4-BE49-F238E27FC236}">
                    <a16:creationId xmlns:a16="http://schemas.microsoft.com/office/drawing/2014/main" id="{616BDD4F-70CA-4B27-9EE9-19FE51B1F614}"/>
                  </a:ext>
                </a:extLst>
              </p:cNvPr>
              <p:cNvSpPr txBox="1"/>
              <p:nvPr/>
            </p:nvSpPr>
            <p:spPr bwMode="auto">
              <a:xfrm>
                <a:off x="1729581" y="2652712"/>
                <a:ext cx="2128838" cy="5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)=−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3" name="Object 4">
                <a:extLst>
                  <a:ext uri="{FF2B5EF4-FFF2-40B4-BE49-F238E27FC236}">
                    <a16:creationId xmlns:a16="http://schemas.microsoft.com/office/drawing/2014/main" id="{616BDD4F-70CA-4B27-9EE9-19FE51B1F6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9581" y="2652712"/>
                <a:ext cx="2128838" cy="5969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16100B9-B291-40C8-8D80-E9F102DDD0CB}"/>
              </a:ext>
            </a:extLst>
          </p:cNvPr>
          <p:cNvSpPr/>
          <p:nvPr/>
        </p:nvSpPr>
        <p:spPr>
          <a:xfrm>
            <a:off x="228600" y="2698195"/>
            <a:ext cx="11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Continuity</a:t>
            </a: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5B2FBE-17D4-40D7-AD80-E7DFAA197454}"/>
              </a:ext>
            </a:extLst>
          </p:cNvPr>
          <p:cNvCxnSpPr>
            <a:cxnSpLocks/>
          </p:cNvCxnSpPr>
          <p:nvPr/>
        </p:nvCxnSpPr>
        <p:spPr>
          <a:xfrm flipH="1" flipV="1">
            <a:off x="1586706" y="1857374"/>
            <a:ext cx="450092" cy="452041"/>
          </a:xfrm>
          <a:prstGeom prst="line">
            <a:avLst/>
          </a:prstGeom>
          <a:ln w="19050"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79C2AEBE-D84A-444F-A977-D0ADE10E1D56}"/>
              </a:ext>
            </a:extLst>
          </p:cNvPr>
          <p:cNvSpPr/>
          <p:nvPr/>
        </p:nvSpPr>
        <p:spPr>
          <a:xfrm>
            <a:off x="783948" y="1596686"/>
            <a:ext cx="981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70C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Effect?</a:t>
            </a:r>
            <a:endParaRPr lang="en-US" dirty="0">
              <a:latin typeface="Segoe Print" panose="020006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B8B7F6-86ED-4051-835B-9FC872F6B4AF}"/>
              </a:ext>
            </a:extLst>
          </p:cNvPr>
          <p:cNvSpPr/>
          <p:nvPr/>
        </p:nvSpPr>
        <p:spPr>
          <a:xfrm>
            <a:off x="754548" y="3508692"/>
            <a:ext cx="4684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C00000"/>
                </a:solidFill>
                <a:latin typeface="Segoe Print" panose="02000600000000000000" pitchFamily="2" charset="0"/>
                <a:cs typeface="Calibri" panose="020F0502020204030204" pitchFamily="34" charset="0"/>
              </a:rPr>
              <a:t>Similar to the baroclinic atmosphere?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3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/>
      <p:bldP spid="2" grpId="0"/>
      <p:bldP spid="20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410" name="Object 6"/>
              <p:cNvSpPr txBox="1"/>
              <p:nvPr/>
            </p:nvSpPr>
            <p:spPr bwMode="auto">
              <a:xfrm>
                <a:off x="1729581" y="963612"/>
                <a:ext cx="2497138" cy="5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𝑓𝑣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𝑔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𝜌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𝑢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410" name="Object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9581" y="963612"/>
                <a:ext cx="2497138" cy="5969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11" name="Object 5"/>
              <p:cNvSpPr txBox="1"/>
              <p:nvPr/>
            </p:nvSpPr>
            <p:spPr bwMode="auto">
              <a:xfrm>
                <a:off x="1729581" y="1725612"/>
                <a:ext cx="2484438" cy="638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𝑓𝑢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𝑔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′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𝜏</m:t>
                              </m:r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𝜌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𝑣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411" name="Objec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9581" y="1725612"/>
                <a:ext cx="2484438" cy="6381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412" name="Object 4"/>
              <p:cNvSpPr txBox="1"/>
              <p:nvPr/>
            </p:nvSpPr>
            <p:spPr bwMode="auto">
              <a:xfrm>
                <a:off x="1729581" y="2652712"/>
                <a:ext cx="2128838" cy="5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 fontScale="77500" lnSpcReduction="20000"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h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𝑡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𝐻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𝑢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)=−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h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412" name="Object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29581" y="2652712"/>
                <a:ext cx="2128838" cy="5969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18" name="Text Box 18"/>
          <p:cNvSpPr txBox="1">
            <a:spLocks noChangeArrowheads="1"/>
          </p:cNvSpPr>
          <p:nvPr/>
        </p:nvSpPr>
        <p:spPr bwMode="auto">
          <a:xfrm>
            <a:off x="5508625" y="2438400"/>
            <a:ext cx="3025775" cy="88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c=(g’H)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1/2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~ 3 m/s for g’=3~4x10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-2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m/s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H=200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8176" name="Group 48"/>
              <p:cNvGraphicFramePr>
                <a:graphicFrameLocks noGrp="1"/>
              </p:cNvGraphicFramePr>
              <p:nvPr/>
            </p:nvGraphicFramePr>
            <p:xfrm>
              <a:off x="995756" y="3857161"/>
              <a:ext cx="7310043" cy="1944533"/>
            </p:xfrm>
            <a:graphic>
              <a:graphicData uri="http://schemas.openxmlformats.org/drawingml/2006/table">
                <a:tbl>
                  <a:tblPr/>
                  <a:tblGrid>
                    <a:gridCol w="13664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3245104956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3387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328329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60443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8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T="45729" marB="45729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</a:t>
                          </a:r>
                          <a:r>
                            <a:rPr kumimoji="0" lang="en-US" sz="18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 (m/s)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 (km)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Pressure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Forcing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9999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Ocean</a:t>
                          </a:r>
                        </a:p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8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T="45729" marB="45729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∆</m:t>
                                    </m:r>
                                    <m:r>
                                      <a:rPr lang="en-US" sz="16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𝜌</m:t>
                                    </m:r>
                                  </m:num>
                                  <m:den>
                                    <m:r>
                                      <a:rPr lang="en-US" sz="16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𝜌</m:t>
                                    </m:r>
                                  </m:den>
                                </m:f>
                                <m:r>
                                  <a:rPr lang="en-US" sz="16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𝑔𝐻</m:t>
                                </m:r>
                              </m:oMath>
                            </m:oMathPara>
                          </a14:m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100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g’h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wind stress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0443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Atmosphere</a:t>
                          </a:r>
                        </a:p>
                      </a:txBody>
                      <a:tcPr marT="45729" marB="45729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6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16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6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6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16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en-US" sz="16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den>
                                </m:f>
                                <m:f>
                                  <m:fPr>
                                    <m:ctrlPr>
                                      <a:rPr lang="en-US" sz="16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𝑔</m:t>
                                    </m:r>
                                    <m:sSub>
                                      <m:sSubPr>
                                        <m:ctrlPr>
                                          <a:rPr lang="en-US" sz="16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𝐻</m:t>
                                        </m:r>
                                      </m:e>
                                      <m:sub>
                                        <m:r>
                                          <a:rPr lang="en-US" sz="16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6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1500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Symbol" panose="05050102010706020507" pitchFamily="18" charset="2"/>
                              <a:cs typeface="Calibri" panose="020F0502020204030204" pitchFamily="34" charset="0"/>
                            </a:rPr>
                            <a:t>F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latent heating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8176" name="Group 48"/>
              <p:cNvGraphicFramePr>
                <a:graphicFrameLocks noGrp="1"/>
              </p:cNvGraphicFramePr>
              <p:nvPr/>
            </p:nvGraphicFramePr>
            <p:xfrm>
              <a:off x="995756" y="3857161"/>
              <a:ext cx="7310043" cy="1944533"/>
            </p:xfrm>
            <a:graphic>
              <a:graphicData uri="http://schemas.openxmlformats.org/drawingml/2006/table">
                <a:tbl>
                  <a:tblPr/>
                  <a:tblGrid>
                    <a:gridCol w="136644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524000">
                      <a:extLst>
                        <a:ext uri="{9D8B030D-6E8A-4147-A177-3AD203B41FA5}">
                          <a16:colId xmlns:a16="http://schemas.microsoft.com/office/drawing/2014/main" val="3245104956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03387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328329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</a:tblGrid>
                  <a:tr h="60443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8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T="45729" marB="45729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</a:t>
                          </a:r>
                          <a:r>
                            <a:rPr kumimoji="0" lang="en-US" sz="1800" b="0" i="0" u="none" strike="noStrike" cap="none" normalizeH="0" baseline="3000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 (m/s)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Re (km)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Pressure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Forcing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9999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Ocean</a:t>
                          </a:r>
                        </a:p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8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marT="45729" marB="45729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6"/>
                          <a:stretch>
                            <a:fillRect l="-92000" t="-89655" r="-292400" b="-1043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 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100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g’h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wind stress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640098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Atmosphere</a:t>
                          </a:r>
                        </a:p>
                      </a:txBody>
                      <a:tcPr marT="45729" marB="45729" horzOverflow="overflow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6"/>
                          <a:stretch>
                            <a:fillRect l="-92000" t="-209524" r="-292400" b="-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50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1500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Symbol" panose="05050102010706020507" pitchFamily="18" charset="2"/>
                              <a:cs typeface="Calibri" panose="020F0502020204030204" pitchFamily="34" charset="0"/>
                            </a:rPr>
                            <a:t>F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r>
                            <a:rPr kumimoji="0" lang="en-US" sz="18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latent heating</a:t>
                          </a:r>
                        </a:p>
                      </a:txBody>
                      <a:tcPr marT="45729" marB="45729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2" name="Down Arrow 41"/>
          <p:cNvSpPr/>
          <p:nvPr/>
        </p:nvSpPr>
        <p:spPr>
          <a:xfrm>
            <a:off x="4312283" y="5625101"/>
            <a:ext cx="152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377248" y="6071382"/>
            <a:ext cx="5666103" cy="369332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Quasi-steady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atmospheric response to slow ocean change.</a:t>
            </a: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498BCE42-D39C-47A9-8B7B-BFD8F607C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1313"/>
            <a:ext cx="70504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1.5-layer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reduced-gravity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model of ocean on equatorial beta plane,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f=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Cambria Math" panose="02040503050406030204" pitchFamily="18" charset="0"/>
                <a:cs typeface="+mn-cs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y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44A5E8DB-FF33-4EFE-AE9B-21A3EAC78A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1143000"/>
            <a:ext cx="2971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4" name="Group 50">
            <a:extLst>
              <a:ext uri="{FF2B5EF4-FFF2-40B4-BE49-F238E27FC236}">
                <a16:creationId xmlns:a16="http://schemas.microsoft.com/office/drawing/2014/main" id="{560064C7-6FF9-44A0-B772-9A97916DC9C3}"/>
              </a:ext>
            </a:extLst>
          </p:cNvPr>
          <p:cNvGrpSpPr>
            <a:grpSpLocks/>
          </p:cNvGrpSpPr>
          <p:nvPr/>
        </p:nvGrpSpPr>
        <p:grpSpPr bwMode="auto">
          <a:xfrm flipV="1">
            <a:off x="5486400" y="1663700"/>
            <a:ext cx="2895600" cy="393700"/>
            <a:chOff x="3456" y="960"/>
            <a:chExt cx="1824" cy="248"/>
          </a:xfrm>
        </p:grpSpPr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F5C74BA6-8C7D-4EB4-8DE1-DF01CC92D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960"/>
              <a:ext cx="912" cy="248"/>
            </a:xfrm>
            <a:custGeom>
              <a:avLst/>
              <a:gdLst>
                <a:gd name="T0" fmla="*/ 0 w 1152"/>
                <a:gd name="T1" fmla="*/ 2 h 344"/>
                <a:gd name="T2" fmla="*/ 10 w 1152"/>
                <a:gd name="T3" fmla="*/ 2 h 344"/>
                <a:gd name="T4" fmla="*/ 19 w 1152"/>
                <a:gd name="T5" fmla="*/ 2 h 344"/>
                <a:gd name="T6" fmla="*/ 25 w 1152"/>
                <a:gd name="T7" fmla="*/ 1 h 344"/>
                <a:gd name="T8" fmla="*/ 31 w 1152"/>
                <a:gd name="T9" fmla="*/ 1 h 344"/>
                <a:gd name="T10" fmla="*/ 35 w 1152"/>
                <a:gd name="T11" fmla="*/ 0 h 3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2"/>
                <a:gd name="T19" fmla="*/ 0 h 344"/>
                <a:gd name="T20" fmla="*/ 1152 w 1152"/>
                <a:gd name="T21" fmla="*/ 344 h 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2" h="344">
                  <a:moveTo>
                    <a:pt x="0" y="336"/>
                  </a:moveTo>
                  <a:cubicBezTo>
                    <a:pt x="116" y="340"/>
                    <a:pt x="232" y="344"/>
                    <a:pt x="336" y="336"/>
                  </a:cubicBezTo>
                  <a:cubicBezTo>
                    <a:pt x="440" y="328"/>
                    <a:pt x="544" y="312"/>
                    <a:pt x="624" y="288"/>
                  </a:cubicBezTo>
                  <a:cubicBezTo>
                    <a:pt x="704" y="264"/>
                    <a:pt x="752" y="232"/>
                    <a:pt x="816" y="192"/>
                  </a:cubicBezTo>
                  <a:cubicBezTo>
                    <a:pt x="880" y="152"/>
                    <a:pt x="952" y="80"/>
                    <a:pt x="1008" y="48"/>
                  </a:cubicBezTo>
                  <a:cubicBezTo>
                    <a:pt x="1064" y="16"/>
                    <a:pt x="1108" y="8"/>
                    <a:pt x="1152" y="0"/>
                  </a:cubicBezTo>
                </a:path>
              </a:pathLst>
            </a:custGeom>
            <a:noFill/>
            <a:ln w="19050" cmpd="sng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98DDE979-89AC-4179-9490-0D9D250A886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8" y="960"/>
              <a:ext cx="912" cy="248"/>
            </a:xfrm>
            <a:custGeom>
              <a:avLst/>
              <a:gdLst>
                <a:gd name="T0" fmla="*/ 0 w 1152"/>
                <a:gd name="T1" fmla="*/ 2 h 344"/>
                <a:gd name="T2" fmla="*/ 10 w 1152"/>
                <a:gd name="T3" fmla="*/ 2 h 344"/>
                <a:gd name="T4" fmla="*/ 19 w 1152"/>
                <a:gd name="T5" fmla="*/ 2 h 344"/>
                <a:gd name="T6" fmla="*/ 25 w 1152"/>
                <a:gd name="T7" fmla="*/ 1 h 344"/>
                <a:gd name="T8" fmla="*/ 31 w 1152"/>
                <a:gd name="T9" fmla="*/ 1 h 344"/>
                <a:gd name="T10" fmla="*/ 35 w 1152"/>
                <a:gd name="T11" fmla="*/ 0 h 3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2"/>
                <a:gd name="T19" fmla="*/ 0 h 344"/>
                <a:gd name="T20" fmla="*/ 1152 w 1152"/>
                <a:gd name="T21" fmla="*/ 344 h 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2" h="344">
                  <a:moveTo>
                    <a:pt x="0" y="336"/>
                  </a:moveTo>
                  <a:cubicBezTo>
                    <a:pt x="116" y="340"/>
                    <a:pt x="232" y="344"/>
                    <a:pt x="336" y="336"/>
                  </a:cubicBezTo>
                  <a:cubicBezTo>
                    <a:pt x="440" y="328"/>
                    <a:pt x="544" y="312"/>
                    <a:pt x="624" y="288"/>
                  </a:cubicBezTo>
                  <a:cubicBezTo>
                    <a:pt x="704" y="264"/>
                    <a:pt x="752" y="232"/>
                    <a:pt x="816" y="192"/>
                  </a:cubicBezTo>
                  <a:cubicBezTo>
                    <a:pt x="880" y="152"/>
                    <a:pt x="952" y="80"/>
                    <a:pt x="1008" y="48"/>
                  </a:cubicBezTo>
                  <a:cubicBezTo>
                    <a:pt x="1064" y="16"/>
                    <a:pt x="1108" y="8"/>
                    <a:pt x="1152" y="0"/>
                  </a:cubicBezTo>
                </a:path>
              </a:pathLst>
            </a:custGeom>
            <a:noFill/>
            <a:ln w="19050" cmpd="sng">
              <a:solidFill>
                <a:srgbClr val="00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Line 16">
            <a:extLst>
              <a:ext uri="{FF2B5EF4-FFF2-40B4-BE49-F238E27FC236}">
                <a16:creationId xmlns:a16="http://schemas.microsoft.com/office/drawing/2014/main" id="{7D7B19B7-1FCF-49CB-87B0-5F14D37A8CD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1663700"/>
            <a:ext cx="29718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id="{32C9AB02-6859-40E2-82C1-FB8F4FB37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488" y="1725612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</a:p>
        </p:txBody>
      </p:sp>
      <p:grpSp>
        <p:nvGrpSpPr>
          <p:cNvPr id="29" name="Group 51">
            <a:extLst>
              <a:ext uri="{FF2B5EF4-FFF2-40B4-BE49-F238E27FC236}">
                <a16:creationId xmlns:a16="http://schemas.microsoft.com/office/drawing/2014/main" id="{0715A5BA-2066-4392-B794-B68C800B7B0F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1066800"/>
            <a:ext cx="2895600" cy="76200"/>
            <a:chOff x="3456" y="960"/>
            <a:chExt cx="1824" cy="248"/>
          </a:xfrm>
        </p:grpSpPr>
        <p:sp>
          <p:nvSpPr>
            <p:cNvPr id="30" name="Freeform 52">
              <a:extLst>
                <a:ext uri="{FF2B5EF4-FFF2-40B4-BE49-F238E27FC236}">
                  <a16:creationId xmlns:a16="http://schemas.microsoft.com/office/drawing/2014/main" id="{FC8A7059-9444-49AC-B03E-F4B0DDE1E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" y="960"/>
              <a:ext cx="912" cy="248"/>
            </a:xfrm>
            <a:custGeom>
              <a:avLst/>
              <a:gdLst>
                <a:gd name="T0" fmla="*/ 0 w 1152"/>
                <a:gd name="T1" fmla="*/ 2 h 344"/>
                <a:gd name="T2" fmla="*/ 10 w 1152"/>
                <a:gd name="T3" fmla="*/ 2 h 344"/>
                <a:gd name="T4" fmla="*/ 19 w 1152"/>
                <a:gd name="T5" fmla="*/ 2 h 344"/>
                <a:gd name="T6" fmla="*/ 25 w 1152"/>
                <a:gd name="T7" fmla="*/ 1 h 344"/>
                <a:gd name="T8" fmla="*/ 31 w 1152"/>
                <a:gd name="T9" fmla="*/ 1 h 344"/>
                <a:gd name="T10" fmla="*/ 35 w 1152"/>
                <a:gd name="T11" fmla="*/ 0 h 3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2"/>
                <a:gd name="T19" fmla="*/ 0 h 344"/>
                <a:gd name="T20" fmla="*/ 1152 w 1152"/>
                <a:gd name="T21" fmla="*/ 344 h 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2" h="344">
                  <a:moveTo>
                    <a:pt x="0" y="336"/>
                  </a:moveTo>
                  <a:cubicBezTo>
                    <a:pt x="116" y="340"/>
                    <a:pt x="232" y="344"/>
                    <a:pt x="336" y="336"/>
                  </a:cubicBezTo>
                  <a:cubicBezTo>
                    <a:pt x="440" y="328"/>
                    <a:pt x="544" y="312"/>
                    <a:pt x="624" y="288"/>
                  </a:cubicBezTo>
                  <a:cubicBezTo>
                    <a:pt x="704" y="264"/>
                    <a:pt x="752" y="232"/>
                    <a:pt x="816" y="192"/>
                  </a:cubicBezTo>
                  <a:cubicBezTo>
                    <a:pt x="880" y="152"/>
                    <a:pt x="952" y="80"/>
                    <a:pt x="1008" y="48"/>
                  </a:cubicBezTo>
                  <a:cubicBezTo>
                    <a:pt x="1064" y="16"/>
                    <a:pt x="1108" y="8"/>
                    <a:pt x="1152" y="0"/>
                  </a:cubicBezTo>
                </a:path>
              </a:pathLst>
            </a:custGeom>
            <a:noFill/>
            <a:ln w="19050" cmpd="sng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53">
              <a:extLst>
                <a:ext uri="{FF2B5EF4-FFF2-40B4-BE49-F238E27FC236}">
                  <a16:creationId xmlns:a16="http://schemas.microsoft.com/office/drawing/2014/main" id="{B21CD81A-7447-4DE8-B41A-4E1DDD0153F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68" y="960"/>
              <a:ext cx="912" cy="248"/>
            </a:xfrm>
            <a:custGeom>
              <a:avLst/>
              <a:gdLst>
                <a:gd name="T0" fmla="*/ 0 w 1152"/>
                <a:gd name="T1" fmla="*/ 2 h 344"/>
                <a:gd name="T2" fmla="*/ 10 w 1152"/>
                <a:gd name="T3" fmla="*/ 2 h 344"/>
                <a:gd name="T4" fmla="*/ 19 w 1152"/>
                <a:gd name="T5" fmla="*/ 2 h 344"/>
                <a:gd name="T6" fmla="*/ 25 w 1152"/>
                <a:gd name="T7" fmla="*/ 1 h 344"/>
                <a:gd name="T8" fmla="*/ 31 w 1152"/>
                <a:gd name="T9" fmla="*/ 1 h 344"/>
                <a:gd name="T10" fmla="*/ 35 w 1152"/>
                <a:gd name="T11" fmla="*/ 0 h 3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52"/>
                <a:gd name="T19" fmla="*/ 0 h 344"/>
                <a:gd name="T20" fmla="*/ 1152 w 1152"/>
                <a:gd name="T21" fmla="*/ 344 h 3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52" h="344">
                  <a:moveTo>
                    <a:pt x="0" y="336"/>
                  </a:moveTo>
                  <a:cubicBezTo>
                    <a:pt x="116" y="340"/>
                    <a:pt x="232" y="344"/>
                    <a:pt x="336" y="336"/>
                  </a:cubicBezTo>
                  <a:cubicBezTo>
                    <a:pt x="440" y="328"/>
                    <a:pt x="544" y="312"/>
                    <a:pt x="624" y="288"/>
                  </a:cubicBezTo>
                  <a:cubicBezTo>
                    <a:pt x="704" y="264"/>
                    <a:pt x="752" y="232"/>
                    <a:pt x="816" y="192"/>
                  </a:cubicBezTo>
                  <a:cubicBezTo>
                    <a:pt x="880" y="152"/>
                    <a:pt x="952" y="80"/>
                    <a:pt x="1008" y="48"/>
                  </a:cubicBezTo>
                  <a:cubicBezTo>
                    <a:pt x="1064" y="16"/>
                    <a:pt x="1108" y="8"/>
                    <a:pt x="1152" y="0"/>
                  </a:cubicBezTo>
                </a:path>
              </a:pathLst>
            </a:custGeom>
            <a:noFill/>
            <a:ln w="19050" cmpd="sng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7800F16-386A-4E15-AD54-7379E48D8300}"/>
              </a:ext>
            </a:extLst>
          </p:cNvPr>
          <p:cNvCxnSpPr>
            <a:cxnSpLocks/>
          </p:cNvCxnSpPr>
          <p:nvPr/>
        </p:nvCxnSpPr>
        <p:spPr>
          <a:xfrm>
            <a:off x="7005638" y="1676400"/>
            <a:ext cx="0" cy="366711"/>
          </a:xfrm>
          <a:prstGeom prst="straightConnector1">
            <a:avLst/>
          </a:prstGeom>
          <a:ln w="12700">
            <a:solidFill>
              <a:srgbClr val="00B0F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extBox 3">
            <a:extLst>
              <a:ext uri="{FF2B5EF4-FFF2-40B4-BE49-F238E27FC236}">
                <a16:creationId xmlns:a16="http://schemas.microsoft.com/office/drawing/2014/main" id="{C271BC43-6D53-4DA1-9A9B-733852596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1219200"/>
            <a:ext cx="350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56603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F506A0B5-5DF7-4FB5-BBE1-4427224B8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583" r="467"/>
          <a:stretch/>
        </p:blipFill>
        <p:spPr bwMode="auto">
          <a:xfrm>
            <a:off x="381000" y="1048871"/>
            <a:ext cx="8458200" cy="5580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0D316E73-EB32-4898-AD2E-A223D556E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0" b="28358"/>
          <a:stretch>
            <a:fillRect/>
          </a:stretch>
        </p:blipFill>
        <p:spPr bwMode="auto">
          <a:xfrm>
            <a:off x="2590800" y="533400"/>
            <a:ext cx="3962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071A1798-E723-462B-9098-CFF69AB43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325"/>
            <a:ext cx="5619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rgbClr val="3333FF"/>
                </a:solidFill>
                <a:ea typeface="SimSun" panose="02010600030101010101" pitchFamily="2" charset="-122"/>
              </a:rPr>
              <a:t>Dispersion of an initial thermocline displacement</a:t>
            </a:r>
          </a:p>
        </p:txBody>
      </p:sp>
      <p:sp>
        <p:nvSpPr>
          <p:cNvPr id="23558" name="Text Box 6">
            <a:extLst>
              <a:ext uri="{FF2B5EF4-FFF2-40B4-BE49-F238E27FC236}">
                <a16:creationId xmlns:a16="http://schemas.microsoft.com/office/drawing/2014/main" id="{6F3E0C6A-0029-40DA-A7CA-0B7662EA2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9213" y="4644560"/>
            <a:ext cx="5309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K</a:t>
            </a:r>
            <a:r>
              <a:rPr lang="en-US" altLang="zh-CN" sz="18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endParaRPr lang="en-US" altLang="zh-CN" sz="1800">
              <a:solidFill>
                <a:srgbClr val="FF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12F526C7-E180-473B-ABAD-0279029C8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433888"/>
            <a:ext cx="5357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</a:t>
            </a:r>
            <a:r>
              <a:rPr lang="en-US" altLang="zh-CN" sz="18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23560" name="Text Box 8">
            <a:extLst>
              <a:ext uri="{FF2B5EF4-FFF2-40B4-BE49-F238E27FC236}">
                <a16:creationId xmlns:a16="http://schemas.microsoft.com/office/drawing/2014/main" id="{E6EC406A-A185-4A1C-B635-9E7A7B1F0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876800"/>
            <a:ext cx="5357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Wingdings" panose="05000000000000000000" pitchFamily="2" charset="2"/>
              </a:rPr>
              <a:t></a:t>
            </a:r>
            <a:r>
              <a:rPr lang="en-US" altLang="zh-CN" sz="1800">
                <a:solidFill>
                  <a:srgbClr val="FF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23561" name="Line 9">
            <a:extLst>
              <a:ext uri="{FF2B5EF4-FFF2-40B4-BE49-F238E27FC236}">
                <a16:creationId xmlns:a16="http://schemas.microsoft.com/office/drawing/2014/main" id="{C06A1A66-26CD-4C11-9396-239E3F0C71E3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1277472"/>
            <a:ext cx="0" cy="4724400"/>
          </a:xfrm>
          <a:prstGeom prst="line">
            <a:avLst/>
          </a:prstGeom>
          <a:noFill/>
          <a:ln w="9525">
            <a:solidFill>
              <a:srgbClr val="0099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10">
            <a:extLst>
              <a:ext uri="{FF2B5EF4-FFF2-40B4-BE49-F238E27FC236}">
                <a16:creationId xmlns:a16="http://schemas.microsoft.com/office/drawing/2014/main" id="{612BFF4B-B9C7-47D5-ADA6-5C95BBCBAF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1277472"/>
            <a:ext cx="0" cy="4724400"/>
          </a:xfrm>
          <a:prstGeom prst="line">
            <a:avLst/>
          </a:prstGeom>
          <a:noFill/>
          <a:ln w="9525">
            <a:solidFill>
              <a:srgbClr val="0099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Oval 11">
            <a:extLst>
              <a:ext uri="{FF2B5EF4-FFF2-40B4-BE49-F238E27FC236}">
                <a16:creationId xmlns:a16="http://schemas.microsoft.com/office/drawing/2014/main" id="{088F30E7-9457-412D-AD9A-7C19E8B4E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887072"/>
            <a:ext cx="914400" cy="914400"/>
          </a:xfrm>
          <a:prstGeom prst="ellipse">
            <a:avLst/>
          </a:prstGeom>
          <a:noFill/>
          <a:ln w="28575">
            <a:solidFill>
              <a:srgbClr val="FF99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564" name="Oval 12">
            <a:extLst>
              <a:ext uri="{FF2B5EF4-FFF2-40B4-BE49-F238E27FC236}">
                <a16:creationId xmlns:a16="http://schemas.microsoft.com/office/drawing/2014/main" id="{CD2360B9-7D94-42BB-B373-1F572EAAD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115672"/>
            <a:ext cx="457200" cy="457200"/>
          </a:xfrm>
          <a:prstGeom prst="ellipse">
            <a:avLst/>
          </a:prstGeom>
          <a:noFill/>
          <a:ln w="28575">
            <a:solidFill>
              <a:srgbClr val="FF99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565" name="Line 13">
            <a:extLst>
              <a:ext uri="{FF2B5EF4-FFF2-40B4-BE49-F238E27FC236}">
                <a16:creationId xmlns:a16="http://schemas.microsoft.com/office/drawing/2014/main" id="{7FF0E1DE-210A-41E3-A0D3-B1AD5FA76C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43000" y="4825535"/>
            <a:ext cx="7010400" cy="0"/>
          </a:xfrm>
          <a:prstGeom prst="line">
            <a:avLst/>
          </a:prstGeom>
          <a:noFill/>
          <a:ln w="9525">
            <a:solidFill>
              <a:srgbClr val="FF99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D4656E-0FDA-46DF-946B-7492CBD0530F}"/>
              </a:ext>
            </a:extLst>
          </p:cNvPr>
          <p:cNvSpPr txBox="1"/>
          <p:nvPr/>
        </p:nvSpPr>
        <p:spPr>
          <a:xfrm>
            <a:off x="2286000" y="6364943"/>
            <a:ext cx="75565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200" b="1" dirty="0"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Fig. 3.10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2822</TotalTime>
  <Words>1566</Words>
  <Application>Microsoft Office PowerPoint</Application>
  <PresentationFormat>On-screen Show (4:3)</PresentationFormat>
  <Paragraphs>269</Paragraphs>
  <Slides>26</Slides>
  <Notes>22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Calibri</vt:lpstr>
      <vt:lpstr>Cambria Math</vt:lpstr>
      <vt:lpstr>Monotype Corsiva</vt:lpstr>
      <vt:lpstr>Segoe Print</vt:lpstr>
      <vt:lpstr>Symbol</vt:lpstr>
      <vt:lpstr>Times New Roman</vt:lpstr>
      <vt:lpstr>Default Design</vt:lpstr>
      <vt:lpstr>3_Default Design</vt:lpstr>
      <vt:lpstr>4_Default Design</vt:lpstr>
      <vt:lpstr>Office Theme</vt:lpstr>
      <vt:lpstr>3_Office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IPRC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IPRC</dc:creator>
  <cp:lastModifiedBy>Shang-Ping Xie</cp:lastModifiedBy>
  <cp:revision>177</cp:revision>
  <dcterms:created xsi:type="dcterms:W3CDTF">2007-01-30T04:39:58Z</dcterms:created>
  <dcterms:modified xsi:type="dcterms:W3CDTF">2023-07-11T18:59:30Z</dcterms:modified>
</cp:coreProperties>
</file>