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87" r:id="rId2"/>
    <p:sldMasterId id="2147483999" r:id="rId3"/>
    <p:sldMasterId id="2147484011" r:id="rId4"/>
  </p:sldMasterIdLst>
  <p:notesMasterIdLst>
    <p:notesMasterId r:id="rId27"/>
  </p:notesMasterIdLst>
  <p:handoutMasterIdLst>
    <p:handoutMasterId r:id="rId28"/>
  </p:handoutMasterIdLst>
  <p:sldIdLst>
    <p:sldId id="286" r:id="rId5"/>
    <p:sldId id="647" r:id="rId6"/>
    <p:sldId id="339" r:id="rId7"/>
    <p:sldId id="290" r:id="rId8"/>
    <p:sldId id="291" r:id="rId9"/>
    <p:sldId id="658" r:id="rId10"/>
    <p:sldId id="659" r:id="rId11"/>
    <p:sldId id="329" r:id="rId12"/>
    <p:sldId id="298" r:id="rId13"/>
    <p:sldId id="293" r:id="rId14"/>
    <p:sldId id="662" r:id="rId15"/>
    <p:sldId id="369" r:id="rId16"/>
    <p:sldId id="661" r:id="rId17"/>
    <p:sldId id="257" r:id="rId18"/>
    <p:sldId id="340" r:id="rId19"/>
    <p:sldId id="625" r:id="rId20"/>
    <p:sldId id="371" r:id="rId21"/>
    <p:sldId id="338" r:id="rId22"/>
    <p:sldId id="626" r:id="rId23"/>
    <p:sldId id="1164" r:id="rId24"/>
    <p:sldId id="330" r:id="rId25"/>
    <p:sldId id="279" r:id="rId26"/>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B6DCDF"/>
    <a:srgbClr val="008000"/>
    <a:srgbClr val="FFBFC8"/>
    <a:srgbClr val="FFC1CA"/>
    <a:srgbClr val="FFCCCC"/>
    <a:srgbClr val="FFCCFF"/>
    <a:srgbClr val="FFFFFF"/>
    <a:srgbClr val="FF9999"/>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986" autoAdjust="0"/>
    <p:restoredTop sz="89600" autoAdjust="0"/>
  </p:normalViewPr>
  <p:slideViewPr>
    <p:cSldViewPr>
      <p:cViewPr varScale="1">
        <p:scale>
          <a:sx n="101" d="100"/>
          <a:sy n="101" d="100"/>
        </p:scale>
        <p:origin x="336" y="114"/>
      </p:cViewPr>
      <p:guideLst>
        <p:guide orient="horz" pos="2160"/>
        <p:guide pos="2880"/>
      </p:guideLst>
    </p:cSldViewPr>
  </p:slideViewPr>
  <p:notesTextViewPr>
    <p:cViewPr>
      <p:scale>
        <a:sx n="3" d="2"/>
        <a:sy n="3" d="2"/>
      </p:scale>
      <p:origin x="0" y="0"/>
    </p:cViewPr>
  </p:notesTextViewPr>
  <p:sorterViewPr>
    <p:cViewPr varScale="1">
      <p:scale>
        <a:sx n="1" d="1"/>
        <a:sy n="1" d="1"/>
      </p:scale>
      <p:origin x="0" y="-32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6109A-F9A6-46C5-98AF-38C58AF74EC5}"/>
              </a:ext>
            </a:extLst>
          </p:cNvPr>
          <p:cNvSpPr>
            <a:spLocks noGrp="1"/>
          </p:cNvSpPr>
          <p:nvPr>
            <p:ph type="hdr" sz="quarter"/>
          </p:nvPr>
        </p:nvSpPr>
        <p:spPr>
          <a:xfrm>
            <a:off x="0" y="0"/>
            <a:ext cx="3170238" cy="479425"/>
          </a:xfrm>
          <a:prstGeom prst="rect">
            <a:avLst/>
          </a:prstGeom>
        </p:spPr>
        <p:txBody>
          <a:bodyPr vert="horz" lIns="95006" tIns="47503" rIns="95006" bIns="47503"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8AA271F-29FA-4C22-8B63-3A772ABE8167}"/>
              </a:ext>
            </a:extLst>
          </p:cNvPr>
          <p:cNvSpPr>
            <a:spLocks noGrp="1"/>
          </p:cNvSpPr>
          <p:nvPr>
            <p:ph type="dt" sz="quarter" idx="1"/>
          </p:nvPr>
        </p:nvSpPr>
        <p:spPr>
          <a:xfrm>
            <a:off x="4143375" y="0"/>
            <a:ext cx="3170238" cy="479425"/>
          </a:xfrm>
          <a:prstGeom prst="rect">
            <a:avLst/>
          </a:prstGeom>
        </p:spPr>
        <p:txBody>
          <a:bodyPr vert="horz" lIns="95006" tIns="47503" rIns="95006" bIns="47503" rtlCol="0"/>
          <a:lstStyle>
            <a:lvl1pPr algn="r" eaLnBrk="1" fontAlgn="auto" hangingPunct="1">
              <a:spcBef>
                <a:spcPts val="0"/>
              </a:spcBef>
              <a:spcAft>
                <a:spcPts val="0"/>
              </a:spcAft>
              <a:defRPr sz="1200">
                <a:latin typeface="+mn-lt"/>
              </a:defRPr>
            </a:lvl1pPr>
          </a:lstStyle>
          <a:p>
            <a:pPr>
              <a:defRPr/>
            </a:pPr>
            <a:fld id="{D0AB4F8B-4984-48D7-9885-9F614D9C2018}" type="datetimeFigureOut">
              <a:rPr lang="en-US"/>
              <a:pPr>
                <a:defRPr/>
              </a:pPr>
              <a:t>7/11/2023</a:t>
            </a:fld>
            <a:endParaRPr lang="en-US"/>
          </a:p>
        </p:txBody>
      </p:sp>
      <p:sp>
        <p:nvSpPr>
          <p:cNvPr id="4" name="Footer Placeholder 3">
            <a:extLst>
              <a:ext uri="{FF2B5EF4-FFF2-40B4-BE49-F238E27FC236}">
                <a16:creationId xmlns:a16="http://schemas.microsoft.com/office/drawing/2014/main" id="{5D70545F-16F4-4F21-A7A9-13DED2CACAB6}"/>
              </a:ext>
            </a:extLst>
          </p:cNvPr>
          <p:cNvSpPr>
            <a:spLocks noGrp="1"/>
          </p:cNvSpPr>
          <p:nvPr>
            <p:ph type="ftr" sz="quarter" idx="2"/>
          </p:nvPr>
        </p:nvSpPr>
        <p:spPr>
          <a:xfrm>
            <a:off x="0" y="9120188"/>
            <a:ext cx="3170238" cy="479425"/>
          </a:xfrm>
          <a:prstGeom prst="rect">
            <a:avLst/>
          </a:prstGeom>
        </p:spPr>
        <p:txBody>
          <a:bodyPr vert="horz" lIns="95006" tIns="47503" rIns="95006" bIns="47503"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71846398-5A15-4361-ADC6-145E09E1557C}"/>
              </a:ext>
            </a:extLst>
          </p:cNvPr>
          <p:cNvSpPr>
            <a:spLocks noGrp="1"/>
          </p:cNvSpPr>
          <p:nvPr>
            <p:ph type="sldNum" sz="quarter" idx="3"/>
          </p:nvPr>
        </p:nvSpPr>
        <p:spPr>
          <a:xfrm>
            <a:off x="4143375" y="9120188"/>
            <a:ext cx="3170238" cy="479425"/>
          </a:xfrm>
          <a:prstGeom prst="rect">
            <a:avLst/>
          </a:prstGeom>
        </p:spPr>
        <p:txBody>
          <a:bodyPr vert="horz" wrap="square" lIns="95006" tIns="47503" rIns="95006" bIns="47503"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93E69061-D4E5-4198-AB6B-7E1C94496320}"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121520-314A-4D74-ABF4-24599047EC69}"/>
              </a:ext>
            </a:extLst>
          </p:cNvPr>
          <p:cNvSpPr>
            <a:spLocks noGrp="1"/>
          </p:cNvSpPr>
          <p:nvPr>
            <p:ph type="hdr" sz="quarter"/>
          </p:nvPr>
        </p:nvSpPr>
        <p:spPr>
          <a:xfrm>
            <a:off x="0" y="0"/>
            <a:ext cx="3170238" cy="479425"/>
          </a:xfrm>
          <a:prstGeom prst="rect">
            <a:avLst/>
          </a:prstGeom>
        </p:spPr>
        <p:txBody>
          <a:bodyPr vert="horz" lIns="96659" tIns="48330" rIns="96659" bIns="4833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67DB3888-A25B-418B-9319-7F45A09BA725}"/>
              </a:ext>
            </a:extLst>
          </p:cNvPr>
          <p:cNvSpPr>
            <a:spLocks noGrp="1"/>
          </p:cNvSpPr>
          <p:nvPr>
            <p:ph type="dt" idx="1"/>
          </p:nvPr>
        </p:nvSpPr>
        <p:spPr>
          <a:xfrm>
            <a:off x="4143375" y="0"/>
            <a:ext cx="3170238" cy="479425"/>
          </a:xfrm>
          <a:prstGeom prst="rect">
            <a:avLst/>
          </a:prstGeom>
        </p:spPr>
        <p:txBody>
          <a:bodyPr vert="horz" lIns="96659" tIns="48330" rIns="96659" bIns="48330" rtlCol="0"/>
          <a:lstStyle>
            <a:lvl1pPr algn="r" eaLnBrk="1" fontAlgn="auto" hangingPunct="1">
              <a:spcBef>
                <a:spcPts val="0"/>
              </a:spcBef>
              <a:spcAft>
                <a:spcPts val="0"/>
              </a:spcAft>
              <a:defRPr sz="1200">
                <a:latin typeface="+mn-lt"/>
              </a:defRPr>
            </a:lvl1pPr>
          </a:lstStyle>
          <a:p>
            <a:pPr>
              <a:defRPr/>
            </a:pPr>
            <a:fld id="{CC81DAAB-1CCA-45C0-9D05-5ED41097F9E9}" type="datetimeFigureOut">
              <a:rPr lang="en-US"/>
              <a:pPr>
                <a:defRPr/>
              </a:pPr>
              <a:t>7/11/2023</a:t>
            </a:fld>
            <a:endParaRPr lang="en-US"/>
          </a:p>
        </p:txBody>
      </p:sp>
      <p:sp>
        <p:nvSpPr>
          <p:cNvPr id="4" name="Slide Image Placeholder 3">
            <a:extLst>
              <a:ext uri="{FF2B5EF4-FFF2-40B4-BE49-F238E27FC236}">
                <a16:creationId xmlns:a16="http://schemas.microsoft.com/office/drawing/2014/main" id="{0DF75B17-EF4E-4A3B-BF33-08BB360DDBBF}"/>
              </a:ext>
            </a:extLst>
          </p:cNvPr>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9" tIns="48330" rIns="96659" bIns="48330" rtlCol="0" anchor="ctr"/>
          <a:lstStyle/>
          <a:p>
            <a:pPr lvl="0"/>
            <a:endParaRPr lang="en-US" noProof="0"/>
          </a:p>
        </p:txBody>
      </p:sp>
      <p:sp>
        <p:nvSpPr>
          <p:cNvPr id="5" name="Notes Placeholder 4">
            <a:extLst>
              <a:ext uri="{FF2B5EF4-FFF2-40B4-BE49-F238E27FC236}">
                <a16:creationId xmlns:a16="http://schemas.microsoft.com/office/drawing/2014/main" id="{BAE9AE98-2286-4CFC-B0BA-F6AB3C2D1A03}"/>
              </a:ext>
            </a:extLst>
          </p:cNvPr>
          <p:cNvSpPr>
            <a:spLocks noGrp="1"/>
          </p:cNvSpPr>
          <p:nvPr>
            <p:ph type="body" sz="quarter" idx="3"/>
          </p:nvPr>
        </p:nvSpPr>
        <p:spPr>
          <a:xfrm>
            <a:off x="731838" y="4560888"/>
            <a:ext cx="5851525" cy="4319587"/>
          </a:xfrm>
          <a:prstGeom prst="rect">
            <a:avLst/>
          </a:prstGeom>
        </p:spPr>
        <p:txBody>
          <a:bodyPr vert="horz" lIns="96659" tIns="48330" rIns="96659" bIns="4833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E0D7657-9403-434C-800C-F93E87BA72CF}"/>
              </a:ext>
            </a:extLst>
          </p:cNvPr>
          <p:cNvSpPr>
            <a:spLocks noGrp="1"/>
          </p:cNvSpPr>
          <p:nvPr>
            <p:ph type="ftr" sz="quarter" idx="4"/>
          </p:nvPr>
        </p:nvSpPr>
        <p:spPr>
          <a:xfrm>
            <a:off x="0" y="9120188"/>
            <a:ext cx="3170238" cy="479425"/>
          </a:xfrm>
          <a:prstGeom prst="rect">
            <a:avLst/>
          </a:prstGeom>
        </p:spPr>
        <p:txBody>
          <a:bodyPr vert="horz" lIns="96659" tIns="48330" rIns="96659" bIns="4833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54D71862-4B59-4E02-AACC-36E63C13815F}"/>
              </a:ext>
            </a:extLst>
          </p:cNvPr>
          <p:cNvSpPr>
            <a:spLocks noGrp="1"/>
          </p:cNvSpPr>
          <p:nvPr>
            <p:ph type="sldNum" sz="quarter" idx="5"/>
          </p:nvPr>
        </p:nvSpPr>
        <p:spPr>
          <a:xfrm>
            <a:off x="4143375" y="9120188"/>
            <a:ext cx="3170238" cy="479425"/>
          </a:xfrm>
          <a:prstGeom prst="rect">
            <a:avLst/>
          </a:prstGeom>
        </p:spPr>
        <p:txBody>
          <a:bodyPr vert="horz" wrap="square" lIns="96659" tIns="48330" rIns="96659" bIns="4833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D77478B3-3C38-4A60-8495-F15B78C5A57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atmos.washington.edu/~david/BH_1989.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7141002F-D8A4-4704-A262-0AB77EE485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9FF4433B-2756-45C5-93BF-6FBC4746E3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9.1, 9.2, 9.3, 9.4.1, 9.4.3</a:t>
            </a:r>
          </a:p>
        </p:txBody>
      </p:sp>
      <p:sp>
        <p:nvSpPr>
          <p:cNvPr id="8196" name="Slide Number Placeholder 3">
            <a:extLst>
              <a:ext uri="{FF2B5EF4-FFF2-40B4-BE49-F238E27FC236}">
                <a16:creationId xmlns:a16="http://schemas.microsoft.com/office/drawing/2014/main" id="{600FF7CA-B5B9-45D7-AC54-54E4A5B808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09B0DE-2AF0-42E9-8A00-DD19A5BE8EFA}" type="slidenum">
              <a:rPr lang="zh-CN" altLang="en-US"/>
              <a:pPr>
                <a:spcBef>
                  <a:spcPct val="0"/>
                </a:spcBef>
              </a:pPr>
              <a:t>1</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Philander, S.G.H., and A.D. Seigel, 1985: Simulation of El Ni�o of 1982-1983. </a:t>
            </a:r>
            <a:r>
              <a:rPr lang="en-US" altLang="en-US" i="1"/>
              <a:t>Coupled Ocean-Atmosphere Models</a:t>
            </a:r>
            <a:r>
              <a:rPr lang="en-US" altLang="en-US"/>
              <a:t>, J. Nihoul, Ed., Elsevier, 517-541.</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A334E00-377B-4452-BF07-C9EC7E3DBD8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97518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dirty="0">
                <a:latin typeface="+mn-lt"/>
              </a:rPr>
              <a:t>ESRL-CAM5</a:t>
            </a:r>
            <a:r>
              <a:rPr lang="zh-CN" altLang="en-US" sz="1200" dirty="0">
                <a:latin typeface="+mn-lt"/>
              </a:rPr>
              <a:t>： </a:t>
            </a:r>
            <a:r>
              <a:rPr lang="en-US" altLang="zh-CN" dirty="0"/>
              <a:t>https://psl.noaa.gov/repository/entry/show?entryid=e4a9390e-638b-4f48-a6f0-799ee2cbc894</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a:defRPr/>
            </a:pPr>
            <a:fld id="{E638A99F-FBF9-487B-884B-65BA1811E5ED}" type="slidenum">
              <a:rPr lang="en-US" altLang="en-US" smtClean="0"/>
              <a:pPr>
                <a:defRPr/>
              </a:pPr>
              <a:t>13</a:t>
            </a:fld>
            <a:endParaRPr lang="en-US" altLang="en-US"/>
          </a:p>
        </p:txBody>
      </p:sp>
    </p:spTree>
    <p:extLst>
      <p:ext uri="{BB962C8B-B14F-4D97-AF65-F5344CB8AC3E}">
        <p14:creationId xmlns:p14="http://schemas.microsoft.com/office/powerpoint/2010/main" val="1037652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03ED14A8-1B3A-4F8E-BA31-91C6842AA8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08F6B1-43E1-4FA7-8094-7790E412C624}" type="slidenum">
              <a:rPr lang="zh-CN" altLang="en-US"/>
              <a:pPr>
                <a:spcBef>
                  <a:spcPct val="0"/>
                </a:spcBef>
              </a:pPr>
              <a:t>14</a:t>
            </a:fld>
            <a:endParaRPr lang="en-US" altLang="zh-CN"/>
          </a:p>
        </p:txBody>
      </p:sp>
      <p:sp>
        <p:nvSpPr>
          <p:cNvPr id="31747" name="Rectangle 2">
            <a:extLst>
              <a:ext uri="{FF2B5EF4-FFF2-40B4-BE49-F238E27FC236}">
                <a16:creationId xmlns:a16="http://schemas.microsoft.com/office/drawing/2014/main" id="{AED7A61D-153E-4758-A98F-44E12EB84C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a:extLst>
              <a:ext uri="{FF2B5EF4-FFF2-40B4-BE49-F238E27FC236}">
                <a16:creationId xmlns:a16="http://schemas.microsoft.com/office/drawing/2014/main" id="{307B315E-75F9-4613-8EC2-873372B3A133}"/>
              </a:ext>
            </a:extLst>
          </p:cNvPr>
          <p:cNvSpPr>
            <a:spLocks noGrp="1" noChangeArrowheads="1"/>
          </p:cNvSpPr>
          <p:nvPr>
            <p:ph type="body" idx="1"/>
          </p:nvPr>
        </p:nvSpPr>
        <p:spPr bwMode="auto">
          <a:xfrm>
            <a:off x="976313" y="4560888"/>
            <a:ext cx="5362575"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t>FIGURE 7.27 In diagram (a), under ordinary conditions higher pressure over the southeastern Pacific and lower pressure near Indonesia produce easterly trade winds along the equator. These winds promote upwelling and cooler ocean water in the eastern Pacific, while warmer water prevails in the western Pacific. The trades are part of a circulation that typically finds rising air and heavy rain over the western Pacific and sinking air and generally dry weather over the eastern Pacific. When the trades are exceptionally strong, water along the equator in the eastern Pacific becomes quite cool. This cool event is called </a:t>
            </a:r>
            <a:r>
              <a:rPr lang="en-US" altLang="zh-CN" i="1"/>
              <a:t>La Niña. </a:t>
            </a:r>
            <a:r>
              <a:rPr lang="en-US" altLang="zh-CN"/>
              <a:t>During El Niño conditions—diagram (b)—atmospheric pressure decreases over the eastern Pacific and rises over the western Pacific. This change in pressure causes the trades to weaken or reverse direction. This situation enhances the countercurrent that carries warm water from the west over a vast region of the eastern tropical Pacific. The thermocline, which separates the warm water of the upper ocean from the cold water below, changes as the ocean conditions change from non-El Niño to El Niño. </a:t>
            </a:r>
          </a:p>
          <a:p>
            <a:pPr eaLnBrk="1" hangingPunct="1">
              <a:spcBef>
                <a:spcPct val="0"/>
              </a:spcBef>
            </a:pP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117B621-2244-4517-AD72-1FD764E0A27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ct val="0"/>
                </a:spcBef>
                <a:spcAft>
                  <a:spcPts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276256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BF52EAD7-A9D5-4D74-B97D-12A60E0786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28C3DE11-C8D1-4C7D-998A-5BA7097AA3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
        <p:nvSpPr>
          <p:cNvPr id="69636" name="Slide Number Placeholder 3">
            <a:extLst>
              <a:ext uri="{FF2B5EF4-FFF2-40B4-BE49-F238E27FC236}">
                <a16:creationId xmlns:a16="http://schemas.microsoft.com/office/drawing/2014/main" id="{FED8582E-F9A2-4CD9-A73F-80418AD94B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Calibri" panose="020F0502020204030204" pitchFamily="34" charset="0"/>
              </a:defRPr>
            </a:lvl1pPr>
            <a:lvl2pPr marL="742950" indent="-285750" defTabSz="966788">
              <a:spcBef>
                <a:spcPct val="30000"/>
              </a:spcBef>
              <a:defRPr sz="1200">
                <a:solidFill>
                  <a:schemeClr val="tx1"/>
                </a:solidFill>
                <a:latin typeface="Calibri" panose="020F0502020204030204" pitchFamily="34" charset="0"/>
              </a:defRPr>
            </a:lvl2pPr>
            <a:lvl3pPr marL="1143000" indent="-228600" defTabSz="966788">
              <a:spcBef>
                <a:spcPct val="30000"/>
              </a:spcBef>
              <a:defRPr sz="1200">
                <a:solidFill>
                  <a:schemeClr val="tx1"/>
                </a:solidFill>
                <a:latin typeface="Calibri" panose="020F0502020204030204" pitchFamily="34" charset="0"/>
              </a:defRPr>
            </a:lvl3pPr>
            <a:lvl4pPr marL="1600200" indent="-228600" defTabSz="966788">
              <a:spcBef>
                <a:spcPct val="30000"/>
              </a:spcBef>
              <a:defRPr sz="1200">
                <a:solidFill>
                  <a:schemeClr val="tx1"/>
                </a:solidFill>
                <a:latin typeface="Calibri" panose="020F0502020204030204" pitchFamily="34" charset="0"/>
              </a:defRPr>
            </a:lvl4pPr>
            <a:lvl5pPr marL="2057400" indent="-228600" defTabSz="966788">
              <a:spcBef>
                <a:spcPct val="30000"/>
              </a:spcBef>
              <a:defRPr sz="1200">
                <a:solidFill>
                  <a:schemeClr val="tx1"/>
                </a:solidFill>
                <a:latin typeface="Calibri" panose="020F0502020204030204" pitchFamily="34" charset="0"/>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529242F1-7260-490B-AA5F-0FF6E16374E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8255BC87-0FC1-49B4-8396-F3F92283E9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1B98FA78-05F2-4166-8613-903C5E4FF3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0660" name="Slide Number Placeholder 3">
            <a:extLst>
              <a:ext uri="{FF2B5EF4-FFF2-40B4-BE49-F238E27FC236}">
                <a16:creationId xmlns:a16="http://schemas.microsoft.com/office/drawing/2014/main" id="{B0D75B76-DD17-4FD9-8FF2-102ED52C16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C0E674-5C83-411B-B07A-0A43CE321ACA}"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A916909A-A541-4748-92AD-17AB71FCD4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EDF1A1E3-5377-4ED6-9ED8-684DF5BEEC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684" name="Slide Number Placeholder 3">
            <a:extLst>
              <a:ext uri="{FF2B5EF4-FFF2-40B4-BE49-F238E27FC236}">
                <a16:creationId xmlns:a16="http://schemas.microsoft.com/office/drawing/2014/main" id="{43666B3E-FF18-4895-B892-73A8AF3498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23AC0A-172B-4527-A521-F4B808335EE9}"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750374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3DF682F8-584F-4063-ACB0-625299E5E3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10892A05-5221-45FF-8DF5-C98CDC3E43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Tau=0, infinity</a:t>
            </a:r>
          </a:p>
        </p:txBody>
      </p:sp>
      <p:sp>
        <p:nvSpPr>
          <p:cNvPr id="72708" name="Slide Number Placeholder 3">
            <a:extLst>
              <a:ext uri="{FF2B5EF4-FFF2-40B4-BE49-F238E27FC236}">
                <a16:creationId xmlns:a16="http://schemas.microsoft.com/office/drawing/2014/main" id="{4088F22B-01AF-4B89-B3F0-ACA3810E46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FC9898-D98F-4C09-959C-7B85FB1DC7AB}"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FD3F5676-4AB1-4E8F-B4B1-BA241E6F62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179ED46F-0E2C-44D8-BA3E-B39EF5B374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1989 Battisti, D.S. and A.C. Hirst: </a:t>
            </a:r>
            <a:r>
              <a:rPr lang="en-US" altLang="en-US">
                <a:hlinkClick r:id="rId3"/>
              </a:rPr>
              <a:t>Interannual Variability in the Tropical Atmosphere-Ocean System: Influences of the Basic State, Ocean Geometry and Nonlinearity.</a:t>
            </a:r>
            <a:r>
              <a:rPr lang="en-US" altLang="en-US"/>
              <a:t> J. Atmos. Sci., 46, 1687-1712. </a:t>
            </a:r>
          </a:p>
        </p:txBody>
      </p:sp>
      <p:sp>
        <p:nvSpPr>
          <p:cNvPr id="73732" name="Slide Number Placeholder 3">
            <a:extLst>
              <a:ext uri="{FF2B5EF4-FFF2-40B4-BE49-F238E27FC236}">
                <a16:creationId xmlns:a16="http://schemas.microsoft.com/office/drawing/2014/main" id="{F7A1D9C6-4BB7-4A73-9470-89A90FBB02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FC8D01-54AF-448A-82E1-B58BE44AA37F}"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9EC8F333-FA0C-4C97-820B-CEB9663D5B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964150B4-774C-438D-AF89-F29FEC359C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3796" name="Slide Number Placeholder 3">
            <a:extLst>
              <a:ext uri="{FF2B5EF4-FFF2-40B4-BE49-F238E27FC236}">
                <a16:creationId xmlns:a16="http://schemas.microsoft.com/office/drawing/2014/main" id="{3D5008DE-7EDD-4AE2-BCAF-F5826E4467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4913C4-F01A-4A03-BAF4-DA14A81D2EC0}" type="slidenum">
              <a:rPr lang="en-US" altLang="en-US"/>
              <a:pPr>
                <a:spcBef>
                  <a:spcPct val="0"/>
                </a:spcBef>
              </a:pPr>
              <a:t>21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E50423-BF11-4610-B469-8F08D7A81B0E}" type="slidenum">
              <a:rPr lang="en-US" altLang="en-US" smtClean="0">
                <a:solidFill>
                  <a:srgbClr val="000000"/>
                </a:solidFill>
                <a:latin typeface="Times New Roman" panose="02020603050405020304" pitchFamily="18" charset="0"/>
                <a:ea typeface="MS PGothic" panose="020B0600070205080204" pitchFamily="34" charset="-128"/>
              </a:rPr>
              <a:pPr>
                <a:spcBef>
                  <a:spcPct val="0"/>
                </a:spcBef>
              </a:pPr>
              <a:t>3</a:t>
            </a:fld>
            <a:endParaRPr lang="en-US" altLang="en-US">
              <a:solidFill>
                <a:srgbClr val="000000"/>
              </a:solidFill>
              <a:latin typeface="Times New Roman" panose="02020603050405020304" pitchFamily="18" charset="0"/>
              <a:ea typeface="MS PGothic" panose="020B0600070205080204" pitchFamily="34" charset="-128"/>
            </a:endParaRPr>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567581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24E9FB5F-F668-47BE-B63B-0F35E46EB1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8B5D5302-D2D5-4134-9B8C-8A25D5ACD4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a:extLst>
              <a:ext uri="{FF2B5EF4-FFF2-40B4-BE49-F238E27FC236}">
                <a16:creationId xmlns:a16="http://schemas.microsoft.com/office/drawing/2014/main" id="{02BF2331-91DC-4F66-BEBB-FDF53E648F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26528F-7B1C-4B9E-8A7A-7E7430912603}" type="slidenum">
              <a:rPr lang="en-US" altLang="en-US"/>
              <a:pPr>
                <a:spcBef>
                  <a:spcPct val="0"/>
                </a:spcBef>
              </a:pPr>
              <a:t>22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9D9BF604-4C4D-450B-98B2-7627CD7203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1AFF88CF-E4F5-424C-B304-295FC44E23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554128D1-0862-455E-AFFE-F774F23140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8C6080-3122-456C-85C0-1620A4E78DC5}" type="slidenum">
              <a:rPr lang="zh-CN" altLang="en-US"/>
              <a:pPr>
                <a:spcBef>
                  <a:spcPct val="0"/>
                </a:spcBef>
              </a:pPr>
              <a:t>4</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F02239B1-BF04-488A-AE12-35A9A26809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EFFAFF8D-6B20-4CF1-8313-01FA964F72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a:extLst>
              <a:ext uri="{FF2B5EF4-FFF2-40B4-BE49-F238E27FC236}">
                <a16:creationId xmlns:a16="http://schemas.microsoft.com/office/drawing/2014/main" id="{E43A2792-3BEC-4905-B7CC-50637741E1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332EC2-4C49-4646-9AED-E2B3E6DE4D16}" type="slidenum">
              <a:rPr lang="zh-CN" altLang="en-US"/>
              <a:pPr>
                <a:spcBef>
                  <a:spcPct val="0"/>
                </a:spcBef>
              </a:pPr>
              <a:t>5</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103EE42F-25EA-4828-BC47-861DC0DC30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04CD6930-90FB-4636-A914-65B9184E10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Fig. 5 </a:t>
            </a:r>
          </a:p>
          <a:p>
            <a:pPr eaLnBrk="1" hangingPunct="1">
              <a:spcBef>
                <a:spcPct val="0"/>
              </a:spcBef>
            </a:pPr>
            <a:r>
              <a:rPr lang="en-US" altLang="en-US"/>
              <a:t>Wiki: Reappeared in 2008. La Laguna de La Niña returned with an unusual dimension in March 2017 (</a:t>
            </a:r>
            <a:r>
              <a:rPr lang="en-US" altLang="en-US">
                <a:solidFill>
                  <a:schemeClr val="bg1"/>
                </a:solidFill>
              </a:rPr>
              <a:t>https://www.youtube.com/watch?v=1DJURCKVHog</a:t>
            </a:r>
            <a:r>
              <a:rPr lang="en-US" altLang="en-US"/>
              <a:t>). </a:t>
            </a:r>
          </a:p>
        </p:txBody>
      </p:sp>
      <p:sp>
        <p:nvSpPr>
          <p:cNvPr id="16388" name="Slide Number Placeholder 3">
            <a:extLst>
              <a:ext uri="{FF2B5EF4-FFF2-40B4-BE49-F238E27FC236}">
                <a16:creationId xmlns:a16="http://schemas.microsoft.com/office/drawing/2014/main" id="{B9683E65-3AEB-4709-A849-A23990EA4D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C14634-D5A2-4439-BB74-E866BF825C4D}" type="slidenum">
              <a:rPr lang="zh-CN" altLang="en-US"/>
              <a:pPr>
                <a:spcBef>
                  <a:spcPct val="0"/>
                </a:spcBef>
              </a:pPr>
              <a:t>6</a:t>
            </a:fld>
            <a:endParaRPr lang="en-US" altLang="zh-CN"/>
          </a:p>
        </p:txBody>
      </p:sp>
    </p:spTree>
    <p:extLst>
      <p:ext uri="{BB962C8B-B14F-4D97-AF65-F5344CB8AC3E}">
        <p14:creationId xmlns:p14="http://schemas.microsoft.com/office/powerpoint/2010/main" val="1483643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77478B3-3C38-4A60-8495-F15B78C5A57D}" type="slidenum">
              <a:rPr lang="en-US" altLang="en-US" smtClean="0"/>
              <a:pPr>
                <a:defRPr/>
              </a:pPr>
              <a:t>8</a:t>
            </a:fld>
            <a:endParaRPr lang="en-US" altLang="en-US"/>
          </a:p>
        </p:txBody>
      </p:sp>
    </p:spTree>
    <p:extLst>
      <p:ext uri="{BB962C8B-B14F-4D97-AF65-F5344CB8AC3E}">
        <p14:creationId xmlns:p14="http://schemas.microsoft.com/office/powerpoint/2010/main" val="1613652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9E39C080-799C-42D7-B38D-F83FEEEE58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FE289DDB-93A2-4F03-A7D6-D5A4454A1B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1508" name="Slide Number Placeholder 3">
            <a:extLst>
              <a:ext uri="{FF2B5EF4-FFF2-40B4-BE49-F238E27FC236}">
                <a16:creationId xmlns:a16="http://schemas.microsoft.com/office/drawing/2014/main" id="{C5DA0876-0CFE-43B7-8E80-0BB5A90B67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518E8F-D893-4E82-A6AA-697473CB4090}" type="slidenum">
              <a:rPr lang="zh-CN" altLang="en-US"/>
              <a:pPr>
                <a:spcBef>
                  <a:spcPct val="0"/>
                </a:spcBef>
              </a:pPr>
              <a:t>9</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85679B8-D604-454A-BF29-F70D20E4CA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0386A647-C0D0-44ED-9F55-49A55A5361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059BC309-6000-40FD-A0C5-5ECDE9C557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D04B24-12DD-4BCF-9CD4-C64C64A6ABB1}" type="slidenum">
              <a:rPr lang="zh-CN" altLang="en-US"/>
              <a:pPr>
                <a:spcBef>
                  <a:spcPct val="0"/>
                </a:spcBef>
              </a:pPr>
              <a:t>10</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85679B8-D604-454A-BF29-F70D20E4CA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0386A647-C0D0-44ED-9F55-49A55A5361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3556" name="Slide Number Placeholder 3">
            <a:extLst>
              <a:ext uri="{FF2B5EF4-FFF2-40B4-BE49-F238E27FC236}">
                <a16:creationId xmlns:a16="http://schemas.microsoft.com/office/drawing/2014/main" id="{059BC309-6000-40FD-A0C5-5ECDE9C557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D04B24-12DD-4BCF-9CD4-C64C64A6ABB1}" type="slidenum">
              <a:rPr lang="zh-CN" altLang="en-US"/>
              <a:pPr>
                <a:spcBef>
                  <a:spcPct val="0"/>
                </a:spcBef>
              </a:pPr>
              <a:t>11</a:t>
            </a:fld>
            <a:endParaRPr lang="en-US" altLang="zh-CN"/>
          </a:p>
        </p:txBody>
      </p:sp>
    </p:spTree>
    <p:extLst>
      <p:ext uri="{BB962C8B-B14F-4D97-AF65-F5344CB8AC3E}">
        <p14:creationId xmlns:p14="http://schemas.microsoft.com/office/powerpoint/2010/main" val="3769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814DCBE-F269-4A8A-B32A-647412863907}"/>
              </a:ext>
            </a:extLst>
          </p:cNvPr>
          <p:cNvSpPr>
            <a:spLocks noGrp="1"/>
          </p:cNvSpPr>
          <p:nvPr>
            <p:ph type="dt" sz="half" idx="10"/>
          </p:nvPr>
        </p:nvSpPr>
        <p:spPr/>
        <p:txBody>
          <a:bodyPr/>
          <a:lstStyle>
            <a:lvl1pPr>
              <a:defRPr/>
            </a:lvl1pPr>
          </a:lstStyle>
          <a:p>
            <a:pPr>
              <a:defRPr/>
            </a:pPr>
            <a:fld id="{2097CCD6-6680-4DD2-AB24-0D2506E2620C}" type="datetimeFigureOut">
              <a:rPr lang="en-US"/>
              <a:pPr>
                <a:defRPr/>
              </a:pPr>
              <a:t>7/11/2023</a:t>
            </a:fld>
            <a:endParaRPr lang="en-US"/>
          </a:p>
        </p:txBody>
      </p:sp>
      <p:sp>
        <p:nvSpPr>
          <p:cNvPr id="5" name="Footer Placeholder 4">
            <a:extLst>
              <a:ext uri="{FF2B5EF4-FFF2-40B4-BE49-F238E27FC236}">
                <a16:creationId xmlns:a16="http://schemas.microsoft.com/office/drawing/2014/main" id="{B211CA6F-506A-4AA5-85E1-B8BC5C9ABD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146479-94B2-418C-8EEB-59EDACDF20B6}"/>
              </a:ext>
            </a:extLst>
          </p:cNvPr>
          <p:cNvSpPr>
            <a:spLocks noGrp="1"/>
          </p:cNvSpPr>
          <p:nvPr>
            <p:ph type="sldNum" sz="quarter" idx="12"/>
          </p:nvPr>
        </p:nvSpPr>
        <p:spPr/>
        <p:txBody>
          <a:bodyPr/>
          <a:lstStyle>
            <a:lvl1pPr>
              <a:defRPr/>
            </a:lvl1pPr>
          </a:lstStyle>
          <a:p>
            <a:pPr>
              <a:defRPr/>
            </a:pPr>
            <a:fld id="{417B8D9A-2052-410E-B906-60AC44DC5F13}" type="slidenum">
              <a:rPr lang="en-US" altLang="en-US"/>
              <a:pPr>
                <a:defRPr/>
              </a:pPr>
              <a:t>‹#›</a:t>
            </a:fld>
            <a:endParaRPr lang="en-US" altLang="en-US"/>
          </a:p>
        </p:txBody>
      </p:sp>
    </p:spTree>
    <p:extLst>
      <p:ext uri="{BB962C8B-B14F-4D97-AF65-F5344CB8AC3E}">
        <p14:creationId xmlns:p14="http://schemas.microsoft.com/office/powerpoint/2010/main" val="349841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73994-0562-4013-A2AF-E39812EC9FAA}"/>
              </a:ext>
            </a:extLst>
          </p:cNvPr>
          <p:cNvSpPr>
            <a:spLocks noGrp="1"/>
          </p:cNvSpPr>
          <p:nvPr>
            <p:ph type="dt" sz="half" idx="10"/>
          </p:nvPr>
        </p:nvSpPr>
        <p:spPr/>
        <p:txBody>
          <a:bodyPr/>
          <a:lstStyle>
            <a:lvl1pPr>
              <a:defRPr/>
            </a:lvl1pPr>
          </a:lstStyle>
          <a:p>
            <a:pPr>
              <a:defRPr/>
            </a:pPr>
            <a:fld id="{67E93506-C57F-44A8-8F56-F4C95B095B1B}" type="datetimeFigureOut">
              <a:rPr lang="en-US"/>
              <a:pPr>
                <a:defRPr/>
              </a:pPr>
              <a:t>7/11/2023</a:t>
            </a:fld>
            <a:endParaRPr lang="en-US"/>
          </a:p>
        </p:txBody>
      </p:sp>
      <p:sp>
        <p:nvSpPr>
          <p:cNvPr id="5" name="Footer Placeholder 4">
            <a:extLst>
              <a:ext uri="{FF2B5EF4-FFF2-40B4-BE49-F238E27FC236}">
                <a16:creationId xmlns:a16="http://schemas.microsoft.com/office/drawing/2014/main" id="{D3E5DEE4-CB16-42F1-916E-B0B5BF620D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B248421-810E-4EEE-97DF-2DEFE55556F0}"/>
              </a:ext>
            </a:extLst>
          </p:cNvPr>
          <p:cNvSpPr>
            <a:spLocks noGrp="1"/>
          </p:cNvSpPr>
          <p:nvPr>
            <p:ph type="sldNum" sz="quarter" idx="12"/>
          </p:nvPr>
        </p:nvSpPr>
        <p:spPr/>
        <p:txBody>
          <a:bodyPr/>
          <a:lstStyle>
            <a:lvl1pPr>
              <a:defRPr/>
            </a:lvl1pPr>
          </a:lstStyle>
          <a:p>
            <a:pPr>
              <a:defRPr/>
            </a:pPr>
            <a:fld id="{42D7C7FB-8A8A-48D7-8827-5426C061BC7E}" type="slidenum">
              <a:rPr lang="en-US" altLang="en-US"/>
              <a:pPr>
                <a:defRPr/>
              </a:pPr>
              <a:t>‹#›</a:t>
            </a:fld>
            <a:endParaRPr lang="en-US" altLang="en-US"/>
          </a:p>
        </p:txBody>
      </p:sp>
    </p:spTree>
    <p:extLst>
      <p:ext uri="{BB962C8B-B14F-4D97-AF65-F5344CB8AC3E}">
        <p14:creationId xmlns:p14="http://schemas.microsoft.com/office/powerpoint/2010/main" val="3013947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2F8E4B-5D32-4CA4-84D3-27C2A55DB2B9}"/>
              </a:ext>
            </a:extLst>
          </p:cNvPr>
          <p:cNvSpPr>
            <a:spLocks noGrp="1"/>
          </p:cNvSpPr>
          <p:nvPr>
            <p:ph type="dt" sz="half" idx="10"/>
          </p:nvPr>
        </p:nvSpPr>
        <p:spPr/>
        <p:txBody>
          <a:bodyPr/>
          <a:lstStyle>
            <a:lvl1pPr>
              <a:defRPr/>
            </a:lvl1pPr>
          </a:lstStyle>
          <a:p>
            <a:pPr>
              <a:defRPr/>
            </a:pPr>
            <a:fld id="{90FAD308-4F5E-4874-869A-F3FB1DB48E8B}" type="datetimeFigureOut">
              <a:rPr lang="en-US"/>
              <a:pPr>
                <a:defRPr/>
              </a:pPr>
              <a:t>7/11/2023</a:t>
            </a:fld>
            <a:endParaRPr lang="en-US"/>
          </a:p>
        </p:txBody>
      </p:sp>
      <p:sp>
        <p:nvSpPr>
          <p:cNvPr id="5" name="Footer Placeholder 4">
            <a:extLst>
              <a:ext uri="{FF2B5EF4-FFF2-40B4-BE49-F238E27FC236}">
                <a16:creationId xmlns:a16="http://schemas.microsoft.com/office/drawing/2014/main" id="{3AE774CA-6DCA-4E50-9583-71C1E80C19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A867DA0-8C49-4870-993B-738164FD95D5}"/>
              </a:ext>
            </a:extLst>
          </p:cNvPr>
          <p:cNvSpPr>
            <a:spLocks noGrp="1"/>
          </p:cNvSpPr>
          <p:nvPr>
            <p:ph type="sldNum" sz="quarter" idx="12"/>
          </p:nvPr>
        </p:nvSpPr>
        <p:spPr/>
        <p:txBody>
          <a:bodyPr/>
          <a:lstStyle>
            <a:lvl1pPr>
              <a:defRPr/>
            </a:lvl1pPr>
          </a:lstStyle>
          <a:p>
            <a:pPr>
              <a:defRPr/>
            </a:pPr>
            <a:fld id="{F862898F-09F6-4E52-84D6-B189BB2AD0A3}" type="slidenum">
              <a:rPr lang="en-US" altLang="en-US"/>
              <a:pPr>
                <a:defRPr/>
              </a:pPr>
              <a:t>‹#›</a:t>
            </a:fld>
            <a:endParaRPr lang="en-US" altLang="en-US"/>
          </a:p>
        </p:txBody>
      </p:sp>
    </p:spTree>
    <p:extLst>
      <p:ext uri="{BB962C8B-B14F-4D97-AF65-F5344CB8AC3E}">
        <p14:creationId xmlns:p14="http://schemas.microsoft.com/office/powerpoint/2010/main" val="4232993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8E586FD-CCF3-48F6-84A8-5BEB03E5F98E}" type="slidenum">
              <a:rPr lang="en-US" altLang="en-US" smtClean="0"/>
              <a:pPr>
                <a:defRPr/>
              </a:pPr>
              <a:t>‹#›</a:t>
            </a:fld>
            <a:endParaRPr lang="en-US" altLang="en-US"/>
          </a:p>
        </p:txBody>
      </p:sp>
    </p:spTree>
    <p:extLst>
      <p:ext uri="{BB962C8B-B14F-4D97-AF65-F5344CB8AC3E}">
        <p14:creationId xmlns:p14="http://schemas.microsoft.com/office/powerpoint/2010/main" val="3387477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BB2017D-F995-4499-B2E9-28C08CA87048}" type="slidenum">
              <a:rPr lang="en-US" altLang="en-US" smtClean="0"/>
              <a:pPr>
                <a:defRPr/>
              </a:pPr>
              <a:t>‹#›</a:t>
            </a:fld>
            <a:endParaRPr lang="en-US" altLang="en-US"/>
          </a:p>
        </p:txBody>
      </p:sp>
    </p:spTree>
    <p:extLst>
      <p:ext uri="{BB962C8B-B14F-4D97-AF65-F5344CB8AC3E}">
        <p14:creationId xmlns:p14="http://schemas.microsoft.com/office/powerpoint/2010/main" val="1139429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568D9CB-8CD1-4BD6-8C6F-64D94C903244}" type="slidenum">
              <a:rPr lang="en-US" altLang="en-US" smtClean="0"/>
              <a:pPr>
                <a:defRPr/>
              </a:pPr>
              <a:t>‹#›</a:t>
            </a:fld>
            <a:endParaRPr lang="en-US" altLang="en-US"/>
          </a:p>
        </p:txBody>
      </p:sp>
    </p:spTree>
    <p:extLst>
      <p:ext uri="{BB962C8B-B14F-4D97-AF65-F5344CB8AC3E}">
        <p14:creationId xmlns:p14="http://schemas.microsoft.com/office/powerpoint/2010/main" val="3356879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7F59988-391A-462A-B31D-81C303D10B02}" type="slidenum">
              <a:rPr lang="en-US" altLang="en-US" smtClean="0"/>
              <a:pPr>
                <a:defRPr/>
              </a:pPr>
              <a:t>‹#›</a:t>
            </a:fld>
            <a:endParaRPr lang="en-US" altLang="en-US"/>
          </a:p>
        </p:txBody>
      </p:sp>
    </p:spTree>
    <p:extLst>
      <p:ext uri="{BB962C8B-B14F-4D97-AF65-F5344CB8AC3E}">
        <p14:creationId xmlns:p14="http://schemas.microsoft.com/office/powerpoint/2010/main" val="3453900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B762E29-4D6F-416C-84FC-2225D82BEF23}" type="slidenum">
              <a:rPr lang="en-US" altLang="en-US" smtClean="0"/>
              <a:pPr>
                <a:defRPr/>
              </a:pPr>
              <a:t>‹#›</a:t>
            </a:fld>
            <a:endParaRPr lang="en-US" altLang="en-US"/>
          </a:p>
        </p:txBody>
      </p:sp>
    </p:spTree>
    <p:extLst>
      <p:ext uri="{BB962C8B-B14F-4D97-AF65-F5344CB8AC3E}">
        <p14:creationId xmlns:p14="http://schemas.microsoft.com/office/powerpoint/2010/main" val="1639200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C663AEA-CAB9-4F1B-A6BE-CC91517E32FC}" type="slidenum">
              <a:rPr lang="en-US" altLang="en-US" smtClean="0"/>
              <a:pPr>
                <a:defRPr/>
              </a:pPr>
              <a:t>‹#›</a:t>
            </a:fld>
            <a:endParaRPr lang="en-US" altLang="en-US"/>
          </a:p>
        </p:txBody>
      </p:sp>
    </p:spTree>
    <p:extLst>
      <p:ext uri="{BB962C8B-B14F-4D97-AF65-F5344CB8AC3E}">
        <p14:creationId xmlns:p14="http://schemas.microsoft.com/office/powerpoint/2010/main" val="738668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01EA8FE1-0162-4414-94EA-99466678DDF4}" type="slidenum">
              <a:rPr lang="en-US" altLang="en-US" smtClean="0"/>
              <a:pPr>
                <a:defRPr/>
              </a:pPr>
              <a:t>‹#›</a:t>
            </a:fld>
            <a:endParaRPr lang="en-US" altLang="en-US"/>
          </a:p>
        </p:txBody>
      </p:sp>
    </p:spTree>
    <p:extLst>
      <p:ext uri="{BB962C8B-B14F-4D97-AF65-F5344CB8AC3E}">
        <p14:creationId xmlns:p14="http://schemas.microsoft.com/office/powerpoint/2010/main" val="1799641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A3C3317-A87F-497D-BA26-8E07A53D5A36}" type="slidenum">
              <a:rPr lang="en-US" altLang="en-US" smtClean="0"/>
              <a:pPr>
                <a:defRPr/>
              </a:pPr>
              <a:t>‹#›</a:t>
            </a:fld>
            <a:endParaRPr lang="en-US" altLang="en-US"/>
          </a:p>
        </p:txBody>
      </p:sp>
    </p:spTree>
    <p:extLst>
      <p:ext uri="{BB962C8B-B14F-4D97-AF65-F5344CB8AC3E}">
        <p14:creationId xmlns:p14="http://schemas.microsoft.com/office/powerpoint/2010/main" val="3074472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6793BC-F8F8-4A78-B2AD-7B8CC65B5664}"/>
              </a:ext>
            </a:extLst>
          </p:cNvPr>
          <p:cNvSpPr>
            <a:spLocks noGrp="1"/>
          </p:cNvSpPr>
          <p:nvPr>
            <p:ph type="dt" sz="half" idx="10"/>
          </p:nvPr>
        </p:nvSpPr>
        <p:spPr/>
        <p:txBody>
          <a:bodyPr/>
          <a:lstStyle>
            <a:lvl1pPr>
              <a:defRPr/>
            </a:lvl1pPr>
          </a:lstStyle>
          <a:p>
            <a:pPr>
              <a:defRPr/>
            </a:pPr>
            <a:fld id="{BDCB1F3F-2335-4D7B-AD83-53CA75ADA873}" type="datetimeFigureOut">
              <a:rPr lang="en-US"/>
              <a:pPr>
                <a:defRPr/>
              </a:pPr>
              <a:t>7/11/2023</a:t>
            </a:fld>
            <a:endParaRPr lang="en-US"/>
          </a:p>
        </p:txBody>
      </p:sp>
      <p:sp>
        <p:nvSpPr>
          <p:cNvPr id="5" name="Footer Placeholder 4">
            <a:extLst>
              <a:ext uri="{FF2B5EF4-FFF2-40B4-BE49-F238E27FC236}">
                <a16:creationId xmlns:a16="http://schemas.microsoft.com/office/drawing/2014/main" id="{06346E2A-EB4A-4520-878D-BF136ACED5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421EA27-8FD9-4A61-AA9F-AF19A5883776}"/>
              </a:ext>
            </a:extLst>
          </p:cNvPr>
          <p:cNvSpPr>
            <a:spLocks noGrp="1"/>
          </p:cNvSpPr>
          <p:nvPr>
            <p:ph type="sldNum" sz="quarter" idx="12"/>
          </p:nvPr>
        </p:nvSpPr>
        <p:spPr/>
        <p:txBody>
          <a:bodyPr/>
          <a:lstStyle>
            <a:lvl1pPr>
              <a:defRPr/>
            </a:lvl1pPr>
          </a:lstStyle>
          <a:p>
            <a:pPr>
              <a:defRPr/>
            </a:pPr>
            <a:fld id="{DA51F1A0-03D0-424D-8F35-94EBA421E8C4}" type="slidenum">
              <a:rPr lang="en-US" altLang="en-US"/>
              <a:pPr>
                <a:defRPr/>
              </a:pPr>
              <a:t>‹#›</a:t>
            </a:fld>
            <a:endParaRPr lang="en-US" altLang="en-US"/>
          </a:p>
        </p:txBody>
      </p:sp>
    </p:spTree>
    <p:extLst>
      <p:ext uri="{BB962C8B-B14F-4D97-AF65-F5344CB8AC3E}">
        <p14:creationId xmlns:p14="http://schemas.microsoft.com/office/powerpoint/2010/main" val="3841890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5C0B8E7-40CA-41E7-BF31-B0BD07270402}" type="slidenum">
              <a:rPr lang="en-US" altLang="en-US" smtClean="0"/>
              <a:pPr>
                <a:defRPr/>
              </a:pPr>
              <a:t>‹#›</a:t>
            </a:fld>
            <a:endParaRPr lang="en-US" altLang="en-US"/>
          </a:p>
        </p:txBody>
      </p:sp>
    </p:spTree>
    <p:extLst>
      <p:ext uri="{BB962C8B-B14F-4D97-AF65-F5344CB8AC3E}">
        <p14:creationId xmlns:p14="http://schemas.microsoft.com/office/powerpoint/2010/main" val="3731884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CD2FA15-2F45-4D92-9B80-893F24145BB6}" type="slidenum">
              <a:rPr lang="en-US" altLang="en-US" smtClean="0"/>
              <a:pPr>
                <a:defRPr/>
              </a:pPr>
              <a:t>‹#›</a:t>
            </a:fld>
            <a:endParaRPr lang="en-US" altLang="en-US"/>
          </a:p>
        </p:txBody>
      </p:sp>
    </p:spTree>
    <p:extLst>
      <p:ext uri="{BB962C8B-B14F-4D97-AF65-F5344CB8AC3E}">
        <p14:creationId xmlns:p14="http://schemas.microsoft.com/office/powerpoint/2010/main" val="521416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19D962C-3A1F-4B0B-B2E9-9A1664F584BE}" type="slidenum">
              <a:rPr lang="en-US" altLang="en-US" smtClean="0"/>
              <a:pPr>
                <a:defRPr/>
              </a:pPr>
              <a:t>‹#›</a:t>
            </a:fld>
            <a:endParaRPr lang="en-US" altLang="en-US"/>
          </a:p>
        </p:txBody>
      </p:sp>
    </p:spTree>
    <p:extLst>
      <p:ext uri="{BB962C8B-B14F-4D97-AF65-F5344CB8AC3E}">
        <p14:creationId xmlns:p14="http://schemas.microsoft.com/office/powerpoint/2010/main" val="3787006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508C2B6-C0EC-42C8-B8A7-9EEF1D3A82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FACF8C-C634-43FB-A498-653E50B7CD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B92294-2365-4677-9701-7279A39321AF}"/>
              </a:ext>
            </a:extLst>
          </p:cNvPr>
          <p:cNvSpPr>
            <a:spLocks noGrp="1" noChangeArrowheads="1"/>
          </p:cNvSpPr>
          <p:nvPr>
            <p:ph type="sldNum" sz="quarter" idx="12"/>
          </p:nvPr>
        </p:nvSpPr>
        <p:spPr>
          <a:ln/>
        </p:spPr>
        <p:txBody>
          <a:bodyPr/>
          <a:lstStyle>
            <a:lvl1pPr>
              <a:defRPr/>
            </a:lvl1pPr>
          </a:lstStyle>
          <a:p>
            <a:fld id="{9D48370E-3D3A-4D3C-A2CC-41ABF47632B1}" type="slidenum">
              <a:rPr lang="en-US" altLang="en-US"/>
              <a:pPr/>
              <a:t>‹#›</a:t>
            </a:fld>
            <a:endParaRPr lang="en-US" altLang="en-US"/>
          </a:p>
        </p:txBody>
      </p:sp>
    </p:spTree>
    <p:extLst>
      <p:ext uri="{BB962C8B-B14F-4D97-AF65-F5344CB8AC3E}">
        <p14:creationId xmlns:p14="http://schemas.microsoft.com/office/powerpoint/2010/main" val="1936795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B5C5D8-E027-42C6-8269-03DA72A1B8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3DA981-A868-4308-BE35-469328C2B3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6CF23A-17C0-44EA-8468-1CEEFAA2B8EB}"/>
              </a:ext>
            </a:extLst>
          </p:cNvPr>
          <p:cNvSpPr>
            <a:spLocks noGrp="1" noChangeArrowheads="1"/>
          </p:cNvSpPr>
          <p:nvPr>
            <p:ph type="sldNum" sz="quarter" idx="12"/>
          </p:nvPr>
        </p:nvSpPr>
        <p:spPr>
          <a:ln/>
        </p:spPr>
        <p:txBody>
          <a:bodyPr/>
          <a:lstStyle>
            <a:lvl1pPr>
              <a:defRPr/>
            </a:lvl1pPr>
          </a:lstStyle>
          <a:p>
            <a:fld id="{C207D607-BEB4-4D71-A59D-8EA81D98CB7B}" type="slidenum">
              <a:rPr lang="en-US" altLang="en-US"/>
              <a:pPr/>
              <a:t>‹#›</a:t>
            </a:fld>
            <a:endParaRPr lang="en-US" altLang="en-US"/>
          </a:p>
        </p:txBody>
      </p:sp>
    </p:spTree>
    <p:extLst>
      <p:ext uri="{BB962C8B-B14F-4D97-AF65-F5344CB8AC3E}">
        <p14:creationId xmlns:p14="http://schemas.microsoft.com/office/powerpoint/2010/main" val="35179690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955A2F9-2708-4928-991C-FB92E66C90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C3CA1FE-FC0F-4150-A4A4-6EC0C1BB8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EA1394-6BAA-4066-90D7-B99986F1BBB8}"/>
              </a:ext>
            </a:extLst>
          </p:cNvPr>
          <p:cNvSpPr>
            <a:spLocks noGrp="1" noChangeArrowheads="1"/>
          </p:cNvSpPr>
          <p:nvPr>
            <p:ph type="sldNum" sz="quarter" idx="12"/>
          </p:nvPr>
        </p:nvSpPr>
        <p:spPr>
          <a:ln/>
        </p:spPr>
        <p:txBody>
          <a:bodyPr/>
          <a:lstStyle>
            <a:lvl1pPr>
              <a:defRPr/>
            </a:lvl1pPr>
          </a:lstStyle>
          <a:p>
            <a:fld id="{DA5CB393-E96C-460B-AC1A-F5CB36B95C3F}" type="slidenum">
              <a:rPr lang="en-US" altLang="en-US"/>
              <a:pPr/>
              <a:t>‹#›</a:t>
            </a:fld>
            <a:endParaRPr lang="en-US" altLang="en-US"/>
          </a:p>
        </p:txBody>
      </p:sp>
    </p:spTree>
    <p:extLst>
      <p:ext uri="{BB962C8B-B14F-4D97-AF65-F5344CB8AC3E}">
        <p14:creationId xmlns:p14="http://schemas.microsoft.com/office/powerpoint/2010/main" val="23773176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4D36BF-7B8A-45F3-8780-E7F1C700D1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AF8FC8-F96E-4482-B8D4-E2641EEF31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EACB1FA-8D67-4D66-B062-942455F41751}"/>
              </a:ext>
            </a:extLst>
          </p:cNvPr>
          <p:cNvSpPr>
            <a:spLocks noGrp="1" noChangeArrowheads="1"/>
          </p:cNvSpPr>
          <p:nvPr>
            <p:ph type="sldNum" sz="quarter" idx="12"/>
          </p:nvPr>
        </p:nvSpPr>
        <p:spPr>
          <a:ln/>
        </p:spPr>
        <p:txBody>
          <a:bodyPr/>
          <a:lstStyle>
            <a:lvl1pPr>
              <a:defRPr/>
            </a:lvl1pPr>
          </a:lstStyle>
          <a:p>
            <a:fld id="{C5E2CF94-6F0F-4340-A40C-552870E65375}" type="slidenum">
              <a:rPr lang="en-US" altLang="en-US"/>
              <a:pPr/>
              <a:t>‹#›</a:t>
            </a:fld>
            <a:endParaRPr lang="en-US" altLang="en-US"/>
          </a:p>
        </p:txBody>
      </p:sp>
    </p:spTree>
    <p:extLst>
      <p:ext uri="{BB962C8B-B14F-4D97-AF65-F5344CB8AC3E}">
        <p14:creationId xmlns:p14="http://schemas.microsoft.com/office/powerpoint/2010/main" val="2274578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CF557C8-825E-4E77-AEEB-6F40B2ADDDC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7A2C1CE-8FF0-4DAC-BE96-E8FDB50782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AA0563-0AA8-46FF-AF4B-655BFE281DBE}"/>
              </a:ext>
            </a:extLst>
          </p:cNvPr>
          <p:cNvSpPr>
            <a:spLocks noGrp="1" noChangeArrowheads="1"/>
          </p:cNvSpPr>
          <p:nvPr>
            <p:ph type="sldNum" sz="quarter" idx="12"/>
          </p:nvPr>
        </p:nvSpPr>
        <p:spPr>
          <a:ln/>
        </p:spPr>
        <p:txBody>
          <a:bodyPr/>
          <a:lstStyle>
            <a:lvl1pPr>
              <a:defRPr/>
            </a:lvl1pPr>
          </a:lstStyle>
          <a:p>
            <a:fld id="{158A2F9C-7041-4A65-8EA4-79F5D79EC9A4}" type="slidenum">
              <a:rPr lang="en-US" altLang="en-US"/>
              <a:pPr/>
              <a:t>‹#›</a:t>
            </a:fld>
            <a:endParaRPr lang="en-US" altLang="en-US"/>
          </a:p>
        </p:txBody>
      </p:sp>
    </p:spTree>
    <p:extLst>
      <p:ext uri="{BB962C8B-B14F-4D97-AF65-F5344CB8AC3E}">
        <p14:creationId xmlns:p14="http://schemas.microsoft.com/office/powerpoint/2010/main" val="18325471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C16E7A9-D3D4-4496-8682-1900FFFBD4C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B57F063-4092-451D-963A-00CF811F88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A99EA3B-5483-46A6-98CD-2CE83B60D11E}"/>
              </a:ext>
            </a:extLst>
          </p:cNvPr>
          <p:cNvSpPr>
            <a:spLocks noGrp="1" noChangeArrowheads="1"/>
          </p:cNvSpPr>
          <p:nvPr>
            <p:ph type="sldNum" sz="quarter" idx="12"/>
          </p:nvPr>
        </p:nvSpPr>
        <p:spPr>
          <a:ln/>
        </p:spPr>
        <p:txBody>
          <a:bodyPr/>
          <a:lstStyle>
            <a:lvl1pPr>
              <a:defRPr/>
            </a:lvl1pPr>
          </a:lstStyle>
          <a:p>
            <a:fld id="{9E6F2865-3A4D-4143-B48D-B9D5DA357B96}" type="slidenum">
              <a:rPr lang="en-US" altLang="en-US"/>
              <a:pPr/>
              <a:t>‹#›</a:t>
            </a:fld>
            <a:endParaRPr lang="en-US" altLang="en-US"/>
          </a:p>
        </p:txBody>
      </p:sp>
    </p:spTree>
    <p:extLst>
      <p:ext uri="{BB962C8B-B14F-4D97-AF65-F5344CB8AC3E}">
        <p14:creationId xmlns:p14="http://schemas.microsoft.com/office/powerpoint/2010/main" val="235338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A9783A7-B094-4E3D-8CDA-C41746E0D55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9724C03-EBD3-4B33-8DC1-D3173DEBDA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2BD910F-DC3B-4E4C-B0A1-F10A1D013E4C}"/>
              </a:ext>
            </a:extLst>
          </p:cNvPr>
          <p:cNvSpPr>
            <a:spLocks noGrp="1" noChangeArrowheads="1"/>
          </p:cNvSpPr>
          <p:nvPr>
            <p:ph type="sldNum" sz="quarter" idx="12"/>
          </p:nvPr>
        </p:nvSpPr>
        <p:spPr>
          <a:ln/>
        </p:spPr>
        <p:txBody>
          <a:bodyPr/>
          <a:lstStyle>
            <a:lvl1pPr>
              <a:defRPr/>
            </a:lvl1pPr>
          </a:lstStyle>
          <a:p>
            <a:fld id="{D82E1EA8-3601-4A7A-AFE4-4E8229426DD3}" type="slidenum">
              <a:rPr lang="en-US" altLang="en-US"/>
              <a:pPr/>
              <a:t>‹#›</a:t>
            </a:fld>
            <a:endParaRPr lang="en-US" altLang="en-US"/>
          </a:p>
        </p:txBody>
      </p:sp>
    </p:spTree>
    <p:extLst>
      <p:ext uri="{BB962C8B-B14F-4D97-AF65-F5344CB8AC3E}">
        <p14:creationId xmlns:p14="http://schemas.microsoft.com/office/powerpoint/2010/main" val="3305550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700612-FB7D-4664-8492-1D63B8E7CCF9}"/>
              </a:ext>
            </a:extLst>
          </p:cNvPr>
          <p:cNvSpPr>
            <a:spLocks noGrp="1"/>
          </p:cNvSpPr>
          <p:nvPr>
            <p:ph type="dt" sz="half" idx="10"/>
          </p:nvPr>
        </p:nvSpPr>
        <p:spPr/>
        <p:txBody>
          <a:bodyPr/>
          <a:lstStyle>
            <a:lvl1pPr>
              <a:defRPr/>
            </a:lvl1pPr>
          </a:lstStyle>
          <a:p>
            <a:pPr>
              <a:defRPr/>
            </a:pPr>
            <a:fld id="{7FD73BB3-4EB8-4583-88AE-AD6CB44D4076}" type="datetimeFigureOut">
              <a:rPr lang="en-US"/>
              <a:pPr>
                <a:defRPr/>
              </a:pPr>
              <a:t>7/11/2023</a:t>
            </a:fld>
            <a:endParaRPr lang="en-US"/>
          </a:p>
        </p:txBody>
      </p:sp>
      <p:sp>
        <p:nvSpPr>
          <p:cNvPr id="5" name="Footer Placeholder 4">
            <a:extLst>
              <a:ext uri="{FF2B5EF4-FFF2-40B4-BE49-F238E27FC236}">
                <a16:creationId xmlns:a16="http://schemas.microsoft.com/office/drawing/2014/main" id="{60C37F30-6D37-44A2-9CB3-448EDD9362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E4ABB1-D6BD-4FDB-AF7C-5DE5BEE4A5D5}"/>
              </a:ext>
            </a:extLst>
          </p:cNvPr>
          <p:cNvSpPr>
            <a:spLocks noGrp="1"/>
          </p:cNvSpPr>
          <p:nvPr>
            <p:ph type="sldNum" sz="quarter" idx="12"/>
          </p:nvPr>
        </p:nvSpPr>
        <p:spPr/>
        <p:txBody>
          <a:bodyPr/>
          <a:lstStyle>
            <a:lvl1pPr>
              <a:defRPr/>
            </a:lvl1pPr>
          </a:lstStyle>
          <a:p>
            <a:pPr>
              <a:defRPr/>
            </a:pPr>
            <a:fld id="{75A661DC-CFC9-49D8-A4D2-8B149B208776}" type="slidenum">
              <a:rPr lang="en-US" altLang="en-US"/>
              <a:pPr>
                <a:defRPr/>
              </a:pPr>
              <a:t>‹#›</a:t>
            </a:fld>
            <a:endParaRPr lang="en-US" altLang="en-US"/>
          </a:p>
        </p:txBody>
      </p:sp>
    </p:spTree>
    <p:extLst>
      <p:ext uri="{BB962C8B-B14F-4D97-AF65-F5344CB8AC3E}">
        <p14:creationId xmlns:p14="http://schemas.microsoft.com/office/powerpoint/2010/main" val="3512822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D51417-2061-41E7-9390-89E126627F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7E6AE7-4CEF-4548-A7CC-C64DFA22F5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F7DED8-80C5-4D82-BEF2-41D6B2F7EF47}"/>
              </a:ext>
            </a:extLst>
          </p:cNvPr>
          <p:cNvSpPr>
            <a:spLocks noGrp="1" noChangeArrowheads="1"/>
          </p:cNvSpPr>
          <p:nvPr>
            <p:ph type="sldNum" sz="quarter" idx="12"/>
          </p:nvPr>
        </p:nvSpPr>
        <p:spPr>
          <a:ln/>
        </p:spPr>
        <p:txBody>
          <a:bodyPr/>
          <a:lstStyle>
            <a:lvl1pPr>
              <a:defRPr/>
            </a:lvl1pPr>
          </a:lstStyle>
          <a:p>
            <a:fld id="{E898D5D2-ACDC-45D0-AF09-81E4380AA151}" type="slidenum">
              <a:rPr lang="en-US" altLang="en-US"/>
              <a:pPr/>
              <a:t>‹#›</a:t>
            </a:fld>
            <a:endParaRPr lang="en-US" altLang="en-US"/>
          </a:p>
        </p:txBody>
      </p:sp>
    </p:spTree>
    <p:extLst>
      <p:ext uri="{BB962C8B-B14F-4D97-AF65-F5344CB8AC3E}">
        <p14:creationId xmlns:p14="http://schemas.microsoft.com/office/powerpoint/2010/main" val="1770652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DBAE946-F890-4827-BCF1-6A10114CA4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E05DDB3-A3E6-4B2C-BCEE-DD2C7E34E8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D1EF83-6740-45A5-974A-EE43248922E9}"/>
              </a:ext>
            </a:extLst>
          </p:cNvPr>
          <p:cNvSpPr>
            <a:spLocks noGrp="1" noChangeArrowheads="1"/>
          </p:cNvSpPr>
          <p:nvPr>
            <p:ph type="sldNum" sz="quarter" idx="12"/>
          </p:nvPr>
        </p:nvSpPr>
        <p:spPr>
          <a:ln/>
        </p:spPr>
        <p:txBody>
          <a:bodyPr/>
          <a:lstStyle>
            <a:lvl1pPr>
              <a:defRPr/>
            </a:lvl1pPr>
          </a:lstStyle>
          <a:p>
            <a:fld id="{2CEEB3DA-2147-4875-86A8-FE9C02705058}" type="slidenum">
              <a:rPr lang="en-US" altLang="en-US"/>
              <a:pPr/>
              <a:t>‹#›</a:t>
            </a:fld>
            <a:endParaRPr lang="en-US" altLang="en-US"/>
          </a:p>
        </p:txBody>
      </p:sp>
    </p:spTree>
    <p:extLst>
      <p:ext uri="{BB962C8B-B14F-4D97-AF65-F5344CB8AC3E}">
        <p14:creationId xmlns:p14="http://schemas.microsoft.com/office/powerpoint/2010/main" val="29450707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5C2BEB-C27B-4C0A-8688-E94BE5C975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A20CAB-C496-4C8A-B82A-B241924968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9F410C-B59F-4812-B8FE-75093749FE48}"/>
              </a:ext>
            </a:extLst>
          </p:cNvPr>
          <p:cNvSpPr>
            <a:spLocks noGrp="1" noChangeArrowheads="1"/>
          </p:cNvSpPr>
          <p:nvPr>
            <p:ph type="sldNum" sz="quarter" idx="12"/>
          </p:nvPr>
        </p:nvSpPr>
        <p:spPr>
          <a:ln/>
        </p:spPr>
        <p:txBody>
          <a:bodyPr/>
          <a:lstStyle>
            <a:lvl1pPr>
              <a:defRPr/>
            </a:lvl1pPr>
          </a:lstStyle>
          <a:p>
            <a:fld id="{833A7A4A-8E36-41D9-9FE7-A70E7E58C098}" type="slidenum">
              <a:rPr lang="en-US" altLang="en-US"/>
              <a:pPr/>
              <a:t>‹#›</a:t>
            </a:fld>
            <a:endParaRPr lang="en-US" altLang="en-US"/>
          </a:p>
        </p:txBody>
      </p:sp>
    </p:spTree>
    <p:extLst>
      <p:ext uri="{BB962C8B-B14F-4D97-AF65-F5344CB8AC3E}">
        <p14:creationId xmlns:p14="http://schemas.microsoft.com/office/powerpoint/2010/main" val="1037464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41624E-AB4F-403F-A8A1-4268AEE002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5C752F-DC3E-4EEA-AC93-435502D692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BB7827-7411-44DF-9CD6-22509C118BCE}"/>
              </a:ext>
            </a:extLst>
          </p:cNvPr>
          <p:cNvSpPr>
            <a:spLocks noGrp="1" noChangeArrowheads="1"/>
          </p:cNvSpPr>
          <p:nvPr>
            <p:ph type="sldNum" sz="quarter" idx="12"/>
          </p:nvPr>
        </p:nvSpPr>
        <p:spPr>
          <a:ln/>
        </p:spPr>
        <p:txBody>
          <a:bodyPr/>
          <a:lstStyle>
            <a:lvl1pPr>
              <a:defRPr/>
            </a:lvl1pPr>
          </a:lstStyle>
          <a:p>
            <a:fld id="{B3ACB5A0-A4E3-4E48-A4D2-85CBF033532C}" type="slidenum">
              <a:rPr lang="en-US" altLang="en-US"/>
              <a:pPr/>
              <a:t>‹#›</a:t>
            </a:fld>
            <a:endParaRPr lang="en-US" altLang="en-US"/>
          </a:p>
        </p:txBody>
      </p:sp>
    </p:spTree>
    <p:extLst>
      <p:ext uri="{BB962C8B-B14F-4D97-AF65-F5344CB8AC3E}">
        <p14:creationId xmlns:p14="http://schemas.microsoft.com/office/powerpoint/2010/main" val="1254747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901D300-A3BD-4853-A916-7A9933646A7F}"/>
              </a:ext>
            </a:extLst>
          </p:cNvPr>
          <p:cNvSpPr>
            <a:spLocks noGrp="1"/>
          </p:cNvSpPr>
          <p:nvPr>
            <p:ph type="dt" sz="half" idx="10"/>
          </p:nvPr>
        </p:nvSpPr>
        <p:spPr/>
        <p:txBody>
          <a:bodyPr/>
          <a:lstStyle>
            <a:lvl1pPr>
              <a:defRPr/>
            </a:lvl1pPr>
          </a:lstStyle>
          <a:p>
            <a:pPr>
              <a:defRPr/>
            </a:pPr>
            <a:fld id="{CD84D14D-DC91-4036-AAA2-1C0008C02B74}" type="datetimeFigureOut">
              <a:rPr lang="en-US"/>
              <a:pPr>
                <a:defRPr/>
              </a:pPr>
              <a:t>7/11/2023</a:t>
            </a:fld>
            <a:endParaRPr lang="en-US"/>
          </a:p>
        </p:txBody>
      </p:sp>
      <p:sp>
        <p:nvSpPr>
          <p:cNvPr id="5" name="Footer Placeholder 4">
            <a:extLst>
              <a:ext uri="{FF2B5EF4-FFF2-40B4-BE49-F238E27FC236}">
                <a16:creationId xmlns:a16="http://schemas.microsoft.com/office/drawing/2014/main" id="{16A1508D-B67C-43D8-B715-529A0C42E2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32AF22-745F-4206-8D73-DC39F7893A3C}"/>
              </a:ext>
            </a:extLst>
          </p:cNvPr>
          <p:cNvSpPr>
            <a:spLocks noGrp="1"/>
          </p:cNvSpPr>
          <p:nvPr>
            <p:ph type="sldNum" sz="quarter" idx="12"/>
          </p:nvPr>
        </p:nvSpPr>
        <p:spPr/>
        <p:txBody>
          <a:bodyPr/>
          <a:lstStyle>
            <a:lvl1pPr>
              <a:defRPr/>
            </a:lvl1pPr>
          </a:lstStyle>
          <a:p>
            <a:fld id="{E0E2E304-68AF-424A-A50B-BB98154B12F0}" type="slidenum">
              <a:rPr lang="en-US" altLang="en-US"/>
              <a:pPr/>
              <a:t>‹#›</a:t>
            </a:fld>
            <a:endParaRPr lang="en-US" altLang="en-US"/>
          </a:p>
        </p:txBody>
      </p:sp>
    </p:spTree>
    <p:extLst>
      <p:ext uri="{BB962C8B-B14F-4D97-AF65-F5344CB8AC3E}">
        <p14:creationId xmlns:p14="http://schemas.microsoft.com/office/powerpoint/2010/main" val="2035379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13113-56E1-4E31-B406-8622EDBF0AA9}"/>
              </a:ext>
            </a:extLst>
          </p:cNvPr>
          <p:cNvSpPr>
            <a:spLocks noGrp="1"/>
          </p:cNvSpPr>
          <p:nvPr>
            <p:ph type="dt" sz="half" idx="10"/>
          </p:nvPr>
        </p:nvSpPr>
        <p:spPr/>
        <p:txBody>
          <a:bodyPr/>
          <a:lstStyle>
            <a:lvl1pPr>
              <a:defRPr/>
            </a:lvl1pPr>
          </a:lstStyle>
          <a:p>
            <a:pPr>
              <a:defRPr/>
            </a:pPr>
            <a:fld id="{683CA723-F6F1-4F26-916B-8C83A7B98F64}" type="datetimeFigureOut">
              <a:rPr lang="en-US"/>
              <a:pPr>
                <a:defRPr/>
              </a:pPr>
              <a:t>7/11/2023</a:t>
            </a:fld>
            <a:endParaRPr lang="en-US"/>
          </a:p>
        </p:txBody>
      </p:sp>
      <p:sp>
        <p:nvSpPr>
          <p:cNvPr id="5" name="Footer Placeholder 4">
            <a:extLst>
              <a:ext uri="{FF2B5EF4-FFF2-40B4-BE49-F238E27FC236}">
                <a16:creationId xmlns:a16="http://schemas.microsoft.com/office/drawing/2014/main" id="{C479A7AB-C91C-4867-A33B-CF95D9A519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8612767-F322-4A99-8AC4-70C9A592F844}"/>
              </a:ext>
            </a:extLst>
          </p:cNvPr>
          <p:cNvSpPr>
            <a:spLocks noGrp="1"/>
          </p:cNvSpPr>
          <p:nvPr>
            <p:ph type="sldNum" sz="quarter" idx="12"/>
          </p:nvPr>
        </p:nvSpPr>
        <p:spPr/>
        <p:txBody>
          <a:bodyPr/>
          <a:lstStyle>
            <a:lvl1pPr>
              <a:defRPr/>
            </a:lvl1pPr>
          </a:lstStyle>
          <a:p>
            <a:fld id="{F2643018-3395-4CDE-9538-726567B78F39}" type="slidenum">
              <a:rPr lang="en-US" altLang="en-US"/>
              <a:pPr/>
              <a:t>‹#›</a:t>
            </a:fld>
            <a:endParaRPr lang="en-US" altLang="en-US"/>
          </a:p>
        </p:txBody>
      </p:sp>
    </p:spTree>
    <p:extLst>
      <p:ext uri="{BB962C8B-B14F-4D97-AF65-F5344CB8AC3E}">
        <p14:creationId xmlns:p14="http://schemas.microsoft.com/office/powerpoint/2010/main" val="2937725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EE3718-6271-4FA2-8C5C-5DEF1853EB9A}"/>
              </a:ext>
            </a:extLst>
          </p:cNvPr>
          <p:cNvSpPr>
            <a:spLocks noGrp="1"/>
          </p:cNvSpPr>
          <p:nvPr>
            <p:ph type="dt" sz="half" idx="10"/>
          </p:nvPr>
        </p:nvSpPr>
        <p:spPr/>
        <p:txBody>
          <a:bodyPr/>
          <a:lstStyle>
            <a:lvl1pPr>
              <a:defRPr/>
            </a:lvl1pPr>
          </a:lstStyle>
          <a:p>
            <a:pPr>
              <a:defRPr/>
            </a:pPr>
            <a:fld id="{88BF3202-DBD1-4C52-B088-8644E10A8F72}" type="datetimeFigureOut">
              <a:rPr lang="en-US"/>
              <a:pPr>
                <a:defRPr/>
              </a:pPr>
              <a:t>7/11/2023</a:t>
            </a:fld>
            <a:endParaRPr lang="en-US"/>
          </a:p>
        </p:txBody>
      </p:sp>
      <p:sp>
        <p:nvSpPr>
          <p:cNvPr id="5" name="Footer Placeholder 4">
            <a:extLst>
              <a:ext uri="{FF2B5EF4-FFF2-40B4-BE49-F238E27FC236}">
                <a16:creationId xmlns:a16="http://schemas.microsoft.com/office/drawing/2014/main" id="{5CA199DD-5071-4205-824C-C12A80550D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20AF2F-5FAC-43FC-9D3E-1D472A399777}"/>
              </a:ext>
            </a:extLst>
          </p:cNvPr>
          <p:cNvSpPr>
            <a:spLocks noGrp="1"/>
          </p:cNvSpPr>
          <p:nvPr>
            <p:ph type="sldNum" sz="quarter" idx="12"/>
          </p:nvPr>
        </p:nvSpPr>
        <p:spPr/>
        <p:txBody>
          <a:bodyPr/>
          <a:lstStyle>
            <a:lvl1pPr>
              <a:defRPr/>
            </a:lvl1pPr>
          </a:lstStyle>
          <a:p>
            <a:fld id="{66F09BBD-1EC8-4C6F-AD12-6FCD40896F3F}" type="slidenum">
              <a:rPr lang="en-US" altLang="en-US"/>
              <a:pPr/>
              <a:t>‹#›</a:t>
            </a:fld>
            <a:endParaRPr lang="en-US" altLang="en-US"/>
          </a:p>
        </p:txBody>
      </p:sp>
    </p:spTree>
    <p:extLst>
      <p:ext uri="{BB962C8B-B14F-4D97-AF65-F5344CB8AC3E}">
        <p14:creationId xmlns:p14="http://schemas.microsoft.com/office/powerpoint/2010/main" val="3441106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97BA0E9-12EE-457C-A05D-4D3EB7345F39}"/>
              </a:ext>
            </a:extLst>
          </p:cNvPr>
          <p:cNvSpPr>
            <a:spLocks noGrp="1"/>
          </p:cNvSpPr>
          <p:nvPr>
            <p:ph type="dt" sz="half" idx="10"/>
          </p:nvPr>
        </p:nvSpPr>
        <p:spPr/>
        <p:txBody>
          <a:bodyPr/>
          <a:lstStyle>
            <a:lvl1pPr>
              <a:defRPr/>
            </a:lvl1pPr>
          </a:lstStyle>
          <a:p>
            <a:pPr>
              <a:defRPr/>
            </a:pPr>
            <a:fld id="{EC631526-B9D5-4DCB-8AFF-43F67533C460}" type="datetimeFigureOut">
              <a:rPr lang="en-US"/>
              <a:pPr>
                <a:defRPr/>
              </a:pPr>
              <a:t>7/11/2023</a:t>
            </a:fld>
            <a:endParaRPr lang="en-US"/>
          </a:p>
        </p:txBody>
      </p:sp>
      <p:sp>
        <p:nvSpPr>
          <p:cNvPr id="6" name="Footer Placeholder 4">
            <a:extLst>
              <a:ext uri="{FF2B5EF4-FFF2-40B4-BE49-F238E27FC236}">
                <a16:creationId xmlns:a16="http://schemas.microsoft.com/office/drawing/2014/main" id="{D8A2BCCD-446E-4A5E-9371-DF164A53FF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A976F80-6025-4CED-BF3D-2E7F4356E866}"/>
              </a:ext>
            </a:extLst>
          </p:cNvPr>
          <p:cNvSpPr>
            <a:spLocks noGrp="1"/>
          </p:cNvSpPr>
          <p:nvPr>
            <p:ph type="sldNum" sz="quarter" idx="12"/>
          </p:nvPr>
        </p:nvSpPr>
        <p:spPr/>
        <p:txBody>
          <a:bodyPr/>
          <a:lstStyle>
            <a:lvl1pPr>
              <a:defRPr/>
            </a:lvl1pPr>
          </a:lstStyle>
          <a:p>
            <a:fld id="{AF82FAAD-E066-46C8-929E-8A0937C97AB7}" type="slidenum">
              <a:rPr lang="en-US" altLang="en-US"/>
              <a:pPr/>
              <a:t>‹#›</a:t>
            </a:fld>
            <a:endParaRPr lang="en-US" altLang="en-US"/>
          </a:p>
        </p:txBody>
      </p:sp>
    </p:spTree>
    <p:extLst>
      <p:ext uri="{BB962C8B-B14F-4D97-AF65-F5344CB8AC3E}">
        <p14:creationId xmlns:p14="http://schemas.microsoft.com/office/powerpoint/2010/main" val="1977998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F08C07A-D988-44B7-ADA2-EBE3D1D0B65B}"/>
              </a:ext>
            </a:extLst>
          </p:cNvPr>
          <p:cNvSpPr>
            <a:spLocks noGrp="1"/>
          </p:cNvSpPr>
          <p:nvPr>
            <p:ph type="dt" sz="half" idx="10"/>
          </p:nvPr>
        </p:nvSpPr>
        <p:spPr/>
        <p:txBody>
          <a:bodyPr/>
          <a:lstStyle>
            <a:lvl1pPr>
              <a:defRPr/>
            </a:lvl1pPr>
          </a:lstStyle>
          <a:p>
            <a:pPr>
              <a:defRPr/>
            </a:pPr>
            <a:fld id="{6B4FE069-8AD3-4975-9524-0CBDBEDDC4AC}" type="datetimeFigureOut">
              <a:rPr lang="en-US"/>
              <a:pPr>
                <a:defRPr/>
              </a:pPr>
              <a:t>7/11/2023</a:t>
            </a:fld>
            <a:endParaRPr lang="en-US"/>
          </a:p>
        </p:txBody>
      </p:sp>
      <p:sp>
        <p:nvSpPr>
          <p:cNvPr id="8" name="Footer Placeholder 4">
            <a:extLst>
              <a:ext uri="{FF2B5EF4-FFF2-40B4-BE49-F238E27FC236}">
                <a16:creationId xmlns:a16="http://schemas.microsoft.com/office/drawing/2014/main" id="{33AD6B7D-9C96-4541-B06F-71669F7CF5E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B4321D7-DFAE-4BB8-BB55-D7BC27E9812F}"/>
              </a:ext>
            </a:extLst>
          </p:cNvPr>
          <p:cNvSpPr>
            <a:spLocks noGrp="1"/>
          </p:cNvSpPr>
          <p:nvPr>
            <p:ph type="sldNum" sz="quarter" idx="12"/>
          </p:nvPr>
        </p:nvSpPr>
        <p:spPr/>
        <p:txBody>
          <a:bodyPr/>
          <a:lstStyle>
            <a:lvl1pPr>
              <a:defRPr/>
            </a:lvl1pPr>
          </a:lstStyle>
          <a:p>
            <a:fld id="{CD3DF87D-AA83-4189-94C5-6C67614DB873}" type="slidenum">
              <a:rPr lang="en-US" altLang="en-US"/>
              <a:pPr/>
              <a:t>‹#›</a:t>
            </a:fld>
            <a:endParaRPr lang="en-US" altLang="en-US"/>
          </a:p>
        </p:txBody>
      </p:sp>
    </p:spTree>
    <p:extLst>
      <p:ext uri="{BB962C8B-B14F-4D97-AF65-F5344CB8AC3E}">
        <p14:creationId xmlns:p14="http://schemas.microsoft.com/office/powerpoint/2010/main" val="173844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63DCA0E-C6D1-40CE-9AFB-D042581F0F4B}"/>
              </a:ext>
            </a:extLst>
          </p:cNvPr>
          <p:cNvSpPr>
            <a:spLocks noGrp="1"/>
          </p:cNvSpPr>
          <p:nvPr>
            <p:ph type="dt" sz="half" idx="10"/>
          </p:nvPr>
        </p:nvSpPr>
        <p:spPr/>
        <p:txBody>
          <a:bodyPr/>
          <a:lstStyle>
            <a:lvl1pPr>
              <a:defRPr/>
            </a:lvl1pPr>
          </a:lstStyle>
          <a:p>
            <a:pPr>
              <a:defRPr/>
            </a:pPr>
            <a:fld id="{672F4958-2583-42A0-B4FF-EC7517CE105B}" type="datetimeFigureOut">
              <a:rPr lang="en-US"/>
              <a:pPr>
                <a:defRPr/>
              </a:pPr>
              <a:t>7/11/2023</a:t>
            </a:fld>
            <a:endParaRPr lang="en-US"/>
          </a:p>
        </p:txBody>
      </p:sp>
      <p:sp>
        <p:nvSpPr>
          <p:cNvPr id="4" name="Footer Placeholder 4">
            <a:extLst>
              <a:ext uri="{FF2B5EF4-FFF2-40B4-BE49-F238E27FC236}">
                <a16:creationId xmlns:a16="http://schemas.microsoft.com/office/drawing/2014/main" id="{DE436D1E-A247-4F30-B3A1-BE578BAB1A0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4B8A1DF-22F2-44CA-91E6-7B119607D3BF}"/>
              </a:ext>
            </a:extLst>
          </p:cNvPr>
          <p:cNvSpPr>
            <a:spLocks noGrp="1"/>
          </p:cNvSpPr>
          <p:nvPr>
            <p:ph type="sldNum" sz="quarter" idx="12"/>
          </p:nvPr>
        </p:nvSpPr>
        <p:spPr/>
        <p:txBody>
          <a:bodyPr/>
          <a:lstStyle>
            <a:lvl1pPr>
              <a:defRPr/>
            </a:lvl1pPr>
          </a:lstStyle>
          <a:p>
            <a:fld id="{CD235640-AE49-4AF1-BA2C-F42456309729}" type="slidenum">
              <a:rPr lang="en-US" altLang="en-US"/>
              <a:pPr/>
              <a:t>‹#›</a:t>
            </a:fld>
            <a:endParaRPr lang="en-US" altLang="en-US"/>
          </a:p>
        </p:txBody>
      </p:sp>
    </p:spTree>
    <p:extLst>
      <p:ext uri="{BB962C8B-B14F-4D97-AF65-F5344CB8AC3E}">
        <p14:creationId xmlns:p14="http://schemas.microsoft.com/office/powerpoint/2010/main" val="2253922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8D7E125-FCDC-40B3-B7FF-B385E401C044}"/>
              </a:ext>
            </a:extLst>
          </p:cNvPr>
          <p:cNvSpPr>
            <a:spLocks noGrp="1"/>
          </p:cNvSpPr>
          <p:nvPr>
            <p:ph type="dt" sz="half" idx="10"/>
          </p:nvPr>
        </p:nvSpPr>
        <p:spPr/>
        <p:txBody>
          <a:bodyPr/>
          <a:lstStyle>
            <a:lvl1pPr>
              <a:defRPr/>
            </a:lvl1pPr>
          </a:lstStyle>
          <a:p>
            <a:pPr>
              <a:defRPr/>
            </a:pPr>
            <a:fld id="{3C94AE73-9CDB-4018-9FA8-AE0CC841716F}" type="datetimeFigureOut">
              <a:rPr lang="en-US"/>
              <a:pPr>
                <a:defRPr/>
              </a:pPr>
              <a:t>7/11/2023</a:t>
            </a:fld>
            <a:endParaRPr lang="en-US"/>
          </a:p>
        </p:txBody>
      </p:sp>
      <p:sp>
        <p:nvSpPr>
          <p:cNvPr id="6" name="Footer Placeholder 4">
            <a:extLst>
              <a:ext uri="{FF2B5EF4-FFF2-40B4-BE49-F238E27FC236}">
                <a16:creationId xmlns:a16="http://schemas.microsoft.com/office/drawing/2014/main" id="{BE4C539E-F541-4B98-AADA-F68BA661DA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58F0784-8043-4429-B2B2-07904A344C8C}"/>
              </a:ext>
            </a:extLst>
          </p:cNvPr>
          <p:cNvSpPr>
            <a:spLocks noGrp="1"/>
          </p:cNvSpPr>
          <p:nvPr>
            <p:ph type="sldNum" sz="quarter" idx="12"/>
          </p:nvPr>
        </p:nvSpPr>
        <p:spPr/>
        <p:txBody>
          <a:bodyPr/>
          <a:lstStyle>
            <a:lvl1pPr>
              <a:defRPr/>
            </a:lvl1pPr>
          </a:lstStyle>
          <a:p>
            <a:pPr>
              <a:defRPr/>
            </a:pPr>
            <a:fld id="{92B77341-CE2C-450D-A108-25226BA1AB03}" type="slidenum">
              <a:rPr lang="en-US" altLang="en-US"/>
              <a:pPr>
                <a:defRPr/>
              </a:pPr>
              <a:t>‹#›</a:t>
            </a:fld>
            <a:endParaRPr lang="en-US" altLang="en-US"/>
          </a:p>
        </p:txBody>
      </p:sp>
    </p:spTree>
    <p:extLst>
      <p:ext uri="{BB962C8B-B14F-4D97-AF65-F5344CB8AC3E}">
        <p14:creationId xmlns:p14="http://schemas.microsoft.com/office/powerpoint/2010/main" val="2620065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1B49E32-AD7A-46DC-9454-866B534B9B90}"/>
              </a:ext>
            </a:extLst>
          </p:cNvPr>
          <p:cNvSpPr>
            <a:spLocks noGrp="1"/>
          </p:cNvSpPr>
          <p:nvPr>
            <p:ph type="dt" sz="half" idx="10"/>
          </p:nvPr>
        </p:nvSpPr>
        <p:spPr/>
        <p:txBody>
          <a:bodyPr/>
          <a:lstStyle>
            <a:lvl1pPr>
              <a:defRPr/>
            </a:lvl1pPr>
          </a:lstStyle>
          <a:p>
            <a:pPr>
              <a:defRPr/>
            </a:pPr>
            <a:fld id="{56A78943-6CCA-4DCE-858F-8B39F7CD0E6B}" type="datetimeFigureOut">
              <a:rPr lang="en-US"/>
              <a:pPr>
                <a:defRPr/>
              </a:pPr>
              <a:t>7/11/2023</a:t>
            </a:fld>
            <a:endParaRPr lang="en-US"/>
          </a:p>
        </p:txBody>
      </p:sp>
      <p:sp>
        <p:nvSpPr>
          <p:cNvPr id="3" name="Footer Placeholder 4">
            <a:extLst>
              <a:ext uri="{FF2B5EF4-FFF2-40B4-BE49-F238E27FC236}">
                <a16:creationId xmlns:a16="http://schemas.microsoft.com/office/drawing/2014/main" id="{97AB40EC-9EBE-4D4E-A5BC-A1747F40579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A743709-B4F3-4C29-A6E8-3167D1FA70C9}"/>
              </a:ext>
            </a:extLst>
          </p:cNvPr>
          <p:cNvSpPr>
            <a:spLocks noGrp="1"/>
          </p:cNvSpPr>
          <p:nvPr>
            <p:ph type="sldNum" sz="quarter" idx="12"/>
          </p:nvPr>
        </p:nvSpPr>
        <p:spPr/>
        <p:txBody>
          <a:bodyPr/>
          <a:lstStyle>
            <a:lvl1pPr>
              <a:defRPr/>
            </a:lvl1pPr>
          </a:lstStyle>
          <a:p>
            <a:fld id="{CD8D109C-A015-42BE-BD78-AF8DFF0BAB53}" type="slidenum">
              <a:rPr lang="en-US" altLang="en-US"/>
              <a:pPr/>
              <a:t>‹#›</a:t>
            </a:fld>
            <a:endParaRPr lang="en-US" altLang="en-US"/>
          </a:p>
        </p:txBody>
      </p:sp>
    </p:spTree>
    <p:extLst>
      <p:ext uri="{BB962C8B-B14F-4D97-AF65-F5344CB8AC3E}">
        <p14:creationId xmlns:p14="http://schemas.microsoft.com/office/powerpoint/2010/main" val="487012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3FCD962-09F4-49BC-9222-EA8E85454DD3}"/>
              </a:ext>
            </a:extLst>
          </p:cNvPr>
          <p:cNvSpPr>
            <a:spLocks noGrp="1"/>
          </p:cNvSpPr>
          <p:nvPr>
            <p:ph type="dt" sz="half" idx="10"/>
          </p:nvPr>
        </p:nvSpPr>
        <p:spPr/>
        <p:txBody>
          <a:bodyPr/>
          <a:lstStyle>
            <a:lvl1pPr>
              <a:defRPr/>
            </a:lvl1pPr>
          </a:lstStyle>
          <a:p>
            <a:pPr>
              <a:defRPr/>
            </a:pPr>
            <a:fld id="{30FC4391-8CA5-4F31-89D6-9A82A0F2C5E2}" type="datetimeFigureOut">
              <a:rPr lang="en-US"/>
              <a:pPr>
                <a:defRPr/>
              </a:pPr>
              <a:t>7/11/2023</a:t>
            </a:fld>
            <a:endParaRPr lang="en-US"/>
          </a:p>
        </p:txBody>
      </p:sp>
      <p:sp>
        <p:nvSpPr>
          <p:cNvPr id="6" name="Footer Placeholder 4">
            <a:extLst>
              <a:ext uri="{FF2B5EF4-FFF2-40B4-BE49-F238E27FC236}">
                <a16:creationId xmlns:a16="http://schemas.microsoft.com/office/drawing/2014/main" id="{DCEE7AB8-62F0-40B0-AE5B-11B088BFB3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1FEF1B-9082-43AD-A729-965E58B771B1}"/>
              </a:ext>
            </a:extLst>
          </p:cNvPr>
          <p:cNvSpPr>
            <a:spLocks noGrp="1"/>
          </p:cNvSpPr>
          <p:nvPr>
            <p:ph type="sldNum" sz="quarter" idx="12"/>
          </p:nvPr>
        </p:nvSpPr>
        <p:spPr/>
        <p:txBody>
          <a:bodyPr/>
          <a:lstStyle>
            <a:lvl1pPr>
              <a:defRPr/>
            </a:lvl1pPr>
          </a:lstStyle>
          <a:p>
            <a:fld id="{91A61D33-9848-40E7-A9B9-FC037BD36AE3}" type="slidenum">
              <a:rPr lang="en-US" altLang="en-US"/>
              <a:pPr/>
              <a:t>‹#›</a:t>
            </a:fld>
            <a:endParaRPr lang="en-US" altLang="en-US"/>
          </a:p>
        </p:txBody>
      </p:sp>
    </p:spTree>
    <p:extLst>
      <p:ext uri="{BB962C8B-B14F-4D97-AF65-F5344CB8AC3E}">
        <p14:creationId xmlns:p14="http://schemas.microsoft.com/office/powerpoint/2010/main" val="999773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373097F-DA99-4D35-9C7E-54045638D5E0}"/>
              </a:ext>
            </a:extLst>
          </p:cNvPr>
          <p:cNvSpPr>
            <a:spLocks noGrp="1"/>
          </p:cNvSpPr>
          <p:nvPr>
            <p:ph type="dt" sz="half" idx="10"/>
          </p:nvPr>
        </p:nvSpPr>
        <p:spPr/>
        <p:txBody>
          <a:bodyPr/>
          <a:lstStyle>
            <a:lvl1pPr>
              <a:defRPr/>
            </a:lvl1pPr>
          </a:lstStyle>
          <a:p>
            <a:pPr>
              <a:defRPr/>
            </a:pPr>
            <a:fld id="{0A0EBFD7-A6F6-47DE-A534-E3B9833E71E8}" type="datetimeFigureOut">
              <a:rPr lang="en-US"/>
              <a:pPr>
                <a:defRPr/>
              </a:pPr>
              <a:t>7/11/2023</a:t>
            </a:fld>
            <a:endParaRPr lang="en-US"/>
          </a:p>
        </p:txBody>
      </p:sp>
      <p:sp>
        <p:nvSpPr>
          <p:cNvPr id="6" name="Footer Placeholder 4">
            <a:extLst>
              <a:ext uri="{FF2B5EF4-FFF2-40B4-BE49-F238E27FC236}">
                <a16:creationId xmlns:a16="http://schemas.microsoft.com/office/drawing/2014/main" id="{F74AA277-F37C-49FA-BFD6-78864FFDDF4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AAD4880-BC06-46D2-B179-1CE48A3F24EE}"/>
              </a:ext>
            </a:extLst>
          </p:cNvPr>
          <p:cNvSpPr>
            <a:spLocks noGrp="1"/>
          </p:cNvSpPr>
          <p:nvPr>
            <p:ph type="sldNum" sz="quarter" idx="12"/>
          </p:nvPr>
        </p:nvSpPr>
        <p:spPr/>
        <p:txBody>
          <a:bodyPr/>
          <a:lstStyle>
            <a:lvl1pPr>
              <a:defRPr/>
            </a:lvl1pPr>
          </a:lstStyle>
          <a:p>
            <a:fld id="{44DBD08C-3305-4E2D-8AC9-7987ADB2AC6A}" type="slidenum">
              <a:rPr lang="en-US" altLang="en-US"/>
              <a:pPr/>
              <a:t>‹#›</a:t>
            </a:fld>
            <a:endParaRPr lang="en-US" altLang="en-US"/>
          </a:p>
        </p:txBody>
      </p:sp>
    </p:spTree>
    <p:extLst>
      <p:ext uri="{BB962C8B-B14F-4D97-AF65-F5344CB8AC3E}">
        <p14:creationId xmlns:p14="http://schemas.microsoft.com/office/powerpoint/2010/main" val="2647743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4F758B-14AD-4A43-B8BD-20E81EC3C5AE}"/>
              </a:ext>
            </a:extLst>
          </p:cNvPr>
          <p:cNvSpPr>
            <a:spLocks noGrp="1"/>
          </p:cNvSpPr>
          <p:nvPr>
            <p:ph type="dt" sz="half" idx="10"/>
          </p:nvPr>
        </p:nvSpPr>
        <p:spPr/>
        <p:txBody>
          <a:bodyPr/>
          <a:lstStyle>
            <a:lvl1pPr>
              <a:defRPr/>
            </a:lvl1pPr>
          </a:lstStyle>
          <a:p>
            <a:pPr>
              <a:defRPr/>
            </a:pPr>
            <a:fld id="{7BB73C6B-16DE-415B-B9C3-0432D65DCD8C}" type="datetimeFigureOut">
              <a:rPr lang="en-US"/>
              <a:pPr>
                <a:defRPr/>
              </a:pPr>
              <a:t>7/11/2023</a:t>
            </a:fld>
            <a:endParaRPr lang="en-US"/>
          </a:p>
        </p:txBody>
      </p:sp>
      <p:sp>
        <p:nvSpPr>
          <p:cNvPr id="5" name="Footer Placeholder 4">
            <a:extLst>
              <a:ext uri="{FF2B5EF4-FFF2-40B4-BE49-F238E27FC236}">
                <a16:creationId xmlns:a16="http://schemas.microsoft.com/office/drawing/2014/main" id="{777F23B9-13E0-4049-A0C0-DBAC7173213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675FC4-BD84-45C2-8ED9-68859A85872D}"/>
              </a:ext>
            </a:extLst>
          </p:cNvPr>
          <p:cNvSpPr>
            <a:spLocks noGrp="1"/>
          </p:cNvSpPr>
          <p:nvPr>
            <p:ph type="sldNum" sz="quarter" idx="12"/>
          </p:nvPr>
        </p:nvSpPr>
        <p:spPr/>
        <p:txBody>
          <a:bodyPr/>
          <a:lstStyle>
            <a:lvl1pPr>
              <a:defRPr/>
            </a:lvl1pPr>
          </a:lstStyle>
          <a:p>
            <a:fld id="{AE0198CB-68E9-4AC2-A85F-96C452B86EA1}" type="slidenum">
              <a:rPr lang="en-US" altLang="en-US"/>
              <a:pPr/>
              <a:t>‹#›</a:t>
            </a:fld>
            <a:endParaRPr lang="en-US" altLang="en-US"/>
          </a:p>
        </p:txBody>
      </p:sp>
    </p:spTree>
    <p:extLst>
      <p:ext uri="{BB962C8B-B14F-4D97-AF65-F5344CB8AC3E}">
        <p14:creationId xmlns:p14="http://schemas.microsoft.com/office/powerpoint/2010/main" val="3819274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D2294-28CB-442E-A2FF-634F0FAA85BA}"/>
              </a:ext>
            </a:extLst>
          </p:cNvPr>
          <p:cNvSpPr>
            <a:spLocks noGrp="1"/>
          </p:cNvSpPr>
          <p:nvPr>
            <p:ph type="dt" sz="half" idx="10"/>
          </p:nvPr>
        </p:nvSpPr>
        <p:spPr/>
        <p:txBody>
          <a:bodyPr/>
          <a:lstStyle>
            <a:lvl1pPr>
              <a:defRPr/>
            </a:lvl1pPr>
          </a:lstStyle>
          <a:p>
            <a:pPr>
              <a:defRPr/>
            </a:pPr>
            <a:fld id="{8B791B30-C432-4CD3-AAC3-61F50E24987C}" type="datetimeFigureOut">
              <a:rPr lang="en-US"/>
              <a:pPr>
                <a:defRPr/>
              </a:pPr>
              <a:t>7/11/2023</a:t>
            </a:fld>
            <a:endParaRPr lang="en-US"/>
          </a:p>
        </p:txBody>
      </p:sp>
      <p:sp>
        <p:nvSpPr>
          <p:cNvPr id="5" name="Footer Placeholder 4">
            <a:extLst>
              <a:ext uri="{FF2B5EF4-FFF2-40B4-BE49-F238E27FC236}">
                <a16:creationId xmlns:a16="http://schemas.microsoft.com/office/drawing/2014/main" id="{3BFE7909-2C56-402E-91C2-781D3F6B2D9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8C3BBB0-9D49-4A01-9DE0-3634ED5CA17D}"/>
              </a:ext>
            </a:extLst>
          </p:cNvPr>
          <p:cNvSpPr>
            <a:spLocks noGrp="1"/>
          </p:cNvSpPr>
          <p:nvPr>
            <p:ph type="sldNum" sz="quarter" idx="12"/>
          </p:nvPr>
        </p:nvSpPr>
        <p:spPr/>
        <p:txBody>
          <a:bodyPr/>
          <a:lstStyle>
            <a:lvl1pPr>
              <a:defRPr/>
            </a:lvl1pPr>
          </a:lstStyle>
          <a:p>
            <a:fld id="{3649CE9F-DA09-41A4-A94D-D51CD8BF5995}" type="slidenum">
              <a:rPr lang="en-US" altLang="en-US"/>
              <a:pPr/>
              <a:t>‹#›</a:t>
            </a:fld>
            <a:endParaRPr lang="en-US" altLang="en-US"/>
          </a:p>
        </p:txBody>
      </p:sp>
    </p:spTree>
    <p:extLst>
      <p:ext uri="{BB962C8B-B14F-4D97-AF65-F5344CB8AC3E}">
        <p14:creationId xmlns:p14="http://schemas.microsoft.com/office/powerpoint/2010/main" val="402021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256EFA8-061C-412E-BF7E-6A0D5B95A9AB}"/>
              </a:ext>
            </a:extLst>
          </p:cNvPr>
          <p:cNvSpPr>
            <a:spLocks noGrp="1"/>
          </p:cNvSpPr>
          <p:nvPr>
            <p:ph type="dt" sz="half" idx="10"/>
          </p:nvPr>
        </p:nvSpPr>
        <p:spPr/>
        <p:txBody>
          <a:bodyPr/>
          <a:lstStyle>
            <a:lvl1pPr>
              <a:defRPr/>
            </a:lvl1pPr>
          </a:lstStyle>
          <a:p>
            <a:pPr>
              <a:defRPr/>
            </a:pPr>
            <a:fld id="{DBC9F1A9-0786-4BAA-A8B5-103A46511F25}" type="datetimeFigureOut">
              <a:rPr lang="en-US"/>
              <a:pPr>
                <a:defRPr/>
              </a:pPr>
              <a:t>7/11/2023</a:t>
            </a:fld>
            <a:endParaRPr lang="en-US"/>
          </a:p>
        </p:txBody>
      </p:sp>
      <p:sp>
        <p:nvSpPr>
          <p:cNvPr id="8" name="Footer Placeholder 4">
            <a:extLst>
              <a:ext uri="{FF2B5EF4-FFF2-40B4-BE49-F238E27FC236}">
                <a16:creationId xmlns:a16="http://schemas.microsoft.com/office/drawing/2014/main" id="{756EAD89-8BC8-40C7-9817-660760C92EE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5887D3D-EB59-4F61-A402-5881A6F7EDDE}"/>
              </a:ext>
            </a:extLst>
          </p:cNvPr>
          <p:cNvSpPr>
            <a:spLocks noGrp="1"/>
          </p:cNvSpPr>
          <p:nvPr>
            <p:ph type="sldNum" sz="quarter" idx="12"/>
          </p:nvPr>
        </p:nvSpPr>
        <p:spPr/>
        <p:txBody>
          <a:bodyPr/>
          <a:lstStyle>
            <a:lvl1pPr>
              <a:defRPr/>
            </a:lvl1pPr>
          </a:lstStyle>
          <a:p>
            <a:pPr>
              <a:defRPr/>
            </a:pPr>
            <a:fld id="{EBB35417-D997-443F-84F1-8D74EFB3A47E}" type="slidenum">
              <a:rPr lang="en-US" altLang="en-US"/>
              <a:pPr>
                <a:defRPr/>
              </a:pPr>
              <a:t>‹#›</a:t>
            </a:fld>
            <a:endParaRPr lang="en-US" altLang="en-US"/>
          </a:p>
        </p:txBody>
      </p:sp>
    </p:spTree>
    <p:extLst>
      <p:ext uri="{BB962C8B-B14F-4D97-AF65-F5344CB8AC3E}">
        <p14:creationId xmlns:p14="http://schemas.microsoft.com/office/powerpoint/2010/main" val="2633042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72C172F-4512-4B20-A9A3-3573D9C7D952}"/>
              </a:ext>
            </a:extLst>
          </p:cNvPr>
          <p:cNvSpPr>
            <a:spLocks noGrp="1"/>
          </p:cNvSpPr>
          <p:nvPr>
            <p:ph type="dt" sz="half" idx="10"/>
          </p:nvPr>
        </p:nvSpPr>
        <p:spPr/>
        <p:txBody>
          <a:bodyPr/>
          <a:lstStyle>
            <a:lvl1pPr>
              <a:defRPr/>
            </a:lvl1pPr>
          </a:lstStyle>
          <a:p>
            <a:pPr>
              <a:defRPr/>
            </a:pPr>
            <a:fld id="{6697D696-35E6-4BDA-9FD8-00534346129D}" type="datetimeFigureOut">
              <a:rPr lang="en-US"/>
              <a:pPr>
                <a:defRPr/>
              </a:pPr>
              <a:t>7/11/2023</a:t>
            </a:fld>
            <a:endParaRPr lang="en-US"/>
          </a:p>
        </p:txBody>
      </p:sp>
      <p:sp>
        <p:nvSpPr>
          <p:cNvPr id="4" name="Footer Placeholder 4">
            <a:extLst>
              <a:ext uri="{FF2B5EF4-FFF2-40B4-BE49-F238E27FC236}">
                <a16:creationId xmlns:a16="http://schemas.microsoft.com/office/drawing/2014/main" id="{90872D22-BE22-484B-9304-25493FE29BE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C01ED07-495A-4CA7-BEDD-EC8B4236C729}"/>
              </a:ext>
            </a:extLst>
          </p:cNvPr>
          <p:cNvSpPr>
            <a:spLocks noGrp="1"/>
          </p:cNvSpPr>
          <p:nvPr>
            <p:ph type="sldNum" sz="quarter" idx="12"/>
          </p:nvPr>
        </p:nvSpPr>
        <p:spPr/>
        <p:txBody>
          <a:bodyPr/>
          <a:lstStyle>
            <a:lvl1pPr>
              <a:defRPr/>
            </a:lvl1pPr>
          </a:lstStyle>
          <a:p>
            <a:pPr>
              <a:defRPr/>
            </a:pPr>
            <a:fld id="{C9F7A4CE-A271-4C96-8026-198FD13407F1}" type="slidenum">
              <a:rPr lang="en-US" altLang="en-US"/>
              <a:pPr>
                <a:defRPr/>
              </a:pPr>
              <a:t>‹#›</a:t>
            </a:fld>
            <a:endParaRPr lang="en-US" altLang="en-US"/>
          </a:p>
        </p:txBody>
      </p:sp>
    </p:spTree>
    <p:extLst>
      <p:ext uri="{BB962C8B-B14F-4D97-AF65-F5344CB8AC3E}">
        <p14:creationId xmlns:p14="http://schemas.microsoft.com/office/powerpoint/2010/main" val="2227072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059FC54-D8DA-4A1E-A294-C1D798B3FF31}"/>
              </a:ext>
            </a:extLst>
          </p:cNvPr>
          <p:cNvSpPr>
            <a:spLocks noGrp="1"/>
          </p:cNvSpPr>
          <p:nvPr>
            <p:ph type="dt" sz="half" idx="10"/>
          </p:nvPr>
        </p:nvSpPr>
        <p:spPr/>
        <p:txBody>
          <a:bodyPr/>
          <a:lstStyle>
            <a:lvl1pPr>
              <a:defRPr/>
            </a:lvl1pPr>
          </a:lstStyle>
          <a:p>
            <a:pPr>
              <a:defRPr/>
            </a:pPr>
            <a:fld id="{C52F60D4-633D-4CA3-AE83-63DE3CFABB8E}" type="datetimeFigureOut">
              <a:rPr lang="en-US"/>
              <a:pPr>
                <a:defRPr/>
              </a:pPr>
              <a:t>7/11/2023</a:t>
            </a:fld>
            <a:endParaRPr lang="en-US"/>
          </a:p>
        </p:txBody>
      </p:sp>
      <p:sp>
        <p:nvSpPr>
          <p:cNvPr id="3" name="Footer Placeholder 4">
            <a:extLst>
              <a:ext uri="{FF2B5EF4-FFF2-40B4-BE49-F238E27FC236}">
                <a16:creationId xmlns:a16="http://schemas.microsoft.com/office/drawing/2014/main" id="{C723AB2A-327A-42F4-BA7C-88C77EE24F4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A1721BB-F208-4580-A853-234F7F52D302}"/>
              </a:ext>
            </a:extLst>
          </p:cNvPr>
          <p:cNvSpPr>
            <a:spLocks noGrp="1"/>
          </p:cNvSpPr>
          <p:nvPr>
            <p:ph type="sldNum" sz="quarter" idx="12"/>
          </p:nvPr>
        </p:nvSpPr>
        <p:spPr/>
        <p:txBody>
          <a:bodyPr/>
          <a:lstStyle>
            <a:lvl1pPr>
              <a:defRPr/>
            </a:lvl1pPr>
          </a:lstStyle>
          <a:p>
            <a:pPr>
              <a:defRPr/>
            </a:pPr>
            <a:fld id="{9A2B58AF-992E-4889-AD0A-53A519D3A029}" type="slidenum">
              <a:rPr lang="en-US" altLang="en-US"/>
              <a:pPr>
                <a:defRPr/>
              </a:pPr>
              <a:t>‹#›</a:t>
            </a:fld>
            <a:endParaRPr lang="en-US" altLang="en-US"/>
          </a:p>
        </p:txBody>
      </p:sp>
    </p:spTree>
    <p:extLst>
      <p:ext uri="{BB962C8B-B14F-4D97-AF65-F5344CB8AC3E}">
        <p14:creationId xmlns:p14="http://schemas.microsoft.com/office/powerpoint/2010/main" val="3355330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6CA9125-51FA-442D-94A7-3DAD4A4924C9}"/>
              </a:ext>
            </a:extLst>
          </p:cNvPr>
          <p:cNvSpPr>
            <a:spLocks noGrp="1"/>
          </p:cNvSpPr>
          <p:nvPr>
            <p:ph type="dt" sz="half" idx="10"/>
          </p:nvPr>
        </p:nvSpPr>
        <p:spPr/>
        <p:txBody>
          <a:bodyPr/>
          <a:lstStyle>
            <a:lvl1pPr>
              <a:defRPr/>
            </a:lvl1pPr>
          </a:lstStyle>
          <a:p>
            <a:pPr>
              <a:defRPr/>
            </a:pPr>
            <a:fld id="{0677B462-69A5-45A6-85EA-412AC0E18271}" type="datetimeFigureOut">
              <a:rPr lang="en-US"/>
              <a:pPr>
                <a:defRPr/>
              </a:pPr>
              <a:t>7/11/2023</a:t>
            </a:fld>
            <a:endParaRPr lang="en-US"/>
          </a:p>
        </p:txBody>
      </p:sp>
      <p:sp>
        <p:nvSpPr>
          <p:cNvPr id="6" name="Footer Placeholder 4">
            <a:extLst>
              <a:ext uri="{FF2B5EF4-FFF2-40B4-BE49-F238E27FC236}">
                <a16:creationId xmlns:a16="http://schemas.microsoft.com/office/drawing/2014/main" id="{A48F68F1-0913-4D84-939F-2B52EAEA64C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CD42B83-E20F-4AA6-9546-FE13C20C0F89}"/>
              </a:ext>
            </a:extLst>
          </p:cNvPr>
          <p:cNvSpPr>
            <a:spLocks noGrp="1"/>
          </p:cNvSpPr>
          <p:nvPr>
            <p:ph type="sldNum" sz="quarter" idx="12"/>
          </p:nvPr>
        </p:nvSpPr>
        <p:spPr/>
        <p:txBody>
          <a:bodyPr/>
          <a:lstStyle>
            <a:lvl1pPr>
              <a:defRPr/>
            </a:lvl1pPr>
          </a:lstStyle>
          <a:p>
            <a:pPr>
              <a:defRPr/>
            </a:pPr>
            <a:fld id="{8D88337E-4C0F-438F-874F-2047B6A1812C}" type="slidenum">
              <a:rPr lang="en-US" altLang="en-US"/>
              <a:pPr>
                <a:defRPr/>
              </a:pPr>
              <a:t>‹#›</a:t>
            </a:fld>
            <a:endParaRPr lang="en-US" altLang="en-US"/>
          </a:p>
        </p:txBody>
      </p:sp>
    </p:spTree>
    <p:extLst>
      <p:ext uri="{BB962C8B-B14F-4D97-AF65-F5344CB8AC3E}">
        <p14:creationId xmlns:p14="http://schemas.microsoft.com/office/powerpoint/2010/main" val="3686601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8A6CBAA-46CF-422B-945C-6BAC4363B024}"/>
              </a:ext>
            </a:extLst>
          </p:cNvPr>
          <p:cNvSpPr>
            <a:spLocks noGrp="1"/>
          </p:cNvSpPr>
          <p:nvPr>
            <p:ph type="dt" sz="half" idx="10"/>
          </p:nvPr>
        </p:nvSpPr>
        <p:spPr/>
        <p:txBody>
          <a:bodyPr/>
          <a:lstStyle>
            <a:lvl1pPr>
              <a:defRPr/>
            </a:lvl1pPr>
          </a:lstStyle>
          <a:p>
            <a:pPr>
              <a:defRPr/>
            </a:pPr>
            <a:fld id="{3213D4EA-1BD0-4AA0-9C2B-986F9914C0B5}" type="datetimeFigureOut">
              <a:rPr lang="en-US"/>
              <a:pPr>
                <a:defRPr/>
              </a:pPr>
              <a:t>7/11/2023</a:t>
            </a:fld>
            <a:endParaRPr lang="en-US"/>
          </a:p>
        </p:txBody>
      </p:sp>
      <p:sp>
        <p:nvSpPr>
          <p:cNvPr id="6" name="Footer Placeholder 4">
            <a:extLst>
              <a:ext uri="{FF2B5EF4-FFF2-40B4-BE49-F238E27FC236}">
                <a16:creationId xmlns:a16="http://schemas.microsoft.com/office/drawing/2014/main" id="{DA37FD00-F3FE-4547-B288-0326F8F34D3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C13AAA-0334-4466-B63F-332F619D0E32}"/>
              </a:ext>
            </a:extLst>
          </p:cNvPr>
          <p:cNvSpPr>
            <a:spLocks noGrp="1"/>
          </p:cNvSpPr>
          <p:nvPr>
            <p:ph type="sldNum" sz="quarter" idx="12"/>
          </p:nvPr>
        </p:nvSpPr>
        <p:spPr/>
        <p:txBody>
          <a:bodyPr/>
          <a:lstStyle>
            <a:lvl1pPr>
              <a:defRPr/>
            </a:lvl1pPr>
          </a:lstStyle>
          <a:p>
            <a:pPr>
              <a:defRPr/>
            </a:pPr>
            <a:fld id="{1109D5F2-4E57-4FDA-881B-FFA6B3CAC9A1}" type="slidenum">
              <a:rPr lang="en-US" altLang="en-US"/>
              <a:pPr>
                <a:defRPr/>
              </a:pPr>
              <a:t>‹#›</a:t>
            </a:fld>
            <a:endParaRPr lang="en-US" altLang="en-US"/>
          </a:p>
        </p:txBody>
      </p:sp>
    </p:spTree>
    <p:extLst>
      <p:ext uri="{BB962C8B-B14F-4D97-AF65-F5344CB8AC3E}">
        <p14:creationId xmlns:p14="http://schemas.microsoft.com/office/powerpoint/2010/main" val="3265263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5D89BD5-229E-4131-AE88-B7383A261AE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8CB373B-DAFA-4345-80FA-5349AF95FBB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263EAF4-99B6-4B5A-9318-716B76FE1BC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D1DDC90-5176-431D-9C7C-A6F556413F22}" type="datetimeFigureOut">
              <a:rPr lang="en-US"/>
              <a:pPr>
                <a:defRPr/>
              </a:pPr>
              <a:t>7/11/2023</a:t>
            </a:fld>
            <a:endParaRPr lang="en-US"/>
          </a:p>
        </p:txBody>
      </p:sp>
      <p:sp>
        <p:nvSpPr>
          <p:cNvPr id="5" name="Footer Placeholder 4">
            <a:extLst>
              <a:ext uri="{FF2B5EF4-FFF2-40B4-BE49-F238E27FC236}">
                <a16:creationId xmlns:a16="http://schemas.microsoft.com/office/drawing/2014/main" id="{9EB31735-1443-4FF7-9B15-AC49AAE2E37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A447BED-18CE-43E6-8D8B-44D38F14DEA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DC40AF4-0429-4D12-A4EA-B624521728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F7FB732-F682-4CEB-B666-008591C6F248}" type="slidenum">
              <a:rPr lang="en-US" altLang="en-US" smtClean="0"/>
              <a:pPr>
                <a:defRPr/>
              </a:pPr>
              <a:t>‹#›</a:t>
            </a:fld>
            <a:endParaRPr lang="en-US" altLang="en-US"/>
          </a:p>
        </p:txBody>
      </p:sp>
    </p:spTree>
    <p:extLst>
      <p:ext uri="{BB962C8B-B14F-4D97-AF65-F5344CB8AC3E}">
        <p14:creationId xmlns:p14="http://schemas.microsoft.com/office/powerpoint/2010/main" val="124454444"/>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D62C915-3BF2-4D38-B1D4-6C78AA74386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14B792F0-20A5-45C4-AF4A-C044950A30C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C72F1D8-9646-418C-BA69-11A3F338C0E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defRPr>
            </a:lvl1pPr>
          </a:lstStyle>
          <a:p>
            <a:pPr>
              <a:defRPr/>
            </a:pPr>
            <a:endParaRPr lang="en-US"/>
          </a:p>
        </p:txBody>
      </p:sp>
      <p:sp>
        <p:nvSpPr>
          <p:cNvPr id="1029" name="Rectangle 5">
            <a:extLst>
              <a:ext uri="{FF2B5EF4-FFF2-40B4-BE49-F238E27FC236}">
                <a16:creationId xmlns:a16="http://schemas.microsoft.com/office/drawing/2014/main" id="{9B4F1E26-C100-413A-97AC-6214BEE37F2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defRPr>
            </a:lvl1pPr>
          </a:lstStyle>
          <a:p>
            <a:pPr>
              <a:defRPr/>
            </a:pPr>
            <a:endParaRPr lang="en-US"/>
          </a:p>
        </p:txBody>
      </p:sp>
      <p:sp>
        <p:nvSpPr>
          <p:cNvPr id="1030" name="Rectangle 6">
            <a:extLst>
              <a:ext uri="{FF2B5EF4-FFF2-40B4-BE49-F238E27FC236}">
                <a16:creationId xmlns:a16="http://schemas.microsoft.com/office/drawing/2014/main" id="{CE504550-A4AD-4FD7-8DF0-835A8E6CAFC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7851620D-7F08-42FB-B1ED-77E25F59B834}" type="slidenum">
              <a:rPr lang="en-US" altLang="en-US"/>
              <a:pPr/>
              <a:t>‹#›</a:t>
            </a:fld>
            <a:endParaRPr lang="en-US" altLang="en-US"/>
          </a:p>
        </p:txBody>
      </p:sp>
    </p:spTree>
    <p:extLst>
      <p:ext uri="{BB962C8B-B14F-4D97-AF65-F5344CB8AC3E}">
        <p14:creationId xmlns:p14="http://schemas.microsoft.com/office/powerpoint/2010/main" val="3175028230"/>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2C2AC720-9534-46D9-8D49-5E476A13939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EB929851-253A-4AE2-854D-E68DE4C739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E0E3AFF-7602-4F69-ACB6-264059AD91F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C14C941-FAB3-4049-9F1F-B0D2D1FD849C}" type="datetimeFigureOut">
              <a:rPr lang="en-US"/>
              <a:pPr>
                <a:defRPr/>
              </a:pPr>
              <a:t>7/11/2023</a:t>
            </a:fld>
            <a:endParaRPr lang="en-US"/>
          </a:p>
        </p:txBody>
      </p:sp>
      <p:sp>
        <p:nvSpPr>
          <p:cNvPr id="5" name="Footer Placeholder 4">
            <a:extLst>
              <a:ext uri="{FF2B5EF4-FFF2-40B4-BE49-F238E27FC236}">
                <a16:creationId xmlns:a16="http://schemas.microsoft.com/office/drawing/2014/main" id="{7B9A104C-1AB7-499E-B641-1A44FB0241A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771B3BE7-BB2A-4F5F-A091-D261F26A9B4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BC152701-FA67-4084-9969-10FAE08DC9A1}" type="slidenum">
              <a:rPr lang="en-US" altLang="en-US"/>
              <a:pPr/>
              <a:t>‹#›</a:t>
            </a:fld>
            <a:endParaRPr lang="en-US" altLang="en-US"/>
          </a:p>
        </p:txBody>
      </p:sp>
    </p:spTree>
    <p:extLst>
      <p:ext uri="{BB962C8B-B14F-4D97-AF65-F5344CB8AC3E}">
        <p14:creationId xmlns:p14="http://schemas.microsoft.com/office/powerpoint/2010/main" val="2143674927"/>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0.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8" Type="http://schemas.openxmlformats.org/officeDocument/2006/relationships/image" Target="../media/image460.png"/><Relationship Id="rId3" Type="http://schemas.openxmlformats.org/officeDocument/2006/relationships/image" Target="../media/image34.jpeg"/><Relationship Id="rId7"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image" Target="../media/image38.jpg"/><Relationship Id="rId5" Type="http://schemas.openxmlformats.org/officeDocument/2006/relationships/image" Target="../media/image37.png"/><Relationship Id="rId10" Type="http://schemas.openxmlformats.org/officeDocument/2006/relationships/image" Target="../media/image480.png"/><Relationship Id="rId4" Type="http://schemas.openxmlformats.org/officeDocument/2006/relationships/image" Target="../media/image36.png"/><Relationship Id="rId9" Type="http://schemas.openxmlformats.org/officeDocument/2006/relationships/image" Target="../media/image470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7">
            <a:extLst>
              <a:ext uri="{FF2B5EF4-FFF2-40B4-BE49-F238E27FC236}">
                <a16:creationId xmlns:a16="http://schemas.microsoft.com/office/drawing/2014/main" id="{1CC7BCB9-63DD-FAC8-4B0F-3024460F92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9925" y="1546283"/>
            <a:ext cx="7086601" cy="3939326"/>
          </a:xfrm>
          <a:prstGeom prst="rect">
            <a:avLst/>
          </a:prstGeom>
        </p:spPr>
      </p:pic>
      <p:sp>
        <p:nvSpPr>
          <p:cNvPr id="7172" name="Text Box 4">
            <a:extLst>
              <a:ext uri="{FF2B5EF4-FFF2-40B4-BE49-F238E27FC236}">
                <a16:creationId xmlns:a16="http://schemas.microsoft.com/office/drawing/2014/main" id="{3B0F7413-D2A2-4B3C-BEFE-61A347536C02}"/>
              </a:ext>
            </a:extLst>
          </p:cNvPr>
          <p:cNvSpPr txBox="1">
            <a:spLocks noChangeArrowheads="1"/>
          </p:cNvSpPr>
          <p:nvPr/>
        </p:nvSpPr>
        <p:spPr bwMode="auto">
          <a:xfrm>
            <a:off x="1022350" y="598488"/>
            <a:ext cx="7246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zh-CN" sz="2800" b="1" dirty="0"/>
              <a:t>10. El Nino and the Southern Oscillation (ENSO)</a:t>
            </a:r>
          </a:p>
        </p:txBody>
      </p:sp>
      <p:sp>
        <p:nvSpPr>
          <p:cNvPr id="3" name="Rectangle 2">
            <a:extLst>
              <a:ext uri="{FF2B5EF4-FFF2-40B4-BE49-F238E27FC236}">
                <a16:creationId xmlns:a16="http://schemas.microsoft.com/office/drawing/2014/main" id="{847C2902-1A91-4C6A-9CD3-8FDBB8429FBC}"/>
              </a:ext>
            </a:extLst>
          </p:cNvPr>
          <p:cNvSpPr/>
          <p:nvPr/>
        </p:nvSpPr>
        <p:spPr>
          <a:xfrm>
            <a:off x="1600431" y="1752600"/>
            <a:ext cx="1117101" cy="338554"/>
          </a:xfrm>
          <a:prstGeom prst="rect">
            <a:avLst/>
          </a:prstGeom>
        </p:spPr>
        <p:txBody>
          <a:bodyPr wrap="none">
            <a:spAutoFit/>
          </a:bodyPr>
          <a:lstStyle/>
          <a:p>
            <a:r>
              <a:rPr lang="en-US" altLang="zh-CN" sz="1600" dirty="0">
                <a:solidFill>
                  <a:prstClr val="black"/>
                </a:solidFill>
                <a:latin typeface="+mn-lt"/>
              </a:rPr>
              <a:t>Darwin SLP</a:t>
            </a:r>
            <a:endParaRPr lang="en-US" dirty="0">
              <a:latin typeface="+mn-lt"/>
            </a:endParaRPr>
          </a:p>
        </p:txBody>
      </p:sp>
      <p:sp>
        <p:nvSpPr>
          <p:cNvPr id="8" name="Rectangle 7">
            <a:extLst>
              <a:ext uri="{FF2B5EF4-FFF2-40B4-BE49-F238E27FC236}">
                <a16:creationId xmlns:a16="http://schemas.microsoft.com/office/drawing/2014/main" id="{2395B886-8A11-487C-936B-6561A2ED9269}"/>
              </a:ext>
            </a:extLst>
          </p:cNvPr>
          <p:cNvSpPr/>
          <p:nvPr/>
        </p:nvSpPr>
        <p:spPr>
          <a:xfrm>
            <a:off x="1524000" y="3535863"/>
            <a:ext cx="1193532" cy="338554"/>
          </a:xfrm>
          <a:prstGeom prst="rect">
            <a:avLst/>
          </a:prstGeom>
        </p:spPr>
        <p:txBody>
          <a:bodyPr wrap="none">
            <a:spAutoFit/>
          </a:bodyPr>
          <a:lstStyle/>
          <a:p>
            <a:r>
              <a:rPr lang="en-US" altLang="zh-CN" sz="1600" dirty="0">
                <a:solidFill>
                  <a:prstClr val="black"/>
                </a:solidFill>
                <a:latin typeface="+mn-lt"/>
              </a:rPr>
              <a:t>E Pacific SST</a:t>
            </a:r>
            <a:endParaRPr lang="en-US" dirty="0">
              <a:latin typeface="+mn-lt"/>
            </a:endParaRPr>
          </a:p>
        </p:txBody>
      </p:sp>
      <p:sp>
        <p:nvSpPr>
          <p:cNvPr id="4" name="TextBox 1">
            <a:extLst>
              <a:ext uri="{FF2B5EF4-FFF2-40B4-BE49-F238E27FC236}">
                <a16:creationId xmlns:a16="http://schemas.microsoft.com/office/drawing/2014/main" id="{8E0EDA30-6C7F-5E08-7C31-3AB174A3C088}"/>
              </a:ext>
            </a:extLst>
          </p:cNvPr>
          <p:cNvSpPr txBox="1"/>
          <p:nvPr/>
        </p:nvSpPr>
        <p:spPr>
          <a:xfrm>
            <a:off x="1357278" y="5838631"/>
            <a:ext cx="642944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Calibri"/>
              </a:rPr>
              <a:t>Fig. 9.1</a:t>
            </a:r>
            <a:r>
              <a:rPr lang="en-US" sz="1400" dirty="0">
                <a:latin typeface="Calibri"/>
              </a:rPr>
              <a:t>. Monthly times series of in-situ observed atmospheric surface pressure anomalies (</a:t>
            </a:r>
            <a:r>
              <a:rPr lang="en-US" sz="1400" dirty="0" err="1">
                <a:latin typeface="Calibri"/>
              </a:rPr>
              <a:t>hPa</a:t>
            </a:r>
            <a:r>
              <a:rPr lang="en-US" sz="1400" dirty="0">
                <a:latin typeface="Calibri"/>
              </a:rPr>
              <a:t>) at Darwin, Australia and SST anomalies (</a:t>
            </a:r>
            <a:r>
              <a:rPr lang="en-US" altLang="zh-CN" sz="1400" baseline="30000" dirty="0" err="1">
                <a:latin typeface="+mn-lt"/>
                <a:ea typeface="宋体"/>
              </a:rPr>
              <a:t>o</a:t>
            </a:r>
            <a:r>
              <a:rPr lang="en-US" altLang="zh-CN" sz="1400" dirty="0" err="1">
                <a:latin typeface="+mn-lt"/>
                <a:ea typeface="宋体"/>
              </a:rPr>
              <a:t>C</a:t>
            </a:r>
            <a:r>
              <a:rPr lang="en-US" sz="1400" dirty="0">
                <a:latin typeface="Calibri"/>
              </a:rPr>
              <a:t>) at the Galapagos. The cross-correlation is 0.83. </a:t>
            </a:r>
            <a:endParaRPr lang="en-US" sz="1400" dirty="0">
              <a:latin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ep_lon_199812_EQ_0_500_t_lf">
            <a:extLst>
              <a:ext uri="{FF2B5EF4-FFF2-40B4-BE49-F238E27FC236}">
                <a16:creationId xmlns:a16="http://schemas.microsoft.com/office/drawing/2014/main" id="{5611CEDF-DDED-4D90-A6C5-3F03745C9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497" t="10001" r="15303" b="45555"/>
          <a:stretch>
            <a:fillRect/>
          </a:stretch>
        </p:blipFill>
        <p:spPr bwMode="auto">
          <a:xfrm>
            <a:off x="5029200" y="685800"/>
            <a:ext cx="3962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extLst>
              <a:ext uri="{FF2B5EF4-FFF2-40B4-BE49-F238E27FC236}">
                <a16:creationId xmlns:a16="http://schemas.microsoft.com/office/drawing/2014/main" id="{763F0A01-D48E-4B32-B34D-C5AE65BEB545}"/>
              </a:ext>
            </a:extLst>
          </p:cNvPr>
          <p:cNvSpPr txBox="1">
            <a:spLocks noChangeArrowheads="1"/>
          </p:cNvSpPr>
          <p:nvPr/>
        </p:nvSpPr>
        <p:spPr bwMode="auto">
          <a:xfrm>
            <a:off x="7864180" y="2993349"/>
            <a:ext cx="1063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b="1" dirty="0">
                <a:solidFill>
                  <a:srgbClr val="FFFF00"/>
                </a:solidFill>
              </a:rPr>
              <a:t>Dec 1998</a:t>
            </a:r>
          </a:p>
        </p:txBody>
      </p:sp>
      <p:pic>
        <p:nvPicPr>
          <p:cNvPr id="22532" name="Picture 4" descr="dep_lon_199712_EQ_0_500_t_lf">
            <a:extLst>
              <a:ext uri="{FF2B5EF4-FFF2-40B4-BE49-F238E27FC236}">
                <a16:creationId xmlns:a16="http://schemas.microsoft.com/office/drawing/2014/main" id="{1EB7BA56-8CC4-4F53-88E4-4A84E3E0B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001" r="15303" b="6667"/>
          <a:stretch>
            <a:fillRect/>
          </a:stretch>
        </p:blipFill>
        <p:spPr bwMode="auto">
          <a:xfrm>
            <a:off x="-26428" y="685800"/>
            <a:ext cx="4648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5">
            <a:extLst>
              <a:ext uri="{FF2B5EF4-FFF2-40B4-BE49-F238E27FC236}">
                <a16:creationId xmlns:a16="http://schemas.microsoft.com/office/drawing/2014/main" id="{A610BE27-B0AB-4FAD-A399-1B08977EA9FE}"/>
              </a:ext>
            </a:extLst>
          </p:cNvPr>
          <p:cNvSpPr txBox="1">
            <a:spLocks noChangeArrowheads="1"/>
          </p:cNvSpPr>
          <p:nvPr/>
        </p:nvSpPr>
        <p:spPr bwMode="auto">
          <a:xfrm>
            <a:off x="3499023" y="2895600"/>
            <a:ext cx="1063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b="1" dirty="0">
                <a:solidFill>
                  <a:srgbClr val="FF0000"/>
                </a:solidFill>
              </a:rPr>
              <a:t>Dec 1997</a:t>
            </a:r>
          </a:p>
        </p:txBody>
      </p:sp>
      <p:sp>
        <p:nvSpPr>
          <p:cNvPr id="22534" name="AutoShape 6">
            <a:extLst>
              <a:ext uri="{FF2B5EF4-FFF2-40B4-BE49-F238E27FC236}">
                <a16:creationId xmlns:a16="http://schemas.microsoft.com/office/drawing/2014/main" id="{070160B4-4653-4193-A206-43550836AF4D}"/>
              </a:ext>
            </a:extLst>
          </p:cNvPr>
          <p:cNvSpPr>
            <a:spLocks noChangeArrowheads="1"/>
          </p:cNvSpPr>
          <p:nvPr/>
        </p:nvSpPr>
        <p:spPr bwMode="auto">
          <a:xfrm>
            <a:off x="1824271" y="3733800"/>
            <a:ext cx="976312" cy="2286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12700">
            <a:solidFill>
              <a:schemeClr val="tx1"/>
            </a:solidFill>
            <a:miter lim="800000"/>
            <a:headEnd/>
            <a:tailEnd/>
          </a:ln>
        </p:spPr>
        <p:txBody>
          <a:bodyPr wrap="none" anchor="ctr"/>
          <a:lstStyle/>
          <a:p>
            <a:endParaRPr lang="en-US"/>
          </a:p>
        </p:txBody>
      </p:sp>
      <p:sp>
        <p:nvSpPr>
          <p:cNvPr id="22535" name="Text Box 7">
            <a:extLst>
              <a:ext uri="{FF2B5EF4-FFF2-40B4-BE49-F238E27FC236}">
                <a16:creationId xmlns:a16="http://schemas.microsoft.com/office/drawing/2014/main" id="{195CAA9E-DDD9-4281-A7D0-601213F01E63}"/>
              </a:ext>
            </a:extLst>
          </p:cNvPr>
          <p:cNvSpPr txBox="1">
            <a:spLocks noChangeArrowheads="1"/>
          </p:cNvSpPr>
          <p:nvPr/>
        </p:nvSpPr>
        <p:spPr bwMode="auto">
          <a:xfrm>
            <a:off x="0" y="0"/>
            <a:ext cx="9144000" cy="588963"/>
          </a:xfrm>
          <a:prstGeom prst="rect">
            <a:avLst/>
          </a:prstGeom>
          <a:gradFill rotWithShape="0">
            <a:gsLst>
              <a:gs pos="0">
                <a:srgbClr val="3399FF"/>
              </a:gs>
              <a:gs pos="100000">
                <a:srgbClr val="CCEC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zh-CN" sz="2400" b="1" dirty="0"/>
              <a:t>Thermocline feedback on SST in </a:t>
            </a:r>
            <a:r>
              <a:rPr lang="en-US" altLang="zh-CN" sz="2400" b="1"/>
              <a:t>E Pacific</a:t>
            </a:r>
            <a:endParaRPr lang="en-US" altLang="zh-CN" sz="2400" b="1" dirty="0"/>
          </a:p>
        </p:txBody>
      </p:sp>
      <p:sp>
        <p:nvSpPr>
          <p:cNvPr id="22536" name="Text Box 8">
            <a:extLst>
              <a:ext uri="{FF2B5EF4-FFF2-40B4-BE49-F238E27FC236}">
                <a16:creationId xmlns:a16="http://schemas.microsoft.com/office/drawing/2014/main" id="{23E3FEC0-ADD2-4303-9AFC-E70D3DF9A85F}"/>
              </a:ext>
            </a:extLst>
          </p:cNvPr>
          <p:cNvSpPr txBox="1">
            <a:spLocks noChangeArrowheads="1"/>
          </p:cNvSpPr>
          <p:nvPr/>
        </p:nvSpPr>
        <p:spPr bwMode="auto">
          <a:xfrm>
            <a:off x="919163" y="2971800"/>
            <a:ext cx="2455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b="1" dirty="0">
                <a:solidFill>
                  <a:schemeClr val="bg1"/>
                </a:solidFill>
              </a:rPr>
              <a:t>Temperature at Equator</a:t>
            </a:r>
          </a:p>
        </p:txBody>
      </p:sp>
      <p:sp>
        <p:nvSpPr>
          <p:cNvPr id="22537" name="Text Box 9">
            <a:extLst>
              <a:ext uri="{FF2B5EF4-FFF2-40B4-BE49-F238E27FC236}">
                <a16:creationId xmlns:a16="http://schemas.microsoft.com/office/drawing/2014/main" id="{13DA40A1-967B-4174-8E74-19121E9D85D3}"/>
              </a:ext>
            </a:extLst>
          </p:cNvPr>
          <p:cNvSpPr txBox="1">
            <a:spLocks noChangeArrowheads="1"/>
          </p:cNvSpPr>
          <p:nvPr/>
        </p:nvSpPr>
        <p:spPr bwMode="auto">
          <a:xfrm>
            <a:off x="1580072" y="3505200"/>
            <a:ext cx="13917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400" b="1" dirty="0">
                <a:solidFill>
                  <a:srgbClr val="FE5500"/>
                </a:solidFill>
              </a:rPr>
              <a:t>Wind anomalies</a:t>
            </a:r>
          </a:p>
        </p:txBody>
      </p:sp>
      <p:sp>
        <p:nvSpPr>
          <p:cNvPr id="22538" name="Text Box 10">
            <a:extLst>
              <a:ext uri="{FF2B5EF4-FFF2-40B4-BE49-F238E27FC236}">
                <a16:creationId xmlns:a16="http://schemas.microsoft.com/office/drawing/2014/main" id="{92CB5537-3A24-488A-9A6D-4A9861F9A9F7}"/>
              </a:ext>
            </a:extLst>
          </p:cNvPr>
          <p:cNvSpPr txBox="1">
            <a:spLocks noChangeArrowheads="1"/>
          </p:cNvSpPr>
          <p:nvPr/>
        </p:nvSpPr>
        <p:spPr bwMode="auto">
          <a:xfrm>
            <a:off x="928688" y="5867400"/>
            <a:ext cx="24408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b="1"/>
              <a:t>Temperature anomalies</a:t>
            </a:r>
          </a:p>
        </p:txBody>
      </p:sp>
      <p:sp>
        <p:nvSpPr>
          <p:cNvPr id="22539" name="TextBox 10">
            <a:extLst>
              <a:ext uri="{FF2B5EF4-FFF2-40B4-BE49-F238E27FC236}">
                <a16:creationId xmlns:a16="http://schemas.microsoft.com/office/drawing/2014/main" id="{DD150F7F-4CD5-4316-98DC-CD27AE9A81B3}"/>
              </a:ext>
            </a:extLst>
          </p:cNvPr>
          <p:cNvSpPr txBox="1">
            <a:spLocks noChangeArrowheads="1"/>
          </p:cNvSpPr>
          <p:nvPr/>
        </p:nvSpPr>
        <p:spPr bwMode="auto">
          <a:xfrm>
            <a:off x="5257800" y="4554538"/>
            <a:ext cx="3429000" cy="522287"/>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mn-lt"/>
              </a:rPr>
              <a:t>Deepened thermocline in the east: remote response to westerlies ~ dateline</a:t>
            </a:r>
          </a:p>
        </p:txBody>
      </p:sp>
      <p:sp>
        <p:nvSpPr>
          <p:cNvPr id="22540" name="TextBox 11">
            <a:extLst>
              <a:ext uri="{FF2B5EF4-FFF2-40B4-BE49-F238E27FC236}">
                <a16:creationId xmlns:a16="http://schemas.microsoft.com/office/drawing/2014/main" id="{A7DBB0EA-BC26-49A4-A872-47F5D50BC142}"/>
              </a:ext>
            </a:extLst>
          </p:cNvPr>
          <p:cNvSpPr txBox="1">
            <a:spLocks noChangeArrowheads="1"/>
          </p:cNvSpPr>
          <p:nvPr/>
        </p:nvSpPr>
        <p:spPr bwMode="auto">
          <a:xfrm>
            <a:off x="5410200" y="5454650"/>
            <a:ext cx="3124200" cy="307975"/>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mn-lt"/>
              </a:rPr>
              <a:t>Pump warmer water into mixed layer</a:t>
            </a:r>
          </a:p>
        </p:txBody>
      </p:sp>
      <p:sp>
        <p:nvSpPr>
          <p:cNvPr id="22541" name="TextBox 12">
            <a:extLst>
              <a:ext uri="{FF2B5EF4-FFF2-40B4-BE49-F238E27FC236}">
                <a16:creationId xmlns:a16="http://schemas.microsoft.com/office/drawing/2014/main" id="{5C0F7089-7A6C-4F21-8A97-2055DA3F7FE0}"/>
              </a:ext>
            </a:extLst>
          </p:cNvPr>
          <p:cNvSpPr txBox="1">
            <a:spLocks noChangeArrowheads="1"/>
          </p:cNvSpPr>
          <p:nvPr/>
        </p:nvSpPr>
        <p:spPr bwMode="auto">
          <a:xfrm>
            <a:off x="5410200" y="6092825"/>
            <a:ext cx="3043238" cy="307975"/>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mn-lt"/>
              </a:rPr>
              <a:t>El Nino: SST warming in the east</a:t>
            </a:r>
          </a:p>
        </p:txBody>
      </p:sp>
      <p:cxnSp>
        <p:nvCxnSpPr>
          <p:cNvPr id="19" name="Straight Arrow Connector 18">
            <a:extLst>
              <a:ext uri="{FF2B5EF4-FFF2-40B4-BE49-F238E27FC236}">
                <a16:creationId xmlns:a16="http://schemas.microsoft.com/office/drawing/2014/main" id="{DBE08EE5-F222-485C-9E14-B7CA2C73C1D6}"/>
              </a:ext>
            </a:extLst>
          </p:cNvPr>
          <p:cNvCxnSpPr/>
          <p:nvPr/>
        </p:nvCxnSpPr>
        <p:spPr>
          <a:xfrm rot="5400000">
            <a:off x="6757194" y="5903119"/>
            <a:ext cx="355600"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1B69691-9307-4A34-AB63-5930C195BA4C}"/>
              </a:ext>
            </a:extLst>
          </p:cNvPr>
          <p:cNvCxnSpPr/>
          <p:nvPr/>
        </p:nvCxnSpPr>
        <p:spPr>
          <a:xfrm rot="5400000">
            <a:off x="6754813" y="5254625"/>
            <a:ext cx="357188" cy="1587"/>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544" name="Object 1">
                <a:extLst>
                  <a:ext uri="{FF2B5EF4-FFF2-40B4-BE49-F238E27FC236}">
                    <a16:creationId xmlns:a16="http://schemas.microsoft.com/office/drawing/2014/main" id="{D7BA01EE-FBAD-459D-A947-1F29BE7F7725}"/>
                  </a:ext>
                </a:extLst>
              </p:cNvPr>
              <p:cNvSpPr txBox="1"/>
              <p:nvPr/>
            </p:nvSpPr>
            <p:spPr bwMode="auto">
              <a:xfrm>
                <a:off x="5281612" y="3792537"/>
                <a:ext cx="3645680" cy="522287"/>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f>
                        <m:fPr>
                          <m:ctrlPr>
                            <a:rPr lang="en-US" sz="1400" i="1" smtClean="0">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𝑇</m:t>
                              </m:r>
                            </m:e>
                            <m:sub>
                              <m:r>
                                <a:rPr lang="en-US" sz="1400" i="1">
                                  <a:solidFill>
                                    <a:srgbClr val="000000"/>
                                  </a:solidFill>
                                  <a:latin typeface="Cambria Math" panose="02040503050406030204" pitchFamily="18" charset="0"/>
                                </a:rPr>
                                <m:t>𝑠</m:t>
                              </m:r>
                            </m:sub>
                          </m:sSub>
                        </m:num>
                        <m:den>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𝑡</m:t>
                          </m:r>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𝑄</m:t>
                          </m:r>
                        </m:num>
                        <m:den>
                          <m:r>
                            <a:rPr lang="en-US" sz="1400" i="1">
                              <a:solidFill>
                                <a:srgbClr val="000000"/>
                              </a:solidFill>
                              <a:latin typeface="Cambria Math" panose="02040503050406030204" pitchFamily="18" charset="0"/>
                            </a:rPr>
                            <m:t>𝜌</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𝐶</m:t>
                              </m:r>
                            </m:e>
                            <m:sub>
                              <m:r>
                                <a:rPr lang="en-US" sz="1400" i="1">
                                  <a:solidFill>
                                    <a:srgbClr val="000000"/>
                                  </a:solidFill>
                                  <a:latin typeface="Cambria Math" panose="02040503050406030204" pitchFamily="18" charset="0"/>
                                </a:rPr>
                                <m:t>𝑝</m:t>
                              </m:r>
                            </m:sub>
                          </m:sSub>
                          <m:sSub>
                            <m:sSubPr>
                              <m:ctrlPr>
                                <a:rPr lang="en-US" sz="1400" i="1">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𝐻</m:t>
                              </m:r>
                            </m:e>
                            <m:sub>
                              <m:r>
                                <a:rPr lang="en-US" sz="1400" i="1">
                                  <a:solidFill>
                                    <a:srgbClr val="000000"/>
                                  </a:solidFill>
                                  <a:latin typeface="Cambria Math" panose="02040503050406030204" pitchFamily="18" charset="0"/>
                                </a:rPr>
                                <m:t>𝑚</m:t>
                              </m:r>
                            </m:sub>
                          </m:sSub>
                        </m:den>
                      </m:f>
                      <m:r>
                        <a:rPr lang="en-US" sz="1400" i="1">
                          <a:solidFill>
                            <a:srgbClr val="000000"/>
                          </a:solidFill>
                          <a:latin typeface="Cambria Math" panose="02040503050406030204" pitchFamily="18" charset="0"/>
                        </a:rPr>
                        <m:t>−</m:t>
                      </m:r>
                      <m:d>
                        <m:dPr>
                          <m:begChr m:val="["/>
                          <m:endChr m:val="]"/>
                          <m:ctrlPr>
                            <a:rPr lang="en-US" sz="1400" i="1" smtClean="0">
                              <a:solidFill>
                                <a:srgbClr val="000000"/>
                              </a:solidFill>
                              <a:latin typeface="Cambria Math" panose="02040503050406030204" pitchFamily="18" charset="0"/>
                            </a:rPr>
                          </m:ctrlPr>
                        </m:dPr>
                        <m:e>
                          <m:sSub>
                            <m:sSubPr>
                              <m:ctrlPr>
                                <a:rPr lang="en-US" sz="1400" i="1" smtClean="0">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𝐮</m:t>
                              </m:r>
                            </m:e>
                            <m:sub>
                              <m:r>
                                <a:rPr lang="en-US" sz="1400" i="1">
                                  <a:solidFill>
                                    <a:srgbClr val="000000"/>
                                  </a:solidFill>
                                  <a:latin typeface="Cambria Math" panose="02040503050406030204" pitchFamily="18" charset="0"/>
                                </a:rPr>
                                <m:t>𝑚</m:t>
                              </m:r>
                            </m:sub>
                          </m:sSub>
                          <m:r>
                            <a:rPr lang="en-US" sz="1400" i="1">
                              <a:solidFill>
                                <a:srgbClr val="000000"/>
                              </a:solidFill>
                              <a:latin typeface="Cambria Math" panose="02040503050406030204" pitchFamily="18" charset="0"/>
                            </a:rPr>
                            <m:t>⋅</m:t>
                          </m:r>
                          <m:r>
                            <m:rPr>
                              <m:sty m:val="p"/>
                            </m:rP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𝑇</m:t>
                              </m:r>
                            </m:e>
                            <m:sub>
                              <m:r>
                                <a:rPr lang="en-US" sz="1400" i="1">
                                  <a:solidFill>
                                    <a:srgbClr val="000000"/>
                                  </a:solidFill>
                                  <a:latin typeface="Cambria Math" panose="02040503050406030204" pitchFamily="18" charset="0"/>
                                </a:rPr>
                                <m:t>𝑠</m:t>
                              </m:r>
                            </m:sub>
                          </m:sSub>
                          <m:r>
                            <a:rPr lang="en-US" sz="1400" i="1">
                              <a:solidFill>
                                <a:srgbClr val="000000"/>
                              </a:solidFill>
                              <a:latin typeface="Cambria Math" panose="02040503050406030204" pitchFamily="18" charset="0"/>
                            </a:rPr>
                            <m:t>+</m:t>
                          </m:r>
                          <m:sSub>
                            <m:sSubPr>
                              <m:ctrlPr>
                                <a:rPr lang="en-US" sz="1400" i="1" smtClean="0">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𝑤</m:t>
                              </m:r>
                            </m:e>
                            <m:sub>
                              <m:r>
                                <a:rPr lang="en-US" sz="1400" i="1">
                                  <a:solidFill>
                                    <a:srgbClr val="0070C0"/>
                                  </a:solidFill>
                                  <a:latin typeface="Cambria Math" panose="02040503050406030204" pitchFamily="18" charset="0"/>
                                </a:rPr>
                                <m:t>𝑚</m:t>
                              </m:r>
                            </m:sub>
                          </m:sSub>
                          <m:f>
                            <m:fPr>
                              <m:ctrlPr>
                                <a:rPr lang="en-US" sz="1400" i="1">
                                  <a:solidFill>
                                    <a:srgbClr val="000000"/>
                                  </a:solidFill>
                                  <a:latin typeface="Cambria Math" panose="02040503050406030204" pitchFamily="18" charset="0"/>
                                </a:rPr>
                              </m:ctrlPr>
                            </m:fPr>
                            <m:num>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𝑇</m:t>
                                  </m:r>
                                </m:e>
                                <m:sub>
                                  <m:r>
                                    <a:rPr lang="en-US" sz="1400" i="1">
                                      <a:solidFill>
                                        <a:srgbClr val="000000"/>
                                      </a:solidFill>
                                      <a:latin typeface="Cambria Math" panose="02040503050406030204" pitchFamily="18" charset="0"/>
                                    </a:rPr>
                                    <m:t>𝑠</m:t>
                                  </m:r>
                                </m:sub>
                              </m:sSub>
                              <m:r>
                                <a:rPr lang="en-US" sz="1400" i="1">
                                  <a:solidFill>
                                    <a:srgbClr val="000000"/>
                                  </a:solidFill>
                                  <a:latin typeface="Cambria Math" panose="02040503050406030204" pitchFamily="18" charset="0"/>
                                </a:rPr>
                                <m:t>−</m:t>
                              </m:r>
                              <m:sSub>
                                <m:sSubPr>
                                  <m:ctrlPr>
                                    <a:rPr lang="en-US" sz="1400" i="1" smtClean="0">
                                      <a:solidFill>
                                        <a:srgbClr val="0070C0"/>
                                      </a:solidFill>
                                      <a:latin typeface="Cambria Math" panose="02040503050406030204" pitchFamily="18" charset="0"/>
                                    </a:rPr>
                                  </m:ctrlPr>
                                </m:sSubPr>
                                <m:e>
                                  <m:r>
                                    <a:rPr lang="en-US" sz="1400" i="1">
                                      <a:solidFill>
                                        <a:srgbClr val="0070C0"/>
                                      </a:solidFill>
                                      <a:latin typeface="Cambria Math" panose="02040503050406030204" pitchFamily="18" charset="0"/>
                                    </a:rPr>
                                    <m:t>𝑇</m:t>
                                  </m:r>
                                </m:e>
                                <m:sub>
                                  <m:r>
                                    <a:rPr lang="en-US" sz="1400" i="1">
                                      <a:solidFill>
                                        <a:srgbClr val="0070C0"/>
                                      </a:solidFill>
                                      <a:latin typeface="Cambria Math" panose="02040503050406030204" pitchFamily="18" charset="0"/>
                                    </a:rPr>
                                    <m:t>𝑒</m:t>
                                  </m:r>
                                </m:sub>
                              </m:sSub>
                              <m:d>
                                <m:dPr>
                                  <m:ctrlPr>
                                    <a:rPr lang="en-US" sz="1400" i="1">
                                      <a:solidFill>
                                        <a:srgbClr val="000000"/>
                                      </a:solidFill>
                                      <a:latin typeface="Cambria Math" panose="02040503050406030204" pitchFamily="18" charset="0"/>
                                    </a:rPr>
                                  </m:ctrlPr>
                                </m:dPr>
                                <m:e>
                                  <m:r>
                                    <a:rPr lang="en-US" sz="1400" i="1" smtClean="0">
                                      <a:solidFill>
                                        <a:srgbClr val="0070C0"/>
                                      </a:solidFill>
                                      <a:latin typeface="Cambria Math" panose="02040503050406030204" pitchFamily="18" charset="0"/>
                                    </a:rPr>
                                    <m:t>h</m:t>
                                  </m:r>
                                </m:e>
                              </m:d>
                            </m:num>
                            <m:den>
                              <m:sSub>
                                <m:sSubPr>
                                  <m:ctrlPr>
                                    <a:rPr lang="en-US" sz="1400" i="1">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𝐻</m:t>
                                  </m:r>
                                </m:e>
                                <m:sub>
                                  <m:r>
                                    <a:rPr lang="en-US" sz="1400" i="1">
                                      <a:solidFill>
                                        <a:srgbClr val="000000"/>
                                      </a:solidFill>
                                      <a:latin typeface="Cambria Math" panose="02040503050406030204" pitchFamily="18" charset="0"/>
                                    </a:rPr>
                                    <m:t>𝑚</m:t>
                                  </m:r>
                                </m:sub>
                              </m:sSub>
                            </m:den>
                          </m:f>
                        </m:e>
                      </m:d>
                    </m:oMath>
                  </m:oMathPara>
                </a14:m>
                <a:endParaRPr lang="en-US" sz="1400" dirty="0"/>
              </a:p>
            </p:txBody>
          </p:sp>
        </mc:Choice>
        <mc:Fallback xmlns="">
          <p:sp>
            <p:nvSpPr>
              <p:cNvPr id="22544" name="Object 1">
                <a:extLst>
                  <a:ext uri="{FF2B5EF4-FFF2-40B4-BE49-F238E27FC236}">
                    <a16:creationId xmlns:a16="http://schemas.microsoft.com/office/drawing/2014/main" id="{D7BA01EE-FBAD-459D-A947-1F29BE7F7725}"/>
                  </a:ext>
                </a:extLst>
              </p:cNvPr>
              <p:cNvSpPr txBox="1">
                <a:spLocks noRot="1" noChangeAspect="1" noMove="1" noResize="1" noEditPoints="1" noAdjustHandles="1" noChangeArrowheads="1" noChangeShapeType="1" noTextEdit="1"/>
              </p:cNvSpPr>
              <p:nvPr/>
            </p:nvSpPr>
            <p:spPr bwMode="auto">
              <a:xfrm>
                <a:off x="5281612" y="3792537"/>
                <a:ext cx="3645680" cy="522287"/>
              </a:xfrm>
              <a:prstGeom prst="rect">
                <a:avLst/>
              </a:prstGeom>
              <a:blipFill>
                <a:blip r:embed="rId5"/>
                <a:stretch>
                  <a:fillRect b="-8140"/>
                </a:stretch>
              </a:blipFill>
              <a:ln>
                <a:noFill/>
              </a:ln>
            </p:spPr>
            <p:txBody>
              <a:bodyPr/>
              <a:lstStyle/>
              <a:p>
                <a:r>
                  <a:rPr lang="en-US">
                    <a:noFill/>
                  </a:rPr>
                  <a:t> </a:t>
                </a:r>
              </a:p>
            </p:txBody>
          </p:sp>
        </mc:Fallback>
      </mc:AlternateContent>
      <p:sp>
        <p:nvSpPr>
          <p:cNvPr id="22546" name="TextBox 17">
            <a:extLst>
              <a:ext uri="{FF2B5EF4-FFF2-40B4-BE49-F238E27FC236}">
                <a16:creationId xmlns:a16="http://schemas.microsoft.com/office/drawing/2014/main" id="{1DA8A23E-1CB2-45BA-8465-CCCB4FD42D42}"/>
              </a:ext>
            </a:extLst>
          </p:cNvPr>
          <p:cNvSpPr txBox="1">
            <a:spLocks noChangeArrowheads="1"/>
          </p:cNvSpPr>
          <p:nvPr/>
        </p:nvSpPr>
        <p:spPr bwMode="auto">
          <a:xfrm>
            <a:off x="103188" y="6488113"/>
            <a:ext cx="6831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FF0000"/>
                </a:solidFill>
                <a:latin typeface="Segoe Print" panose="02000600000000000000" pitchFamily="2" charset="0"/>
              </a:rPr>
              <a:t>Why is thermocline feedback on SST limited to the east?</a:t>
            </a:r>
          </a:p>
        </p:txBody>
      </p:sp>
      <p:sp>
        <p:nvSpPr>
          <p:cNvPr id="5" name="Rectangle 4">
            <a:extLst>
              <a:ext uri="{FF2B5EF4-FFF2-40B4-BE49-F238E27FC236}">
                <a16:creationId xmlns:a16="http://schemas.microsoft.com/office/drawing/2014/main" id="{771799C9-87EB-4089-8873-7513D85EDE7C}"/>
              </a:ext>
            </a:extLst>
          </p:cNvPr>
          <p:cNvSpPr/>
          <p:nvPr/>
        </p:nvSpPr>
        <p:spPr>
          <a:xfrm>
            <a:off x="5943600" y="5084634"/>
            <a:ext cx="1815241" cy="307777"/>
          </a:xfrm>
          <a:prstGeom prst="rect">
            <a:avLst/>
          </a:prstGeom>
        </p:spPr>
        <p:txBody>
          <a:bodyPr wrap="none">
            <a:spAutoFit/>
          </a:bodyPr>
          <a:lstStyle/>
          <a:p>
            <a:r>
              <a:rPr lang="en-US" sz="1400" i="1" dirty="0">
                <a:latin typeface="+mn-lt"/>
              </a:rPr>
              <a:t>thermocline feedback </a:t>
            </a:r>
          </a:p>
        </p:txBody>
      </p:sp>
      <p:sp>
        <p:nvSpPr>
          <p:cNvPr id="20" name="TextBox 17">
            <a:extLst>
              <a:ext uri="{FF2B5EF4-FFF2-40B4-BE49-F238E27FC236}">
                <a16:creationId xmlns:a16="http://schemas.microsoft.com/office/drawing/2014/main" id="{0ABB53EE-858A-4F4D-AA36-546DCC7CDFF7}"/>
              </a:ext>
            </a:extLst>
          </p:cNvPr>
          <p:cNvSpPr txBox="1">
            <a:spLocks noChangeArrowheads="1"/>
          </p:cNvSpPr>
          <p:nvPr/>
        </p:nvSpPr>
        <p:spPr bwMode="auto">
          <a:xfrm>
            <a:off x="1769350" y="2228632"/>
            <a:ext cx="240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FFFF00"/>
                </a:solidFill>
                <a:latin typeface="Segoe Print" panose="02000600000000000000" pitchFamily="2" charset="0"/>
              </a:rPr>
              <a:t>What flattens the thermocline tilt?</a:t>
            </a:r>
          </a:p>
        </p:txBody>
      </p:sp>
      <p:sp>
        <p:nvSpPr>
          <p:cNvPr id="2" name="Rectangle 1">
            <a:extLst>
              <a:ext uri="{FF2B5EF4-FFF2-40B4-BE49-F238E27FC236}">
                <a16:creationId xmlns:a16="http://schemas.microsoft.com/office/drawing/2014/main" id="{03BFED0C-0696-44F7-A581-5E25ED37345A}"/>
              </a:ext>
            </a:extLst>
          </p:cNvPr>
          <p:cNvSpPr/>
          <p:nvPr/>
        </p:nvSpPr>
        <p:spPr>
          <a:xfrm>
            <a:off x="66335" y="3411143"/>
            <a:ext cx="8991600" cy="2956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E0D29C7-CC7C-46B7-8E50-F5047903D584}"/>
              </a:ext>
            </a:extLst>
          </p:cNvPr>
          <p:cNvSpPr txBox="1"/>
          <p:nvPr/>
        </p:nvSpPr>
        <p:spPr>
          <a:xfrm>
            <a:off x="8252937" y="6534556"/>
            <a:ext cx="773832" cy="276999"/>
          </a:xfrm>
          <a:prstGeom prst="rect">
            <a:avLst/>
          </a:prstGeom>
          <a:noFill/>
        </p:spPr>
        <p:txBody>
          <a:bodyPr wrap="square">
            <a:spAutoFit/>
          </a:bodyPr>
          <a:lstStyle/>
          <a:p>
            <a:r>
              <a:rPr lang="en-US" altLang="en-US" sz="1200" b="1" dirty="0">
                <a:latin typeface="Calibri" panose="020F0502020204030204" pitchFamily="34" charset="0"/>
                <a:cs typeface="Calibri" panose="020F0502020204030204" pitchFamily="34" charset="0"/>
              </a:rPr>
              <a:t>Fig. 9.6</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2546"/>
                                        </p:tgtEl>
                                        <p:attrNameLst>
                                          <p:attrName>style.visibility</p:attrName>
                                        </p:attrNameLst>
                                      </p:cBhvr>
                                      <p:to>
                                        <p:strVal val="visible"/>
                                      </p:to>
                                    </p:set>
                                    <p:animEffect transition="in" filter="wipe(left)">
                                      <p:cBhvr>
                                        <p:cTn id="13" dur="500"/>
                                        <p:tgtEl>
                                          <p:spTgt spid="22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6" grpId="0"/>
      <p:bldP spid="20"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dep_lon_199712_EQ_0_500_t_lf">
            <a:extLst>
              <a:ext uri="{FF2B5EF4-FFF2-40B4-BE49-F238E27FC236}">
                <a16:creationId xmlns:a16="http://schemas.microsoft.com/office/drawing/2014/main" id="{1EB7BA56-8CC4-4F53-88E4-4A84E3E0BA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87" r="15303" b="6667"/>
          <a:stretch/>
        </p:blipFill>
        <p:spPr bwMode="auto">
          <a:xfrm>
            <a:off x="-26428" y="3812144"/>
            <a:ext cx="4648200" cy="258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AutoShape 6">
            <a:extLst>
              <a:ext uri="{FF2B5EF4-FFF2-40B4-BE49-F238E27FC236}">
                <a16:creationId xmlns:a16="http://schemas.microsoft.com/office/drawing/2014/main" id="{070160B4-4653-4193-A206-43550836AF4D}"/>
              </a:ext>
            </a:extLst>
          </p:cNvPr>
          <p:cNvSpPr>
            <a:spLocks noChangeArrowheads="1"/>
          </p:cNvSpPr>
          <p:nvPr/>
        </p:nvSpPr>
        <p:spPr bwMode="auto">
          <a:xfrm>
            <a:off x="1824271" y="3733800"/>
            <a:ext cx="976312" cy="2286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12700">
            <a:solidFill>
              <a:schemeClr val="tx1"/>
            </a:solidFill>
            <a:miter lim="800000"/>
            <a:headEnd/>
            <a:tailEnd/>
          </a:ln>
        </p:spPr>
        <p:txBody>
          <a:bodyPr wrap="none" anchor="ctr"/>
          <a:lstStyle/>
          <a:p>
            <a:endParaRPr lang="en-US"/>
          </a:p>
        </p:txBody>
      </p:sp>
      <p:sp>
        <p:nvSpPr>
          <p:cNvPr id="22535" name="Text Box 7">
            <a:extLst>
              <a:ext uri="{FF2B5EF4-FFF2-40B4-BE49-F238E27FC236}">
                <a16:creationId xmlns:a16="http://schemas.microsoft.com/office/drawing/2014/main" id="{195CAA9E-DDD9-4281-A7D0-601213F01E63}"/>
              </a:ext>
            </a:extLst>
          </p:cNvPr>
          <p:cNvSpPr txBox="1">
            <a:spLocks noChangeArrowheads="1"/>
          </p:cNvSpPr>
          <p:nvPr/>
        </p:nvSpPr>
        <p:spPr bwMode="auto">
          <a:xfrm>
            <a:off x="0" y="0"/>
            <a:ext cx="9144000" cy="588963"/>
          </a:xfrm>
          <a:prstGeom prst="rect">
            <a:avLst/>
          </a:prstGeom>
          <a:gradFill rotWithShape="0">
            <a:gsLst>
              <a:gs pos="0">
                <a:srgbClr val="3399FF"/>
              </a:gs>
              <a:gs pos="100000">
                <a:srgbClr val="CCEC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50000"/>
              </a:lnSpc>
              <a:spcBef>
                <a:spcPct val="0"/>
              </a:spcBef>
              <a:buFontTx/>
              <a:buNone/>
            </a:pPr>
            <a:r>
              <a:rPr lang="en-US" altLang="zh-CN" sz="2400" b="1" dirty="0"/>
              <a:t>Advective feedback on SST in Central Pacific</a:t>
            </a:r>
          </a:p>
        </p:txBody>
      </p:sp>
      <p:sp>
        <p:nvSpPr>
          <p:cNvPr id="22536" name="Text Box 8">
            <a:extLst>
              <a:ext uri="{FF2B5EF4-FFF2-40B4-BE49-F238E27FC236}">
                <a16:creationId xmlns:a16="http://schemas.microsoft.com/office/drawing/2014/main" id="{23E3FEC0-ADD2-4303-9AFC-E70D3DF9A85F}"/>
              </a:ext>
            </a:extLst>
          </p:cNvPr>
          <p:cNvSpPr txBox="1">
            <a:spLocks noChangeArrowheads="1"/>
          </p:cNvSpPr>
          <p:nvPr/>
        </p:nvSpPr>
        <p:spPr bwMode="auto">
          <a:xfrm>
            <a:off x="919163" y="2971800"/>
            <a:ext cx="2455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b="1" dirty="0">
                <a:solidFill>
                  <a:schemeClr val="bg1"/>
                </a:solidFill>
              </a:rPr>
              <a:t>Temperature at Equator</a:t>
            </a:r>
          </a:p>
        </p:txBody>
      </p:sp>
      <p:sp>
        <p:nvSpPr>
          <p:cNvPr id="22537" name="Text Box 9">
            <a:extLst>
              <a:ext uri="{FF2B5EF4-FFF2-40B4-BE49-F238E27FC236}">
                <a16:creationId xmlns:a16="http://schemas.microsoft.com/office/drawing/2014/main" id="{13DA40A1-967B-4174-8E74-19121E9D85D3}"/>
              </a:ext>
            </a:extLst>
          </p:cNvPr>
          <p:cNvSpPr txBox="1">
            <a:spLocks noChangeArrowheads="1"/>
          </p:cNvSpPr>
          <p:nvPr/>
        </p:nvSpPr>
        <p:spPr bwMode="auto">
          <a:xfrm>
            <a:off x="1580072" y="3505200"/>
            <a:ext cx="13917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400" b="1" dirty="0">
                <a:solidFill>
                  <a:srgbClr val="FE5500"/>
                </a:solidFill>
              </a:rPr>
              <a:t>Wind anomalies</a:t>
            </a:r>
          </a:p>
        </p:txBody>
      </p:sp>
      <p:sp>
        <p:nvSpPr>
          <p:cNvPr id="22538" name="Text Box 10">
            <a:extLst>
              <a:ext uri="{FF2B5EF4-FFF2-40B4-BE49-F238E27FC236}">
                <a16:creationId xmlns:a16="http://schemas.microsoft.com/office/drawing/2014/main" id="{92CB5537-3A24-488A-9A6D-4A9861F9A9F7}"/>
              </a:ext>
            </a:extLst>
          </p:cNvPr>
          <p:cNvSpPr txBox="1">
            <a:spLocks noChangeArrowheads="1"/>
          </p:cNvSpPr>
          <p:nvPr/>
        </p:nvSpPr>
        <p:spPr bwMode="auto">
          <a:xfrm>
            <a:off x="928688" y="5867400"/>
            <a:ext cx="24408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b="1"/>
              <a:t>Temperature anomalies</a:t>
            </a:r>
          </a:p>
        </p:txBody>
      </p:sp>
      <mc:AlternateContent xmlns:mc="http://schemas.openxmlformats.org/markup-compatibility/2006" xmlns:a14="http://schemas.microsoft.com/office/drawing/2010/main">
        <mc:Choice Requires="a14">
          <p:sp>
            <p:nvSpPr>
              <p:cNvPr id="22544" name="Object 1">
                <a:extLst>
                  <a:ext uri="{FF2B5EF4-FFF2-40B4-BE49-F238E27FC236}">
                    <a16:creationId xmlns:a16="http://schemas.microsoft.com/office/drawing/2014/main" id="{D7BA01EE-FBAD-459D-A947-1F29BE7F7725}"/>
                  </a:ext>
                </a:extLst>
              </p:cNvPr>
              <p:cNvSpPr txBox="1"/>
              <p:nvPr/>
            </p:nvSpPr>
            <p:spPr bwMode="auto">
              <a:xfrm>
                <a:off x="1005442" y="1585051"/>
                <a:ext cx="3645680" cy="522287"/>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f>
                        <m:fPr>
                          <m:ctrlPr>
                            <a:rPr lang="en-US" sz="1400" i="1" smtClean="0">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𝑇</m:t>
                              </m:r>
                            </m:e>
                            <m:sub>
                              <m:r>
                                <a:rPr lang="en-US" sz="1400" i="1">
                                  <a:solidFill>
                                    <a:srgbClr val="000000"/>
                                  </a:solidFill>
                                  <a:latin typeface="Cambria Math" panose="02040503050406030204" pitchFamily="18" charset="0"/>
                                </a:rPr>
                                <m:t>𝑠</m:t>
                              </m:r>
                            </m:sub>
                          </m:sSub>
                        </m:num>
                        <m:den>
                          <m:r>
                            <a:rPr lang="en-US" sz="1400" i="1">
                              <a:solidFill>
                                <a:srgbClr val="000000"/>
                              </a:solidFill>
                              <a:latin typeface="Cambria Math" panose="02040503050406030204" pitchFamily="18" charset="0"/>
                            </a:rPr>
                            <m:t>𝜕</m:t>
                          </m:r>
                          <m:r>
                            <a:rPr lang="en-US" sz="1400" i="1">
                              <a:solidFill>
                                <a:srgbClr val="000000"/>
                              </a:solidFill>
                              <a:latin typeface="Cambria Math" panose="02040503050406030204" pitchFamily="18" charset="0"/>
                            </a:rPr>
                            <m:t>𝑡</m:t>
                          </m:r>
                        </m:den>
                      </m:f>
                      <m:r>
                        <a:rPr lang="en-US" sz="1400" i="1">
                          <a:solidFill>
                            <a:srgbClr val="000000"/>
                          </a:solidFill>
                          <a:latin typeface="Cambria Math" panose="02040503050406030204" pitchFamily="18" charset="0"/>
                        </a:rPr>
                        <m:t>=</m:t>
                      </m:r>
                      <m:f>
                        <m:fPr>
                          <m:ctrlPr>
                            <a:rPr lang="en-US" sz="1400" i="1">
                              <a:solidFill>
                                <a:srgbClr val="000000"/>
                              </a:solidFill>
                              <a:latin typeface="Cambria Math" panose="02040503050406030204" pitchFamily="18" charset="0"/>
                            </a:rPr>
                          </m:ctrlPr>
                        </m:fPr>
                        <m:num>
                          <m:r>
                            <a:rPr lang="en-US" sz="1400" i="1">
                              <a:solidFill>
                                <a:srgbClr val="000000"/>
                              </a:solidFill>
                              <a:latin typeface="Cambria Math" panose="02040503050406030204" pitchFamily="18" charset="0"/>
                            </a:rPr>
                            <m:t>𝑄</m:t>
                          </m:r>
                        </m:num>
                        <m:den>
                          <m:r>
                            <a:rPr lang="en-US" sz="1400" i="1">
                              <a:solidFill>
                                <a:srgbClr val="000000"/>
                              </a:solidFill>
                              <a:latin typeface="Cambria Math" panose="02040503050406030204" pitchFamily="18" charset="0"/>
                            </a:rPr>
                            <m:t>𝜌</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𝐶</m:t>
                              </m:r>
                            </m:e>
                            <m:sub>
                              <m:r>
                                <a:rPr lang="en-US" sz="1400" i="1">
                                  <a:solidFill>
                                    <a:srgbClr val="000000"/>
                                  </a:solidFill>
                                  <a:latin typeface="Cambria Math" panose="02040503050406030204" pitchFamily="18" charset="0"/>
                                </a:rPr>
                                <m:t>𝑝</m:t>
                              </m:r>
                            </m:sub>
                          </m:sSub>
                          <m:sSub>
                            <m:sSubPr>
                              <m:ctrlPr>
                                <a:rPr lang="en-US" sz="1400" i="1">
                                  <a:solidFill>
                                    <a:srgbClr val="000000"/>
                                  </a:solidFill>
                                  <a:latin typeface="Cambria Math" panose="02040503050406030204" pitchFamily="18" charset="0"/>
                                </a:rPr>
                              </m:ctrlPr>
                            </m:sSubPr>
                            <m:e>
                              <m:r>
                                <a:rPr lang="en-US" sz="1400" b="0" i="1" smtClean="0">
                                  <a:solidFill>
                                    <a:srgbClr val="000000"/>
                                  </a:solidFill>
                                  <a:latin typeface="Cambria Math" panose="02040503050406030204" pitchFamily="18" charset="0"/>
                                </a:rPr>
                                <m:t>𝐻</m:t>
                              </m:r>
                            </m:e>
                            <m:sub>
                              <m:r>
                                <a:rPr lang="en-US" sz="1400" i="1">
                                  <a:solidFill>
                                    <a:srgbClr val="000000"/>
                                  </a:solidFill>
                                  <a:latin typeface="Cambria Math" panose="02040503050406030204" pitchFamily="18" charset="0"/>
                                </a:rPr>
                                <m:t>𝑚</m:t>
                              </m:r>
                            </m:sub>
                          </m:sSub>
                        </m:den>
                      </m:f>
                      <m:r>
                        <a:rPr lang="en-US" sz="1400" i="1">
                          <a:solidFill>
                            <a:srgbClr val="000000"/>
                          </a:solidFill>
                          <a:latin typeface="Cambria Math" panose="02040503050406030204" pitchFamily="18" charset="0"/>
                        </a:rPr>
                        <m:t>−</m:t>
                      </m:r>
                      <m:d>
                        <m:dPr>
                          <m:begChr m:val="["/>
                          <m:endChr m:val="]"/>
                          <m:ctrlPr>
                            <a:rPr lang="en-US" sz="1400" i="1" smtClean="0">
                              <a:solidFill>
                                <a:srgbClr val="000000"/>
                              </a:solidFill>
                              <a:latin typeface="Cambria Math" panose="02040503050406030204" pitchFamily="18" charset="0"/>
                            </a:rPr>
                          </m:ctrlPr>
                        </m:dPr>
                        <m:e>
                          <m:sSub>
                            <m:sSubPr>
                              <m:ctrlPr>
                                <a:rPr lang="en-US" sz="1400" i="1" smtClean="0">
                                  <a:solidFill>
                                    <a:srgbClr val="00B0F0"/>
                                  </a:solidFill>
                                  <a:latin typeface="Cambria Math" panose="02040503050406030204" pitchFamily="18" charset="0"/>
                                </a:rPr>
                              </m:ctrlPr>
                            </m:sSubPr>
                            <m:e>
                              <m:r>
                                <a:rPr lang="en-US" sz="1400" i="1">
                                  <a:solidFill>
                                    <a:srgbClr val="00B0F0"/>
                                  </a:solidFill>
                                  <a:latin typeface="Cambria Math" panose="02040503050406030204" pitchFamily="18" charset="0"/>
                                </a:rPr>
                                <m:t>𝐮</m:t>
                              </m:r>
                            </m:e>
                            <m:sub>
                              <m:r>
                                <a:rPr lang="en-US" sz="1400" i="1">
                                  <a:solidFill>
                                    <a:srgbClr val="00B0F0"/>
                                  </a:solidFill>
                                  <a:latin typeface="Cambria Math" panose="02040503050406030204" pitchFamily="18" charset="0"/>
                                </a:rPr>
                                <m:t>𝑚</m:t>
                              </m:r>
                            </m:sub>
                          </m:sSub>
                          <m:r>
                            <a:rPr lang="en-US" sz="1400" i="1">
                              <a:solidFill>
                                <a:srgbClr val="000000"/>
                              </a:solidFill>
                              <a:latin typeface="Cambria Math" panose="02040503050406030204" pitchFamily="18" charset="0"/>
                            </a:rPr>
                            <m:t>⋅</m:t>
                          </m:r>
                          <m:r>
                            <m:rPr>
                              <m:sty m:val="p"/>
                            </m:rPr>
                            <a:rPr lang="en-US" sz="1400" i="1">
                              <a:solidFill>
                                <a:srgbClr val="000000"/>
                              </a:solidFill>
                              <a:latin typeface="Cambria Math" panose="02040503050406030204" pitchFamily="18" charset="0"/>
                            </a:rPr>
                            <m:t>∇</m:t>
                          </m:r>
                          <m:sSub>
                            <m:sSubPr>
                              <m:ctrlPr>
                                <a:rPr lang="en-US" sz="1400" i="1">
                                  <a:solidFill>
                                    <a:srgbClr val="000000"/>
                                  </a:solidFill>
                                  <a:latin typeface="Cambria Math" panose="02040503050406030204" pitchFamily="18" charset="0"/>
                                </a:rPr>
                              </m:ctrlPr>
                            </m:sSubPr>
                            <m:e>
                              <m:r>
                                <a:rPr lang="en-US" sz="1400" i="1">
                                  <a:solidFill>
                                    <a:srgbClr val="000000"/>
                                  </a:solidFill>
                                  <a:latin typeface="Cambria Math" panose="02040503050406030204" pitchFamily="18" charset="0"/>
                                </a:rPr>
                                <m:t>𝑇</m:t>
                              </m:r>
                            </m:e>
                            <m:sub>
                              <m:r>
                                <a:rPr lang="en-US" sz="1400" i="1">
                                  <a:solidFill>
                                    <a:srgbClr val="000000"/>
                                  </a:solidFill>
                                  <a:latin typeface="Cambria Math" panose="02040503050406030204" pitchFamily="18" charset="0"/>
                                </a:rPr>
                                <m:t>𝑠</m:t>
                              </m:r>
                            </m:sub>
                          </m:sSub>
                          <m:r>
                            <a:rPr lang="en-US" sz="1400" i="1">
                              <a:solidFill>
                                <a:srgbClr val="000000"/>
                              </a:solidFill>
                              <a:latin typeface="Cambria Math" panose="02040503050406030204" pitchFamily="18" charset="0"/>
                            </a:rPr>
                            <m:t>+</m:t>
                          </m:r>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𝑤</m:t>
                              </m:r>
                            </m:e>
                            <m:sub>
                              <m:r>
                                <a:rPr lang="en-US" sz="1400" i="1">
                                  <a:solidFill>
                                    <a:schemeClr val="tx1"/>
                                  </a:solidFill>
                                  <a:latin typeface="Cambria Math" panose="02040503050406030204" pitchFamily="18" charset="0"/>
                                </a:rPr>
                                <m:t>𝑚</m:t>
                              </m:r>
                            </m:sub>
                          </m:sSub>
                          <m:f>
                            <m:fPr>
                              <m:ctrlPr>
                                <a:rPr lang="en-US" sz="1400" i="1">
                                  <a:solidFill>
                                    <a:schemeClr val="tx1"/>
                                  </a:solidFill>
                                  <a:latin typeface="Cambria Math" panose="02040503050406030204" pitchFamily="18" charset="0"/>
                                </a:rPr>
                              </m:ctrlPr>
                            </m:fPr>
                            <m:num>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𝑇</m:t>
                                  </m:r>
                                </m:e>
                                <m:sub>
                                  <m:r>
                                    <a:rPr lang="en-US" sz="1400" i="1">
                                      <a:solidFill>
                                        <a:schemeClr val="tx1"/>
                                      </a:solidFill>
                                      <a:latin typeface="Cambria Math" panose="02040503050406030204" pitchFamily="18" charset="0"/>
                                    </a:rPr>
                                    <m:t>𝑠</m:t>
                                  </m:r>
                                </m:sub>
                              </m:sSub>
                              <m:r>
                                <a:rPr lang="en-US" sz="1400" i="1">
                                  <a:solidFill>
                                    <a:schemeClr val="tx1"/>
                                  </a:solidFill>
                                  <a:latin typeface="Cambria Math" panose="02040503050406030204" pitchFamily="18" charset="0"/>
                                </a:rPr>
                                <m:t>−</m:t>
                              </m:r>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𝑇</m:t>
                                  </m:r>
                                </m:e>
                                <m:sub>
                                  <m:r>
                                    <a:rPr lang="en-US" sz="1400" i="1">
                                      <a:solidFill>
                                        <a:schemeClr val="tx1"/>
                                      </a:solidFill>
                                      <a:latin typeface="Cambria Math" panose="02040503050406030204" pitchFamily="18" charset="0"/>
                                    </a:rPr>
                                    <m:t>𝑒</m:t>
                                  </m:r>
                                </m:sub>
                              </m:sSub>
                              <m:d>
                                <m:dPr>
                                  <m:ctrlPr>
                                    <a:rPr lang="en-US" sz="1400" i="1">
                                      <a:solidFill>
                                        <a:schemeClr val="tx1"/>
                                      </a:solidFill>
                                      <a:latin typeface="Cambria Math" panose="02040503050406030204" pitchFamily="18" charset="0"/>
                                    </a:rPr>
                                  </m:ctrlPr>
                                </m:dPr>
                                <m:e>
                                  <m:r>
                                    <a:rPr lang="en-US" sz="1400" i="1" smtClean="0">
                                      <a:solidFill>
                                        <a:schemeClr val="tx1"/>
                                      </a:solidFill>
                                      <a:latin typeface="Cambria Math" panose="02040503050406030204" pitchFamily="18" charset="0"/>
                                    </a:rPr>
                                    <m:t>h</m:t>
                                  </m:r>
                                </m:e>
                              </m:d>
                            </m:num>
                            <m:den>
                              <m:sSub>
                                <m:sSubPr>
                                  <m:ctrlPr>
                                    <a:rPr lang="en-US" sz="1400" i="1">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𝐻</m:t>
                                  </m:r>
                                </m:e>
                                <m:sub>
                                  <m:r>
                                    <a:rPr lang="en-US" sz="1400" i="1">
                                      <a:solidFill>
                                        <a:schemeClr val="tx1"/>
                                      </a:solidFill>
                                      <a:latin typeface="Cambria Math" panose="02040503050406030204" pitchFamily="18" charset="0"/>
                                    </a:rPr>
                                    <m:t>𝑚</m:t>
                                  </m:r>
                                </m:sub>
                              </m:sSub>
                            </m:den>
                          </m:f>
                        </m:e>
                      </m:d>
                    </m:oMath>
                  </m:oMathPara>
                </a14:m>
                <a:endParaRPr lang="en-US" sz="1400" dirty="0"/>
              </a:p>
            </p:txBody>
          </p:sp>
        </mc:Choice>
        <mc:Fallback xmlns="">
          <p:sp>
            <p:nvSpPr>
              <p:cNvPr id="22544" name="Object 1">
                <a:extLst>
                  <a:ext uri="{FF2B5EF4-FFF2-40B4-BE49-F238E27FC236}">
                    <a16:creationId xmlns:a16="http://schemas.microsoft.com/office/drawing/2014/main" id="{D7BA01EE-FBAD-459D-A947-1F29BE7F7725}"/>
                  </a:ext>
                </a:extLst>
              </p:cNvPr>
              <p:cNvSpPr txBox="1">
                <a:spLocks noRot="1" noChangeAspect="1" noMove="1" noResize="1" noEditPoints="1" noAdjustHandles="1" noChangeArrowheads="1" noChangeShapeType="1" noTextEdit="1"/>
              </p:cNvSpPr>
              <p:nvPr/>
            </p:nvSpPr>
            <p:spPr bwMode="auto">
              <a:xfrm>
                <a:off x="1005442" y="1585051"/>
                <a:ext cx="3645680" cy="522287"/>
              </a:xfrm>
              <a:prstGeom prst="rect">
                <a:avLst/>
              </a:prstGeom>
              <a:blipFill>
                <a:blip r:embed="rId4"/>
                <a:stretch>
                  <a:fillRect b="-8140"/>
                </a:stretch>
              </a:blipFill>
              <a:ln>
                <a:noFill/>
              </a:ln>
            </p:spPr>
            <p:txBody>
              <a:bodyPr/>
              <a:lstStyle/>
              <a:p>
                <a:r>
                  <a:rPr lang="en-US">
                    <a:noFill/>
                  </a:rPr>
                  <a:t> </a:t>
                </a:r>
              </a:p>
            </p:txBody>
          </p:sp>
        </mc:Fallback>
      </mc:AlternateContent>
      <p:sp>
        <p:nvSpPr>
          <p:cNvPr id="22546" name="TextBox 17">
            <a:extLst>
              <a:ext uri="{FF2B5EF4-FFF2-40B4-BE49-F238E27FC236}">
                <a16:creationId xmlns:a16="http://schemas.microsoft.com/office/drawing/2014/main" id="{1DA8A23E-1CB2-45BA-8465-CCCB4FD42D42}"/>
              </a:ext>
            </a:extLst>
          </p:cNvPr>
          <p:cNvSpPr txBox="1">
            <a:spLocks noChangeArrowheads="1"/>
          </p:cNvSpPr>
          <p:nvPr/>
        </p:nvSpPr>
        <p:spPr bwMode="auto">
          <a:xfrm>
            <a:off x="155163" y="2930906"/>
            <a:ext cx="5168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rgbClr val="FF0000"/>
                </a:solidFill>
                <a:latin typeface="Segoe Print" panose="02000600000000000000" pitchFamily="2" charset="0"/>
              </a:rPr>
              <a:t>Wat drives SST increase in central Pacific?</a:t>
            </a:r>
          </a:p>
        </p:txBody>
      </p:sp>
      <p:sp>
        <p:nvSpPr>
          <p:cNvPr id="21" name="TextBox 20">
            <a:extLst>
              <a:ext uri="{FF2B5EF4-FFF2-40B4-BE49-F238E27FC236}">
                <a16:creationId xmlns:a16="http://schemas.microsoft.com/office/drawing/2014/main" id="{5E0D29C7-CC7C-46B7-8E50-F5047903D584}"/>
              </a:ext>
            </a:extLst>
          </p:cNvPr>
          <p:cNvSpPr txBox="1"/>
          <p:nvPr/>
        </p:nvSpPr>
        <p:spPr>
          <a:xfrm>
            <a:off x="8252937" y="6534556"/>
            <a:ext cx="773832" cy="276999"/>
          </a:xfrm>
          <a:prstGeom prst="rect">
            <a:avLst/>
          </a:prstGeom>
          <a:noFill/>
        </p:spPr>
        <p:txBody>
          <a:bodyPr wrap="square">
            <a:spAutoFit/>
          </a:bodyPr>
          <a:lstStyle/>
          <a:p>
            <a:r>
              <a:rPr lang="en-US" altLang="en-US" sz="1200" b="1" dirty="0">
                <a:latin typeface="Calibri" panose="020F0502020204030204" pitchFamily="34" charset="0"/>
                <a:cs typeface="Calibri" panose="020F0502020204030204" pitchFamily="34" charset="0"/>
              </a:rPr>
              <a:t>Fig. 9.6</a:t>
            </a:r>
            <a:endParaRPr lang="en-US" sz="1200" dirty="0"/>
          </a:p>
        </p:txBody>
      </p:sp>
      <p:sp>
        <p:nvSpPr>
          <p:cNvPr id="3" name="TextBox 2">
            <a:extLst>
              <a:ext uri="{FF2B5EF4-FFF2-40B4-BE49-F238E27FC236}">
                <a16:creationId xmlns:a16="http://schemas.microsoft.com/office/drawing/2014/main" id="{5364293E-AC44-27C4-D8A6-D473483383EA}"/>
              </a:ext>
            </a:extLst>
          </p:cNvPr>
          <p:cNvSpPr txBox="1"/>
          <p:nvPr/>
        </p:nvSpPr>
        <p:spPr>
          <a:xfrm>
            <a:off x="176184" y="2363291"/>
            <a:ext cx="5943600" cy="369332"/>
          </a:xfrm>
          <a:prstGeom prst="rect">
            <a:avLst/>
          </a:prstGeom>
          <a:noFill/>
        </p:spPr>
        <p:txBody>
          <a:bodyPr wrap="square">
            <a:spAutoFit/>
          </a:bodyPr>
          <a:lstStyle/>
          <a:p>
            <a:pPr marL="403225" indent="-403225" eaLnBrk="1" hangingPunct="1">
              <a:spcAft>
                <a:spcPts val="600"/>
              </a:spcAft>
              <a:defRPr/>
            </a:pPr>
            <a:r>
              <a:rPr lang="en-US" dirty="0">
                <a:latin typeface="+mn-lt"/>
              </a:rPr>
              <a:t>Eastward anomalous surface currents and the zonal advection</a:t>
            </a:r>
          </a:p>
        </p:txBody>
      </p:sp>
      <p:cxnSp>
        <p:nvCxnSpPr>
          <p:cNvPr id="6" name="Straight Connector 5">
            <a:extLst>
              <a:ext uri="{FF2B5EF4-FFF2-40B4-BE49-F238E27FC236}">
                <a16:creationId xmlns:a16="http://schemas.microsoft.com/office/drawing/2014/main" id="{96134A0C-CB6A-9B25-D219-2307DE3432A1}"/>
              </a:ext>
            </a:extLst>
          </p:cNvPr>
          <p:cNvCxnSpPr>
            <a:cxnSpLocks/>
          </p:cNvCxnSpPr>
          <p:nvPr/>
        </p:nvCxnSpPr>
        <p:spPr>
          <a:xfrm flipH="1" flipV="1">
            <a:off x="2743200" y="3313628"/>
            <a:ext cx="152400" cy="8773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Arrow: Right 1">
                <a:extLst>
                  <a:ext uri="{FF2B5EF4-FFF2-40B4-BE49-F238E27FC236}">
                    <a16:creationId xmlns:a16="http://schemas.microsoft.com/office/drawing/2014/main" id="{52147DE5-0184-A2DF-F00F-8E27450B6CBC}"/>
                  </a:ext>
                </a:extLst>
              </p:cNvPr>
              <p:cNvSpPr/>
              <p:nvPr/>
            </p:nvSpPr>
            <p:spPr>
              <a:xfrm>
                <a:off x="2590800" y="3971597"/>
                <a:ext cx="495778" cy="402236"/>
              </a:xfrm>
              <a:prstGeom prst="rightArrow">
                <a:avLst/>
              </a:prstGeom>
              <a:solidFill>
                <a:srgbClr val="FF505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sz="1200" i="1" smtClean="0">
                              <a:solidFill>
                                <a:schemeClr val="tx1"/>
                              </a:solidFill>
                              <a:latin typeface="Cambria Math" panose="02040503050406030204" pitchFamily="18" charset="0"/>
                            </a:rPr>
                          </m:ctrlPr>
                        </m:sSubSupPr>
                        <m:e>
                          <m:r>
                            <a:rPr lang="en-US" sz="1200" b="0" i="1" smtClean="0">
                              <a:solidFill>
                                <a:schemeClr val="tx1"/>
                              </a:solidFill>
                              <a:latin typeface="Cambria Math" panose="02040503050406030204" pitchFamily="18" charset="0"/>
                            </a:rPr>
                            <m:t>𝑢</m:t>
                          </m:r>
                        </m:e>
                        <m:sub>
                          <m:r>
                            <a:rPr lang="en-US" sz="1200" b="0" i="1" smtClean="0">
                              <a:solidFill>
                                <a:schemeClr val="tx1"/>
                              </a:solidFill>
                              <a:latin typeface="Cambria Math" panose="02040503050406030204" pitchFamily="18" charset="0"/>
                            </a:rPr>
                            <m:t>𝑚</m:t>
                          </m:r>
                        </m:sub>
                        <m:sup>
                          <m:r>
                            <a:rPr lang="en-US" sz="1200" b="0" i="1" smtClean="0">
                              <a:solidFill>
                                <a:schemeClr val="tx1"/>
                              </a:solidFill>
                              <a:latin typeface="Cambria Math" panose="02040503050406030204" pitchFamily="18" charset="0"/>
                            </a:rPr>
                            <m:t>′</m:t>
                          </m:r>
                        </m:sup>
                      </m:sSubSup>
                    </m:oMath>
                  </m:oMathPara>
                </a14:m>
                <a:endParaRPr lang="en-US" sz="1200" dirty="0"/>
              </a:p>
            </p:txBody>
          </p:sp>
        </mc:Choice>
        <mc:Fallback xmlns="">
          <p:sp>
            <p:nvSpPr>
              <p:cNvPr id="2" name="Arrow: Right 1">
                <a:extLst>
                  <a:ext uri="{FF2B5EF4-FFF2-40B4-BE49-F238E27FC236}">
                    <a16:creationId xmlns:a16="http://schemas.microsoft.com/office/drawing/2014/main" id="{52147DE5-0184-A2DF-F00F-8E27450B6CBC}"/>
                  </a:ext>
                </a:extLst>
              </p:cNvPr>
              <p:cNvSpPr>
                <a:spLocks noRot="1" noChangeAspect="1" noMove="1" noResize="1" noEditPoints="1" noAdjustHandles="1" noChangeArrowheads="1" noChangeShapeType="1" noTextEdit="1"/>
              </p:cNvSpPr>
              <p:nvPr/>
            </p:nvSpPr>
            <p:spPr>
              <a:xfrm>
                <a:off x="2590800" y="3971597"/>
                <a:ext cx="495778" cy="402236"/>
              </a:xfrm>
              <a:prstGeom prst="rightArrow">
                <a:avLst/>
              </a:prstGeom>
              <a:blipFill>
                <a:blip r:embed="rId5"/>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76648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546"/>
                                        </p:tgtEl>
                                        <p:attrNameLst>
                                          <p:attrName>style.visibility</p:attrName>
                                        </p:attrNameLst>
                                      </p:cBhvr>
                                      <p:to>
                                        <p:strVal val="visible"/>
                                      </p:to>
                                    </p:set>
                                    <p:animEffect transition="in" filter="wipe(left)">
                                      <p:cBhvr>
                                        <p:cTn id="7" dur="500"/>
                                        <p:tgtEl>
                                          <p:spTgt spid="225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54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2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p:bldP spid="22546" grpId="0"/>
      <p:bldP spid="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bookre.org/loader/img.php?dir=3dc96eb6700d120f01e0941d81b2816c&amp;file=55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14400" y="4272920"/>
            <a:ext cx="8179720" cy="2119944"/>
          </a:xfrm>
          <a:prstGeom prst="rect">
            <a:avLst/>
          </a:prstGeom>
          <a:noFill/>
          <a:scene3d>
            <a:camera prst="orthographicFront">
              <a:rot lat="0" lon="0" rev="21540000"/>
            </a:camera>
            <a:lightRig rig="threePt" dir="t"/>
          </a:scene3d>
          <a:extLst>
            <a:ext uri="{909E8E84-426E-40DD-AFC4-6F175D3DCCD1}">
              <a14:hiddenFill xmlns:a14="http://schemas.microsoft.com/office/drawing/2010/main">
                <a:solidFill>
                  <a:srgbClr val="FFFFFF"/>
                </a:solidFill>
              </a14:hiddenFill>
            </a:ext>
          </a:extLst>
        </p:spPr>
      </p:pic>
      <p:grpSp>
        <p:nvGrpSpPr>
          <p:cNvPr id="48131" name="Group 7"/>
          <p:cNvGrpSpPr>
            <a:grpSpLocks/>
          </p:cNvGrpSpPr>
          <p:nvPr/>
        </p:nvGrpSpPr>
        <p:grpSpPr bwMode="auto">
          <a:xfrm>
            <a:off x="965200" y="1371600"/>
            <a:ext cx="7702550" cy="2422525"/>
            <a:chOff x="965660" y="1235018"/>
            <a:chExt cx="7701950" cy="2422582"/>
          </a:xfrm>
        </p:grpSpPr>
        <p:pic>
          <p:nvPicPr>
            <p:cNvPr id="48144" name="Picture 4" descr="http://bookre.org/loader/img.php?dir=3dc96eb6700d120f01e0941d81b2816c&amp;file=54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660" y="1235018"/>
              <a:ext cx="3812875" cy="218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5" name="Picture 4" descr="http://bookre.org/loader/img.php?dir=3dc96eb6700d120f01e0941d81b2816c&amp;file=54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735" y="1235018"/>
              <a:ext cx="3812875" cy="242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2" name="TextBox 5"/>
          <p:cNvSpPr txBox="1">
            <a:spLocks noChangeArrowheads="1"/>
          </p:cNvSpPr>
          <p:nvPr/>
        </p:nvSpPr>
        <p:spPr bwMode="auto">
          <a:xfrm>
            <a:off x="1143000" y="84136"/>
            <a:ext cx="57455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eaLnBrk="1" fontAlgn="auto" hangingPunct="1">
              <a:spcBef>
                <a:spcPct val="0"/>
              </a:spcBef>
              <a:spcAft>
                <a:spcPts val="0"/>
              </a:spcAft>
              <a:buNone/>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Obs. from moored buoy at 95</a:t>
            </a:r>
            <a:r>
              <a:rPr lang="en-US" sz="1800" baseline="30000" dirty="0">
                <a:solidFill>
                  <a:prstClr val="black"/>
                </a:solidFill>
                <a:latin typeface="Calibri" panose="020F0502020204030204"/>
              </a:rPr>
              <a:t>o</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 the first in Eq. Pacific</a:t>
            </a:r>
          </a:p>
        </p:txBody>
      </p:sp>
      <p:sp>
        <p:nvSpPr>
          <p:cNvPr id="7" name="TextBox 6"/>
          <p:cNvSpPr txBox="1"/>
          <p:nvPr/>
        </p:nvSpPr>
        <p:spPr>
          <a:xfrm>
            <a:off x="1719263" y="549274"/>
            <a:ext cx="4910137" cy="830262"/>
          </a:xfrm>
          <a:prstGeom prst="rect">
            <a:avLst/>
          </a:prstGeom>
          <a:noFill/>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black"/>
                </a:solidFill>
                <a:latin typeface="Calibri" panose="020F0502020204030204"/>
              </a:rPr>
              <a:t>T</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hermocline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deepened by ~100m;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Strong surface warming of ~5</a:t>
            </a:r>
            <a:r>
              <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rPr>
              <a:t>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Vanishing Eq. Undercurrent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flattened thermocline.</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134" name="TextBox 8"/>
          <p:cNvSpPr txBox="1">
            <a:spLocks noChangeArrowheads="1"/>
          </p:cNvSpPr>
          <p:nvPr/>
        </p:nvSpPr>
        <p:spPr bwMode="auto">
          <a:xfrm rot="-5400000">
            <a:off x="197644" y="2316956"/>
            <a:ext cx="97948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Depth (m)</a:t>
            </a:r>
          </a:p>
        </p:txBody>
      </p:sp>
      <p:sp>
        <p:nvSpPr>
          <p:cNvPr id="12" name="TextBox 11"/>
          <p:cNvSpPr txBox="1">
            <a:spLocks noChangeArrowheads="1"/>
          </p:cNvSpPr>
          <p:nvPr/>
        </p:nvSpPr>
        <p:spPr bwMode="auto">
          <a:xfrm rot="-5400000">
            <a:off x="350044" y="5412581"/>
            <a:ext cx="9794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t>Depth (m)</a:t>
            </a:r>
          </a:p>
        </p:txBody>
      </p:sp>
      <p:sp>
        <p:nvSpPr>
          <p:cNvPr id="10" name="TextBox 9"/>
          <p:cNvSpPr txBox="1">
            <a:spLocks noChangeArrowheads="1"/>
          </p:cNvSpPr>
          <p:nvPr/>
        </p:nvSpPr>
        <p:spPr bwMode="auto">
          <a:xfrm>
            <a:off x="2028997" y="3909909"/>
            <a:ext cx="54987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mn-lt"/>
                <a:ea typeface="+mn-ea"/>
                <a:cs typeface="+mn-cs"/>
              </a:rPr>
              <a:t>Wind-forced ocean GCM simulates El Nino </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(Philander and Seigel, 1985)</a:t>
            </a:r>
          </a:p>
        </p:txBody>
      </p:sp>
      <p:sp>
        <p:nvSpPr>
          <p:cNvPr id="48137" name="TextBox 10"/>
          <p:cNvSpPr txBox="1">
            <a:spLocks noChangeArrowheads="1"/>
          </p:cNvSpPr>
          <p:nvPr/>
        </p:nvSpPr>
        <p:spPr bwMode="auto">
          <a:xfrm>
            <a:off x="7125586" y="1466850"/>
            <a:ext cx="354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W</a:t>
            </a:r>
          </a:p>
        </p:txBody>
      </p:sp>
      <p:sp>
        <p:nvSpPr>
          <p:cNvPr id="15" name="TextBox 14"/>
          <p:cNvSpPr txBox="1">
            <a:spLocks noChangeArrowheads="1"/>
          </p:cNvSpPr>
          <p:nvPr/>
        </p:nvSpPr>
        <p:spPr bwMode="auto">
          <a:xfrm>
            <a:off x="7570788" y="4300537"/>
            <a:ext cx="354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W</a:t>
            </a:r>
          </a:p>
        </p:txBody>
      </p:sp>
      <p:sp>
        <p:nvSpPr>
          <p:cNvPr id="13" name="Rectangle 12"/>
          <p:cNvSpPr/>
          <p:nvPr/>
        </p:nvSpPr>
        <p:spPr>
          <a:xfrm>
            <a:off x="533400" y="3856038"/>
            <a:ext cx="8561388" cy="268979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140" name="TextBox 1"/>
          <p:cNvSpPr txBox="1">
            <a:spLocks noChangeArrowheads="1"/>
          </p:cNvSpPr>
          <p:nvPr/>
        </p:nvSpPr>
        <p:spPr bwMode="auto">
          <a:xfrm>
            <a:off x="1996715" y="3442156"/>
            <a:ext cx="365485" cy="215444"/>
          </a:xfrm>
          <a:prstGeom prst="rect">
            <a:avLst/>
          </a:prstGeom>
          <a:solidFill>
            <a:schemeClr val="bg1"/>
          </a:solidFill>
          <a:ln>
            <a:noFill/>
          </a:ln>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mn-lt"/>
                <a:ea typeface="+mn-ea"/>
                <a:cs typeface="+mn-cs"/>
              </a:rPr>
              <a:t>1982</a:t>
            </a:r>
          </a:p>
        </p:txBody>
      </p:sp>
      <p:sp>
        <p:nvSpPr>
          <p:cNvPr id="48141" name="TextBox 15"/>
          <p:cNvSpPr txBox="1">
            <a:spLocks noChangeArrowheads="1"/>
          </p:cNvSpPr>
          <p:nvPr/>
        </p:nvSpPr>
        <p:spPr bwMode="auto">
          <a:xfrm>
            <a:off x="3596916" y="3429000"/>
            <a:ext cx="365484" cy="215444"/>
          </a:xfrm>
          <a:prstGeom prst="rect">
            <a:avLst/>
          </a:prstGeom>
          <a:solidFill>
            <a:schemeClr val="bg1"/>
          </a:solidFill>
          <a:ln>
            <a:noFill/>
          </a:ln>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mn-lt"/>
                <a:ea typeface="+mn-ea"/>
                <a:cs typeface="+mn-cs"/>
              </a:rPr>
              <a:t>1983</a:t>
            </a:r>
          </a:p>
        </p:txBody>
      </p:sp>
      <p:sp>
        <p:nvSpPr>
          <p:cNvPr id="48142" name="TextBox 16"/>
          <p:cNvSpPr txBox="1">
            <a:spLocks noChangeArrowheads="1"/>
          </p:cNvSpPr>
          <p:nvPr/>
        </p:nvSpPr>
        <p:spPr bwMode="auto">
          <a:xfrm>
            <a:off x="945086" y="2286000"/>
            <a:ext cx="274114" cy="215444"/>
          </a:xfrm>
          <a:prstGeom prst="rect">
            <a:avLst/>
          </a:prstGeom>
          <a:solidFill>
            <a:schemeClr val="bg1"/>
          </a:solidFill>
          <a:ln>
            <a:noFill/>
          </a:ln>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mn-lt"/>
                <a:ea typeface="+mn-ea"/>
                <a:cs typeface="+mn-cs"/>
              </a:rPr>
              <a:t>100</a:t>
            </a:r>
          </a:p>
        </p:txBody>
      </p:sp>
      <p:sp>
        <p:nvSpPr>
          <p:cNvPr id="48143" name="TextBox 17"/>
          <p:cNvSpPr txBox="1">
            <a:spLocks noChangeArrowheads="1"/>
          </p:cNvSpPr>
          <p:nvPr/>
        </p:nvSpPr>
        <p:spPr bwMode="auto">
          <a:xfrm>
            <a:off x="945086" y="3213556"/>
            <a:ext cx="274114" cy="215444"/>
          </a:xfrm>
          <a:prstGeom prst="rect">
            <a:avLst/>
          </a:prstGeom>
          <a:solidFill>
            <a:schemeClr val="bg1"/>
          </a:solidFill>
          <a:ln>
            <a:noFill/>
          </a:ln>
        </p:spPr>
        <p:txBody>
          <a:bodyPr wrap="non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mn-lt"/>
                <a:ea typeface="+mn-ea"/>
                <a:cs typeface="+mn-cs"/>
              </a:rPr>
              <a:t>200</a:t>
            </a:r>
          </a:p>
        </p:txBody>
      </p:sp>
      <p:pic>
        <p:nvPicPr>
          <p:cNvPr id="18" name="Picture 17">
            <a:extLst>
              <a:ext uri="{FF2B5EF4-FFF2-40B4-BE49-F238E27FC236}">
                <a16:creationId xmlns:a16="http://schemas.microsoft.com/office/drawing/2014/main" id="{941BF758-0FAE-4FC1-8364-6459B00F182A}"/>
              </a:ext>
            </a:extLst>
          </p:cNvPr>
          <p:cNvPicPr>
            <a:picLocks noChangeAspect="1"/>
          </p:cNvPicPr>
          <p:nvPr/>
        </p:nvPicPr>
        <p:blipFill rotWithShape="1">
          <a:blip r:embed="rId6"/>
          <a:srcRect l="17103" t="9506" r="51483" b="52050"/>
          <a:stretch/>
        </p:blipFill>
        <p:spPr>
          <a:xfrm>
            <a:off x="7255933" y="0"/>
            <a:ext cx="1905000" cy="1311349"/>
          </a:xfrm>
          <a:prstGeom prst="rect">
            <a:avLst/>
          </a:prstGeom>
        </p:spPr>
      </p:pic>
      <p:sp>
        <p:nvSpPr>
          <p:cNvPr id="20" name="TextBox 19">
            <a:extLst>
              <a:ext uri="{FF2B5EF4-FFF2-40B4-BE49-F238E27FC236}">
                <a16:creationId xmlns:a16="http://schemas.microsoft.com/office/drawing/2014/main" id="{BCCCD0F8-3996-454B-9CD8-BB78FCD82F5A}"/>
              </a:ext>
            </a:extLst>
          </p:cNvPr>
          <p:cNvSpPr txBox="1"/>
          <p:nvPr/>
        </p:nvSpPr>
        <p:spPr>
          <a:xfrm>
            <a:off x="152400" y="6545832"/>
            <a:ext cx="773832" cy="276999"/>
          </a:xfrm>
          <a:prstGeom prst="rect">
            <a:avLst/>
          </a:prstGeom>
          <a:noFill/>
        </p:spPr>
        <p:txBody>
          <a:bodyPr wrap="square">
            <a:spAutoFit/>
          </a:bodyPr>
          <a:lstStyle/>
          <a:p>
            <a:r>
              <a:rPr lang="en-US" altLang="en-US" sz="1200" b="1" dirty="0">
                <a:latin typeface="Calibri" panose="020F0502020204030204" pitchFamily="34" charset="0"/>
                <a:cs typeface="Calibri" panose="020F0502020204030204" pitchFamily="34" charset="0"/>
              </a:rPr>
              <a:t>Fig. 9.8</a:t>
            </a:r>
            <a:endParaRPr lang="en-US" sz="1200" dirty="0"/>
          </a:p>
        </p:txBody>
      </p:sp>
      <p:sp>
        <p:nvSpPr>
          <p:cNvPr id="22" name="TextBox 21">
            <a:extLst>
              <a:ext uri="{FF2B5EF4-FFF2-40B4-BE49-F238E27FC236}">
                <a16:creationId xmlns:a16="http://schemas.microsoft.com/office/drawing/2014/main" id="{DE95C6E5-C402-4720-B9D9-A310B55B9C8E}"/>
              </a:ext>
            </a:extLst>
          </p:cNvPr>
          <p:cNvSpPr txBox="1"/>
          <p:nvPr/>
        </p:nvSpPr>
        <p:spPr>
          <a:xfrm>
            <a:off x="7360953" y="1020875"/>
            <a:ext cx="1745991" cy="307777"/>
          </a:xfrm>
          <a:prstGeom prst="rect">
            <a:avLst/>
          </a:prstGeom>
          <a:noFill/>
        </p:spPr>
        <p:txBody>
          <a:bodyPr wrap="non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bg1"/>
                </a:solidFill>
                <a:effectLst/>
                <a:uLnTx/>
                <a:uFillTx/>
                <a:latin typeface="Calibri" panose="020F0502020204030204"/>
                <a:ea typeface="+mn-ea"/>
                <a:cs typeface="+mn-cs"/>
              </a:rPr>
              <a:t>Philander       Halpern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68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P spid="15"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022E3D-FFA3-48AC-B6F5-8BF76ECA29AB}"/>
              </a:ext>
            </a:extLst>
          </p:cNvPr>
          <p:cNvSpPr/>
          <p:nvPr/>
        </p:nvSpPr>
        <p:spPr>
          <a:xfrm>
            <a:off x="237606" y="6337757"/>
            <a:ext cx="806268" cy="307777"/>
          </a:xfrm>
          <a:prstGeom prst="rect">
            <a:avLst/>
          </a:prstGeom>
        </p:spPr>
        <p:txBody>
          <a:bodyPr wrap="square" lIns="91440" tIns="45720" rIns="91440" bIns="45720" anchor="t">
            <a:spAutoFit/>
          </a:bodyPr>
          <a:lstStyle/>
          <a:p>
            <a:pPr eaLnBrk="1" hangingPunct="1"/>
            <a:r>
              <a:rPr lang="en-US" altLang="zh-CN" sz="1400" b="1" dirty="0">
                <a:latin typeface="+mn-lt"/>
                <a:ea typeface="宋体"/>
                <a:cs typeface="Arial"/>
              </a:rPr>
              <a:t>Fig. 9.5</a:t>
            </a:r>
            <a:endParaRPr lang="en-US" altLang="zh-CN" sz="1400" dirty="0">
              <a:latin typeface="+mn-lt"/>
            </a:endParaRPr>
          </a:p>
        </p:txBody>
      </p:sp>
      <p:pic>
        <p:nvPicPr>
          <p:cNvPr id="12" name="图片 11" descr="图示&#10;&#10;描述已自动生成">
            <a:extLst>
              <a:ext uri="{FF2B5EF4-FFF2-40B4-BE49-F238E27FC236}">
                <a16:creationId xmlns:a16="http://schemas.microsoft.com/office/drawing/2014/main" id="{C574A109-943D-4CDA-9A44-250D3221B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2336" y="304800"/>
            <a:ext cx="5346210" cy="5657117"/>
          </a:xfrm>
          <a:prstGeom prst="rect">
            <a:avLst/>
          </a:prstGeom>
        </p:spPr>
      </p:pic>
      <p:sp>
        <p:nvSpPr>
          <p:cNvPr id="5" name="TextBox 4">
            <a:extLst>
              <a:ext uri="{FF2B5EF4-FFF2-40B4-BE49-F238E27FC236}">
                <a16:creationId xmlns:a16="http://schemas.microsoft.com/office/drawing/2014/main" id="{50D5EBB6-A0D5-49E9-B7F2-437BC2521620}"/>
              </a:ext>
            </a:extLst>
          </p:cNvPr>
          <p:cNvSpPr txBox="1"/>
          <p:nvPr/>
        </p:nvSpPr>
        <p:spPr>
          <a:xfrm>
            <a:off x="5993489" y="142819"/>
            <a:ext cx="2819400" cy="307777"/>
          </a:xfrm>
          <a:prstGeom prst="rect">
            <a:avLst/>
          </a:prstGeom>
          <a:solidFill>
            <a:schemeClr val="bg1"/>
          </a:solidFill>
        </p:spPr>
        <p:txBody>
          <a:bodyPr wrap="square">
            <a:spAutoFit/>
          </a:bodyPr>
          <a:lstStyle/>
          <a:p>
            <a:r>
              <a:rPr lang="en-US" altLang="en-US" sz="1400" dirty="0">
                <a:latin typeface="+mn-lt"/>
              </a:rPr>
              <a:t>August-October 1997</a:t>
            </a:r>
            <a:endParaRPr lang="en-US" sz="1400" dirty="0"/>
          </a:p>
        </p:txBody>
      </p:sp>
      <p:sp>
        <p:nvSpPr>
          <p:cNvPr id="6" name="TextBox 5">
            <a:extLst>
              <a:ext uri="{FF2B5EF4-FFF2-40B4-BE49-F238E27FC236}">
                <a16:creationId xmlns:a16="http://schemas.microsoft.com/office/drawing/2014/main" id="{2A7D7C67-2204-44DD-B3B1-9DA1182A247F}"/>
              </a:ext>
            </a:extLst>
          </p:cNvPr>
          <p:cNvSpPr txBox="1"/>
          <p:nvPr/>
        </p:nvSpPr>
        <p:spPr>
          <a:xfrm>
            <a:off x="246073" y="3528536"/>
            <a:ext cx="3381122" cy="1477328"/>
          </a:xfrm>
          <a:prstGeom prst="rect">
            <a:avLst/>
          </a:prstGeom>
          <a:noFill/>
        </p:spPr>
        <p:txBody>
          <a:bodyPr wrap="square">
            <a:spAutoFit/>
          </a:bodyPr>
          <a:lstStyle/>
          <a:p>
            <a:pPr eaLnBrk="1" hangingPunct="1">
              <a:spcAft>
                <a:spcPts val="1200"/>
              </a:spcAft>
              <a:defRPr/>
            </a:pPr>
            <a:r>
              <a:rPr lang="en-US" sz="1600" dirty="0">
                <a:latin typeface="Segoe Print" panose="02000600000000000000" pitchFamily="2" charset="0"/>
              </a:rPr>
              <a:t>El Nino</a:t>
            </a:r>
            <a:r>
              <a:rPr lang="en-US" sz="1600" dirty="0">
                <a:latin typeface="Segoe Print" panose="02000600000000000000" pitchFamily="2" charset="0"/>
                <a:sym typeface="Wingdings" panose="05000000000000000000" pitchFamily="2" charset="2"/>
              </a:rPr>
              <a:t> Southern Oscillation</a:t>
            </a:r>
            <a:endParaRPr lang="en-US" sz="1600" dirty="0">
              <a:latin typeface="Segoe Print" panose="02000600000000000000" pitchFamily="2" charset="0"/>
            </a:endParaRPr>
          </a:p>
          <a:p>
            <a:pPr eaLnBrk="1" hangingPunct="1">
              <a:spcAft>
                <a:spcPts val="1200"/>
              </a:spcAft>
              <a:defRPr/>
            </a:pPr>
            <a:r>
              <a:rPr lang="en-US" sz="1600" dirty="0">
                <a:latin typeface="+mn-lt"/>
              </a:rPr>
              <a:t>SST-forced atmospheric GCMs successful simulate the Southern Oscillation, and the westerly wind anomalies in the central Eq. Pacific.</a:t>
            </a:r>
          </a:p>
        </p:txBody>
      </p:sp>
      <p:sp>
        <p:nvSpPr>
          <p:cNvPr id="2" name="Oval 1">
            <a:extLst>
              <a:ext uri="{FF2B5EF4-FFF2-40B4-BE49-F238E27FC236}">
                <a16:creationId xmlns:a16="http://schemas.microsoft.com/office/drawing/2014/main" id="{E652D517-490A-473F-880E-73D52DAAE35F}"/>
              </a:ext>
            </a:extLst>
          </p:cNvPr>
          <p:cNvSpPr/>
          <p:nvPr/>
        </p:nvSpPr>
        <p:spPr>
          <a:xfrm>
            <a:off x="5976341" y="4038599"/>
            <a:ext cx="838200" cy="2286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0E1F878-7913-47A2-A768-C8DCF77AA707}"/>
              </a:ext>
            </a:extLst>
          </p:cNvPr>
          <p:cNvSpPr/>
          <p:nvPr/>
        </p:nvSpPr>
        <p:spPr>
          <a:xfrm>
            <a:off x="5968051" y="2149707"/>
            <a:ext cx="838200" cy="2286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511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hidden="1">
            <a:extLst>
              <a:ext uri="{FF2B5EF4-FFF2-40B4-BE49-F238E27FC236}">
                <a16:creationId xmlns:a16="http://schemas.microsoft.com/office/drawing/2014/main" id="{B122AD76-18A1-4D3C-BE49-E7C61B8C6CD0}"/>
              </a:ext>
            </a:extLst>
          </p:cNvPr>
          <p:cNvSpPr>
            <a:spLocks noGrp="1"/>
          </p:cNvSpPr>
          <p:nvPr>
            <p:ph type="title"/>
          </p:nvPr>
        </p:nvSpPr>
        <p:spPr/>
        <p:txBody>
          <a:bodyPr/>
          <a:lstStyle/>
          <a:p>
            <a:pPr eaLnBrk="1" hangingPunct="1"/>
            <a:endParaRPr lang="zh-CN" altLang="en-US"/>
          </a:p>
        </p:txBody>
      </p:sp>
      <p:sp>
        <p:nvSpPr>
          <p:cNvPr id="30723" name="Text Box 4">
            <a:extLst>
              <a:ext uri="{FF2B5EF4-FFF2-40B4-BE49-F238E27FC236}">
                <a16:creationId xmlns:a16="http://schemas.microsoft.com/office/drawing/2014/main" id="{ED483FF6-4622-4B9B-B49E-77CB292F64F4}"/>
              </a:ext>
            </a:extLst>
          </p:cNvPr>
          <p:cNvSpPr txBox="1">
            <a:spLocks noChangeArrowheads="1"/>
          </p:cNvSpPr>
          <p:nvPr/>
        </p:nvSpPr>
        <p:spPr bwMode="auto">
          <a:xfrm>
            <a:off x="76200" y="0"/>
            <a:ext cx="8229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2800" dirty="0">
                <a:solidFill>
                  <a:srgbClr val="3366FF"/>
                </a:solidFill>
              </a:rPr>
              <a:t>Positive Feedback</a:t>
            </a:r>
            <a:r>
              <a:rPr lang="en-US" altLang="zh-CN" sz="2800" dirty="0"/>
              <a:t> between ocean &amp; atmosphere</a:t>
            </a:r>
          </a:p>
          <a:p>
            <a:pPr eaLnBrk="1" hangingPunct="1">
              <a:spcBef>
                <a:spcPct val="0"/>
              </a:spcBef>
              <a:buFontTx/>
              <a:buNone/>
            </a:pPr>
            <a:r>
              <a:rPr lang="en-US" altLang="zh-CN" sz="2400" dirty="0">
                <a:latin typeface="Times New Roman" panose="02020603050405020304" pitchFamily="18" charset="0"/>
              </a:rPr>
              <a:t>       </a:t>
            </a:r>
            <a:r>
              <a:rPr lang="en-US" altLang="zh-CN" sz="2000" dirty="0">
                <a:latin typeface="+mn-lt"/>
              </a:rPr>
              <a:t>Bjerknes (1969)</a:t>
            </a:r>
          </a:p>
        </p:txBody>
      </p:sp>
      <p:sp>
        <p:nvSpPr>
          <p:cNvPr id="30724" name="Text Box 5">
            <a:extLst>
              <a:ext uri="{FF2B5EF4-FFF2-40B4-BE49-F238E27FC236}">
                <a16:creationId xmlns:a16="http://schemas.microsoft.com/office/drawing/2014/main" id="{F68B7DE3-44F9-49E6-A78D-AC21D6C467E8}"/>
              </a:ext>
            </a:extLst>
          </p:cNvPr>
          <p:cNvSpPr txBox="1">
            <a:spLocks noChangeArrowheads="1"/>
          </p:cNvSpPr>
          <p:nvPr/>
        </p:nvSpPr>
        <p:spPr bwMode="auto">
          <a:xfrm>
            <a:off x="0" y="2971800"/>
            <a:ext cx="3063875" cy="228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3363" indent="-233363">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30000"/>
              </a:spcAft>
              <a:buFontTx/>
              <a:buNone/>
            </a:pPr>
            <a:r>
              <a:rPr lang="zh-CN" altLang="en-US" sz="1800" dirty="0">
                <a:latin typeface="+mn-lt"/>
              </a:rPr>
              <a:t>    </a:t>
            </a:r>
            <a:r>
              <a:rPr lang="en-US" altLang="zh-CN" sz="1800" dirty="0">
                <a:latin typeface="+mn-lt"/>
              </a:rPr>
              <a:t>Warming in the east</a:t>
            </a:r>
          </a:p>
          <a:p>
            <a:pPr eaLnBrk="1" hangingPunct="1">
              <a:spcBef>
                <a:spcPct val="0"/>
              </a:spcBef>
              <a:spcAft>
                <a:spcPct val="30000"/>
              </a:spcAft>
              <a:buFont typeface="Wingdings" panose="05000000000000000000" pitchFamily="2" charset="2"/>
              <a:buChar char="à"/>
            </a:pPr>
            <a:r>
              <a:rPr lang="en-US" altLang="zh-CN" sz="1800" dirty="0">
                <a:latin typeface="+mn-lt"/>
                <a:sym typeface="Wingdings" panose="05000000000000000000" pitchFamily="2" charset="2"/>
              </a:rPr>
              <a:t>Eastward shift of deep convection &amp; reduced air pressure in the east</a:t>
            </a:r>
          </a:p>
          <a:p>
            <a:pPr eaLnBrk="1" hangingPunct="1">
              <a:spcBef>
                <a:spcPct val="0"/>
              </a:spcBef>
              <a:spcAft>
                <a:spcPct val="30000"/>
              </a:spcAft>
              <a:buFont typeface="Wingdings" panose="05000000000000000000" pitchFamily="2" charset="2"/>
              <a:buChar char="à"/>
            </a:pPr>
            <a:r>
              <a:rPr lang="en-US" altLang="zh-CN" sz="1800" dirty="0">
                <a:latin typeface="+mn-lt"/>
              </a:rPr>
              <a:t>Reduced easterly trades</a:t>
            </a:r>
          </a:p>
          <a:p>
            <a:pPr eaLnBrk="1" hangingPunct="1">
              <a:spcBef>
                <a:spcPct val="0"/>
              </a:spcBef>
              <a:spcAft>
                <a:spcPct val="30000"/>
              </a:spcAft>
              <a:buFont typeface="Wingdings" panose="05000000000000000000" pitchFamily="2" charset="2"/>
              <a:buChar char="à"/>
            </a:pPr>
            <a:r>
              <a:rPr lang="en-US" altLang="zh-CN" sz="1800" dirty="0">
                <a:latin typeface="+mn-lt"/>
              </a:rPr>
              <a:t>Reduced upwelling &amp; deepened thermocline</a:t>
            </a:r>
          </a:p>
        </p:txBody>
      </p:sp>
      <p:sp>
        <p:nvSpPr>
          <p:cNvPr id="30725" name="Freeform 6">
            <a:extLst>
              <a:ext uri="{FF2B5EF4-FFF2-40B4-BE49-F238E27FC236}">
                <a16:creationId xmlns:a16="http://schemas.microsoft.com/office/drawing/2014/main" id="{3DC11806-9D9E-4D94-8E78-BE02F939A7A0}"/>
              </a:ext>
            </a:extLst>
          </p:cNvPr>
          <p:cNvSpPr>
            <a:spLocks/>
          </p:cNvSpPr>
          <p:nvPr/>
        </p:nvSpPr>
        <p:spPr bwMode="auto">
          <a:xfrm>
            <a:off x="2590800" y="3124200"/>
            <a:ext cx="609600" cy="1752600"/>
          </a:xfrm>
          <a:custGeom>
            <a:avLst/>
            <a:gdLst>
              <a:gd name="T0" fmla="*/ 2147483646 w 248"/>
              <a:gd name="T1" fmla="*/ 2147483646 h 720"/>
              <a:gd name="T2" fmla="*/ 2147483646 w 248"/>
              <a:gd name="T3" fmla="*/ 2147483646 h 720"/>
              <a:gd name="T4" fmla="*/ 2147483646 w 248"/>
              <a:gd name="T5" fmla="*/ 2147483646 h 720"/>
              <a:gd name="T6" fmla="*/ 2147483646 w 248"/>
              <a:gd name="T7" fmla="*/ 2147483646 h 720"/>
              <a:gd name="T8" fmla="*/ 0 w 248"/>
              <a:gd name="T9" fmla="*/ 0 h 720"/>
              <a:gd name="T10" fmla="*/ 0 60000 65536"/>
              <a:gd name="T11" fmla="*/ 0 60000 65536"/>
              <a:gd name="T12" fmla="*/ 0 60000 65536"/>
              <a:gd name="T13" fmla="*/ 0 60000 65536"/>
              <a:gd name="T14" fmla="*/ 0 60000 65536"/>
              <a:gd name="T15" fmla="*/ 0 w 248"/>
              <a:gd name="T16" fmla="*/ 0 h 720"/>
              <a:gd name="T17" fmla="*/ 248 w 248"/>
              <a:gd name="T18" fmla="*/ 720 h 720"/>
            </a:gdLst>
            <a:ahLst/>
            <a:cxnLst>
              <a:cxn ang="T10">
                <a:pos x="T0" y="T1"/>
              </a:cxn>
              <a:cxn ang="T11">
                <a:pos x="T2" y="T3"/>
              </a:cxn>
              <a:cxn ang="T12">
                <a:pos x="T4" y="T5"/>
              </a:cxn>
              <a:cxn ang="T13">
                <a:pos x="T6" y="T7"/>
              </a:cxn>
              <a:cxn ang="T14">
                <a:pos x="T8" y="T9"/>
              </a:cxn>
            </a:cxnLst>
            <a:rect l="T15" t="T16" r="T17" b="T18"/>
            <a:pathLst>
              <a:path w="248" h="720">
                <a:moveTo>
                  <a:pt x="48" y="720"/>
                </a:moveTo>
                <a:cubicBezTo>
                  <a:pt x="104" y="684"/>
                  <a:pt x="160" y="648"/>
                  <a:pt x="192" y="576"/>
                </a:cubicBezTo>
                <a:cubicBezTo>
                  <a:pt x="224" y="504"/>
                  <a:pt x="248" y="368"/>
                  <a:pt x="240" y="288"/>
                </a:cubicBezTo>
                <a:cubicBezTo>
                  <a:pt x="232" y="208"/>
                  <a:pt x="184" y="144"/>
                  <a:pt x="144" y="96"/>
                </a:cubicBezTo>
                <a:cubicBezTo>
                  <a:pt x="104" y="48"/>
                  <a:pt x="52" y="24"/>
                  <a:pt x="0" y="0"/>
                </a:cubicBezTo>
              </a:path>
            </a:pathLst>
          </a:custGeom>
          <a:noFill/>
          <a:ln w="1905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726" name="Text Box 7">
            <a:extLst>
              <a:ext uri="{FF2B5EF4-FFF2-40B4-BE49-F238E27FC236}">
                <a16:creationId xmlns:a16="http://schemas.microsoft.com/office/drawing/2014/main" id="{92AA7FB4-6FBD-42DA-A2DE-E2CC5FCD2377}"/>
              </a:ext>
            </a:extLst>
          </p:cNvPr>
          <p:cNvSpPr txBox="1">
            <a:spLocks noChangeArrowheads="1"/>
          </p:cNvSpPr>
          <p:nvPr/>
        </p:nvSpPr>
        <p:spPr bwMode="auto">
          <a:xfrm>
            <a:off x="152400" y="5450261"/>
            <a:ext cx="2743200" cy="6413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dirty="0"/>
              <a:t>El Nino is a coupled ocean-atmosphere phenomenon.</a:t>
            </a:r>
          </a:p>
        </p:txBody>
      </p:sp>
      <p:grpSp>
        <p:nvGrpSpPr>
          <p:cNvPr id="30727" name="Group 2">
            <a:extLst>
              <a:ext uri="{FF2B5EF4-FFF2-40B4-BE49-F238E27FC236}">
                <a16:creationId xmlns:a16="http://schemas.microsoft.com/office/drawing/2014/main" id="{CAF84EFC-B3AB-4AF4-BE9A-8FEA221E483A}"/>
              </a:ext>
            </a:extLst>
          </p:cNvPr>
          <p:cNvGrpSpPr>
            <a:grpSpLocks/>
          </p:cNvGrpSpPr>
          <p:nvPr/>
        </p:nvGrpSpPr>
        <p:grpSpPr bwMode="auto">
          <a:xfrm>
            <a:off x="3227388" y="457200"/>
            <a:ext cx="5916612" cy="6400800"/>
            <a:chOff x="3227388" y="457200"/>
            <a:chExt cx="5916612" cy="6400800"/>
          </a:xfrm>
        </p:grpSpPr>
        <p:pic>
          <p:nvPicPr>
            <p:cNvPr id="30728" name="Picture 3" descr="0727">
              <a:extLst>
                <a:ext uri="{FF2B5EF4-FFF2-40B4-BE49-F238E27FC236}">
                  <a16:creationId xmlns:a16="http://schemas.microsoft.com/office/drawing/2014/main" id="{19824F6A-54AE-40B4-B5A7-09130FC67700}"/>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b="4338"/>
            <a:stretch>
              <a:fillRect/>
            </a:stretch>
          </p:blipFill>
          <p:spPr bwMode="auto">
            <a:xfrm>
              <a:off x="3227388" y="457200"/>
              <a:ext cx="591661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DC73274-8D8E-4864-BB76-940FA4920A3D}"/>
                </a:ext>
              </a:extLst>
            </p:cNvPr>
            <p:cNvSpPr/>
            <p:nvPr/>
          </p:nvSpPr>
          <p:spPr>
            <a:xfrm>
              <a:off x="5715000" y="5105400"/>
              <a:ext cx="1447800" cy="182563"/>
            </a:xfrm>
            <a:prstGeom prst="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26E1965C-64AA-43B6-9DF1-5C9166E84D22}"/>
                </a:ext>
              </a:extLst>
            </p:cNvPr>
            <p:cNvSpPr/>
            <p:nvPr/>
          </p:nvSpPr>
          <p:spPr>
            <a:xfrm>
              <a:off x="5715000" y="4876800"/>
              <a:ext cx="228600" cy="411163"/>
            </a:xfrm>
            <a:prstGeom prst="rect">
              <a:avLst/>
            </a:prstGeom>
            <a:solidFill>
              <a:srgbClr val="FFBFC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7890" name="Picture 2" descr="Jacob Bjerknes">
            <a:extLst>
              <a:ext uri="{FF2B5EF4-FFF2-40B4-BE49-F238E27FC236}">
                <a16:creationId xmlns:a16="http://schemas.microsoft.com/office/drawing/2014/main" id="{0E05A7DE-8FB4-4CCB-8371-D256286E6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830" y="884238"/>
            <a:ext cx="1122339" cy="15855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y-3"/>
          <p:cNvPicPr>
            <a:picLocks noChangeAspect="1" noChangeArrowheads="1"/>
          </p:cNvPicPr>
          <p:nvPr/>
        </p:nvPicPr>
        <p:blipFill rotWithShape="1">
          <a:blip r:embed="rId3">
            <a:extLst>
              <a:ext uri="{28A0092B-C50C-407E-A947-70E740481C1C}">
                <a14:useLocalDpi xmlns:a14="http://schemas.microsoft.com/office/drawing/2010/main" val="0"/>
              </a:ext>
            </a:extLst>
          </a:blip>
          <a:srcRect b="6997"/>
          <a:stretch/>
        </p:blipFill>
        <p:spPr bwMode="auto">
          <a:xfrm>
            <a:off x="4708525" y="1524001"/>
            <a:ext cx="428942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5"/>
          <p:cNvSpPr>
            <a:spLocks noChangeArrowheads="1"/>
          </p:cNvSpPr>
          <p:nvPr/>
        </p:nvSpPr>
        <p:spPr bwMode="auto">
          <a:xfrm>
            <a:off x="6473825" y="6394070"/>
            <a:ext cx="1603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mn-lt"/>
                <a:ea typeface="宋体" panose="02010600030101010101" pitchFamily="2" charset="-122"/>
                <a:cs typeface="+mn-cs"/>
              </a:rPr>
              <a:t>Yamagata (1985)</a:t>
            </a:r>
          </a:p>
        </p:txBody>
      </p:sp>
      <p:pic>
        <p:nvPicPr>
          <p:cNvPr id="62468" name="Picture 6" descr="y-1"/>
          <p:cNvPicPr>
            <a:picLocks noChangeAspect="1" noChangeArrowheads="1"/>
          </p:cNvPicPr>
          <p:nvPr/>
        </p:nvPicPr>
        <p:blipFill rotWithShape="1">
          <a:blip r:embed="rId4">
            <a:extLst>
              <a:ext uri="{28A0092B-C50C-407E-A947-70E740481C1C}">
                <a14:useLocalDpi xmlns:a14="http://schemas.microsoft.com/office/drawing/2010/main" val="0"/>
              </a:ext>
            </a:extLst>
          </a:blip>
          <a:srcRect b="5882"/>
          <a:stretch/>
        </p:blipFill>
        <p:spPr bwMode="auto">
          <a:xfrm>
            <a:off x="304800" y="1371601"/>
            <a:ext cx="44354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 Box 7"/>
          <p:cNvSpPr txBox="1">
            <a:spLocks noChangeArrowheads="1"/>
          </p:cNvSpPr>
          <p:nvPr/>
        </p:nvSpPr>
        <p:spPr bwMode="auto">
          <a:xfrm>
            <a:off x="2819400" y="2743200"/>
            <a:ext cx="50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800" b="0" i="0" u="none" strike="noStrike" kern="1200" cap="none" spc="0" normalizeH="0" baseline="0" noProof="0">
                <a:ln>
                  <a:noFill/>
                </a:ln>
                <a:solidFill>
                  <a:srgbClr val="FF0000"/>
                </a:solidFill>
                <a:effectLst/>
                <a:uLnTx/>
                <a:uFillTx/>
                <a:latin typeface="Calibri" panose="020F0502020204030204" pitchFamily="34" charset="0"/>
                <a:ea typeface="宋体" panose="02010600030101010101" pitchFamily="2" charset="-122"/>
                <a:cs typeface="+mn-cs"/>
              </a:rPr>
              <a:t>f=0</a:t>
            </a:r>
          </a:p>
        </p:txBody>
      </p:sp>
      <p:sp>
        <p:nvSpPr>
          <p:cNvPr id="3080" name="Text Box 8"/>
          <p:cNvSpPr txBox="1">
            <a:spLocks noChangeArrowheads="1"/>
          </p:cNvSpPr>
          <p:nvPr/>
        </p:nvSpPr>
        <p:spPr bwMode="auto">
          <a:xfrm>
            <a:off x="7924800" y="2667000"/>
            <a:ext cx="50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800" b="0" i="0" u="none" strike="noStrike" kern="1200" cap="none" spc="0" normalizeH="0" baseline="0" noProof="0">
                <a:ln>
                  <a:noFill/>
                </a:ln>
                <a:solidFill>
                  <a:srgbClr val="0000FF"/>
                </a:solidFill>
                <a:effectLst/>
                <a:uLnTx/>
                <a:uFillTx/>
                <a:latin typeface="Calibri" panose="020F0502020204030204" pitchFamily="34" charset="0"/>
                <a:ea typeface="宋体" panose="02010600030101010101" pitchFamily="2" charset="-122"/>
                <a:cs typeface="+mn-cs"/>
              </a:rPr>
              <a:t>f&gt;0</a:t>
            </a:r>
          </a:p>
        </p:txBody>
      </p:sp>
      <p:sp>
        <p:nvSpPr>
          <p:cNvPr id="62471" name="Text Box 9"/>
          <p:cNvSpPr txBox="1">
            <a:spLocks noChangeArrowheads="1"/>
          </p:cNvSpPr>
          <p:nvPr/>
        </p:nvSpPr>
        <p:spPr bwMode="auto">
          <a:xfrm>
            <a:off x="304800" y="776288"/>
            <a:ext cx="358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800" b="0" i="0" u="none" strike="noStrike" kern="1200" cap="none" spc="0" normalizeH="0" baseline="0" noProof="0">
                <a:ln>
                  <a:noFill/>
                </a:ln>
                <a:solidFill>
                  <a:srgbClr val="FF0000"/>
                </a:solidFill>
                <a:effectLst/>
                <a:uLnTx/>
                <a:uFillTx/>
                <a:latin typeface="Calibri" panose="020F0502020204030204" pitchFamily="34" charset="0"/>
                <a:ea typeface="宋体" panose="02010600030101010101" pitchFamily="2" charset="-122"/>
                <a:cs typeface="+mn-cs"/>
              </a:rPr>
              <a:t>Unstable on the equator</a:t>
            </a:r>
          </a:p>
        </p:txBody>
      </p:sp>
      <p:sp>
        <p:nvSpPr>
          <p:cNvPr id="3082" name="Text Box 10"/>
          <p:cNvSpPr txBox="1">
            <a:spLocks noChangeArrowheads="1"/>
          </p:cNvSpPr>
          <p:nvPr/>
        </p:nvSpPr>
        <p:spPr bwMode="auto">
          <a:xfrm>
            <a:off x="5791200" y="776288"/>
            <a:ext cx="2590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1800" b="0" i="0" u="none" strike="noStrike" kern="1200" cap="none" spc="0" normalizeH="0" baseline="0" noProof="0">
                <a:ln>
                  <a:noFill/>
                </a:ln>
                <a:solidFill>
                  <a:srgbClr val="0000FF"/>
                </a:solidFill>
                <a:effectLst/>
                <a:uLnTx/>
                <a:uFillTx/>
                <a:latin typeface="Calibri" panose="020F0502020204030204" pitchFamily="34" charset="0"/>
                <a:ea typeface="宋体" panose="02010600030101010101" pitchFamily="2" charset="-122"/>
                <a:cs typeface="+mn-cs"/>
              </a:rPr>
              <a:t>Stable off the equator</a:t>
            </a:r>
          </a:p>
        </p:txBody>
      </p:sp>
      <p:sp>
        <p:nvSpPr>
          <p:cNvPr id="62473" name="Rectangle 11"/>
          <p:cNvSpPr>
            <a:spLocks noChangeArrowheads="1"/>
          </p:cNvSpPr>
          <p:nvPr/>
        </p:nvSpPr>
        <p:spPr bwMode="auto">
          <a:xfrm>
            <a:off x="152400" y="609600"/>
            <a:ext cx="4038600" cy="5105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084" name="Rectangle 12"/>
          <p:cNvSpPr>
            <a:spLocks noChangeArrowheads="1"/>
          </p:cNvSpPr>
          <p:nvPr/>
        </p:nvSpPr>
        <p:spPr bwMode="auto">
          <a:xfrm>
            <a:off x="4876800" y="609600"/>
            <a:ext cx="4038600" cy="5105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zh-CN" altLang="en-US" sz="1800" b="0" i="0" u="none" strike="noStrike" kern="1200" cap="none" spc="0" normalizeH="0" baseline="0" noProof="0">
              <a:ln>
                <a:noFill/>
              </a:ln>
              <a:solidFill>
                <a:srgbClr val="0000FF"/>
              </a:solidFill>
              <a:effectLst/>
              <a:uLnTx/>
              <a:uFillTx/>
              <a:latin typeface="Calibri" panose="020F0502020204030204" pitchFamily="34" charset="0"/>
              <a:ea typeface="宋体" panose="02010600030101010101" pitchFamily="2" charset="-122"/>
              <a:cs typeface="+mn-cs"/>
            </a:endParaRPr>
          </a:p>
        </p:txBody>
      </p:sp>
      <p:sp>
        <p:nvSpPr>
          <p:cNvPr id="62475" name="Text Box 13"/>
          <p:cNvSpPr txBox="1">
            <a:spLocks noChangeArrowheads="1"/>
          </p:cNvSpPr>
          <p:nvPr/>
        </p:nvSpPr>
        <p:spPr bwMode="auto">
          <a:xfrm>
            <a:off x="280193" y="6143292"/>
            <a:ext cx="5729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sym typeface="Wingdings" panose="05000000000000000000" pitchFamily="2" charset="2"/>
              </a:rPr>
              <a:t> </a:t>
            </a:r>
            <a:r>
              <a:rPr kumimoji="0" lang="en-US" altLang="zh-CN" sz="1800" b="0" i="0" u="none" strike="noStrike" kern="1200" cap="none" spc="0" normalizeH="0" baseline="0" noProof="0" dirty="0">
                <a:ln>
                  <a:noFill/>
                </a:ln>
                <a:solidFill>
                  <a:prstClr val="black"/>
                </a:solidFill>
                <a:effectLst/>
                <a:uLnTx/>
                <a:uFillTx/>
                <a:latin typeface="Segoe Print" panose="02000600000000000000" pitchFamily="2" charset="0"/>
                <a:ea typeface="宋体" panose="02010600030101010101" pitchFamily="2" charset="-122"/>
                <a:sym typeface="Wingdings" panose="05000000000000000000" pitchFamily="2" charset="2"/>
              </a:rPr>
              <a:t>Why El Nino is observed only on the equator.</a:t>
            </a:r>
            <a:endParaRPr kumimoji="0" lang="en-US" altLang="zh-CN" sz="1800" b="0" i="0" u="none" strike="noStrike" kern="1200" cap="none" spc="0" normalizeH="0" baseline="0" noProof="0" dirty="0">
              <a:ln>
                <a:noFill/>
              </a:ln>
              <a:solidFill>
                <a:prstClr val="black"/>
              </a:solidFill>
              <a:effectLst/>
              <a:uLnTx/>
              <a:uFillTx/>
              <a:latin typeface="Segoe Print" panose="02000600000000000000" pitchFamily="2" charset="0"/>
              <a:ea typeface="宋体" panose="02010600030101010101" pitchFamily="2" charset="-122"/>
            </a:endParaRPr>
          </a:p>
        </p:txBody>
      </p:sp>
      <p:sp>
        <p:nvSpPr>
          <p:cNvPr id="62476" name="Rectangle 14"/>
          <p:cNvSpPr>
            <a:spLocks noChangeArrowheads="1"/>
          </p:cNvSpPr>
          <p:nvPr/>
        </p:nvSpPr>
        <p:spPr bwMode="auto">
          <a:xfrm>
            <a:off x="1905000" y="79375"/>
            <a:ext cx="5505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Air-sea interaction of the Bjerknes type </a:t>
            </a: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3" name="Picture 2">
            <a:extLst>
              <a:ext uri="{FF2B5EF4-FFF2-40B4-BE49-F238E27FC236}">
                <a16:creationId xmlns:a16="http://schemas.microsoft.com/office/drawing/2014/main" id="{79C105E8-1397-496C-BB52-66E099F3B72E}"/>
              </a:ext>
            </a:extLst>
          </p:cNvPr>
          <p:cNvPicPr>
            <a:picLocks noChangeAspect="1"/>
          </p:cNvPicPr>
          <p:nvPr/>
        </p:nvPicPr>
        <p:blipFill rotWithShape="1">
          <a:blip r:embed="rId5">
            <a:extLst>
              <a:ext uri="{28A0092B-C50C-407E-A947-70E740481C1C}">
                <a14:useLocalDpi xmlns:a14="http://schemas.microsoft.com/office/drawing/2010/main" val="0"/>
              </a:ext>
            </a:extLst>
          </a:blip>
          <a:srcRect l="17225" r="18715" b="16466"/>
          <a:stretch/>
        </p:blipFill>
        <p:spPr>
          <a:xfrm>
            <a:off x="8051799" y="5478923"/>
            <a:ext cx="1092201" cy="1328738"/>
          </a:xfrm>
          <a:prstGeom prst="rect">
            <a:avLst/>
          </a:prstGeom>
        </p:spPr>
      </p:pic>
      <p:sp>
        <p:nvSpPr>
          <p:cNvPr id="14" name="TextBox 13">
            <a:extLst>
              <a:ext uri="{FF2B5EF4-FFF2-40B4-BE49-F238E27FC236}">
                <a16:creationId xmlns:a16="http://schemas.microsoft.com/office/drawing/2014/main" id="{CDAC2EDC-2A1F-4AC7-A571-E4752228CF20}"/>
              </a:ext>
            </a:extLst>
          </p:cNvPr>
          <p:cNvSpPr txBox="1"/>
          <p:nvPr/>
        </p:nvSpPr>
        <p:spPr>
          <a:xfrm>
            <a:off x="152400" y="6545832"/>
            <a:ext cx="773832" cy="276999"/>
          </a:xfrm>
          <a:prstGeom prst="rect">
            <a:avLst/>
          </a:prstGeom>
          <a:noFill/>
        </p:spPr>
        <p:txBody>
          <a:bodyPr wrap="square">
            <a:spAutoFit/>
          </a:bodyPr>
          <a:lstStyle/>
          <a:p>
            <a:r>
              <a:rPr lang="en-US" altLang="en-US" sz="1200" b="1" dirty="0">
                <a:latin typeface="Calibri" panose="020F0502020204030204" pitchFamily="34" charset="0"/>
                <a:cs typeface="Calibri" panose="020F0502020204030204" pitchFamily="34" charset="0"/>
              </a:rPr>
              <a:t>Fig. 9.9</a:t>
            </a:r>
            <a:endParaRPr lang="en-US" sz="1200" dirty="0"/>
          </a:p>
        </p:txBody>
      </p:sp>
    </p:spTree>
    <p:extLst>
      <p:ext uri="{BB962C8B-B14F-4D97-AF65-F5344CB8AC3E}">
        <p14:creationId xmlns:p14="http://schemas.microsoft.com/office/powerpoint/2010/main" val="399534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 grpId="0"/>
      <p:bldP spid="3082" grpId="0"/>
      <p:bldP spid="308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pic>
        <p:nvPicPr>
          <p:cNvPr id="44034" name="Picture 4">
            <a:extLst>
              <a:ext uri="{FF2B5EF4-FFF2-40B4-BE49-F238E27FC236}">
                <a16:creationId xmlns:a16="http://schemas.microsoft.com/office/drawing/2014/main" id="{5D91AD41-F6E4-4434-B47B-68DB2A87B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9081"/>
          <a:stretch>
            <a:fillRect/>
          </a:stretch>
        </p:blipFill>
        <p:spPr bwMode="auto">
          <a:xfrm>
            <a:off x="0" y="1179525"/>
            <a:ext cx="4495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6">
            <a:extLst>
              <a:ext uri="{FF2B5EF4-FFF2-40B4-BE49-F238E27FC236}">
                <a16:creationId xmlns:a16="http://schemas.microsoft.com/office/drawing/2014/main" id="{52145649-DA26-4721-852D-422BBF37F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2986"/>
          <a:stretch>
            <a:fillRect/>
          </a:stretch>
        </p:blipFill>
        <p:spPr bwMode="auto">
          <a:xfrm>
            <a:off x="228600" y="3049600"/>
            <a:ext cx="426720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9">
            <a:extLst>
              <a:ext uri="{FF2B5EF4-FFF2-40B4-BE49-F238E27FC236}">
                <a16:creationId xmlns:a16="http://schemas.microsoft.com/office/drawing/2014/main" id="{96CDB0A9-BCEF-444C-B339-5B963EDA1328}"/>
              </a:ext>
            </a:extLst>
          </p:cNvPr>
          <p:cNvSpPr txBox="1">
            <a:spLocks noChangeArrowheads="1"/>
          </p:cNvSpPr>
          <p:nvPr/>
        </p:nvSpPr>
        <p:spPr bwMode="auto">
          <a:xfrm>
            <a:off x="304800" y="155575"/>
            <a:ext cx="5257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Segoe Print" panose="02000600000000000000" pitchFamily="2" charset="0"/>
                <a:ea typeface="SimSun" panose="02010600030101010101" pitchFamily="2" charset="-122"/>
                <a:cs typeface="Calibri" panose="020F0502020204030204" pitchFamily="34" charset="0"/>
              </a:rPr>
              <a:t>Why oscillates b/w </a:t>
            </a:r>
            <a:r>
              <a:rPr kumimoji="0" lang="en-US" altLang="zh-CN" sz="2000" b="0" i="0" u="none" strike="noStrike" kern="1200" cap="none" spc="0" normalizeH="0" baseline="0" noProof="0" dirty="0">
                <a:ln>
                  <a:noFill/>
                </a:ln>
                <a:solidFill>
                  <a:srgbClr val="C00000"/>
                </a:solidFill>
                <a:effectLst/>
                <a:uLnTx/>
                <a:uFillTx/>
                <a:latin typeface="Segoe Print" panose="02000600000000000000" pitchFamily="2" charset="0"/>
                <a:ea typeface="SimSun" panose="02010600030101010101" pitchFamily="2" charset="-122"/>
                <a:cs typeface="Calibri" panose="020F0502020204030204" pitchFamily="34" charset="0"/>
              </a:rPr>
              <a:t>El Nino </a:t>
            </a:r>
            <a:r>
              <a:rPr kumimoji="0" lang="en-US" altLang="zh-CN" sz="2000" b="0" i="0" u="none" strike="noStrike" kern="1200" cap="none" spc="0" normalizeH="0" baseline="0" noProof="0" dirty="0">
                <a:ln>
                  <a:noFill/>
                </a:ln>
                <a:solidFill>
                  <a:srgbClr val="000000"/>
                </a:solidFill>
                <a:effectLst/>
                <a:uLnTx/>
                <a:uFillTx/>
                <a:latin typeface="Segoe Print" panose="02000600000000000000" pitchFamily="2" charset="0"/>
                <a:ea typeface="SimSun" panose="02010600030101010101" pitchFamily="2" charset="-122"/>
                <a:cs typeface="Calibri" panose="020F0502020204030204" pitchFamily="34" charset="0"/>
              </a:rPr>
              <a:t>&amp; </a:t>
            </a:r>
            <a:r>
              <a:rPr kumimoji="0" lang="en-US" altLang="zh-CN" sz="2000" b="0" i="0" u="none" strike="noStrike" kern="1200" cap="none" spc="0" normalizeH="0" baseline="0" noProof="0" dirty="0">
                <a:ln>
                  <a:noFill/>
                </a:ln>
                <a:solidFill>
                  <a:srgbClr val="0070C0"/>
                </a:solidFill>
                <a:effectLst/>
                <a:uLnTx/>
                <a:uFillTx/>
                <a:latin typeface="Segoe Print" panose="02000600000000000000" pitchFamily="2" charset="0"/>
                <a:ea typeface="SimSun" panose="02010600030101010101" pitchFamily="2" charset="-122"/>
                <a:cs typeface="Calibri" panose="020F0502020204030204" pitchFamily="34" charset="0"/>
              </a:rPr>
              <a:t>La Nina</a:t>
            </a:r>
            <a:r>
              <a:rPr kumimoji="0" lang="en-US" altLang="zh-CN" sz="2000" b="0" i="0" u="none" strike="noStrike" kern="1200" cap="none" spc="0" normalizeH="0" baseline="0" noProof="0" dirty="0">
                <a:ln>
                  <a:noFill/>
                </a:ln>
                <a:solidFill>
                  <a:srgbClr val="000000"/>
                </a:solidFill>
                <a:effectLst/>
                <a:uLnTx/>
                <a:uFillTx/>
                <a:latin typeface="Segoe Print" panose="02000600000000000000" pitchFamily="2" charset="0"/>
                <a:ea typeface="SimSun" panose="02010600030101010101" pitchFamily="2" charset="-122"/>
                <a:cs typeface="Calibri" panose="020F050202020403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Slow ocean wave adjustment to wind change</a:t>
            </a:r>
          </a:p>
        </p:txBody>
      </p:sp>
      <p:sp>
        <p:nvSpPr>
          <p:cNvPr id="44037" name="Text Box 10">
            <a:extLst>
              <a:ext uri="{FF2B5EF4-FFF2-40B4-BE49-F238E27FC236}">
                <a16:creationId xmlns:a16="http://schemas.microsoft.com/office/drawing/2014/main" id="{2A75980B-CC00-4855-B199-BF025238197B}"/>
              </a:ext>
            </a:extLst>
          </p:cNvPr>
          <p:cNvSpPr txBox="1">
            <a:spLocks noChangeArrowheads="1"/>
          </p:cNvSpPr>
          <p:nvPr/>
        </p:nvSpPr>
        <p:spPr bwMode="auto">
          <a:xfrm>
            <a:off x="485493" y="1393439"/>
            <a:ext cx="917239" cy="338554"/>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T=3 mon</a:t>
            </a:r>
          </a:p>
        </p:txBody>
      </p:sp>
      <p:sp>
        <p:nvSpPr>
          <p:cNvPr id="44038" name="TextBox 15">
            <a:extLst>
              <a:ext uri="{FF2B5EF4-FFF2-40B4-BE49-F238E27FC236}">
                <a16:creationId xmlns:a16="http://schemas.microsoft.com/office/drawing/2014/main" id="{102E84E6-EA70-4665-919B-B0A69DD6B2EC}"/>
              </a:ext>
            </a:extLst>
          </p:cNvPr>
          <p:cNvSpPr txBox="1">
            <a:spLocks noChangeArrowheads="1"/>
          </p:cNvSpPr>
          <p:nvPr/>
        </p:nvSpPr>
        <p:spPr bwMode="auto">
          <a:xfrm>
            <a:off x="3124200" y="2246325"/>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99FF"/>
                </a:solidFill>
                <a:effectLst/>
                <a:uLnTx/>
                <a:uFillTx/>
                <a:latin typeface="Arial" panose="020B0604020202020204" pitchFamily="34" charset="0"/>
                <a:ea typeface="+mn-ea"/>
                <a:cs typeface="+mn-cs"/>
              </a:rPr>
              <a:t>Upwelling Kelvin</a:t>
            </a:r>
          </a:p>
        </p:txBody>
      </p:sp>
      <p:sp>
        <p:nvSpPr>
          <p:cNvPr id="44039" name="TextBox 16">
            <a:extLst>
              <a:ext uri="{FF2B5EF4-FFF2-40B4-BE49-F238E27FC236}">
                <a16:creationId xmlns:a16="http://schemas.microsoft.com/office/drawing/2014/main" id="{1669FC77-BAF9-42BA-8C29-017708177B51}"/>
              </a:ext>
            </a:extLst>
          </p:cNvPr>
          <p:cNvSpPr txBox="1">
            <a:spLocks noChangeArrowheads="1"/>
          </p:cNvSpPr>
          <p:nvPr/>
        </p:nvSpPr>
        <p:spPr bwMode="auto">
          <a:xfrm>
            <a:off x="762000" y="2170125"/>
            <a:ext cx="1295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C00000"/>
                </a:solidFill>
                <a:effectLst/>
                <a:uLnTx/>
                <a:uFillTx/>
                <a:latin typeface="Arial" panose="020B0604020202020204" pitchFamily="34" charset="0"/>
                <a:ea typeface="+mn-ea"/>
                <a:cs typeface="+mn-cs"/>
              </a:rPr>
              <a:t>Downwelling Rossby</a:t>
            </a:r>
          </a:p>
        </p:txBody>
      </p:sp>
      <p:sp>
        <p:nvSpPr>
          <p:cNvPr id="44042" name="TextBox 2">
            <a:extLst>
              <a:ext uri="{FF2B5EF4-FFF2-40B4-BE49-F238E27FC236}">
                <a16:creationId xmlns:a16="http://schemas.microsoft.com/office/drawing/2014/main" id="{68AFD63C-4552-49F9-A84D-F3CAC9940FB5}"/>
              </a:ext>
            </a:extLst>
          </p:cNvPr>
          <p:cNvSpPr txBox="1">
            <a:spLocks noChangeArrowheads="1"/>
          </p:cNvSpPr>
          <p:nvPr/>
        </p:nvSpPr>
        <p:spPr bwMode="auto">
          <a:xfrm>
            <a:off x="3143250" y="1408125"/>
            <a:ext cx="10310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h&lt;0 shaded</a:t>
            </a:r>
          </a:p>
        </p:txBody>
      </p:sp>
      <p:sp>
        <p:nvSpPr>
          <p:cNvPr id="44043" name="Line 14">
            <a:extLst>
              <a:ext uri="{FF2B5EF4-FFF2-40B4-BE49-F238E27FC236}">
                <a16:creationId xmlns:a16="http://schemas.microsoft.com/office/drawing/2014/main" id="{B409E2A8-3D2C-4AE1-B6CF-FDE3D903930F}"/>
              </a:ext>
            </a:extLst>
          </p:cNvPr>
          <p:cNvSpPr>
            <a:spLocks noChangeShapeType="1"/>
          </p:cNvSpPr>
          <p:nvPr/>
        </p:nvSpPr>
        <p:spPr bwMode="auto">
          <a:xfrm flipH="1">
            <a:off x="2066925" y="3349638"/>
            <a:ext cx="685800" cy="0"/>
          </a:xfrm>
          <a:prstGeom prst="line">
            <a:avLst/>
          </a:prstGeom>
          <a:noFill/>
          <a:ln w="38100">
            <a:solidFill>
              <a:srgbClr val="0099FF"/>
            </a:solidFill>
            <a:round/>
            <a:headEnd/>
            <a:tailEnd type="stealth"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044" name="Text Box 15">
            <a:extLst>
              <a:ext uri="{FF2B5EF4-FFF2-40B4-BE49-F238E27FC236}">
                <a16:creationId xmlns:a16="http://schemas.microsoft.com/office/drawing/2014/main" id="{DCCCD17E-EDBB-47D5-A413-D512FCD25DDA}"/>
              </a:ext>
            </a:extLst>
          </p:cNvPr>
          <p:cNvSpPr txBox="1">
            <a:spLocks noChangeArrowheads="1"/>
          </p:cNvSpPr>
          <p:nvPr/>
        </p:nvSpPr>
        <p:spPr bwMode="auto">
          <a:xfrm>
            <a:off x="2736850" y="3079763"/>
            <a:ext cx="768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99FF"/>
                </a:solidFill>
                <a:effectLst/>
                <a:uLnTx/>
                <a:uFillTx/>
                <a:latin typeface="Symbol" panose="05050102010706020507" pitchFamily="18" charset="2"/>
                <a:ea typeface="SimSun" panose="02010600030101010101" pitchFamily="2" charset="-122"/>
                <a:cs typeface="+mn-cs"/>
              </a:rPr>
              <a:t>t</a:t>
            </a:r>
            <a:r>
              <a:rPr kumimoji="0" lang="en-US" altLang="zh-CN" sz="1800" b="0" i="0" u="none" strike="noStrike" kern="1200" cap="none" spc="0" normalizeH="0" baseline="0" noProof="0">
                <a:ln>
                  <a:noFill/>
                </a:ln>
                <a:solidFill>
                  <a:srgbClr val="000000"/>
                </a:solidFill>
                <a:effectLst/>
                <a:uLnTx/>
                <a:uFillTx/>
                <a:latin typeface="Arial" panose="020B0604020202020204" pitchFamily="34" charset="0"/>
                <a:ea typeface="SimSun" panose="02010600030101010101" pitchFamily="2" charset="-122"/>
                <a:cs typeface="+mn-cs"/>
              </a:rPr>
              <a:t>(x,y)</a:t>
            </a:r>
            <a:endParaRPr kumimoji="0" lang="en-US" altLang="zh-CN" sz="1800" b="0" i="0" u="none" strike="noStrike" kern="1200" cap="none" spc="0" normalizeH="0" baseline="0" noProof="0">
              <a:ln>
                <a:noFill/>
              </a:ln>
              <a:solidFill>
                <a:srgbClr val="000000"/>
              </a:solidFill>
              <a:effectLst/>
              <a:uLnTx/>
              <a:uFillTx/>
              <a:latin typeface="Symbol" panose="05050102010706020507" pitchFamily="18" charset="2"/>
              <a:ea typeface="SimSun" panose="02010600030101010101" pitchFamily="2" charset="-122"/>
              <a:cs typeface="+mn-cs"/>
            </a:endParaRPr>
          </a:p>
        </p:txBody>
      </p:sp>
      <p:pic>
        <p:nvPicPr>
          <p:cNvPr id="44045" name="Picture 4">
            <a:extLst>
              <a:ext uri="{FF2B5EF4-FFF2-40B4-BE49-F238E27FC236}">
                <a16:creationId xmlns:a16="http://schemas.microsoft.com/office/drawing/2014/main" id="{C025ABD7-4B34-43AF-BAC1-32113A7AE0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698"/>
          <a:stretch>
            <a:fillRect/>
          </a:stretch>
        </p:blipFill>
        <p:spPr bwMode="auto">
          <a:xfrm>
            <a:off x="4114800" y="3525294"/>
            <a:ext cx="5029200" cy="333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Connector 27">
            <a:extLst>
              <a:ext uri="{FF2B5EF4-FFF2-40B4-BE49-F238E27FC236}">
                <a16:creationId xmlns:a16="http://schemas.microsoft.com/office/drawing/2014/main" id="{013C2835-20A1-4CAC-B830-AB2E82ED3265}"/>
              </a:ext>
            </a:extLst>
          </p:cNvPr>
          <p:cNvCxnSpPr>
            <a:cxnSpLocks/>
          </p:cNvCxnSpPr>
          <p:nvPr/>
        </p:nvCxnSpPr>
        <p:spPr>
          <a:xfrm flipH="1">
            <a:off x="5320145" y="3828729"/>
            <a:ext cx="394855" cy="46650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4047" name="TextBox 7">
            <a:extLst>
              <a:ext uri="{FF2B5EF4-FFF2-40B4-BE49-F238E27FC236}">
                <a16:creationId xmlns:a16="http://schemas.microsoft.com/office/drawing/2014/main" id="{A5D2E502-1B34-4A65-ADE7-B2511B39ADC3}"/>
              </a:ext>
            </a:extLst>
          </p:cNvPr>
          <p:cNvSpPr txBox="1">
            <a:spLocks noChangeArrowheads="1"/>
          </p:cNvSpPr>
          <p:nvPr/>
        </p:nvSpPr>
        <p:spPr bwMode="auto">
          <a:xfrm>
            <a:off x="5446725" y="3292479"/>
            <a:ext cx="3124200" cy="523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Arrival of downwelling Kelvin wave reflected from western boundary</a:t>
            </a:r>
          </a:p>
        </p:txBody>
      </p:sp>
      <p:cxnSp>
        <p:nvCxnSpPr>
          <p:cNvPr id="30" name="Straight Connector 29">
            <a:extLst>
              <a:ext uri="{FF2B5EF4-FFF2-40B4-BE49-F238E27FC236}">
                <a16:creationId xmlns:a16="http://schemas.microsoft.com/office/drawing/2014/main" id="{395CAD21-C108-4D96-9BAD-12A943F946E4}"/>
              </a:ext>
            </a:extLst>
          </p:cNvPr>
          <p:cNvCxnSpPr>
            <a:cxnSpLocks/>
          </p:cNvCxnSpPr>
          <p:nvPr/>
        </p:nvCxnSpPr>
        <p:spPr>
          <a:xfrm>
            <a:off x="3962400" y="4188810"/>
            <a:ext cx="1066800" cy="594787"/>
          </a:xfrm>
          <a:prstGeom prst="line">
            <a:avLst/>
          </a:prstGeom>
          <a:ln>
            <a:solidFill>
              <a:srgbClr val="0099FF"/>
            </a:solidFill>
          </a:ln>
        </p:spPr>
        <p:style>
          <a:lnRef idx="1">
            <a:schemeClr val="accent1"/>
          </a:lnRef>
          <a:fillRef idx="0">
            <a:schemeClr val="accent1"/>
          </a:fillRef>
          <a:effectRef idx="0">
            <a:schemeClr val="accent1"/>
          </a:effectRef>
          <a:fontRef idx="minor">
            <a:schemeClr val="tx1"/>
          </a:fontRef>
        </p:style>
      </p:cxnSp>
      <p:sp>
        <p:nvSpPr>
          <p:cNvPr id="44049" name="TextBox 1">
            <a:extLst>
              <a:ext uri="{FF2B5EF4-FFF2-40B4-BE49-F238E27FC236}">
                <a16:creationId xmlns:a16="http://schemas.microsoft.com/office/drawing/2014/main" id="{431C56B0-371B-47A8-A482-6816FE6F1FEE}"/>
              </a:ext>
            </a:extLst>
          </p:cNvPr>
          <p:cNvSpPr txBox="1">
            <a:spLocks noChangeArrowheads="1"/>
          </p:cNvSpPr>
          <p:nvPr/>
        </p:nvSpPr>
        <p:spPr bwMode="auto">
          <a:xfrm>
            <a:off x="457200" y="3925323"/>
            <a:ext cx="3505200" cy="1200150"/>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Kelvin wave shoals the thermocline in the east in response to a remote easterly wind forcing, despite no change in local wind.</a:t>
            </a:r>
          </a:p>
        </p:txBody>
      </p:sp>
      <p:sp>
        <p:nvSpPr>
          <p:cNvPr id="18" name="Text Box 6">
            <a:extLst>
              <a:ext uri="{FF2B5EF4-FFF2-40B4-BE49-F238E27FC236}">
                <a16:creationId xmlns:a16="http://schemas.microsoft.com/office/drawing/2014/main" id="{00820C9D-A0CE-4707-AB74-70D4E8CF9627}"/>
              </a:ext>
            </a:extLst>
          </p:cNvPr>
          <p:cNvSpPr txBox="1">
            <a:spLocks noChangeArrowheads="1"/>
          </p:cNvSpPr>
          <p:nvPr/>
        </p:nvSpPr>
        <p:spPr bwMode="auto">
          <a:xfrm>
            <a:off x="6092825" y="2183889"/>
            <a:ext cx="30922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McCreary</a:t>
            </a:r>
            <a:r>
              <a:rPr kumimoji="0" lang="en-US" altLang="zh-CN" sz="14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t> &amp; Anderson (1984, MWR)</a:t>
            </a:r>
          </a:p>
        </p:txBody>
      </p:sp>
      <p:pic>
        <p:nvPicPr>
          <p:cNvPr id="20" name="Picture 10">
            <a:extLst>
              <a:ext uri="{FF2B5EF4-FFF2-40B4-BE49-F238E27FC236}">
                <a16:creationId xmlns:a16="http://schemas.microsoft.com/office/drawing/2014/main" id="{6C85682F-6F69-4037-8C6B-49506B7169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017"/>
          <a:stretch/>
        </p:blipFill>
        <p:spPr bwMode="auto">
          <a:xfrm>
            <a:off x="6096000" y="219797"/>
            <a:ext cx="1196031" cy="16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
            <a:extLst>
              <a:ext uri="{FF2B5EF4-FFF2-40B4-BE49-F238E27FC236}">
                <a16:creationId xmlns:a16="http://schemas.microsoft.com/office/drawing/2014/main" id="{08436A5E-F1CC-41D0-90ED-C120890C7650}"/>
              </a:ext>
            </a:extLst>
          </p:cNvPr>
          <p:cNvSpPr txBox="1">
            <a:spLocks noChangeArrowheads="1"/>
          </p:cNvSpPr>
          <p:nvPr/>
        </p:nvSpPr>
        <p:spPr bwMode="auto">
          <a:xfrm>
            <a:off x="6058050" y="1933231"/>
            <a:ext cx="1341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SIO PhD 1977</a:t>
            </a:r>
          </a:p>
        </p:txBody>
      </p:sp>
      <p:sp>
        <p:nvSpPr>
          <p:cNvPr id="2" name="Rectangle 1">
            <a:extLst>
              <a:ext uri="{FF2B5EF4-FFF2-40B4-BE49-F238E27FC236}">
                <a16:creationId xmlns:a16="http://schemas.microsoft.com/office/drawing/2014/main" id="{125D8565-2223-4E37-9025-5C20C82CA09C}"/>
              </a:ext>
            </a:extLst>
          </p:cNvPr>
          <p:cNvSpPr/>
          <p:nvPr/>
        </p:nvSpPr>
        <p:spPr>
          <a:xfrm>
            <a:off x="1447800" y="2479687"/>
            <a:ext cx="1905000" cy="528638"/>
          </a:xfrm>
          <a:prstGeom prst="rect">
            <a:avLst/>
          </a:prstGeom>
          <a:gradFill>
            <a:gsLst>
              <a:gs pos="9000">
                <a:schemeClr val="bg1">
                  <a:alpha val="10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Left Arrow 20">
            <a:extLst>
              <a:ext uri="{FF2B5EF4-FFF2-40B4-BE49-F238E27FC236}">
                <a16:creationId xmlns:a16="http://schemas.microsoft.com/office/drawing/2014/main" id="{A3D87628-AB1A-446E-A94C-CC71E1629B64}"/>
              </a:ext>
            </a:extLst>
          </p:cNvPr>
          <p:cNvSpPr/>
          <p:nvPr/>
        </p:nvSpPr>
        <p:spPr>
          <a:xfrm>
            <a:off x="3276600" y="2927363"/>
            <a:ext cx="228600" cy="152400"/>
          </a:xfrm>
          <a:prstGeom prst="lef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Left Arrow 21">
            <a:extLst>
              <a:ext uri="{FF2B5EF4-FFF2-40B4-BE49-F238E27FC236}">
                <a16:creationId xmlns:a16="http://schemas.microsoft.com/office/drawing/2014/main" id="{438B6088-3F7A-493F-9732-235D5DA84612}"/>
              </a:ext>
            </a:extLst>
          </p:cNvPr>
          <p:cNvSpPr>
            <a:spLocks noChangeAspect="1"/>
          </p:cNvSpPr>
          <p:nvPr/>
        </p:nvSpPr>
        <p:spPr>
          <a:xfrm rot="5400000">
            <a:off x="2247900" y="2736863"/>
            <a:ext cx="228600" cy="152400"/>
          </a:xfrm>
          <a:prstGeom prst="lef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4" name="Straight Connector 3">
            <a:extLst>
              <a:ext uri="{FF2B5EF4-FFF2-40B4-BE49-F238E27FC236}">
                <a16:creationId xmlns:a16="http://schemas.microsoft.com/office/drawing/2014/main" id="{B535D4EA-3CF4-488E-A7CA-4EEFA3206CD8}"/>
              </a:ext>
            </a:extLst>
          </p:cNvPr>
          <p:cNvCxnSpPr/>
          <p:nvPr/>
        </p:nvCxnSpPr>
        <p:spPr>
          <a:xfrm flipV="1">
            <a:off x="1447800" y="1331925"/>
            <a:ext cx="0" cy="1676400"/>
          </a:xfrm>
          <a:prstGeom prst="line">
            <a:avLst/>
          </a:prstGeom>
          <a:ln w="12700">
            <a:solidFill>
              <a:srgbClr val="B6DCDF">
                <a:alpha val="50196"/>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15E1D6-4810-4EE8-9FA2-B8D61BAA07E7}"/>
              </a:ext>
            </a:extLst>
          </p:cNvPr>
          <p:cNvCxnSpPr/>
          <p:nvPr/>
        </p:nvCxnSpPr>
        <p:spPr>
          <a:xfrm flipV="1">
            <a:off x="3352800" y="1331925"/>
            <a:ext cx="0" cy="1676400"/>
          </a:xfrm>
          <a:prstGeom prst="line">
            <a:avLst/>
          </a:prstGeom>
          <a:ln w="12700">
            <a:solidFill>
              <a:srgbClr val="B6DCDF">
                <a:alpha val="50196"/>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Line 40">
            <a:extLst>
              <a:ext uri="{FF2B5EF4-FFF2-40B4-BE49-F238E27FC236}">
                <a16:creationId xmlns:a16="http://schemas.microsoft.com/office/drawing/2014/main" id="{974669F7-949B-4FDD-BA4E-0FB53C6A6EE4}"/>
              </a:ext>
            </a:extLst>
          </p:cNvPr>
          <p:cNvSpPr>
            <a:spLocks noChangeShapeType="1"/>
          </p:cNvSpPr>
          <p:nvPr/>
        </p:nvSpPr>
        <p:spPr bwMode="auto">
          <a:xfrm>
            <a:off x="2971800" y="1541463"/>
            <a:ext cx="0" cy="304800"/>
          </a:xfrm>
          <a:prstGeom prst="line">
            <a:avLst/>
          </a:prstGeom>
          <a:noFill/>
          <a:ln w="31750">
            <a:solidFill>
              <a:srgbClr val="CC0099"/>
            </a:solidFill>
            <a:round/>
            <a:headEnd type="none" w="lg" len="lg"/>
            <a:tailEnd type="stealth"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059" name="Line 4">
            <a:extLst>
              <a:ext uri="{FF2B5EF4-FFF2-40B4-BE49-F238E27FC236}">
                <a16:creationId xmlns:a16="http://schemas.microsoft.com/office/drawing/2014/main" id="{04892D11-63BD-449B-88B1-65555996754B}"/>
              </a:ext>
            </a:extLst>
          </p:cNvPr>
          <p:cNvSpPr>
            <a:spLocks noChangeShapeType="1"/>
          </p:cNvSpPr>
          <p:nvPr/>
        </p:nvSpPr>
        <p:spPr bwMode="auto">
          <a:xfrm>
            <a:off x="457200" y="1981200"/>
            <a:ext cx="69342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060" name="Oval 6">
            <a:extLst>
              <a:ext uri="{FF2B5EF4-FFF2-40B4-BE49-F238E27FC236}">
                <a16:creationId xmlns:a16="http://schemas.microsoft.com/office/drawing/2014/main" id="{3275D897-7BF0-4AED-A5B0-AFB144EE8261}"/>
              </a:ext>
            </a:extLst>
          </p:cNvPr>
          <p:cNvSpPr>
            <a:spLocks noChangeArrowheads="1"/>
          </p:cNvSpPr>
          <p:nvPr/>
        </p:nvSpPr>
        <p:spPr bwMode="auto">
          <a:xfrm>
            <a:off x="3200400" y="1447800"/>
            <a:ext cx="2362200" cy="990600"/>
          </a:xfrm>
          <a:prstGeom prst="ellipse">
            <a:avLst/>
          </a:prstGeom>
          <a:solidFill>
            <a:srgbClr val="FFCC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5061" name="AutoShape 5">
            <a:extLst>
              <a:ext uri="{FF2B5EF4-FFF2-40B4-BE49-F238E27FC236}">
                <a16:creationId xmlns:a16="http://schemas.microsoft.com/office/drawing/2014/main" id="{38802E4F-FE3C-4C69-8DFB-8381E10ACB04}"/>
              </a:ext>
            </a:extLst>
          </p:cNvPr>
          <p:cNvSpPr>
            <a:spLocks noChangeArrowheads="1"/>
          </p:cNvSpPr>
          <p:nvPr/>
        </p:nvSpPr>
        <p:spPr bwMode="auto">
          <a:xfrm>
            <a:off x="2590800" y="1752600"/>
            <a:ext cx="838200" cy="457200"/>
          </a:xfrm>
          <a:prstGeom prst="rightArrow">
            <a:avLst>
              <a:gd name="adj1" fmla="val 50000"/>
              <a:gd name="adj2" fmla="val 458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t>W</a:t>
            </a:r>
          </a:p>
        </p:txBody>
      </p:sp>
      <p:sp>
        <p:nvSpPr>
          <p:cNvPr id="45062" name="Oval 7">
            <a:extLst>
              <a:ext uri="{FF2B5EF4-FFF2-40B4-BE49-F238E27FC236}">
                <a16:creationId xmlns:a16="http://schemas.microsoft.com/office/drawing/2014/main" id="{F1558196-B8E4-439E-B34B-9BEF0FAB3825}"/>
              </a:ext>
            </a:extLst>
          </p:cNvPr>
          <p:cNvSpPr>
            <a:spLocks noChangeArrowheads="1"/>
          </p:cNvSpPr>
          <p:nvPr/>
        </p:nvSpPr>
        <p:spPr bwMode="auto">
          <a:xfrm>
            <a:off x="1524000" y="990600"/>
            <a:ext cx="1371600" cy="838200"/>
          </a:xfrm>
          <a:prstGeom prst="ellipse">
            <a:avLst/>
          </a:prstGeom>
          <a:solidFill>
            <a:srgbClr val="66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5063" name="Oval 8">
            <a:extLst>
              <a:ext uri="{FF2B5EF4-FFF2-40B4-BE49-F238E27FC236}">
                <a16:creationId xmlns:a16="http://schemas.microsoft.com/office/drawing/2014/main" id="{AA357734-CCC0-4870-9780-3EF1AB1E7118}"/>
              </a:ext>
            </a:extLst>
          </p:cNvPr>
          <p:cNvSpPr>
            <a:spLocks noChangeArrowheads="1"/>
          </p:cNvSpPr>
          <p:nvPr/>
        </p:nvSpPr>
        <p:spPr bwMode="auto">
          <a:xfrm>
            <a:off x="1524000" y="2133600"/>
            <a:ext cx="1371600" cy="838200"/>
          </a:xfrm>
          <a:prstGeom prst="ellipse">
            <a:avLst/>
          </a:prstGeom>
          <a:solidFill>
            <a:srgbClr val="66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5064" name="AutoShape 9">
            <a:extLst>
              <a:ext uri="{FF2B5EF4-FFF2-40B4-BE49-F238E27FC236}">
                <a16:creationId xmlns:a16="http://schemas.microsoft.com/office/drawing/2014/main" id="{18727918-865E-4EED-AD9D-8D572E6DA3A2}"/>
              </a:ext>
            </a:extLst>
          </p:cNvPr>
          <p:cNvSpPr>
            <a:spLocks noChangeArrowheads="1"/>
          </p:cNvSpPr>
          <p:nvPr/>
        </p:nvSpPr>
        <p:spPr bwMode="auto">
          <a:xfrm>
            <a:off x="4114800" y="1828800"/>
            <a:ext cx="6096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065" name="AutoShape 10">
            <a:extLst>
              <a:ext uri="{FF2B5EF4-FFF2-40B4-BE49-F238E27FC236}">
                <a16:creationId xmlns:a16="http://schemas.microsoft.com/office/drawing/2014/main" id="{5BB55071-52EF-4B55-91E6-4B0EA73643AF}"/>
              </a:ext>
            </a:extLst>
          </p:cNvPr>
          <p:cNvSpPr>
            <a:spLocks noChangeArrowheads="1"/>
          </p:cNvSpPr>
          <p:nvPr/>
        </p:nvSpPr>
        <p:spPr bwMode="auto">
          <a:xfrm flipH="1">
            <a:off x="1905000" y="1295400"/>
            <a:ext cx="6096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066" name="AutoShape 11">
            <a:extLst>
              <a:ext uri="{FF2B5EF4-FFF2-40B4-BE49-F238E27FC236}">
                <a16:creationId xmlns:a16="http://schemas.microsoft.com/office/drawing/2014/main" id="{0480B39C-5F71-4A31-A1E1-12168DF0B381}"/>
              </a:ext>
            </a:extLst>
          </p:cNvPr>
          <p:cNvSpPr>
            <a:spLocks noChangeArrowheads="1"/>
          </p:cNvSpPr>
          <p:nvPr/>
        </p:nvSpPr>
        <p:spPr bwMode="auto">
          <a:xfrm flipH="1">
            <a:off x="1905000" y="2438400"/>
            <a:ext cx="6096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067" name="Text Box 12">
            <a:extLst>
              <a:ext uri="{FF2B5EF4-FFF2-40B4-BE49-F238E27FC236}">
                <a16:creationId xmlns:a16="http://schemas.microsoft.com/office/drawing/2014/main" id="{8628985A-9C6A-43CB-926E-FF238F8101CC}"/>
              </a:ext>
            </a:extLst>
          </p:cNvPr>
          <p:cNvSpPr txBox="1">
            <a:spLocks noChangeArrowheads="1"/>
          </p:cNvSpPr>
          <p:nvPr/>
        </p:nvSpPr>
        <p:spPr bwMode="auto">
          <a:xfrm>
            <a:off x="3581400" y="2438400"/>
            <a:ext cx="381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0000"/>
                </a:solidFill>
                <a:effectLst/>
                <a:uLnTx/>
                <a:uFillTx/>
                <a:latin typeface="Calibri" panose="020F0502020204030204" pitchFamily="34" charset="0"/>
                <a:ea typeface="宋体" panose="02010600030101010101" pitchFamily="2" charset="-122"/>
                <a:cs typeface="+mn-cs"/>
              </a:rPr>
              <a:t>Downwelling Kelvin wave to be amplified by the Bjerknes feedback</a:t>
            </a:r>
          </a:p>
        </p:txBody>
      </p:sp>
      <p:sp>
        <p:nvSpPr>
          <p:cNvPr id="45068" name="Rectangle 13" descr="Stationery">
            <a:extLst>
              <a:ext uri="{FF2B5EF4-FFF2-40B4-BE49-F238E27FC236}">
                <a16:creationId xmlns:a16="http://schemas.microsoft.com/office/drawing/2014/main" id="{36CF7338-3BBF-4F44-A58B-6DA20928B92B}"/>
              </a:ext>
            </a:extLst>
          </p:cNvPr>
          <p:cNvSpPr>
            <a:spLocks noChangeArrowheads="1"/>
          </p:cNvSpPr>
          <p:nvPr/>
        </p:nvSpPr>
        <p:spPr bwMode="auto">
          <a:xfrm>
            <a:off x="152400" y="838200"/>
            <a:ext cx="304800" cy="2286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5070" name="Rectangle 16" descr="Stationery">
            <a:extLst>
              <a:ext uri="{FF2B5EF4-FFF2-40B4-BE49-F238E27FC236}">
                <a16:creationId xmlns:a16="http://schemas.microsoft.com/office/drawing/2014/main" id="{903FB354-CFF5-4752-84F3-907BEC6CAD34}"/>
              </a:ext>
            </a:extLst>
          </p:cNvPr>
          <p:cNvSpPr>
            <a:spLocks noChangeArrowheads="1"/>
          </p:cNvSpPr>
          <p:nvPr/>
        </p:nvSpPr>
        <p:spPr bwMode="auto">
          <a:xfrm>
            <a:off x="7315200" y="838200"/>
            <a:ext cx="304800" cy="2286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9963" name="Line 27">
            <a:extLst>
              <a:ext uri="{FF2B5EF4-FFF2-40B4-BE49-F238E27FC236}">
                <a16:creationId xmlns:a16="http://schemas.microsoft.com/office/drawing/2014/main" id="{AD67110E-FB95-42A4-85F0-082EA7225BED}"/>
              </a:ext>
            </a:extLst>
          </p:cNvPr>
          <p:cNvSpPr>
            <a:spLocks noChangeShapeType="1"/>
          </p:cNvSpPr>
          <p:nvPr/>
        </p:nvSpPr>
        <p:spPr bwMode="auto">
          <a:xfrm>
            <a:off x="457200" y="5181600"/>
            <a:ext cx="69342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964" name="Oval 28">
            <a:extLst>
              <a:ext uri="{FF2B5EF4-FFF2-40B4-BE49-F238E27FC236}">
                <a16:creationId xmlns:a16="http://schemas.microsoft.com/office/drawing/2014/main" id="{1DA8AFDF-AB9F-4E32-AC86-E8F7629A7608}"/>
              </a:ext>
            </a:extLst>
          </p:cNvPr>
          <p:cNvSpPr>
            <a:spLocks noChangeArrowheads="1"/>
          </p:cNvSpPr>
          <p:nvPr/>
        </p:nvSpPr>
        <p:spPr bwMode="auto">
          <a:xfrm>
            <a:off x="4953000" y="4648200"/>
            <a:ext cx="2362200" cy="990600"/>
          </a:xfrm>
          <a:prstGeom prst="ellipse">
            <a:avLst/>
          </a:prstGeom>
          <a:solidFill>
            <a:srgbClr val="FF66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nvGrpSpPr>
          <p:cNvPr id="2" name="Group 44">
            <a:extLst>
              <a:ext uri="{FF2B5EF4-FFF2-40B4-BE49-F238E27FC236}">
                <a16:creationId xmlns:a16="http://schemas.microsoft.com/office/drawing/2014/main" id="{E3BB5EDB-8700-41E6-8520-20E74240D01D}"/>
              </a:ext>
            </a:extLst>
          </p:cNvPr>
          <p:cNvGrpSpPr>
            <a:grpSpLocks/>
          </p:cNvGrpSpPr>
          <p:nvPr/>
        </p:nvGrpSpPr>
        <p:grpSpPr bwMode="auto">
          <a:xfrm>
            <a:off x="457200" y="4191000"/>
            <a:ext cx="1371600" cy="1981200"/>
            <a:chOff x="288" y="2640"/>
            <a:chExt cx="864" cy="1248"/>
          </a:xfrm>
        </p:grpSpPr>
        <p:sp>
          <p:nvSpPr>
            <p:cNvPr id="45084" name="Oval 30">
              <a:extLst>
                <a:ext uri="{FF2B5EF4-FFF2-40B4-BE49-F238E27FC236}">
                  <a16:creationId xmlns:a16="http://schemas.microsoft.com/office/drawing/2014/main" id="{065DAAB6-E45A-48EA-88DD-B27EAA043AD8}"/>
                </a:ext>
              </a:extLst>
            </p:cNvPr>
            <p:cNvSpPr>
              <a:spLocks noChangeArrowheads="1"/>
            </p:cNvSpPr>
            <p:nvPr/>
          </p:nvSpPr>
          <p:spPr bwMode="auto">
            <a:xfrm>
              <a:off x="288" y="2640"/>
              <a:ext cx="864" cy="528"/>
            </a:xfrm>
            <a:prstGeom prst="ellipse">
              <a:avLst/>
            </a:prstGeom>
            <a:solidFill>
              <a:srgbClr val="66FFFF">
                <a:alpha val="25098"/>
              </a:srgbClr>
            </a:solidFill>
            <a:ln w="9525">
              <a:solidFill>
                <a:schemeClr val="bg2"/>
              </a:solidFill>
              <a:prstDash val="dash"/>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5085" name="Oval 31">
              <a:extLst>
                <a:ext uri="{FF2B5EF4-FFF2-40B4-BE49-F238E27FC236}">
                  <a16:creationId xmlns:a16="http://schemas.microsoft.com/office/drawing/2014/main" id="{F4D9941C-4616-4985-B455-D5D731C49011}"/>
                </a:ext>
              </a:extLst>
            </p:cNvPr>
            <p:cNvSpPr>
              <a:spLocks noChangeArrowheads="1"/>
            </p:cNvSpPr>
            <p:nvPr/>
          </p:nvSpPr>
          <p:spPr bwMode="auto">
            <a:xfrm>
              <a:off x="288" y="3360"/>
              <a:ext cx="864" cy="528"/>
            </a:xfrm>
            <a:prstGeom prst="ellipse">
              <a:avLst/>
            </a:prstGeom>
            <a:solidFill>
              <a:srgbClr val="66FFFF">
                <a:alpha val="25098"/>
              </a:srgbClr>
            </a:solidFill>
            <a:ln w="9525">
              <a:solidFill>
                <a:schemeClr val="bg2"/>
              </a:solidFill>
              <a:prstDash val="dash"/>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
        <p:nvSpPr>
          <p:cNvPr id="39968" name="AutoShape 32">
            <a:extLst>
              <a:ext uri="{FF2B5EF4-FFF2-40B4-BE49-F238E27FC236}">
                <a16:creationId xmlns:a16="http://schemas.microsoft.com/office/drawing/2014/main" id="{858EE71A-7816-46C2-BF98-875077DE1784}"/>
              </a:ext>
            </a:extLst>
          </p:cNvPr>
          <p:cNvSpPr>
            <a:spLocks noChangeArrowheads="1"/>
          </p:cNvSpPr>
          <p:nvPr/>
        </p:nvSpPr>
        <p:spPr bwMode="auto">
          <a:xfrm>
            <a:off x="5867400" y="5029200"/>
            <a:ext cx="6096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969696"/>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971" name="Rectangle 35" descr="Stationery">
            <a:extLst>
              <a:ext uri="{FF2B5EF4-FFF2-40B4-BE49-F238E27FC236}">
                <a16:creationId xmlns:a16="http://schemas.microsoft.com/office/drawing/2014/main" id="{859A3923-550F-458F-A16E-920C6828CC85}"/>
              </a:ext>
            </a:extLst>
          </p:cNvPr>
          <p:cNvSpPr>
            <a:spLocks noChangeArrowheads="1"/>
          </p:cNvSpPr>
          <p:nvPr/>
        </p:nvSpPr>
        <p:spPr bwMode="auto">
          <a:xfrm>
            <a:off x="152400" y="4038600"/>
            <a:ext cx="304800" cy="2286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9972" name="Rectangle 36" descr="Stationery">
            <a:extLst>
              <a:ext uri="{FF2B5EF4-FFF2-40B4-BE49-F238E27FC236}">
                <a16:creationId xmlns:a16="http://schemas.microsoft.com/office/drawing/2014/main" id="{62B2FF15-ED69-47E3-A6BE-E697C455181D}"/>
              </a:ext>
            </a:extLst>
          </p:cNvPr>
          <p:cNvSpPr>
            <a:spLocks noChangeArrowheads="1"/>
          </p:cNvSpPr>
          <p:nvPr/>
        </p:nvSpPr>
        <p:spPr bwMode="auto">
          <a:xfrm>
            <a:off x="7315200" y="4038600"/>
            <a:ext cx="304800" cy="2286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nvGrpSpPr>
          <p:cNvPr id="3" name="Group 45">
            <a:extLst>
              <a:ext uri="{FF2B5EF4-FFF2-40B4-BE49-F238E27FC236}">
                <a16:creationId xmlns:a16="http://schemas.microsoft.com/office/drawing/2014/main" id="{DA74562A-83F8-4701-9AFD-0729DDFAC352}"/>
              </a:ext>
            </a:extLst>
          </p:cNvPr>
          <p:cNvGrpSpPr>
            <a:grpSpLocks/>
          </p:cNvGrpSpPr>
          <p:nvPr/>
        </p:nvGrpSpPr>
        <p:grpSpPr bwMode="auto">
          <a:xfrm>
            <a:off x="457200" y="4648200"/>
            <a:ext cx="4572000" cy="1631950"/>
            <a:chOff x="288" y="2928"/>
            <a:chExt cx="2880" cy="1028"/>
          </a:xfrm>
        </p:grpSpPr>
        <p:sp>
          <p:nvSpPr>
            <p:cNvPr id="45081" name="Oval 37">
              <a:extLst>
                <a:ext uri="{FF2B5EF4-FFF2-40B4-BE49-F238E27FC236}">
                  <a16:creationId xmlns:a16="http://schemas.microsoft.com/office/drawing/2014/main" id="{C35D35A7-F59F-484E-B4C7-6CEDA37DCF17}"/>
                </a:ext>
              </a:extLst>
            </p:cNvPr>
            <p:cNvSpPr>
              <a:spLocks noChangeArrowheads="1"/>
            </p:cNvSpPr>
            <p:nvPr/>
          </p:nvSpPr>
          <p:spPr bwMode="auto">
            <a:xfrm>
              <a:off x="288" y="2928"/>
              <a:ext cx="1488" cy="624"/>
            </a:xfrm>
            <a:prstGeom prst="ellipse">
              <a:avLst/>
            </a:prstGeom>
            <a:solidFill>
              <a:srgbClr val="66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5082" name="AutoShape 38">
              <a:extLst>
                <a:ext uri="{FF2B5EF4-FFF2-40B4-BE49-F238E27FC236}">
                  <a16:creationId xmlns:a16="http://schemas.microsoft.com/office/drawing/2014/main" id="{71404675-EA27-4B40-989E-88167D7A53E3}"/>
                </a:ext>
              </a:extLst>
            </p:cNvPr>
            <p:cNvSpPr>
              <a:spLocks noChangeArrowheads="1"/>
            </p:cNvSpPr>
            <p:nvPr/>
          </p:nvSpPr>
          <p:spPr bwMode="auto">
            <a:xfrm>
              <a:off x="864" y="3168"/>
              <a:ext cx="384" cy="144"/>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083" name="Text Box 39">
              <a:extLst>
                <a:ext uri="{FF2B5EF4-FFF2-40B4-BE49-F238E27FC236}">
                  <a16:creationId xmlns:a16="http://schemas.microsoft.com/office/drawing/2014/main" id="{7D97C276-18AB-4F64-BB75-DF4986B8C120}"/>
                </a:ext>
              </a:extLst>
            </p:cNvPr>
            <p:cNvSpPr txBox="1">
              <a:spLocks noChangeArrowheads="1"/>
            </p:cNvSpPr>
            <p:nvPr/>
          </p:nvSpPr>
          <p:spPr bwMode="auto">
            <a:xfrm>
              <a:off x="1248" y="3552"/>
              <a:ext cx="192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FF"/>
                  </a:solidFill>
                  <a:effectLst/>
                  <a:uLnTx/>
                  <a:uFillTx/>
                  <a:latin typeface="Calibri" panose="020F0502020204030204" pitchFamily="34" charset="0"/>
                  <a:ea typeface="宋体" panose="02010600030101010101" pitchFamily="2" charset="-122"/>
                  <a:cs typeface="+mn-cs"/>
                </a:rPr>
                <a:t>Reflected upwelling Kelvin wave to terminate El Nino </a:t>
              </a:r>
            </a:p>
          </p:txBody>
        </p:sp>
      </p:grpSp>
      <p:sp>
        <p:nvSpPr>
          <p:cNvPr id="45078" name="Line 41">
            <a:extLst>
              <a:ext uri="{FF2B5EF4-FFF2-40B4-BE49-F238E27FC236}">
                <a16:creationId xmlns:a16="http://schemas.microsoft.com/office/drawing/2014/main" id="{31275507-D8BC-45DB-A24F-8D24FCDA0668}"/>
              </a:ext>
            </a:extLst>
          </p:cNvPr>
          <p:cNvSpPr>
            <a:spLocks noChangeShapeType="1"/>
          </p:cNvSpPr>
          <p:nvPr/>
        </p:nvSpPr>
        <p:spPr bwMode="auto">
          <a:xfrm flipV="1">
            <a:off x="2971800" y="2116138"/>
            <a:ext cx="0" cy="304800"/>
          </a:xfrm>
          <a:prstGeom prst="line">
            <a:avLst/>
          </a:prstGeom>
          <a:noFill/>
          <a:ln w="31750">
            <a:solidFill>
              <a:srgbClr val="CC0099"/>
            </a:solidFill>
            <a:round/>
            <a:headEnd type="none" w="lg" len="lg"/>
            <a:tailEnd type="stealth"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079" name="Text Box 42">
            <a:extLst>
              <a:ext uri="{FF2B5EF4-FFF2-40B4-BE49-F238E27FC236}">
                <a16:creationId xmlns:a16="http://schemas.microsoft.com/office/drawing/2014/main" id="{D4C6B51A-7593-4127-AAD4-97FEDB8C6BEA}"/>
              </a:ext>
            </a:extLst>
          </p:cNvPr>
          <p:cNvSpPr txBox="1">
            <a:spLocks noChangeArrowheads="1"/>
          </p:cNvSpPr>
          <p:nvPr/>
        </p:nvSpPr>
        <p:spPr bwMode="auto">
          <a:xfrm>
            <a:off x="7680325" y="1712913"/>
            <a:ext cx="132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t>Developing</a:t>
            </a:r>
          </a:p>
        </p:txBody>
      </p:sp>
      <p:sp>
        <p:nvSpPr>
          <p:cNvPr id="39979" name="Text Box 43">
            <a:extLst>
              <a:ext uri="{FF2B5EF4-FFF2-40B4-BE49-F238E27FC236}">
                <a16:creationId xmlns:a16="http://schemas.microsoft.com/office/drawing/2014/main" id="{7B7DBE1F-F6B1-416B-A07A-BE0B2FCC391A}"/>
              </a:ext>
            </a:extLst>
          </p:cNvPr>
          <p:cNvSpPr txBox="1">
            <a:spLocks noChangeArrowheads="1"/>
          </p:cNvSpPr>
          <p:nvPr/>
        </p:nvSpPr>
        <p:spPr bwMode="auto">
          <a:xfrm>
            <a:off x="7639050" y="4967288"/>
            <a:ext cx="1428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t>Turn around</a:t>
            </a:r>
          </a:p>
        </p:txBody>
      </p:sp>
      <p:sp>
        <p:nvSpPr>
          <p:cNvPr id="30" name="Text Box 15">
            <a:extLst>
              <a:ext uri="{FF2B5EF4-FFF2-40B4-BE49-F238E27FC236}">
                <a16:creationId xmlns:a16="http://schemas.microsoft.com/office/drawing/2014/main" id="{A185DC2C-FF66-460A-A13B-147B54DBAB9C}"/>
              </a:ext>
            </a:extLst>
          </p:cNvPr>
          <p:cNvSpPr txBox="1">
            <a:spLocks noChangeArrowheads="1"/>
          </p:cNvSpPr>
          <p:nvPr/>
        </p:nvSpPr>
        <p:spPr bwMode="auto">
          <a:xfrm>
            <a:off x="152400" y="117551"/>
            <a:ext cx="76962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cs typeface="+mn-cs"/>
              </a:rPr>
              <a:t>Upwelling Rossby waves hidden in the deep thermocline w/o atmospheric feedback, seeding the later decay of El Nino and transition to La Nina</a:t>
            </a:r>
          </a:p>
        </p:txBody>
      </p:sp>
      <p:sp>
        <p:nvSpPr>
          <p:cNvPr id="31" name="TextBox 30">
            <a:extLst>
              <a:ext uri="{FF2B5EF4-FFF2-40B4-BE49-F238E27FC236}">
                <a16:creationId xmlns:a16="http://schemas.microsoft.com/office/drawing/2014/main" id="{CD634758-522A-438E-8FD1-DCE20268289B}"/>
              </a:ext>
            </a:extLst>
          </p:cNvPr>
          <p:cNvSpPr txBox="1"/>
          <p:nvPr/>
        </p:nvSpPr>
        <p:spPr>
          <a:xfrm>
            <a:off x="8293968" y="6477000"/>
            <a:ext cx="773832"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Fig. 9.10</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9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9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97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9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4" grpId="0" animBg="1"/>
      <p:bldP spid="39971" grpId="0" animBg="1"/>
      <p:bldP spid="39972" grpId="0" animBg="1"/>
      <p:bldP spid="3997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图片 5" descr="形状&#10;&#10;描述已自动生成">
            <a:extLst>
              <a:ext uri="{FF2B5EF4-FFF2-40B4-BE49-F238E27FC236}">
                <a16:creationId xmlns:a16="http://schemas.microsoft.com/office/drawing/2014/main" id="{D5424CFB-31E1-47CA-A1D1-63251AEAC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061776"/>
            <a:ext cx="5562600" cy="5623038"/>
          </a:xfrm>
          <a:prstGeom prst="rect">
            <a:avLst/>
          </a:prstGeom>
        </p:spPr>
      </p:pic>
      <p:sp>
        <p:nvSpPr>
          <p:cNvPr id="4" name="Rectangle 2">
            <a:extLst>
              <a:ext uri="{FF2B5EF4-FFF2-40B4-BE49-F238E27FC236}">
                <a16:creationId xmlns:a16="http://schemas.microsoft.com/office/drawing/2014/main" id="{CCDF0FC6-320D-48BB-ACF7-590553F62A04}"/>
              </a:ext>
            </a:extLst>
          </p:cNvPr>
          <p:cNvSpPr>
            <a:spLocks noGrp="1" noChangeArrowheads="1"/>
          </p:cNvSpPr>
          <p:nvPr>
            <p:ph type="title"/>
          </p:nvPr>
        </p:nvSpPr>
        <p:spPr>
          <a:xfrm>
            <a:off x="0" y="0"/>
            <a:ext cx="9144000" cy="914400"/>
          </a:xfrm>
          <a:gradFill rotWithShape="0">
            <a:gsLst>
              <a:gs pos="0">
                <a:srgbClr val="0000FF"/>
              </a:gs>
              <a:gs pos="100000">
                <a:srgbClr val="000076"/>
              </a:gs>
            </a:gsLst>
            <a:lin ang="5400000" scaled="1"/>
          </a:gradFill>
          <a:ln>
            <a:solidFill>
              <a:schemeClr val="tx1"/>
            </a:solidFill>
            <a:miter lim="800000"/>
            <a:headEnd/>
            <a:tailEnd/>
          </a:ln>
        </p:spPr>
        <p:txBody>
          <a:bodyPr/>
          <a:lstStyle/>
          <a:p>
            <a:pPr eaLnBrk="1" hangingPunct="1"/>
            <a:r>
              <a:rPr lang="en-US" altLang="en-US" sz="2800" dirty="0">
                <a:solidFill>
                  <a:schemeClr val="bg1"/>
                </a:solidFill>
              </a:rPr>
              <a:t>Satellite altimeters observe </a:t>
            </a:r>
            <a:r>
              <a:rPr lang="en-US" altLang="en-US" sz="2800" dirty="0">
                <a:solidFill>
                  <a:srgbClr val="FFFF00"/>
                </a:solidFill>
              </a:rPr>
              <a:t>ocean heat redistribution</a:t>
            </a:r>
            <a:br>
              <a:rPr lang="en-US" altLang="en-US" sz="2800" dirty="0">
                <a:solidFill>
                  <a:schemeClr val="bg1"/>
                </a:solidFill>
              </a:rPr>
            </a:br>
            <a:r>
              <a:rPr lang="en-US" altLang="en-US" sz="2000" dirty="0">
                <a:solidFill>
                  <a:schemeClr val="bg1"/>
                </a:solidFill>
              </a:rPr>
              <a:t>(</a:t>
            </a:r>
            <a:r>
              <a:rPr lang="en-US" altLang="en-US" sz="2000" dirty="0">
                <a:solidFill>
                  <a:srgbClr val="FF6600"/>
                </a:solidFill>
              </a:rPr>
              <a:t>thick warm water layer in red</a:t>
            </a:r>
            <a:r>
              <a:rPr lang="en-US" altLang="en-US" sz="2000" dirty="0">
                <a:solidFill>
                  <a:schemeClr val="bg1"/>
                </a:solidFill>
              </a:rPr>
              <a:t>)</a:t>
            </a:r>
          </a:p>
        </p:txBody>
      </p:sp>
      <p:sp>
        <p:nvSpPr>
          <p:cNvPr id="2" name="Rectangle 1">
            <a:extLst>
              <a:ext uri="{FF2B5EF4-FFF2-40B4-BE49-F238E27FC236}">
                <a16:creationId xmlns:a16="http://schemas.microsoft.com/office/drawing/2014/main" id="{ED857174-6D2A-4412-B7B2-5C91A7988E3B}"/>
              </a:ext>
            </a:extLst>
          </p:cNvPr>
          <p:cNvSpPr/>
          <p:nvPr/>
        </p:nvSpPr>
        <p:spPr>
          <a:xfrm>
            <a:off x="8181634" y="6546314"/>
            <a:ext cx="828466" cy="276999"/>
          </a:xfrm>
          <a:prstGeom prst="rect">
            <a:avLst/>
          </a:prstGeom>
        </p:spPr>
        <p:txBody>
          <a:bodyPr wrap="square" lIns="91440" tIns="45720" rIns="91440" bIns="4572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Calibri"/>
                <a:ea typeface="宋体"/>
                <a:cs typeface="Arial"/>
              </a:rPr>
              <a:t>Fig. 9.12. </a:t>
            </a:r>
            <a:endParaRPr kumimoji="0" lang="en-US" altLang="en-US" sz="1200" b="0" i="0" u="none" strike="sngStrike" kern="1200" cap="none" spc="0" normalizeH="0" baseline="0" noProof="0" dirty="0">
              <a:ln>
                <a:noFill/>
              </a:ln>
              <a:solidFill>
                <a:srgbClr val="FF0000"/>
              </a:solidFill>
              <a:effectLst/>
              <a:uLnTx/>
              <a:uFillTx/>
              <a:latin typeface="Calibri"/>
              <a:ea typeface="+mn-ea"/>
              <a:cs typeface="Calibri"/>
            </a:endParaRPr>
          </a:p>
        </p:txBody>
      </p:sp>
      <p:sp>
        <p:nvSpPr>
          <p:cNvPr id="5" name="Rectangle 4">
            <a:extLst>
              <a:ext uri="{FF2B5EF4-FFF2-40B4-BE49-F238E27FC236}">
                <a16:creationId xmlns:a16="http://schemas.microsoft.com/office/drawing/2014/main" id="{44CDC053-18F0-4A82-B8B9-4AF29549F5D4}"/>
              </a:ext>
            </a:extLst>
          </p:cNvPr>
          <p:cNvSpPr/>
          <p:nvPr/>
        </p:nvSpPr>
        <p:spPr>
          <a:xfrm>
            <a:off x="5352499" y="1474773"/>
            <a:ext cx="3657601" cy="954107"/>
          </a:xfrm>
          <a:prstGeom prst="rect">
            <a:avLst/>
          </a:prstGeom>
        </p:spPr>
        <p:txBody>
          <a:bodyPr wrap="square" lIns="91440" tIns="45720" rIns="91440" bIns="4572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Calibri"/>
              </a:rPr>
              <a:t>Westerly wind anomalies deepen the thermocline in the eastern eq Pacific while lifting the thermocline in the western Pacific off the equator.</a:t>
            </a:r>
          </a:p>
        </p:txBody>
      </p:sp>
      <p:sp>
        <p:nvSpPr>
          <p:cNvPr id="7" name="Rectangle 6">
            <a:extLst>
              <a:ext uri="{FF2B5EF4-FFF2-40B4-BE49-F238E27FC236}">
                <a16:creationId xmlns:a16="http://schemas.microsoft.com/office/drawing/2014/main" id="{C753E641-A1DE-41F3-A991-48D1F2A616A7}"/>
              </a:ext>
            </a:extLst>
          </p:cNvPr>
          <p:cNvSpPr/>
          <p:nvPr/>
        </p:nvSpPr>
        <p:spPr>
          <a:xfrm>
            <a:off x="5352498" y="5220037"/>
            <a:ext cx="3791502" cy="738664"/>
          </a:xfrm>
          <a:prstGeom prst="rect">
            <a:avLst/>
          </a:prstGeom>
        </p:spPr>
        <p:txBody>
          <a:bodyPr wrap="square" lIns="91440" tIns="45720" rIns="91440" bIns="4572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Calibri"/>
              </a:rPr>
              <a:t>The thermocline depth returns to normal in the eastern eq Pacific while the westerly wind anomalies in Nino4 displace south of the equator.</a:t>
            </a:r>
          </a:p>
        </p:txBody>
      </p:sp>
    </p:spTree>
    <p:extLst>
      <p:ext uri="{BB962C8B-B14F-4D97-AF65-F5344CB8AC3E}">
        <p14:creationId xmlns:p14="http://schemas.microsoft.com/office/powerpoint/2010/main" val="2550157568"/>
      </p:ext>
    </p:extLst>
  </p:cSld>
  <p:clrMapOvr>
    <a:masterClrMapping/>
  </p:clrMapOvr>
  <p:transition>
    <p:cover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40">
            <a:extLst>
              <a:ext uri="{FF2B5EF4-FFF2-40B4-BE49-F238E27FC236}">
                <a16:creationId xmlns:a16="http://schemas.microsoft.com/office/drawing/2014/main" id="{0C1170F7-8DD7-4B89-A707-629870EAD43F}"/>
              </a:ext>
            </a:extLst>
          </p:cNvPr>
          <p:cNvSpPr>
            <a:spLocks noChangeShapeType="1"/>
          </p:cNvSpPr>
          <p:nvPr/>
        </p:nvSpPr>
        <p:spPr bwMode="auto">
          <a:xfrm>
            <a:off x="3124200" y="855663"/>
            <a:ext cx="0" cy="304800"/>
          </a:xfrm>
          <a:prstGeom prst="line">
            <a:avLst/>
          </a:prstGeom>
          <a:noFill/>
          <a:ln w="31750">
            <a:solidFill>
              <a:srgbClr val="CC0099"/>
            </a:solidFill>
            <a:round/>
            <a:headEnd type="none" w="lg" len="lg"/>
            <a:tailEnd type="stealth"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107" name="Line 4">
            <a:extLst>
              <a:ext uri="{FF2B5EF4-FFF2-40B4-BE49-F238E27FC236}">
                <a16:creationId xmlns:a16="http://schemas.microsoft.com/office/drawing/2014/main" id="{A86FE7C0-D903-45C6-8F71-1F332A376FA9}"/>
              </a:ext>
            </a:extLst>
          </p:cNvPr>
          <p:cNvSpPr>
            <a:spLocks noChangeShapeType="1"/>
          </p:cNvSpPr>
          <p:nvPr/>
        </p:nvSpPr>
        <p:spPr bwMode="auto">
          <a:xfrm>
            <a:off x="457200" y="1295400"/>
            <a:ext cx="69342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108" name="Oval 6">
            <a:extLst>
              <a:ext uri="{FF2B5EF4-FFF2-40B4-BE49-F238E27FC236}">
                <a16:creationId xmlns:a16="http://schemas.microsoft.com/office/drawing/2014/main" id="{8088A2FB-2DE6-4BD9-95FE-6B1526335ABA}"/>
              </a:ext>
            </a:extLst>
          </p:cNvPr>
          <p:cNvSpPr>
            <a:spLocks noChangeArrowheads="1"/>
          </p:cNvSpPr>
          <p:nvPr/>
        </p:nvSpPr>
        <p:spPr bwMode="auto">
          <a:xfrm>
            <a:off x="3352800" y="762000"/>
            <a:ext cx="2362200" cy="990600"/>
          </a:xfrm>
          <a:prstGeom prst="ellipse">
            <a:avLst/>
          </a:prstGeom>
          <a:solidFill>
            <a:srgbClr val="FFCC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7109" name="AutoShape 5">
            <a:extLst>
              <a:ext uri="{FF2B5EF4-FFF2-40B4-BE49-F238E27FC236}">
                <a16:creationId xmlns:a16="http://schemas.microsoft.com/office/drawing/2014/main" id="{3C7A4C99-9CBE-4A16-A8A9-25F1B0FC930E}"/>
              </a:ext>
            </a:extLst>
          </p:cNvPr>
          <p:cNvSpPr>
            <a:spLocks noChangeArrowheads="1"/>
          </p:cNvSpPr>
          <p:nvPr/>
        </p:nvSpPr>
        <p:spPr bwMode="auto">
          <a:xfrm>
            <a:off x="2743200" y="1066800"/>
            <a:ext cx="838200" cy="457200"/>
          </a:xfrm>
          <a:prstGeom prst="rightArrow">
            <a:avLst>
              <a:gd name="adj1" fmla="val 50000"/>
              <a:gd name="adj2" fmla="val 458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rPr>
              <a:t>W</a:t>
            </a:r>
          </a:p>
        </p:txBody>
      </p:sp>
      <p:sp>
        <p:nvSpPr>
          <p:cNvPr id="47110" name="Oval 7">
            <a:extLst>
              <a:ext uri="{FF2B5EF4-FFF2-40B4-BE49-F238E27FC236}">
                <a16:creationId xmlns:a16="http://schemas.microsoft.com/office/drawing/2014/main" id="{BFEC6889-4FB8-4920-8F35-44EDCCFB8BEA}"/>
              </a:ext>
            </a:extLst>
          </p:cNvPr>
          <p:cNvSpPr>
            <a:spLocks noChangeArrowheads="1"/>
          </p:cNvSpPr>
          <p:nvPr/>
        </p:nvSpPr>
        <p:spPr bwMode="auto">
          <a:xfrm>
            <a:off x="1676400" y="304800"/>
            <a:ext cx="1371600" cy="838200"/>
          </a:xfrm>
          <a:prstGeom prst="ellipse">
            <a:avLst/>
          </a:prstGeom>
          <a:solidFill>
            <a:srgbClr val="66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7111" name="Oval 8">
            <a:extLst>
              <a:ext uri="{FF2B5EF4-FFF2-40B4-BE49-F238E27FC236}">
                <a16:creationId xmlns:a16="http://schemas.microsoft.com/office/drawing/2014/main" id="{CF42992B-2762-453C-9217-132BB45E74B4}"/>
              </a:ext>
            </a:extLst>
          </p:cNvPr>
          <p:cNvSpPr>
            <a:spLocks noChangeArrowheads="1"/>
          </p:cNvSpPr>
          <p:nvPr/>
        </p:nvSpPr>
        <p:spPr bwMode="auto">
          <a:xfrm>
            <a:off x="1676400" y="1447800"/>
            <a:ext cx="1371600" cy="838200"/>
          </a:xfrm>
          <a:prstGeom prst="ellipse">
            <a:avLst/>
          </a:prstGeom>
          <a:solidFill>
            <a:srgbClr val="66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7112" name="AutoShape 9">
            <a:extLst>
              <a:ext uri="{FF2B5EF4-FFF2-40B4-BE49-F238E27FC236}">
                <a16:creationId xmlns:a16="http://schemas.microsoft.com/office/drawing/2014/main" id="{00026508-A47A-4F5A-80C6-75ACCCD14D5D}"/>
              </a:ext>
            </a:extLst>
          </p:cNvPr>
          <p:cNvSpPr>
            <a:spLocks noChangeArrowheads="1"/>
          </p:cNvSpPr>
          <p:nvPr/>
        </p:nvSpPr>
        <p:spPr bwMode="auto">
          <a:xfrm>
            <a:off x="4267200" y="1143000"/>
            <a:ext cx="6096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113" name="AutoShape 10">
            <a:extLst>
              <a:ext uri="{FF2B5EF4-FFF2-40B4-BE49-F238E27FC236}">
                <a16:creationId xmlns:a16="http://schemas.microsoft.com/office/drawing/2014/main" id="{088D278B-F65D-4F8C-B961-9FE1A9236DD8}"/>
              </a:ext>
            </a:extLst>
          </p:cNvPr>
          <p:cNvSpPr>
            <a:spLocks noChangeArrowheads="1"/>
          </p:cNvSpPr>
          <p:nvPr/>
        </p:nvSpPr>
        <p:spPr bwMode="auto">
          <a:xfrm flipH="1">
            <a:off x="2057400" y="609600"/>
            <a:ext cx="6096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114" name="AutoShape 11">
            <a:extLst>
              <a:ext uri="{FF2B5EF4-FFF2-40B4-BE49-F238E27FC236}">
                <a16:creationId xmlns:a16="http://schemas.microsoft.com/office/drawing/2014/main" id="{EA95310A-A96D-4F17-A8E8-6FEE201337E0}"/>
              </a:ext>
            </a:extLst>
          </p:cNvPr>
          <p:cNvSpPr>
            <a:spLocks noChangeArrowheads="1"/>
          </p:cNvSpPr>
          <p:nvPr/>
        </p:nvSpPr>
        <p:spPr bwMode="auto">
          <a:xfrm flipH="1">
            <a:off x="2057400" y="1752600"/>
            <a:ext cx="6096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115" name="Text Box 12">
            <a:extLst>
              <a:ext uri="{FF2B5EF4-FFF2-40B4-BE49-F238E27FC236}">
                <a16:creationId xmlns:a16="http://schemas.microsoft.com/office/drawing/2014/main" id="{51AF06F7-DB3B-4DE8-9249-061A51278100}"/>
              </a:ext>
            </a:extLst>
          </p:cNvPr>
          <p:cNvSpPr txBox="1">
            <a:spLocks noChangeArrowheads="1"/>
          </p:cNvSpPr>
          <p:nvPr/>
        </p:nvSpPr>
        <p:spPr bwMode="auto">
          <a:xfrm>
            <a:off x="3581400" y="1752600"/>
            <a:ext cx="381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Downwelling Kelvin wave to be amplified by Bjerknes feedback</a:t>
            </a:r>
          </a:p>
        </p:txBody>
      </p:sp>
      <p:sp>
        <p:nvSpPr>
          <p:cNvPr id="47116" name="Rectangle 13" descr="Stationery">
            <a:extLst>
              <a:ext uri="{FF2B5EF4-FFF2-40B4-BE49-F238E27FC236}">
                <a16:creationId xmlns:a16="http://schemas.microsoft.com/office/drawing/2014/main" id="{15975823-9AEF-416F-AA95-955EC174B5B0}"/>
              </a:ext>
            </a:extLst>
          </p:cNvPr>
          <p:cNvSpPr>
            <a:spLocks noChangeArrowheads="1"/>
          </p:cNvSpPr>
          <p:nvPr/>
        </p:nvSpPr>
        <p:spPr bwMode="auto">
          <a:xfrm>
            <a:off x="152400" y="152400"/>
            <a:ext cx="304800" cy="2286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7117" name="Rectangle 16" descr="Stationery">
            <a:extLst>
              <a:ext uri="{FF2B5EF4-FFF2-40B4-BE49-F238E27FC236}">
                <a16:creationId xmlns:a16="http://schemas.microsoft.com/office/drawing/2014/main" id="{1BD24248-3E26-427E-8F0D-CA3A32057C21}"/>
              </a:ext>
            </a:extLst>
          </p:cNvPr>
          <p:cNvSpPr>
            <a:spLocks noChangeArrowheads="1"/>
          </p:cNvSpPr>
          <p:nvPr/>
        </p:nvSpPr>
        <p:spPr bwMode="auto">
          <a:xfrm>
            <a:off x="7315200" y="152400"/>
            <a:ext cx="304800" cy="2286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7118" name="Line 41">
            <a:extLst>
              <a:ext uri="{FF2B5EF4-FFF2-40B4-BE49-F238E27FC236}">
                <a16:creationId xmlns:a16="http://schemas.microsoft.com/office/drawing/2014/main" id="{BD57A225-3EFB-45A8-BB1A-2E681852F0B4}"/>
              </a:ext>
            </a:extLst>
          </p:cNvPr>
          <p:cNvSpPr>
            <a:spLocks noChangeShapeType="1"/>
          </p:cNvSpPr>
          <p:nvPr/>
        </p:nvSpPr>
        <p:spPr bwMode="auto">
          <a:xfrm flipV="1">
            <a:off x="3124200" y="1430338"/>
            <a:ext cx="0" cy="304800"/>
          </a:xfrm>
          <a:prstGeom prst="line">
            <a:avLst/>
          </a:prstGeom>
          <a:noFill/>
          <a:ln w="31750">
            <a:solidFill>
              <a:srgbClr val="CC0099"/>
            </a:solidFill>
            <a:round/>
            <a:headEnd type="none" w="lg" len="lg"/>
            <a:tailEnd type="stealth"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7119" name="Picture 3">
            <a:extLst>
              <a:ext uri="{FF2B5EF4-FFF2-40B4-BE49-F238E27FC236}">
                <a16:creationId xmlns:a16="http://schemas.microsoft.com/office/drawing/2014/main" id="{F63E13D0-DCB5-4F57-8EAE-6A2CB1DCC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990850"/>
            <a:ext cx="6172200"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20" name="Picture 4">
            <a:extLst>
              <a:ext uri="{FF2B5EF4-FFF2-40B4-BE49-F238E27FC236}">
                <a16:creationId xmlns:a16="http://schemas.microsoft.com/office/drawing/2014/main" id="{6CD6910B-7114-4775-97D8-57A8D2AD3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3" y="3581400"/>
            <a:ext cx="292417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97" name="TextBox 3">
            <a:extLst>
              <a:ext uri="{FF2B5EF4-FFF2-40B4-BE49-F238E27FC236}">
                <a16:creationId xmlns:a16="http://schemas.microsoft.com/office/drawing/2014/main" id="{48986B78-9EBC-496F-A9FD-505133E75655}"/>
              </a:ext>
            </a:extLst>
          </p:cNvPr>
          <p:cNvSpPr txBox="1">
            <a:spLocks noChangeArrowheads="1"/>
          </p:cNvSpPr>
          <p:nvPr/>
        </p:nvSpPr>
        <p:spPr bwMode="auto">
          <a:xfrm>
            <a:off x="1290373" y="4226867"/>
            <a:ext cx="2753254" cy="461665"/>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Atmospheric model: </a:t>
            </a:r>
            <a:r>
              <a:rPr kumimoji="0" lang="en-US" altLang="en-US" sz="2400" b="0" i="0" u="none" strike="noStrike" kern="1200" cap="none" spc="0" normalizeH="0" baseline="0" noProof="0" dirty="0" err="1">
                <a:ln>
                  <a:noFill/>
                </a:ln>
                <a:solidFill>
                  <a:srgbClr val="000000"/>
                </a:solidFill>
                <a:effectLst/>
                <a:uLnTx/>
                <a:uFillTx/>
                <a:latin typeface="Symbol" panose="05050102010706020507" pitchFamily="18" charset="2"/>
                <a:ea typeface="+mn-ea"/>
                <a:cs typeface="+mn-cs"/>
              </a:rPr>
              <a:t>t</a:t>
            </a:r>
            <a:r>
              <a:rPr kumimoji="0" lang="en-US" altLang="en-US" sz="1800" b="0" i="1" u="none" strike="noStrike" kern="1200" cap="none" spc="0" normalizeH="0" baseline="-25000" noProof="0" dirty="0" err="1">
                <a:ln>
                  <a:noFill/>
                </a:ln>
                <a:solidFill>
                  <a:srgbClr val="000000"/>
                </a:solidFill>
                <a:effectLst/>
                <a:uLnTx/>
                <a:uFillTx/>
                <a:latin typeface="Arial" panose="020B0604020202020204" pitchFamily="34" charset="0"/>
                <a:ea typeface="+mn-ea"/>
                <a:cs typeface="+mn-cs"/>
              </a:rPr>
              <a:t>x</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en-US" altLang="en-US" sz="1800" b="0" i="0" u="none" strike="noStrike" kern="1200" cap="none" spc="0" normalizeH="0" baseline="0" noProof="0" dirty="0" err="1">
                <a:ln>
                  <a:noFill/>
                </a:ln>
                <a:solidFill>
                  <a:srgbClr val="000000"/>
                </a:solidFill>
                <a:effectLst/>
                <a:uLnTx/>
                <a:uFillTx/>
                <a:latin typeface="Symbol" panose="05050102010706020507" pitchFamily="18" charset="2"/>
                <a:ea typeface="+mn-ea"/>
                <a:cs typeface="+mn-cs"/>
              </a:rPr>
              <a:t>b</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7123" name="TextBox 1">
            <a:extLst>
              <a:ext uri="{FF2B5EF4-FFF2-40B4-BE49-F238E27FC236}">
                <a16:creationId xmlns:a16="http://schemas.microsoft.com/office/drawing/2014/main" id="{140051F2-1201-4D6D-B686-B2C2FF6E5048}"/>
              </a:ext>
            </a:extLst>
          </p:cNvPr>
          <p:cNvSpPr txBox="1">
            <a:spLocks noChangeArrowheads="1"/>
          </p:cNvSpPr>
          <p:nvPr/>
        </p:nvSpPr>
        <p:spPr bwMode="auto">
          <a:xfrm>
            <a:off x="762000" y="2601913"/>
            <a:ext cx="347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 the eastern equatorial Pacific </a:t>
            </a:r>
          </a:p>
        </p:txBody>
      </p:sp>
      <p:sp>
        <p:nvSpPr>
          <p:cNvPr id="47124" name="TextBox 1">
            <a:extLst>
              <a:ext uri="{FF2B5EF4-FFF2-40B4-BE49-F238E27FC236}">
                <a16:creationId xmlns:a16="http://schemas.microsoft.com/office/drawing/2014/main" id="{16C853D6-C67C-4C22-8E34-FA76818A0BD4}"/>
              </a:ext>
            </a:extLst>
          </p:cNvPr>
          <p:cNvSpPr txBox="1">
            <a:spLocks noChangeArrowheads="1"/>
          </p:cNvSpPr>
          <p:nvPr/>
        </p:nvSpPr>
        <p:spPr bwMode="auto">
          <a:xfrm>
            <a:off x="658813" y="6026727"/>
            <a:ext cx="536416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70C0"/>
                </a:solidFill>
                <a:effectLst/>
                <a:uLnTx/>
                <a:uFillTx/>
                <a:latin typeface="Symbol" panose="05050102010706020507" pitchFamily="18" charset="2"/>
                <a:ea typeface="+mn-ea"/>
                <a:cs typeface="+mn-cs"/>
              </a:rPr>
              <a:t>t</a:t>
            </a:r>
            <a:r>
              <a:rPr kumimoji="0" lang="en-US" alt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180 days: the time for Rossby/reflected Kelvin waves to arrive in E Pacific.</a:t>
            </a:r>
          </a:p>
        </p:txBody>
      </p:sp>
      <p:pic>
        <p:nvPicPr>
          <p:cNvPr id="3" name="Picture 2" descr="A person smiling for the camera&#10;&#10;Description automatically generated">
            <a:extLst>
              <a:ext uri="{FF2B5EF4-FFF2-40B4-BE49-F238E27FC236}">
                <a16:creationId xmlns:a16="http://schemas.microsoft.com/office/drawing/2014/main" id="{7453F15E-C0EF-4368-8D55-89F81F6DB398}"/>
              </a:ext>
            </a:extLst>
          </p:cNvPr>
          <p:cNvPicPr>
            <a:picLocks noChangeAspect="1"/>
          </p:cNvPicPr>
          <p:nvPr/>
        </p:nvPicPr>
        <p:blipFill rotWithShape="1">
          <a:blip r:embed="rId6">
            <a:extLst>
              <a:ext uri="{28A0092B-C50C-407E-A947-70E740481C1C}">
                <a14:useLocalDpi xmlns:a14="http://schemas.microsoft.com/office/drawing/2010/main" val="0"/>
              </a:ext>
            </a:extLst>
          </a:blip>
          <a:srcRect l="8456" t="2029" r="13650" b="21762"/>
          <a:stretch/>
        </p:blipFill>
        <p:spPr>
          <a:xfrm>
            <a:off x="6624248" y="4762335"/>
            <a:ext cx="1115835" cy="1446527"/>
          </a:xfrm>
          <a:prstGeom prst="rect">
            <a:avLst/>
          </a:prstGeom>
        </p:spPr>
      </p:pic>
      <p:pic>
        <p:nvPicPr>
          <p:cNvPr id="23" name="Picture 22" descr="A person wearing glasses and smiling at the camera&#10;&#10;Description automatically generated">
            <a:extLst>
              <a:ext uri="{FF2B5EF4-FFF2-40B4-BE49-F238E27FC236}">
                <a16:creationId xmlns:a16="http://schemas.microsoft.com/office/drawing/2014/main" id="{5144E308-1E46-46D1-A907-E047772381A2}"/>
              </a:ext>
            </a:extLst>
          </p:cNvPr>
          <p:cNvPicPr>
            <a:picLocks noChangeAspect="1"/>
          </p:cNvPicPr>
          <p:nvPr/>
        </p:nvPicPr>
        <p:blipFill rotWithShape="1">
          <a:blip r:embed="rId7">
            <a:extLst>
              <a:ext uri="{28A0092B-C50C-407E-A947-70E740481C1C}">
                <a14:useLocalDpi xmlns:a14="http://schemas.microsoft.com/office/drawing/2010/main" val="0"/>
              </a:ext>
            </a:extLst>
          </a:blip>
          <a:srcRect l="8002"/>
          <a:stretch/>
        </p:blipFill>
        <p:spPr>
          <a:xfrm>
            <a:off x="7767248" y="4762335"/>
            <a:ext cx="1335358" cy="1451517"/>
          </a:xfrm>
          <a:prstGeom prst="rect">
            <a:avLst/>
          </a:prstGeom>
        </p:spPr>
      </p:pic>
      <p:sp>
        <p:nvSpPr>
          <p:cNvPr id="4" name="Rectangle 3">
            <a:extLst>
              <a:ext uri="{FF2B5EF4-FFF2-40B4-BE49-F238E27FC236}">
                <a16:creationId xmlns:a16="http://schemas.microsoft.com/office/drawing/2014/main" id="{B3E6267F-896B-4617-A356-AED7D85B1990}"/>
              </a:ext>
            </a:extLst>
          </p:cNvPr>
          <p:cNvSpPr/>
          <p:nvPr/>
        </p:nvSpPr>
        <p:spPr>
          <a:xfrm>
            <a:off x="6755478" y="6208862"/>
            <a:ext cx="2346668" cy="338554"/>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a:ea typeface="+mn-ea"/>
                <a:cs typeface="+mn-cs"/>
              </a:rPr>
              <a:t>Battisti  &amp; Hirst (1989 JAS)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14F1ADA-8D70-41AB-86DD-3D836F7A4D3B}"/>
                  </a:ext>
                </a:extLst>
              </p:cNvPr>
              <p:cNvSpPr txBox="1"/>
              <p:nvPr/>
            </p:nvSpPr>
            <p:spPr>
              <a:xfrm>
                <a:off x="762000" y="4959717"/>
                <a:ext cx="1456809" cy="526683"/>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𝐾h</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𝜖</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𝑇</m:t>
                      </m:r>
                    </m:oMath>
                  </m:oMathPara>
                </a14:m>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6" name="TextBox 5">
                <a:extLst>
                  <a:ext uri="{FF2B5EF4-FFF2-40B4-BE49-F238E27FC236}">
                    <a16:creationId xmlns:a16="http://schemas.microsoft.com/office/drawing/2014/main" id="{F14F1ADA-8D70-41AB-86DD-3D836F7A4D3B}"/>
                  </a:ext>
                </a:extLst>
              </p:cNvPr>
              <p:cNvSpPr txBox="1">
                <a:spLocks noRot="1" noChangeAspect="1" noMove="1" noResize="1" noEditPoints="1" noAdjustHandles="1" noChangeArrowheads="1" noChangeShapeType="1" noTextEdit="1"/>
              </p:cNvSpPr>
              <p:nvPr/>
            </p:nvSpPr>
            <p:spPr>
              <a:xfrm>
                <a:off x="762000" y="4959717"/>
                <a:ext cx="1456809" cy="52668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8BCA160F-4D97-4D7B-A38B-C02214498863}"/>
                  </a:ext>
                </a:extLst>
              </p:cNvPr>
              <p:cNvSpPr/>
              <p:nvPr/>
            </p:nvSpPr>
            <p:spPr>
              <a:xfrm>
                <a:off x="2140592" y="5079054"/>
                <a:ext cx="212660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𝑏𝑇</m:t>
                      </m:r>
                      <m:d>
                        <m:d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srgbClr val="0070C0"/>
                              </a:solidFill>
                              <a:effectLst/>
                              <a:uLnTx/>
                              <a:uFillTx/>
                              <a:latin typeface="Cambria Math" panose="02040503050406030204" pitchFamily="18" charset="0"/>
                              <a:ea typeface="Cambria Math" panose="02040503050406030204" pitchFamily="18" charset="0"/>
                              <a:cs typeface="+mn-cs"/>
                            </a:rPr>
                            <m:t>𝜏</m:t>
                          </m:r>
                        </m:e>
                      </m:d>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𝑐𝑇</m:t>
                      </m:r>
                    </m:oMath>
                  </m:oMathPara>
                </a14:m>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7" name="Rectangle 6">
                <a:extLst>
                  <a:ext uri="{FF2B5EF4-FFF2-40B4-BE49-F238E27FC236}">
                    <a16:creationId xmlns:a16="http://schemas.microsoft.com/office/drawing/2014/main" id="{8BCA160F-4D97-4D7B-A38B-C02214498863}"/>
                  </a:ext>
                </a:extLst>
              </p:cNvPr>
              <p:cNvSpPr>
                <a:spLocks noRot="1" noChangeAspect="1" noMove="1" noResize="1" noEditPoints="1" noAdjustHandles="1" noChangeArrowheads="1" noChangeShapeType="1" noTextEdit="1"/>
              </p:cNvSpPr>
              <p:nvPr/>
            </p:nvSpPr>
            <p:spPr>
              <a:xfrm>
                <a:off x="2140592" y="5079054"/>
                <a:ext cx="2126608" cy="369332"/>
              </a:xfrm>
              <a:prstGeom prst="rect">
                <a:avLst/>
              </a:prstGeom>
              <a:blipFill>
                <a:blip r:embed="rId9"/>
                <a:stretch>
                  <a:fillRect/>
                </a:stretch>
              </a:blipFill>
            </p:spPr>
            <p:txBody>
              <a:bodyPr/>
              <a:lstStyle/>
              <a:p>
                <a:r>
                  <a:rPr lang="en-US">
                    <a:noFill/>
                  </a:rPr>
                  <a:t> </a:t>
                </a:r>
              </a:p>
            </p:txBody>
          </p:sp>
        </mc:Fallback>
      </mc:AlternateContent>
      <p:sp>
        <p:nvSpPr>
          <p:cNvPr id="27" name="Line 40">
            <a:extLst>
              <a:ext uri="{FF2B5EF4-FFF2-40B4-BE49-F238E27FC236}">
                <a16:creationId xmlns:a16="http://schemas.microsoft.com/office/drawing/2014/main" id="{E2FB2FD0-2790-4A2A-AA7C-864D07398690}"/>
              </a:ext>
            </a:extLst>
          </p:cNvPr>
          <p:cNvSpPr>
            <a:spLocks noChangeShapeType="1"/>
          </p:cNvSpPr>
          <p:nvPr/>
        </p:nvSpPr>
        <p:spPr bwMode="auto">
          <a:xfrm>
            <a:off x="2667000" y="4688532"/>
            <a:ext cx="0" cy="304800"/>
          </a:xfrm>
          <a:prstGeom prst="line">
            <a:avLst/>
          </a:prstGeom>
          <a:noFill/>
          <a:ln w="31750">
            <a:solidFill>
              <a:srgbClr val="CC0099"/>
            </a:solidFill>
            <a:round/>
            <a:headEnd type="none" w="lg" len="lg"/>
            <a:tailEnd type="stealth" w="lg"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D22AD723-5548-4A17-8B21-70EA854563FA}"/>
                  </a:ext>
                </a:extLst>
              </p:cNvPr>
              <p:cNvSpPr/>
              <p:nvPr/>
            </p:nvSpPr>
            <p:spPr>
              <a:xfrm>
                <a:off x="1153424" y="5562600"/>
                <a:ext cx="1934952" cy="38792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acc>
                        <m:accPr>
                          <m:chr m:val="̃"/>
                          <m:ctrlP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accPr>
                        <m:e>
                          <m: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e>
                      </m:acc>
                      <m:sSup>
                        <m:sSupPr>
                          <m:ctrlP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m:t>
                          </m:r>
                        </m:e>
                        <m:sup>
                          <m: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d>
                            <m:dPr>
                              <m:ctrlP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sSub>
                                <m:sSubPr>
                                  <m:ctrlP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sub>
                              </m:sSub>
                              <m: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sSub>
                                <m:sSubPr>
                                  <m:ctrlP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𝜎</m:t>
                                  </m:r>
                                </m:e>
                                <m:sub>
                                  <m: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𝐼</m:t>
                                  </m:r>
                                </m:sub>
                              </m:sSub>
                            </m:e>
                          </m:d>
                          <m:r>
                            <a:rPr kumimoji="0" lang="en-US" alt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𝑡</m:t>
                          </m:r>
                        </m:sup>
                      </m:sSup>
                    </m:oMath>
                  </m:oMathPara>
                </a14:m>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Choice>
        <mc:Fallback xmlns="">
          <p:sp>
            <p:nvSpPr>
              <p:cNvPr id="2" name="Rectangle 1">
                <a:extLst>
                  <a:ext uri="{FF2B5EF4-FFF2-40B4-BE49-F238E27FC236}">
                    <a16:creationId xmlns:a16="http://schemas.microsoft.com/office/drawing/2014/main" id="{D22AD723-5548-4A17-8B21-70EA854563FA}"/>
                  </a:ext>
                </a:extLst>
              </p:cNvPr>
              <p:cNvSpPr>
                <a:spLocks noRot="1" noChangeAspect="1" noMove="1" noResize="1" noEditPoints="1" noAdjustHandles="1" noChangeArrowheads="1" noChangeShapeType="1" noTextEdit="1"/>
              </p:cNvSpPr>
              <p:nvPr/>
            </p:nvSpPr>
            <p:spPr>
              <a:xfrm>
                <a:off x="1153424" y="5562600"/>
                <a:ext cx="1934952" cy="387927"/>
              </a:xfrm>
              <a:prstGeom prst="rect">
                <a:avLst/>
              </a:prstGeom>
              <a:blipFill>
                <a:blip r:embed="rId10"/>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7" grpId="0" animBg="1"/>
      <p:bldP spid="4" grpId="0"/>
      <p:bldP spid="7" grpId="0"/>
      <p:bldP spid="27"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C46F804E-AC9F-435B-9A0B-7043DE133E13}"/>
              </a:ext>
            </a:extLst>
          </p:cNvPr>
          <p:cNvSpPr txBox="1">
            <a:spLocks noChangeArrowheads="1"/>
          </p:cNvSpPr>
          <p:nvPr/>
        </p:nvSpPr>
        <p:spPr bwMode="auto">
          <a:xfrm>
            <a:off x="188237" y="5927134"/>
            <a:ext cx="62306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400" b="1" i="0" u="none" strike="noStrike" kern="1200" cap="none" spc="0" normalizeH="0" baseline="0" noProof="0" dirty="0">
                <a:ln>
                  <a:noFill/>
                </a:ln>
                <a:solidFill>
                  <a:srgbClr val="FF0000"/>
                </a:solidFill>
                <a:effectLst/>
                <a:uLnTx/>
                <a:uFillTx/>
                <a:latin typeface="Calibri"/>
                <a:ea typeface="宋体"/>
                <a:cs typeface="Calibri"/>
              </a:rPr>
              <a:t>Fig. 9.2. </a:t>
            </a:r>
            <a:r>
              <a:rPr kumimoji="0" lang="en-US" altLang="zh-CN" sz="1400" b="0" i="0" u="none" strike="noStrike" kern="1200" cap="none" spc="0" normalizeH="0" baseline="0" noProof="0" dirty="0">
                <a:ln>
                  <a:noFill/>
                </a:ln>
                <a:solidFill>
                  <a:prstClr val="black"/>
                </a:solidFill>
                <a:effectLst/>
                <a:uLnTx/>
                <a:uFillTx/>
                <a:latin typeface="Calibri"/>
                <a:ea typeface="宋体"/>
                <a:cs typeface="Calibri"/>
              </a:rPr>
              <a:t>(a) SST regression onto Galapagos SST variability  with Niño regions marked. (b) Sea level pressure (SLP) correlation with Darwin SLP variability. </a:t>
            </a:r>
            <a:endParaRPr kumimoji="0" lang="en-US" altLang="zh-CN" sz="1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pic>
        <p:nvPicPr>
          <p:cNvPr id="3" name="图片 2" descr="图表&#10;&#10;描述已自动生成">
            <a:extLst>
              <a:ext uri="{FF2B5EF4-FFF2-40B4-BE49-F238E27FC236}">
                <a16:creationId xmlns:a16="http://schemas.microsoft.com/office/drawing/2014/main" id="{B70C21C7-C76F-47FF-8EEA-97331361BBE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77331" y="2338789"/>
            <a:ext cx="6595073" cy="3357885"/>
          </a:xfrm>
          <a:prstGeom prst="rect">
            <a:avLst/>
          </a:prstGeom>
        </p:spPr>
      </p:pic>
      <p:pic>
        <p:nvPicPr>
          <p:cNvPr id="2" name="图片 2" descr="图表&#10;&#10;描述已自动生成">
            <a:extLst>
              <a:ext uri="{FF2B5EF4-FFF2-40B4-BE49-F238E27FC236}">
                <a16:creationId xmlns:a16="http://schemas.microsoft.com/office/drawing/2014/main" id="{70E298A4-8F34-58FF-F1CA-ECE96EB90AE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1267483" y="366954"/>
            <a:ext cx="4635374" cy="2295569"/>
          </a:xfrm>
          <a:prstGeom prst="rect">
            <a:avLst/>
          </a:prstGeom>
        </p:spPr>
      </p:pic>
      <p:sp>
        <p:nvSpPr>
          <p:cNvPr id="5" name="Arrow: Right 4">
            <a:extLst>
              <a:ext uri="{FF2B5EF4-FFF2-40B4-BE49-F238E27FC236}">
                <a16:creationId xmlns:a16="http://schemas.microsoft.com/office/drawing/2014/main" id="{0C3DAA2A-1FD8-34DD-4630-BC066E1860C5}"/>
              </a:ext>
            </a:extLst>
          </p:cNvPr>
          <p:cNvSpPr/>
          <p:nvPr/>
        </p:nvSpPr>
        <p:spPr>
          <a:xfrm>
            <a:off x="3440314" y="3621377"/>
            <a:ext cx="452673" cy="262550"/>
          </a:xfrm>
          <a:prstGeom prst="rightArrow">
            <a:avLst/>
          </a:prstGeom>
          <a:solidFill>
            <a:srgbClr val="33CC33">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Arrow: Right 5">
            <a:extLst>
              <a:ext uri="{FF2B5EF4-FFF2-40B4-BE49-F238E27FC236}">
                <a16:creationId xmlns:a16="http://schemas.microsoft.com/office/drawing/2014/main" id="{6D46CDFB-72D6-15C0-C456-8BF9CE3D608E}"/>
              </a:ext>
            </a:extLst>
          </p:cNvPr>
          <p:cNvSpPr/>
          <p:nvPr/>
        </p:nvSpPr>
        <p:spPr>
          <a:xfrm>
            <a:off x="2370496" y="1212448"/>
            <a:ext cx="452673" cy="262550"/>
          </a:xfrm>
          <a:prstGeom prst="rightArrow">
            <a:avLst/>
          </a:prstGeom>
          <a:solidFill>
            <a:srgbClr val="33CC33">
              <a:alpha val="60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 Box 5">
            <a:extLst>
              <a:ext uri="{FF2B5EF4-FFF2-40B4-BE49-F238E27FC236}">
                <a16:creationId xmlns:a16="http://schemas.microsoft.com/office/drawing/2014/main" id="{3FACBA8F-1E31-E7E7-F12F-BD9095CCC5F5}"/>
              </a:ext>
            </a:extLst>
          </p:cNvPr>
          <p:cNvSpPr txBox="1">
            <a:spLocks noChangeArrowheads="1"/>
          </p:cNvSpPr>
          <p:nvPr/>
        </p:nvSpPr>
        <p:spPr bwMode="auto">
          <a:xfrm>
            <a:off x="5902857" y="477309"/>
            <a:ext cx="3241143"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68275" indent="-16827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68275" marR="0" lvl="0" indent="-168275"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El Nino</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abnormal warming in the central to eastern equatorial Pacific Ocean (including the Peruvian coast).</a:t>
            </a:r>
          </a:p>
          <a:p>
            <a:pPr marL="168275" marR="0" lvl="0" indent="-168275"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mn-cs"/>
              </a:rPr>
              <a:t>Southern Oscillation</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16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seesaw in sea level pressure between the western (Darwin, Australia) and central (Tahiti) Pacific.</a:t>
            </a:r>
          </a:p>
        </p:txBody>
      </p:sp>
      <p:pic>
        <p:nvPicPr>
          <p:cNvPr id="8" name="Picture 7" descr="A person wearing a suit and tie&#10;&#10;Description automatically generated">
            <a:extLst>
              <a:ext uri="{FF2B5EF4-FFF2-40B4-BE49-F238E27FC236}">
                <a16:creationId xmlns:a16="http://schemas.microsoft.com/office/drawing/2014/main" id="{1FC660E9-2770-0B01-BFFB-899415265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4044" y="2433101"/>
            <a:ext cx="734786" cy="1143000"/>
          </a:xfrm>
          <a:prstGeom prst="rect">
            <a:avLst/>
          </a:prstGeom>
        </p:spPr>
      </p:pic>
      <p:sp>
        <p:nvSpPr>
          <p:cNvPr id="10" name="TextBox 9">
            <a:extLst>
              <a:ext uri="{FF2B5EF4-FFF2-40B4-BE49-F238E27FC236}">
                <a16:creationId xmlns:a16="http://schemas.microsoft.com/office/drawing/2014/main" id="{EFED3E43-8751-63FC-33C3-5BC9129C513F}"/>
              </a:ext>
            </a:extLst>
          </p:cNvPr>
          <p:cNvSpPr txBox="1"/>
          <p:nvPr/>
        </p:nvSpPr>
        <p:spPr>
          <a:xfrm>
            <a:off x="8062111" y="3621377"/>
            <a:ext cx="836719"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G. Walker</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33D12C14-F967-05F6-83BD-BDDD570B1E1B}"/>
              </a:ext>
            </a:extLst>
          </p:cNvPr>
          <p:cNvSpPr txBox="1"/>
          <p:nvPr/>
        </p:nvSpPr>
        <p:spPr>
          <a:xfrm>
            <a:off x="2688156" y="3861125"/>
            <a:ext cx="299492" cy="27699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D</a:t>
            </a: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5569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D033596F-050C-4B9A-B147-08977B482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0659" y="381000"/>
            <a:ext cx="3644741" cy="6268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a:extLst>
              <a:ext uri="{FF2B5EF4-FFF2-40B4-BE49-F238E27FC236}">
                <a16:creationId xmlns:a16="http://schemas.microsoft.com/office/drawing/2014/main" id="{16B28CA3-4CF2-4FA2-8791-60CD871335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095375"/>
            <a:ext cx="233362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3" name="TextBox 2">
            <a:extLst>
              <a:ext uri="{FF2B5EF4-FFF2-40B4-BE49-F238E27FC236}">
                <a16:creationId xmlns:a16="http://schemas.microsoft.com/office/drawing/2014/main" id="{34BEFFA0-09DD-4904-8B84-5356B4BC8349}"/>
              </a:ext>
            </a:extLst>
          </p:cNvPr>
          <p:cNvSpPr txBox="1">
            <a:spLocks noChangeArrowheads="1"/>
          </p:cNvSpPr>
          <p:nvPr/>
        </p:nvSpPr>
        <p:spPr bwMode="auto">
          <a:xfrm>
            <a:off x="677863" y="228600"/>
            <a:ext cx="3894137"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Delayed action oscillator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(Battisti  &amp; Hirst 1989, JAS)</a:t>
            </a:r>
          </a:p>
        </p:txBody>
      </p:sp>
      <p:sp>
        <p:nvSpPr>
          <p:cNvPr id="54278" name="TextBox 3">
            <a:extLst>
              <a:ext uri="{FF2B5EF4-FFF2-40B4-BE49-F238E27FC236}">
                <a16:creationId xmlns:a16="http://schemas.microsoft.com/office/drawing/2014/main" id="{164A03E3-3318-4D27-9436-85C04308A687}"/>
              </a:ext>
            </a:extLst>
          </p:cNvPr>
          <p:cNvSpPr txBox="1">
            <a:spLocks noChangeArrowheads="1"/>
          </p:cNvSpPr>
          <p:nvPr/>
        </p:nvSpPr>
        <p:spPr bwMode="auto">
          <a:xfrm>
            <a:off x="228600" y="2286000"/>
            <a:ext cx="4648200" cy="304698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Calibri"/>
                <a:ea typeface="+mn-ea"/>
                <a:cs typeface="+mn-cs"/>
              </a:rPr>
              <a:t>Period increases with </a:t>
            </a:r>
            <a:r>
              <a:rPr kumimoji="0" lang="en-US" alt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t</a:t>
            </a:r>
            <a:r>
              <a:rPr kumimoji="0" lang="en-US" altLang="en-US" sz="1800" b="0" i="0" u="none" strike="noStrike" kern="1200" cap="none" spc="0" normalizeH="0" baseline="0" noProof="0" dirty="0">
                <a:ln>
                  <a:noFill/>
                </a:ln>
                <a:solidFill>
                  <a:srgbClr val="000000"/>
                </a:solidFill>
                <a:effectLst/>
                <a:uLnTx/>
                <a:uFillTx/>
                <a:latin typeface="Calibri"/>
                <a:ea typeface="+mn-ea"/>
                <a:cs typeface="+mn-cs"/>
              </a:rPr>
              <a:t>; </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Calibri"/>
                <a:ea typeface="+mn-ea"/>
                <a:cs typeface="+mn-cs"/>
              </a:rPr>
              <a:t>Growth rate increases with </a:t>
            </a:r>
            <a:r>
              <a:rPr kumimoji="0" lang="en-US" alt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t</a:t>
            </a:r>
            <a:r>
              <a:rPr kumimoji="0" lang="en-US" altLang="en-US" sz="1800" b="0" i="0" u="none" strike="noStrike" kern="1200" cap="none" spc="0" normalizeH="0" baseline="0" noProof="0" dirty="0">
                <a:ln>
                  <a:noFill/>
                </a:ln>
                <a:solidFill>
                  <a:srgbClr val="000000"/>
                </a:solidFill>
                <a:effectLst/>
                <a:uLnTx/>
                <a:uFillTx/>
                <a:latin typeface="Calibri"/>
                <a:ea typeface="+mn-ea"/>
                <a:cs typeface="+mn-cs"/>
              </a:rPr>
              <a:t>;</a:t>
            </a:r>
          </a:p>
          <a:p>
            <a:pPr marL="285750" marR="0" lvl="0"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Calibri"/>
                <a:ea typeface="+mn-ea"/>
                <a:cs typeface="+mn-cs"/>
              </a:rPr>
              <a:t>For c=2.2 yr</a:t>
            </a:r>
            <a:r>
              <a:rPr kumimoji="0" lang="en-US" altLang="en-US" sz="1800" b="0" i="0" u="none" strike="noStrike" kern="1200" cap="none" spc="0" normalizeH="0" baseline="30000" noProof="0" dirty="0">
                <a:ln>
                  <a:noFill/>
                </a:ln>
                <a:solidFill>
                  <a:srgbClr val="000000"/>
                </a:solidFill>
                <a:effectLst/>
                <a:uLnTx/>
                <a:uFillTx/>
                <a:latin typeface="Calibri"/>
                <a:ea typeface="+mn-ea"/>
                <a:cs typeface="+mn-cs"/>
              </a:rPr>
              <a:t>-1</a:t>
            </a:r>
            <a:r>
              <a:rPr kumimoji="0" lang="en-US" altLang="en-US" sz="1800" b="0" i="0" u="none" strike="noStrike" kern="1200" cap="none" spc="0" normalizeH="0" baseline="0" noProof="0" dirty="0">
                <a:ln>
                  <a:noFill/>
                </a:ln>
                <a:solidFill>
                  <a:srgbClr val="000000"/>
                </a:solidFill>
                <a:effectLst/>
                <a:uLnTx/>
                <a:uFillTx/>
                <a:latin typeface="Calibri"/>
                <a:ea typeface="+mn-ea"/>
                <a:cs typeface="+mn-cs"/>
              </a:rPr>
              <a:t>, the minimum </a:t>
            </a:r>
            <a:r>
              <a:rPr kumimoji="0" lang="en-US" alt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t</a:t>
            </a:r>
            <a:r>
              <a:rPr kumimoji="0" lang="en-US" altLang="en-US" sz="1800" b="0" i="0" u="none" strike="noStrike" kern="1200" cap="none" spc="0" normalizeH="0" baseline="0" noProof="0" dirty="0">
                <a:ln>
                  <a:noFill/>
                </a:ln>
                <a:solidFill>
                  <a:srgbClr val="000000"/>
                </a:solidFill>
                <a:effectLst/>
                <a:uLnTx/>
                <a:uFillTx/>
                <a:latin typeface="Calibri"/>
                <a:ea typeface="+mn-ea"/>
                <a:cs typeface="+mn-cs"/>
              </a:rPr>
              <a:t> for instability is 120 days, equivalent to a basin size of 13000km for Kelvin wave phase speed of 2.9m/s. </a:t>
            </a:r>
            <a:r>
              <a:rPr kumimoji="0" lang="en-US" altLang="en-US" sz="1800" b="1" i="0" u="none" strike="noStrike" kern="1200" cap="none" spc="0" normalizeH="0" baseline="0" noProof="0" dirty="0">
                <a:ln>
                  <a:noFill/>
                </a:ln>
                <a:solidFill>
                  <a:srgbClr val="00B0F0"/>
                </a:solidFill>
                <a:effectLst/>
                <a:uLnTx/>
                <a:uFillTx/>
                <a:latin typeface="Segoe Print" panose="02000600000000000000" pitchFamily="2" charset="0"/>
                <a:ea typeface="+mn-ea"/>
                <a:cs typeface="+mn-cs"/>
              </a:rPr>
              <a:t>Smaller basins?</a:t>
            </a:r>
          </a:p>
          <a:p>
            <a:pPr marL="285750" marR="0" lvl="0" indent="-285750" algn="l" defTabSz="914400" rtl="0" eaLnBrk="1" fontAlgn="base" latinLnBrk="0" hangingPunct="1">
              <a:lnSpc>
                <a:spcPct val="100000"/>
              </a:lnSpc>
              <a:spcBef>
                <a:spcPct val="0"/>
              </a:spcBef>
              <a:spcAft>
                <a:spcPts val="12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latin typeface="Calibri"/>
                <a:ea typeface="+mn-ea"/>
                <a:cs typeface="+mn-cs"/>
              </a:rPr>
              <a:t>Coupled instability increases with the zonal extent of the basin: Pacific vs. Atlantic and Indian Ocean. </a:t>
            </a:r>
          </a:p>
        </p:txBody>
      </p:sp>
      <p:sp>
        <p:nvSpPr>
          <p:cNvPr id="2" name="Oval 1">
            <a:extLst>
              <a:ext uri="{FF2B5EF4-FFF2-40B4-BE49-F238E27FC236}">
                <a16:creationId xmlns:a16="http://schemas.microsoft.com/office/drawing/2014/main" id="{846AC314-0091-495E-910B-DF5BF35F5083}"/>
              </a:ext>
            </a:extLst>
          </p:cNvPr>
          <p:cNvSpPr/>
          <p:nvPr/>
        </p:nvSpPr>
        <p:spPr>
          <a:xfrm>
            <a:off x="8382001" y="1238919"/>
            <a:ext cx="381000" cy="2809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c=2</a:t>
            </a:r>
          </a:p>
        </p:txBody>
      </p:sp>
      <p:sp>
        <p:nvSpPr>
          <p:cNvPr id="9" name="Oval 8">
            <a:extLst>
              <a:ext uri="{FF2B5EF4-FFF2-40B4-BE49-F238E27FC236}">
                <a16:creationId xmlns:a16="http://schemas.microsoft.com/office/drawing/2014/main" id="{A83C4C45-35D1-43A3-9B19-A9EA507C9B05}"/>
              </a:ext>
            </a:extLst>
          </p:cNvPr>
          <p:cNvSpPr/>
          <p:nvPr/>
        </p:nvSpPr>
        <p:spPr>
          <a:xfrm>
            <a:off x="7543801" y="3601119"/>
            <a:ext cx="381000" cy="2809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c=2</a:t>
            </a:r>
          </a:p>
        </p:txBody>
      </p:sp>
      <p:sp>
        <p:nvSpPr>
          <p:cNvPr id="5" name="TextBox 4">
            <a:extLst>
              <a:ext uri="{FF2B5EF4-FFF2-40B4-BE49-F238E27FC236}">
                <a16:creationId xmlns:a16="http://schemas.microsoft.com/office/drawing/2014/main" id="{47479898-1551-6245-B217-C213286F1EDA}"/>
              </a:ext>
            </a:extLst>
          </p:cNvPr>
          <p:cNvSpPr txBox="1"/>
          <p:nvPr/>
        </p:nvSpPr>
        <p:spPr>
          <a:xfrm>
            <a:off x="6978685" y="3010153"/>
            <a:ext cx="825432"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t</a:t>
            </a:r>
            <a:r>
              <a:rPr kumimoji="0" lang="en-US" altLang="en-US" sz="1600" b="0" i="0" u="none" strike="noStrike" kern="1200" cap="none" spc="0" normalizeH="0" baseline="0" noProof="0" dirty="0">
                <a:ln>
                  <a:noFill/>
                </a:ln>
                <a:solidFill>
                  <a:srgbClr val="000000"/>
                </a:solidFill>
                <a:effectLst/>
                <a:uLnTx/>
                <a:uFillTx/>
                <a:latin typeface="Calibri"/>
                <a:ea typeface="+mn-ea"/>
                <a:cs typeface="+mn-cs"/>
              </a:rPr>
              <a:t> (days)</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B9A4D73C-8D9F-B1EF-A273-B971056213D2}"/>
              </a:ext>
            </a:extLst>
          </p:cNvPr>
          <p:cNvSpPr/>
          <p:nvPr/>
        </p:nvSpPr>
        <p:spPr>
          <a:xfrm>
            <a:off x="518809" y="5946184"/>
            <a:ext cx="5143500" cy="738664"/>
          </a:xfrm>
          <a:prstGeom prst="rect">
            <a:avLst/>
          </a:prstGeom>
        </p:spPr>
        <p:txBody>
          <a:bodyPr wrap="square" lIns="91440" tIns="45720" rIns="91440" bIns="45720" anchor="t">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zh-CN" sz="1400" b="1" i="0" u="none" strike="noStrike" kern="1200" cap="none" spc="0" normalizeH="0" baseline="0" noProof="0" dirty="0">
                <a:ln>
                  <a:noFill/>
                </a:ln>
                <a:solidFill>
                  <a:prstClr val="black"/>
                </a:solidFill>
                <a:effectLst/>
                <a:uLnTx/>
                <a:uFillTx/>
                <a:latin typeface="Arial"/>
                <a:ea typeface="宋体"/>
                <a:cs typeface="Arial"/>
              </a:rPr>
              <a:t>Fig. 9.11. </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(a) Growth rate (yr</a:t>
            </a:r>
            <a:r>
              <a:rPr kumimoji="0" lang="en-US" altLang="en-US" sz="1400" b="0" i="0" u="none" strike="noStrike" kern="1200" cap="none" spc="0" normalizeH="0" baseline="30000" noProof="0" dirty="0">
                <a:ln>
                  <a:noFill/>
                </a:ln>
                <a:solidFill>
                  <a:prstClr val="black"/>
                </a:solidFill>
                <a:effectLst/>
                <a:uLnTx/>
                <a:uFillTx/>
                <a:latin typeface="Calibri"/>
                <a:ea typeface="+mn-ea"/>
                <a:cs typeface="+mn-cs"/>
              </a:rPr>
              <a:t>-1</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 and (b) period (</a:t>
            </a:r>
            <a:r>
              <a:rPr kumimoji="0" lang="en-US" altLang="en-US" sz="1400" b="0" i="0" u="none" strike="noStrike" kern="1200" cap="none" spc="0" normalizeH="0" baseline="0" noProof="0" dirty="0" err="1">
                <a:ln>
                  <a:noFill/>
                </a:ln>
                <a:solidFill>
                  <a:prstClr val="black"/>
                </a:solidFill>
                <a:effectLst/>
                <a:uLnTx/>
                <a:uFillTx/>
                <a:latin typeface="Calibri"/>
                <a:ea typeface="+mn-ea"/>
                <a:cs typeface="+mn-cs"/>
              </a:rPr>
              <a:t>yr</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 of the delayed oscillator solution as a function of time lag </a:t>
            </a:r>
            <a:r>
              <a:rPr kumimoji="0" lang="en-US" altLang="en-US" sz="1400" b="0" i="0" u="none" strike="noStrike" kern="1200" cap="none" spc="0" normalizeH="0" baseline="0" noProof="0" dirty="0">
                <a:ln>
                  <a:noFill/>
                </a:ln>
                <a:solidFill>
                  <a:prstClr val="black"/>
                </a:solidFill>
                <a:effectLst/>
                <a:uLnTx/>
                <a:uFillTx/>
                <a:latin typeface="Symbol"/>
                <a:ea typeface="+mn-ea"/>
                <a:cs typeface="+mn-cs"/>
                <a:sym typeface="Symbol"/>
              </a:rPr>
              <a:t>t</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 Each curve is for a different value of c (yr</a:t>
            </a:r>
            <a:r>
              <a:rPr kumimoji="0" lang="en-US" altLang="en-US" sz="1400" b="0" i="0" u="none" strike="noStrike" kern="1200" cap="none" spc="0" normalizeH="0" baseline="30000" noProof="0" dirty="0">
                <a:ln>
                  <a:noFill/>
                </a:ln>
                <a:solidFill>
                  <a:prstClr val="black"/>
                </a:solidFill>
                <a:effectLst/>
                <a:uLnTx/>
                <a:uFillTx/>
                <a:latin typeface="Calibri"/>
                <a:ea typeface="+mn-ea"/>
                <a:cs typeface="+mn-cs"/>
              </a:rPr>
              <a:t>-1</a:t>
            </a:r>
            <a:r>
              <a:rPr kumimoji="0" lang="en-US" altLang="en-US" sz="1400" b="0" i="0" u="none" strike="noStrike" kern="1200" cap="none" spc="0" normalizeH="0" baseline="0" noProof="0" dirty="0">
                <a:ln>
                  <a:noFill/>
                </a:ln>
                <a:solidFill>
                  <a:prstClr val="black"/>
                </a:solidFill>
                <a:effectLst/>
                <a:uLnTx/>
                <a:uFillTx/>
                <a:latin typeface="Calibri"/>
                <a:ea typeface="+mn-ea"/>
                <a:cs typeface="+mn-cs"/>
              </a:rPr>
              <a:t>). From Battisti and Hirst (1989).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a:extLst>
              <a:ext uri="{FF2B5EF4-FFF2-40B4-BE49-F238E27FC236}">
                <a16:creationId xmlns:a16="http://schemas.microsoft.com/office/drawing/2014/main" id="{8A1A97D0-741F-4029-994F-F3CDAA646908}"/>
              </a:ext>
            </a:extLst>
          </p:cNvPr>
          <p:cNvSpPr txBox="1">
            <a:spLocks noChangeArrowheads="1"/>
          </p:cNvSpPr>
          <p:nvPr/>
        </p:nvSpPr>
        <p:spPr bwMode="auto">
          <a:xfrm>
            <a:off x="533400" y="1219200"/>
            <a:ext cx="8229600" cy="426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600"/>
              </a:spcAft>
              <a:buFontTx/>
              <a:buNone/>
            </a:pPr>
            <a:r>
              <a:rPr lang="en-US" altLang="en-US" sz="1800" dirty="0">
                <a:latin typeface="+mn-lt"/>
              </a:rPr>
              <a:t>   </a:t>
            </a:r>
            <a:r>
              <a:rPr lang="en-US" altLang="en-US" sz="2000" b="1" dirty="0">
                <a:latin typeface="+mn-lt"/>
              </a:rPr>
              <a:t>Key words</a:t>
            </a:r>
          </a:p>
          <a:p>
            <a:pPr eaLnBrk="1" hangingPunct="1">
              <a:spcBef>
                <a:spcPct val="0"/>
              </a:spcBef>
              <a:spcAft>
                <a:spcPts val="600"/>
              </a:spcAft>
            </a:pPr>
            <a:r>
              <a:rPr lang="en-US" altLang="en-US" sz="1800" dirty="0">
                <a:latin typeface="+mn-lt"/>
              </a:rPr>
              <a:t>El Nino and Southern Oscillation are a coupled ocean-atmosphere phenomenon</a:t>
            </a:r>
          </a:p>
          <a:p>
            <a:pPr eaLnBrk="1" hangingPunct="1">
              <a:spcBef>
                <a:spcPct val="0"/>
              </a:spcBef>
              <a:spcAft>
                <a:spcPts val="600"/>
              </a:spcAft>
            </a:pPr>
            <a:r>
              <a:rPr lang="en-US" altLang="en-US" sz="1800" dirty="0">
                <a:latin typeface="+mn-lt"/>
              </a:rPr>
              <a:t>Ocean: SST warming, retreating cold tongue, deepened thermocline</a:t>
            </a:r>
            <a:r>
              <a:rPr lang="en-US" altLang="en-US" sz="1800" dirty="0">
                <a:solidFill>
                  <a:schemeClr val="tx1">
                    <a:lumMod val="50000"/>
                    <a:lumOff val="50000"/>
                  </a:schemeClr>
                </a:solidFill>
                <a:latin typeface="+mn-lt"/>
              </a:rPr>
              <a:t>, phase-locking</a:t>
            </a:r>
          </a:p>
          <a:p>
            <a:pPr eaLnBrk="1" hangingPunct="1">
              <a:spcBef>
                <a:spcPct val="0"/>
              </a:spcBef>
              <a:spcAft>
                <a:spcPts val="600"/>
              </a:spcAft>
            </a:pPr>
            <a:r>
              <a:rPr lang="en-US" altLang="en-US" sz="1800" dirty="0">
                <a:latin typeface="+mn-lt"/>
              </a:rPr>
              <a:t>Atmosphere: eastward shift of convection, SLP seesaw between Darwin and Tahiti, westerly anomalies near the Dateline</a:t>
            </a:r>
          </a:p>
          <a:p>
            <a:pPr eaLnBrk="1" hangingPunct="1">
              <a:spcBef>
                <a:spcPct val="0"/>
              </a:spcBef>
              <a:spcAft>
                <a:spcPts val="600"/>
              </a:spcAft>
            </a:pPr>
            <a:r>
              <a:rPr lang="en-US" altLang="en-US" sz="1800" dirty="0">
                <a:latin typeface="+mn-lt"/>
              </a:rPr>
              <a:t>Bjerknes feedback, coupled instability, effect of Earth rotation</a:t>
            </a:r>
          </a:p>
          <a:p>
            <a:pPr eaLnBrk="1" hangingPunct="1">
              <a:spcBef>
                <a:spcPct val="0"/>
              </a:spcBef>
              <a:spcAft>
                <a:spcPts val="600"/>
              </a:spcAft>
            </a:pPr>
            <a:r>
              <a:rPr lang="en-US" altLang="en-US" sz="1800" dirty="0">
                <a:latin typeface="+mn-lt"/>
              </a:rPr>
              <a:t>Role of ocean Kelvin wave, zonal displacement between maximum zonal wind anomalies and peak SST warming on the equator, </a:t>
            </a:r>
            <a:r>
              <a:rPr lang="en-US" altLang="en-US" sz="1800" dirty="0">
                <a:solidFill>
                  <a:schemeClr val="tx1">
                    <a:lumMod val="50000"/>
                    <a:lumOff val="50000"/>
                  </a:schemeClr>
                </a:solidFill>
                <a:latin typeface="+mn-lt"/>
              </a:rPr>
              <a:t>coastal Kelvin wave observed at tide gauges, </a:t>
            </a:r>
          </a:p>
          <a:p>
            <a:pPr eaLnBrk="1" hangingPunct="1">
              <a:spcBef>
                <a:spcPct val="0"/>
              </a:spcBef>
              <a:spcAft>
                <a:spcPts val="600"/>
              </a:spcAft>
            </a:pPr>
            <a:r>
              <a:rPr lang="en-US" altLang="en-US" sz="1800" dirty="0">
                <a:latin typeface="+mn-lt"/>
              </a:rPr>
              <a:t>Thermocline feedback confined to eastern Eq. Pacific </a:t>
            </a:r>
            <a:r>
              <a:rPr lang="en-US" altLang="en-US" sz="1800" dirty="0">
                <a:latin typeface="+mn-lt"/>
                <a:sym typeface="Wingdings" panose="05000000000000000000" pitchFamily="2" charset="2"/>
              </a:rPr>
              <a:t> </a:t>
            </a:r>
            <a:r>
              <a:rPr lang="en-US" altLang="en-US" sz="1800" dirty="0">
                <a:latin typeface="+mn-lt"/>
              </a:rPr>
              <a:t>shallow mean thermocline &amp; persisting southeast trades</a:t>
            </a:r>
          </a:p>
          <a:p>
            <a:pPr eaLnBrk="1" hangingPunct="1">
              <a:spcBef>
                <a:spcPct val="0"/>
              </a:spcBef>
              <a:spcAft>
                <a:spcPts val="600"/>
              </a:spcAft>
            </a:pPr>
            <a:r>
              <a:rPr lang="en-US" altLang="en-US" sz="1800" dirty="0">
                <a:latin typeface="+mn-lt"/>
              </a:rPr>
              <a:t>Oscillation b/w El Nino and La Nina, delayed negative feedback due to slow ocean wave propagation, preference for large basin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a:extLst>
              <a:ext uri="{FF2B5EF4-FFF2-40B4-BE49-F238E27FC236}">
                <a16:creationId xmlns:a16="http://schemas.microsoft.com/office/drawing/2014/main" id="{3C48CA5E-5D04-4936-980D-7E240EFFA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42" t="7309" r="8003"/>
          <a:stretch>
            <a:fillRect/>
          </a:stretch>
        </p:blipFill>
        <p:spPr bwMode="auto">
          <a:xfrm>
            <a:off x="0" y="468313"/>
            <a:ext cx="7772400" cy="638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5">
            <a:extLst>
              <a:ext uri="{FF2B5EF4-FFF2-40B4-BE49-F238E27FC236}">
                <a16:creationId xmlns:a16="http://schemas.microsoft.com/office/drawing/2014/main" id="{9E7A69B9-F614-46A7-BFC0-54F17408BF0F}"/>
              </a:ext>
            </a:extLst>
          </p:cNvPr>
          <p:cNvSpPr txBox="1">
            <a:spLocks noChangeArrowheads="1"/>
          </p:cNvSpPr>
          <p:nvPr/>
        </p:nvSpPr>
        <p:spPr bwMode="auto">
          <a:xfrm>
            <a:off x="381000" y="152400"/>
            <a:ext cx="4637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DJF(1) correlation with NDJ Nino3.4 SST (79-05)</a:t>
            </a:r>
          </a:p>
        </p:txBody>
      </p:sp>
      <p:sp>
        <p:nvSpPr>
          <p:cNvPr id="49156" name="Text Box 5">
            <a:extLst>
              <a:ext uri="{FF2B5EF4-FFF2-40B4-BE49-F238E27FC236}">
                <a16:creationId xmlns:a16="http://schemas.microsoft.com/office/drawing/2014/main" id="{68846A7A-7645-4019-9C4D-541DD929589A}"/>
              </a:ext>
            </a:extLst>
          </p:cNvPr>
          <p:cNvSpPr txBox="1">
            <a:spLocks noChangeArrowheads="1"/>
          </p:cNvSpPr>
          <p:nvPr/>
        </p:nvSpPr>
        <p:spPr bwMode="auto">
          <a:xfrm>
            <a:off x="7772400" y="609600"/>
            <a:ext cx="5778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SST</a:t>
            </a:r>
          </a:p>
        </p:txBody>
      </p:sp>
      <p:sp>
        <p:nvSpPr>
          <p:cNvPr id="49157" name="Text Box 7">
            <a:extLst>
              <a:ext uri="{FF2B5EF4-FFF2-40B4-BE49-F238E27FC236}">
                <a16:creationId xmlns:a16="http://schemas.microsoft.com/office/drawing/2014/main" id="{BB78DD3B-4AB1-421F-813D-B6375FF04762}"/>
              </a:ext>
            </a:extLst>
          </p:cNvPr>
          <p:cNvSpPr txBox="1">
            <a:spLocks noChangeArrowheads="1"/>
          </p:cNvSpPr>
          <p:nvPr/>
        </p:nvSpPr>
        <p:spPr bwMode="auto">
          <a:xfrm>
            <a:off x="7683500" y="2559050"/>
            <a:ext cx="1558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SLP &amp; sfc wind</a:t>
            </a:r>
          </a:p>
        </p:txBody>
      </p:sp>
      <p:sp>
        <p:nvSpPr>
          <p:cNvPr id="49158" name="Text Box 8">
            <a:extLst>
              <a:ext uri="{FF2B5EF4-FFF2-40B4-BE49-F238E27FC236}">
                <a16:creationId xmlns:a16="http://schemas.microsoft.com/office/drawing/2014/main" id="{01C81D02-5CDE-48E8-A4A6-5B5B8B3B4F46}"/>
              </a:ext>
            </a:extLst>
          </p:cNvPr>
          <p:cNvSpPr txBox="1">
            <a:spLocks noChangeArrowheads="1"/>
          </p:cNvSpPr>
          <p:nvPr/>
        </p:nvSpPr>
        <p:spPr bwMode="auto">
          <a:xfrm>
            <a:off x="7696200" y="4572000"/>
            <a:ext cx="121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Temp (850-250 mb) &amp; precip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81000" y="2816225"/>
            <a:ext cx="4495800" cy="2209800"/>
          </a:xfrm>
          <a:prstGeom prst="roundRect">
            <a:avLst>
              <a:gd name="adj" fmla="val 59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800">
              <a:solidFill>
                <a:prstClr val="white"/>
              </a:solidFill>
            </a:endParaRPr>
          </a:p>
        </p:txBody>
      </p:sp>
      <p:sp>
        <p:nvSpPr>
          <p:cNvPr id="6147" name="Rectangle 2"/>
          <p:cNvSpPr>
            <a:spLocks noGrp="1" noChangeArrowheads="1"/>
          </p:cNvSpPr>
          <p:nvPr>
            <p:ph type="title"/>
          </p:nvPr>
        </p:nvSpPr>
        <p:spPr>
          <a:xfrm>
            <a:off x="542260" y="685800"/>
            <a:ext cx="4191000" cy="1143000"/>
          </a:xfrm>
        </p:spPr>
        <p:txBody>
          <a:bodyPr wrap="square" lIns="91440" tIns="45720" rIns="91440" bIns="45720" numCol="1" anchorCtr="0" compatLnSpc="1">
            <a:prstTxWarp prst="textNoShape">
              <a:avLst/>
            </a:prstTxWarp>
            <a:noAutofit/>
          </a:bodyPr>
          <a:lstStyle/>
          <a:p>
            <a:pPr eaLnBrk="1" hangingPunct="1">
              <a:defRPr/>
            </a:pPr>
            <a:r>
              <a:rPr lang="en-US" altLang="en-US" sz="2400" dirty="0">
                <a:latin typeface="+mn-lt"/>
              </a:rPr>
              <a:t>Tracking ENSO: </a:t>
            </a:r>
            <a:br>
              <a:rPr lang="en-US" altLang="en-US" sz="2400" dirty="0">
                <a:latin typeface="+mn-lt"/>
              </a:rPr>
            </a:br>
            <a:r>
              <a:rPr lang="en-US" altLang="en-US" sz="2400" dirty="0">
                <a:latin typeface="+mn-lt"/>
              </a:rPr>
              <a:t>Ni</a:t>
            </a:r>
            <a:r>
              <a:rPr lang="en-US" altLang="en-US" sz="2400" dirty="0">
                <a:latin typeface="+mn-lt"/>
                <a:cs typeface="Times New Roman" pitchFamily="18" charset="0"/>
              </a:rPr>
              <a:t>ño SST Departures (</a:t>
            </a:r>
            <a:r>
              <a:rPr lang="en-US" altLang="en-US" sz="2400" baseline="30000" dirty="0" err="1">
                <a:latin typeface="+mn-lt"/>
                <a:cs typeface="Times New Roman" pitchFamily="18" charset="0"/>
              </a:rPr>
              <a:t>o</a:t>
            </a:r>
            <a:r>
              <a:rPr lang="en-US" altLang="en-US" sz="2400" dirty="0" err="1">
                <a:latin typeface="+mn-lt"/>
                <a:cs typeface="Times New Roman" pitchFamily="18" charset="0"/>
              </a:rPr>
              <a:t>C</a:t>
            </a:r>
            <a:r>
              <a:rPr lang="en-US" altLang="en-US" sz="2400" dirty="0">
                <a:latin typeface="+mn-lt"/>
                <a:cs typeface="Times New Roman" pitchFamily="18" charset="0"/>
              </a:rPr>
              <a:t>)</a:t>
            </a:r>
            <a:endParaRPr lang="en-US" altLang="en-US" sz="2400" dirty="0">
              <a:latin typeface="+mn-lt"/>
            </a:endParaRPr>
          </a:p>
        </p:txBody>
      </p:sp>
      <p:sp>
        <p:nvSpPr>
          <p:cNvPr id="76806" name="Rectangle 108" descr="ENAreaGraphic"/>
          <p:cNvSpPr>
            <a:spLocks noChangeArrowheads="1"/>
          </p:cNvSpPr>
          <p:nvPr/>
        </p:nvSpPr>
        <p:spPr bwMode="auto">
          <a:xfrm>
            <a:off x="495300" y="2511425"/>
            <a:ext cx="4724400" cy="2514600"/>
          </a:xfrm>
          <a:prstGeom prst="rect">
            <a:avLst/>
          </a:prstGeom>
          <a:blipFill dpi="0" rotWithShape="0">
            <a:blip r:embed="rId3"/>
            <a:srcRect/>
            <a:stretch>
              <a:fillRect/>
            </a:stretch>
          </a:blipFill>
          <a:ln w="9525">
            <a:solidFill>
              <a:schemeClr val="tx1"/>
            </a:solidFill>
            <a:miter lim="800000"/>
            <a:headEnd/>
            <a:tailEnd/>
          </a:ln>
        </p:spPr>
        <p:txBody>
          <a:bodyPr wrap="none" anchor="ctr"/>
          <a:lstStyle>
            <a:lvl1pPr>
              <a:spcBef>
                <a:spcPts val="250"/>
              </a:spcBef>
              <a:buClr>
                <a:schemeClr val="accent1"/>
              </a:buClr>
              <a:buSzPct val="80000"/>
              <a:buFont typeface="Wingdings 2" panose="05020102010507070707" pitchFamily="18" charset="2"/>
              <a:buChar char=""/>
              <a:defRPr sz="2800">
                <a:solidFill>
                  <a:schemeClr val="tx1"/>
                </a:solidFill>
                <a:latin typeface="Verdana" panose="020B0604030504040204" pitchFamily="34" charset="0"/>
                <a:ea typeface="MS PGothic" panose="020B0600070205080204" pitchFamily="34" charset="-128"/>
              </a:defRPr>
            </a:lvl1pPr>
            <a:lvl2pPr marL="742950" indent="-285750">
              <a:spcBef>
                <a:spcPts val="250"/>
              </a:spcBef>
              <a:buClr>
                <a:schemeClr val="accent1"/>
              </a:buClr>
              <a:buSzPct val="100000"/>
              <a:buFont typeface="Verdana" panose="020B0604030504040204" pitchFamily="34" charset="0"/>
              <a:buChar char="◦"/>
              <a:defRPr sz="2400">
                <a:solidFill>
                  <a:schemeClr val="tx1"/>
                </a:solidFill>
                <a:latin typeface="Verdana" panose="020B0604030504040204" pitchFamily="34" charset="0"/>
                <a:ea typeface="MS PGothic" panose="020B0600070205080204" pitchFamily="34" charset="-128"/>
              </a:defRPr>
            </a:lvl2pPr>
            <a:lvl3pPr marL="1143000" indent="-228600">
              <a:spcBef>
                <a:spcPts val="250"/>
              </a:spcBef>
              <a:buClr>
                <a:srgbClr val="ED3742"/>
              </a:buClr>
              <a:buSzPct val="100000"/>
              <a:buFont typeface="Wingdings 2" panose="05020102010507070707" pitchFamily="18" charset="2"/>
              <a:buChar char=""/>
              <a:defRPr sz="2200">
                <a:solidFill>
                  <a:schemeClr val="tx1"/>
                </a:solidFill>
                <a:latin typeface="Verdana" panose="020B0604030504040204" pitchFamily="34" charset="0"/>
                <a:ea typeface="MS PGothic" panose="020B0600070205080204" pitchFamily="34" charset="-128"/>
              </a:defRPr>
            </a:lvl3pPr>
            <a:lvl4pPr marL="1600200" indent="-228600">
              <a:spcBef>
                <a:spcPts val="225"/>
              </a:spcBef>
              <a:buClr>
                <a:srgbClr val="ED3742"/>
              </a:buClr>
              <a:buSzPct val="112000"/>
              <a:buFont typeface="Verdana" panose="020B0604030504040204" pitchFamily="34" charset="0"/>
              <a:buChar char="◦"/>
              <a:defRPr sz="1900">
                <a:solidFill>
                  <a:schemeClr val="tx1"/>
                </a:solidFill>
                <a:latin typeface="Verdana" panose="020B0604030504040204" pitchFamily="34" charset="0"/>
                <a:ea typeface="MS PGothic" panose="020B0600070205080204" pitchFamily="34" charset="-128"/>
              </a:defRPr>
            </a:lvl4pPr>
            <a:lvl5pPr marL="2057400" indent="-228600">
              <a:spcBef>
                <a:spcPts val="250"/>
              </a:spcBef>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ts val="250"/>
              </a:spcBef>
              <a:spcAft>
                <a:spcPct val="0"/>
              </a:spcAft>
              <a:buClr>
                <a:srgbClr val="4A85BF"/>
              </a:buClr>
              <a:buSzPct val="100000"/>
              <a:buFont typeface="Wingdings 2" panose="05020102010507070707" pitchFamily="18" charset="2"/>
              <a:buChar char=""/>
              <a:defRPr>
                <a:solidFill>
                  <a:schemeClr val="tx1"/>
                </a:solidFill>
                <a:latin typeface="Verdana" panose="020B0604030504040204" pitchFamily="34" charset="0"/>
                <a:ea typeface="MS PGothic" panose="020B0600070205080204" pitchFamily="34" charset="-128"/>
              </a:defRPr>
            </a:lvl9pPr>
          </a:lstStyle>
          <a:p>
            <a:pPr eaLnBrk="1" hangingPunct="1">
              <a:spcBef>
                <a:spcPct val="0"/>
              </a:spcBef>
              <a:buClrTx/>
              <a:buSzTx/>
              <a:buFontTx/>
              <a:buNone/>
            </a:pPr>
            <a:endParaRPr lang="en-US" altLang="en-US">
              <a:solidFill>
                <a:srgbClr val="000000"/>
              </a:solidFill>
              <a:latin typeface="Times New Roman" panose="02020603050405020304" pitchFamily="18" charset="0"/>
              <a:cs typeface="Arial" panose="020B0604020202020204" pitchFamily="34" charset="0"/>
            </a:endParaRPr>
          </a:p>
        </p:txBody>
      </p:sp>
      <p:pic>
        <p:nvPicPr>
          <p:cNvPr id="4" name="Picture 3" descr="A picture containing text, screenshot, line, plot&#10;&#10;Description automatically generated">
            <a:extLst>
              <a:ext uri="{FF2B5EF4-FFF2-40B4-BE49-F238E27FC236}">
                <a16:creationId xmlns:a16="http://schemas.microsoft.com/office/drawing/2014/main" id="{6DAB03D3-9033-DC2F-8825-3EE55A81AF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914399"/>
            <a:ext cx="3657600" cy="5244123"/>
          </a:xfrm>
          <a:prstGeom prst="rect">
            <a:avLst/>
          </a:prstGeom>
        </p:spPr>
      </p:pic>
    </p:spTree>
    <p:extLst>
      <p:ext uri="{BB962C8B-B14F-4D97-AF65-F5344CB8AC3E}">
        <p14:creationId xmlns:p14="http://schemas.microsoft.com/office/powerpoint/2010/main" val="3435633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56572269-096B-430C-8448-ACEE5FCB5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040"/>
          <a:stretch>
            <a:fillRect/>
          </a:stretch>
        </p:blipFill>
        <p:spPr bwMode="auto">
          <a:xfrm>
            <a:off x="290513" y="127000"/>
            <a:ext cx="885348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a:extLst>
              <a:ext uri="{FF2B5EF4-FFF2-40B4-BE49-F238E27FC236}">
                <a16:creationId xmlns:a16="http://schemas.microsoft.com/office/drawing/2014/main" id="{15E967F7-703F-41A4-A724-8A187EBC18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125" b="35359"/>
          <a:stretch>
            <a:fillRect/>
          </a:stretch>
        </p:blipFill>
        <p:spPr bwMode="auto">
          <a:xfrm>
            <a:off x="914400" y="5638800"/>
            <a:ext cx="73342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EB7A0F6E-3417-418F-8F2C-966D1A36CB1F}"/>
              </a:ext>
            </a:extLst>
          </p:cNvPr>
          <p:cNvSpPr txBox="1">
            <a:spLocks noChangeArrowheads="1"/>
          </p:cNvSpPr>
          <p:nvPr/>
        </p:nvSpPr>
        <p:spPr bwMode="auto">
          <a:xfrm>
            <a:off x="838200" y="6248400"/>
            <a:ext cx="751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a:t>SST and surface winds during November-April of 1997-98, and 1998-99.</a:t>
            </a:r>
          </a:p>
        </p:txBody>
      </p:sp>
      <p:sp>
        <p:nvSpPr>
          <p:cNvPr id="11269" name="Text Box 5">
            <a:extLst>
              <a:ext uri="{FF2B5EF4-FFF2-40B4-BE49-F238E27FC236}">
                <a16:creationId xmlns:a16="http://schemas.microsoft.com/office/drawing/2014/main" id="{8168AD7D-CBB5-4F29-A214-5096CEAE3813}"/>
              </a:ext>
            </a:extLst>
          </p:cNvPr>
          <p:cNvSpPr txBox="1">
            <a:spLocks noChangeArrowheads="1"/>
          </p:cNvSpPr>
          <p:nvPr/>
        </p:nvSpPr>
        <p:spPr bwMode="auto">
          <a:xfrm>
            <a:off x="1371600" y="2224088"/>
            <a:ext cx="1538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a:solidFill>
                  <a:schemeClr val="bg1"/>
                </a:solidFill>
              </a:rPr>
              <a:t>Nov 97-Apr 98</a:t>
            </a:r>
          </a:p>
        </p:txBody>
      </p:sp>
      <p:sp>
        <p:nvSpPr>
          <p:cNvPr id="11270" name="Text Box 5">
            <a:extLst>
              <a:ext uri="{FF2B5EF4-FFF2-40B4-BE49-F238E27FC236}">
                <a16:creationId xmlns:a16="http://schemas.microsoft.com/office/drawing/2014/main" id="{BFC4F4A1-1E02-49CD-BC54-D59D5E9DB973}"/>
              </a:ext>
            </a:extLst>
          </p:cNvPr>
          <p:cNvSpPr txBox="1">
            <a:spLocks noChangeArrowheads="1"/>
          </p:cNvSpPr>
          <p:nvPr/>
        </p:nvSpPr>
        <p:spPr bwMode="auto">
          <a:xfrm>
            <a:off x="1371600" y="4735513"/>
            <a:ext cx="1538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a:solidFill>
                  <a:schemeClr val="bg1"/>
                </a:solidFill>
              </a:rPr>
              <a:t>Nov 98-Apr 99</a:t>
            </a:r>
          </a:p>
        </p:txBody>
      </p:sp>
      <p:sp>
        <p:nvSpPr>
          <p:cNvPr id="7" name="Rectangle 6">
            <a:extLst>
              <a:ext uri="{FF2B5EF4-FFF2-40B4-BE49-F238E27FC236}">
                <a16:creationId xmlns:a16="http://schemas.microsoft.com/office/drawing/2014/main" id="{167760BF-EAED-42D4-ADC3-47227EFFFAEA}"/>
              </a:ext>
            </a:extLst>
          </p:cNvPr>
          <p:cNvSpPr/>
          <p:nvPr/>
        </p:nvSpPr>
        <p:spPr>
          <a:xfrm>
            <a:off x="336550" y="-73025"/>
            <a:ext cx="88392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Rectangle 1">
            <a:extLst>
              <a:ext uri="{FF2B5EF4-FFF2-40B4-BE49-F238E27FC236}">
                <a16:creationId xmlns:a16="http://schemas.microsoft.com/office/drawing/2014/main" id="{05B96CBC-B30C-49E0-A00D-68A32DC1428E}"/>
              </a:ext>
            </a:extLst>
          </p:cNvPr>
          <p:cNvSpPr/>
          <p:nvPr/>
        </p:nvSpPr>
        <p:spPr>
          <a:xfrm>
            <a:off x="3048000" y="3733800"/>
            <a:ext cx="2286000" cy="457200"/>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47DB379B-5520-47BB-936E-4BB755741A0F}"/>
              </a:ext>
            </a:extLst>
          </p:cNvPr>
          <p:cNvSpPr/>
          <p:nvPr/>
        </p:nvSpPr>
        <p:spPr>
          <a:xfrm>
            <a:off x="3048000" y="1219200"/>
            <a:ext cx="2286000" cy="457200"/>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a:extLst>
              <a:ext uri="{FF2B5EF4-FFF2-40B4-BE49-F238E27FC236}">
                <a16:creationId xmlns:a16="http://schemas.microsoft.com/office/drawing/2014/main" id="{5CEED59E-ED48-4FFF-B25C-716E64B0DC30}"/>
              </a:ext>
            </a:extLst>
          </p:cNvPr>
          <p:cNvSpPr txBox="1"/>
          <p:nvPr/>
        </p:nvSpPr>
        <p:spPr>
          <a:xfrm>
            <a:off x="158963" y="6525344"/>
            <a:ext cx="773832" cy="276999"/>
          </a:xfrm>
          <a:prstGeom prst="rect">
            <a:avLst/>
          </a:prstGeom>
          <a:noFill/>
        </p:spPr>
        <p:txBody>
          <a:bodyPr wrap="square">
            <a:spAutoFit/>
          </a:bodyPr>
          <a:lstStyle/>
          <a:p>
            <a:r>
              <a:rPr lang="en-US" altLang="en-US" sz="1200" b="1" dirty="0">
                <a:latin typeface="Calibri" panose="020F0502020204030204" pitchFamily="34" charset="0"/>
                <a:cs typeface="Calibri" panose="020F0502020204030204" pitchFamily="34" charset="0"/>
              </a:rPr>
              <a:t>Fig. 9.4</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20A169FB-BA71-427A-A06A-F96580D0D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08"/>
          <a:stretch>
            <a:fillRect/>
          </a:stretch>
        </p:blipFill>
        <p:spPr bwMode="auto">
          <a:xfrm>
            <a:off x="609600" y="381000"/>
            <a:ext cx="8077200"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a:extLst>
              <a:ext uri="{FF2B5EF4-FFF2-40B4-BE49-F238E27FC236}">
                <a16:creationId xmlns:a16="http://schemas.microsoft.com/office/drawing/2014/main" id="{A4BE32E7-1C80-4598-983F-0397CAC80C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3466"/>
          <a:stretch>
            <a:fillRect/>
          </a:stretch>
        </p:blipFill>
        <p:spPr bwMode="auto">
          <a:xfrm>
            <a:off x="1371600" y="5410200"/>
            <a:ext cx="64706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a:extLst>
              <a:ext uri="{FF2B5EF4-FFF2-40B4-BE49-F238E27FC236}">
                <a16:creationId xmlns:a16="http://schemas.microsoft.com/office/drawing/2014/main" id="{2204AFDE-6901-4C9D-A1C2-E71F59D8CE49}"/>
              </a:ext>
            </a:extLst>
          </p:cNvPr>
          <p:cNvSpPr txBox="1">
            <a:spLocks noChangeArrowheads="1"/>
          </p:cNvSpPr>
          <p:nvPr/>
        </p:nvSpPr>
        <p:spPr bwMode="auto">
          <a:xfrm>
            <a:off x="1066800" y="6096000"/>
            <a:ext cx="807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dirty="0"/>
              <a:t>Precipitation and surface winds during November-April of 1997-98, and 1998-99.</a:t>
            </a:r>
          </a:p>
        </p:txBody>
      </p:sp>
      <p:sp>
        <p:nvSpPr>
          <p:cNvPr id="13317" name="Text Box 5">
            <a:extLst>
              <a:ext uri="{FF2B5EF4-FFF2-40B4-BE49-F238E27FC236}">
                <a16:creationId xmlns:a16="http://schemas.microsoft.com/office/drawing/2014/main" id="{FCECBEBB-974C-4443-BA5C-8524A9C644AF}"/>
              </a:ext>
            </a:extLst>
          </p:cNvPr>
          <p:cNvSpPr txBox="1">
            <a:spLocks noChangeArrowheads="1"/>
          </p:cNvSpPr>
          <p:nvPr/>
        </p:nvSpPr>
        <p:spPr bwMode="auto">
          <a:xfrm>
            <a:off x="1509713" y="2300288"/>
            <a:ext cx="153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a:solidFill>
                  <a:schemeClr val="bg1"/>
                </a:solidFill>
              </a:rPr>
              <a:t>Nov 97-Apr 98</a:t>
            </a:r>
          </a:p>
        </p:txBody>
      </p:sp>
      <p:sp>
        <p:nvSpPr>
          <p:cNvPr id="13318" name="Text Box 5">
            <a:extLst>
              <a:ext uri="{FF2B5EF4-FFF2-40B4-BE49-F238E27FC236}">
                <a16:creationId xmlns:a16="http://schemas.microsoft.com/office/drawing/2014/main" id="{DBECCE5F-9B79-4773-9437-0D042D539572}"/>
              </a:ext>
            </a:extLst>
          </p:cNvPr>
          <p:cNvSpPr txBox="1">
            <a:spLocks noChangeArrowheads="1"/>
          </p:cNvSpPr>
          <p:nvPr/>
        </p:nvSpPr>
        <p:spPr bwMode="auto">
          <a:xfrm>
            <a:off x="1509713" y="4648200"/>
            <a:ext cx="1538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800">
                <a:solidFill>
                  <a:schemeClr val="bg1"/>
                </a:solidFill>
              </a:rPr>
              <a:t>Nov 98-Apr 99</a:t>
            </a:r>
          </a:p>
        </p:txBody>
      </p:sp>
      <p:sp>
        <p:nvSpPr>
          <p:cNvPr id="7" name="Rectangle 6">
            <a:extLst>
              <a:ext uri="{FF2B5EF4-FFF2-40B4-BE49-F238E27FC236}">
                <a16:creationId xmlns:a16="http://schemas.microsoft.com/office/drawing/2014/main" id="{8AB9C6D6-E118-4905-B1F6-C71B1DC63618}"/>
              </a:ext>
            </a:extLst>
          </p:cNvPr>
          <p:cNvSpPr/>
          <p:nvPr/>
        </p:nvSpPr>
        <p:spPr>
          <a:xfrm>
            <a:off x="3035968" y="3732882"/>
            <a:ext cx="2286000" cy="457200"/>
          </a:xfrm>
          <a:prstGeom prst="rect">
            <a:avLst/>
          </a:prstGeom>
          <a:noFill/>
          <a:ln>
            <a:solidFill>
              <a:schemeClr val="tx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38F4F84E-2367-41EB-A0DB-8C802752C621}"/>
              </a:ext>
            </a:extLst>
          </p:cNvPr>
          <p:cNvSpPr/>
          <p:nvPr/>
        </p:nvSpPr>
        <p:spPr>
          <a:xfrm>
            <a:off x="3048000" y="1371600"/>
            <a:ext cx="2286000" cy="457200"/>
          </a:xfrm>
          <a:prstGeom prst="rect">
            <a:avLst/>
          </a:prstGeom>
          <a:noFill/>
          <a:ln>
            <a:solidFill>
              <a:schemeClr val="tx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BB607BDA-E3F8-44EB-A2A1-7C92C52789E2}"/>
              </a:ext>
            </a:extLst>
          </p:cNvPr>
          <p:cNvSpPr txBox="1"/>
          <p:nvPr/>
        </p:nvSpPr>
        <p:spPr>
          <a:xfrm>
            <a:off x="152400" y="6545832"/>
            <a:ext cx="773832" cy="276999"/>
          </a:xfrm>
          <a:prstGeom prst="rect">
            <a:avLst/>
          </a:prstGeom>
          <a:noFill/>
        </p:spPr>
        <p:txBody>
          <a:bodyPr wrap="square">
            <a:spAutoFit/>
          </a:bodyPr>
          <a:lstStyle/>
          <a:p>
            <a:r>
              <a:rPr lang="en-US" altLang="en-US" sz="1200" b="1" dirty="0">
                <a:latin typeface="Calibri" panose="020F0502020204030204" pitchFamily="34" charset="0"/>
                <a:cs typeface="Calibri" panose="020F0502020204030204" pitchFamily="34" charset="0"/>
              </a:rPr>
              <a:t>Fig. 9.4</a:t>
            </a: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a:extLst>
              <a:ext uri="{FF2B5EF4-FFF2-40B4-BE49-F238E27FC236}">
                <a16:creationId xmlns:a16="http://schemas.microsoft.com/office/drawing/2014/main" id="{256B8C49-6666-4E5B-9A94-52BDF5C66C6F}"/>
              </a:ext>
            </a:extLst>
          </p:cNvPr>
          <p:cNvSpPr txBox="1">
            <a:spLocks noChangeArrowheads="1"/>
          </p:cNvSpPr>
          <p:nvPr/>
        </p:nvSpPr>
        <p:spPr bwMode="auto">
          <a:xfrm>
            <a:off x="1137228" y="3919132"/>
            <a:ext cx="71108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indent="1714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0" eaLnBrk="1" hangingPunct="1">
              <a:spcBef>
                <a:spcPct val="0"/>
              </a:spcBef>
              <a:buNone/>
            </a:pPr>
            <a:r>
              <a:rPr lang="en-US" altLang="en-US" sz="1400" b="1" dirty="0">
                <a:latin typeface="Calibri"/>
                <a:cs typeface="Calibri"/>
              </a:rPr>
              <a:t>Fig. 9.3. </a:t>
            </a:r>
            <a:r>
              <a:rPr lang="en-US" altLang="en-US" sz="1400" dirty="0">
                <a:latin typeface="Calibri"/>
                <a:cs typeface="Calibri"/>
              </a:rPr>
              <a:t>(left) Smoke from </a:t>
            </a:r>
            <a:r>
              <a:rPr lang="en-US" altLang="en-US" sz="1400" dirty="0">
                <a:solidFill>
                  <a:schemeClr val="accent6">
                    <a:lumMod val="50000"/>
                  </a:schemeClr>
                </a:solidFill>
                <a:latin typeface="Calibri"/>
                <a:cs typeface="Calibri"/>
              </a:rPr>
              <a:t>wildfire in Indonesia </a:t>
            </a:r>
            <a:r>
              <a:rPr lang="en-US" altLang="en-US" sz="1400" dirty="0">
                <a:latin typeface="Calibri"/>
                <a:cs typeface="Calibri"/>
              </a:rPr>
              <a:t>2015. (right) A </a:t>
            </a:r>
            <a:r>
              <a:rPr lang="en-US" altLang="en-US" sz="1400" dirty="0">
                <a:solidFill>
                  <a:srgbClr val="0070C0"/>
                </a:solidFill>
                <a:latin typeface="Calibri"/>
                <a:cs typeface="Calibri"/>
              </a:rPr>
              <a:t>lake</a:t>
            </a:r>
            <a:r>
              <a:rPr lang="en-US" altLang="en-US" sz="1400" dirty="0">
                <a:latin typeface="Calibri"/>
                <a:cs typeface="Calibri"/>
              </a:rPr>
              <a:t> that emerged in Peruvian desert following the 1997-98 El Nino. </a:t>
            </a:r>
            <a:endParaRPr lang="en-US" altLang="en-US" sz="1400" dirty="0"/>
          </a:p>
        </p:txBody>
      </p:sp>
      <p:pic>
        <p:nvPicPr>
          <p:cNvPr id="3" name="图片 2" descr="图片包含 图形用户界面&#10;&#10;描述已自动生成">
            <a:extLst>
              <a:ext uri="{FF2B5EF4-FFF2-40B4-BE49-F238E27FC236}">
                <a16:creationId xmlns:a16="http://schemas.microsoft.com/office/drawing/2014/main" id="{EB96E7CF-3ABF-4127-9439-AB2F59E53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3348"/>
            <a:ext cx="9144000" cy="3003357"/>
          </a:xfrm>
          <a:prstGeom prst="rect">
            <a:avLst/>
          </a:prstGeom>
        </p:spPr>
      </p:pic>
      <p:sp>
        <p:nvSpPr>
          <p:cNvPr id="4" name="Text Box 4">
            <a:extLst>
              <a:ext uri="{FF2B5EF4-FFF2-40B4-BE49-F238E27FC236}">
                <a16:creationId xmlns:a16="http://schemas.microsoft.com/office/drawing/2014/main" id="{C001ED18-6F9A-4C16-8482-18B42A3DBE4C}"/>
              </a:ext>
            </a:extLst>
          </p:cNvPr>
          <p:cNvSpPr txBox="1">
            <a:spLocks noChangeArrowheads="1"/>
          </p:cNvSpPr>
          <p:nvPr/>
        </p:nvSpPr>
        <p:spPr bwMode="auto">
          <a:xfrm>
            <a:off x="5105400" y="4737318"/>
            <a:ext cx="3810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714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dirty="0"/>
              <a:t>Lake of the Dunes</a:t>
            </a:r>
          </a:p>
          <a:p>
            <a:pPr eaLnBrk="1" hangingPunct="1">
              <a:spcBef>
                <a:spcPct val="0"/>
              </a:spcBef>
              <a:buFontTx/>
              <a:buNone/>
            </a:pPr>
            <a:r>
              <a:rPr lang="en-US" altLang="en-US" sz="1400" dirty="0"/>
              <a:t>Like a 90-mile long mirage, an El Nino-fed lake ten feet deep spread across Peru’s </a:t>
            </a:r>
            <a:r>
              <a:rPr lang="en-US" altLang="en-US" sz="1400" dirty="0" err="1"/>
              <a:t>Sechura</a:t>
            </a:r>
            <a:r>
              <a:rPr lang="en-US" altLang="en-US" sz="1400" dirty="0"/>
              <a:t> Desert, usually one of the dries places on Earth. Over the centuries native people have given the periodic lake temporary names. This time </a:t>
            </a:r>
            <a:r>
              <a:rPr lang="en-US" altLang="en-US" sz="1400" b="1" dirty="0"/>
              <a:t>Lake La Nina</a:t>
            </a:r>
            <a:r>
              <a:rPr lang="en-US" altLang="en-US" sz="1400" dirty="0"/>
              <a:t> prevailed.</a:t>
            </a:r>
          </a:p>
          <a:p>
            <a:pPr algn="r" eaLnBrk="1" hangingPunct="1">
              <a:spcBef>
                <a:spcPct val="0"/>
              </a:spcBef>
              <a:buFontTx/>
              <a:buNone/>
            </a:pPr>
            <a:r>
              <a:rPr lang="en-US" altLang="en-US" sz="1400" i="1" dirty="0"/>
              <a:t>National Geographic</a:t>
            </a:r>
            <a:r>
              <a:rPr lang="en-US" altLang="en-US" sz="1400" dirty="0"/>
              <a:t>, March 1999</a:t>
            </a:r>
          </a:p>
        </p:txBody>
      </p:sp>
      <p:sp>
        <p:nvSpPr>
          <p:cNvPr id="5" name="TextBox 4">
            <a:extLst>
              <a:ext uri="{FF2B5EF4-FFF2-40B4-BE49-F238E27FC236}">
                <a16:creationId xmlns:a16="http://schemas.microsoft.com/office/drawing/2014/main" id="{CDA1133C-0153-FCA5-F0BF-38B12B31FB7C}"/>
              </a:ext>
            </a:extLst>
          </p:cNvPr>
          <p:cNvSpPr txBox="1"/>
          <p:nvPr/>
        </p:nvSpPr>
        <p:spPr>
          <a:xfrm>
            <a:off x="3962400" y="391199"/>
            <a:ext cx="2057400" cy="461665"/>
          </a:xfrm>
          <a:prstGeom prst="rect">
            <a:avLst/>
          </a:prstGeom>
          <a:noFill/>
        </p:spPr>
        <p:txBody>
          <a:bodyPr wrap="square">
            <a:spAutoFit/>
          </a:bodyPr>
          <a:lstStyle/>
          <a:p>
            <a:r>
              <a:rPr lang="en-US" altLang="en-US" sz="2400" dirty="0">
                <a:latin typeface="Calibri"/>
                <a:cs typeface="Calibri"/>
              </a:rPr>
              <a:t>El Nino effects</a:t>
            </a:r>
            <a:endParaRPr lang="en-US" sz="2400" dirty="0">
              <a:solidFill>
                <a:srgbClr val="00B0F0"/>
              </a:solidFill>
            </a:endParaRPr>
          </a:p>
        </p:txBody>
      </p:sp>
      <p:sp>
        <p:nvSpPr>
          <p:cNvPr id="6" name="TextBox 5">
            <a:extLst>
              <a:ext uri="{FF2B5EF4-FFF2-40B4-BE49-F238E27FC236}">
                <a16:creationId xmlns:a16="http://schemas.microsoft.com/office/drawing/2014/main" id="{828E267A-289D-233A-A868-A636E47F1A51}"/>
              </a:ext>
            </a:extLst>
          </p:cNvPr>
          <p:cNvSpPr txBox="1"/>
          <p:nvPr/>
        </p:nvSpPr>
        <p:spPr>
          <a:xfrm>
            <a:off x="228600" y="442469"/>
            <a:ext cx="1371600" cy="369332"/>
          </a:xfrm>
          <a:prstGeom prst="rect">
            <a:avLst/>
          </a:prstGeom>
          <a:noFill/>
        </p:spPr>
        <p:txBody>
          <a:bodyPr wrap="square">
            <a:spAutoFit/>
          </a:bodyPr>
          <a:lstStyle/>
          <a:p>
            <a:r>
              <a:rPr lang="en-US" altLang="en-US" sz="1800" dirty="0">
                <a:solidFill>
                  <a:schemeClr val="accent6">
                    <a:lumMod val="50000"/>
                  </a:schemeClr>
                </a:solidFill>
                <a:latin typeface="Calibri"/>
                <a:cs typeface="Calibri"/>
              </a:rPr>
              <a:t>Indonesia	</a:t>
            </a:r>
            <a:endParaRPr lang="en-US" dirty="0">
              <a:solidFill>
                <a:srgbClr val="00B0F0"/>
              </a:solidFill>
            </a:endParaRPr>
          </a:p>
        </p:txBody>
      </p:sp>
      <p:sp>
        <p:nvSpPr>
          <p:cNvPr id="7" name="TextBox 6">
            <a:extLst>
              <a:ext uri="{FF2B5EF4-FFF2-40B4-BE49-F238E27FC236}">
                <a16:creationId xmlns:a16="http://schemas.microsoft.com/office/drawing/2014/main" id="{349E91E5-21DE-7F57-FF13-F25BB5D90FAC}"/>
              </a:ext>
            </a:extLst>
          </p:cNvPr>
          <p:cNvSpPr txBox="1"/>
          <p:nvPr/>
        </p:nvSpPr>
        <p:spPr>
          <a:xfrm>
            <a:off x="8382000" y="442469"/>
            <a:ext cx="762000" cy="369332"/>
          </a:xfrm>
          <a:prstGeom prst="rect">
            <a:avLst/>
          </a:prstGeom>
          <a:noFill/>
        </p:spPr>
        <p:txBody>
          <a:bodyPr wrap="square">
            <a:spAutoFit/>
          </a:bodyPr>
          <a:lstStyle/>
          <a:p>
            <a:r>
              <a:rPr lang="en-US" altLang="en-US" sz="1800" dirty="0">
                <a:solidFill>
                  <a:srgbClr val="00B0F0"/>
                </a:solidFill>
                <a:latin typeface="Calibri"/>
                <a:cs typeface="Calibri"/>
              </a:rPr>
              <a:t>Peru</a:t>
            </a:r>
            <a:endParaRPr lang="en-US" dirty="0">
              <a:solidFill>
                <a:srgbClr val="00B0F0"/>
              </a:solidFill>
            </a:endParaRPr>
          </a:p>
        </p:txBody>
      </p:sp>
    </p:spTree>
    <p:extLst>
      <p:ext uri="{BB962C8B-B14F-4D97-AF65-F5344CB8AC3E}">
        <p14:creationId xmlns:p14="http://schemas.microsoft.com/office/powerpoint/2010/main" val="104514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descr="图示&#10;&#10;描述已自动生成">
            <a:extLst>
              <a:ext uri="{FF2B5EF4-FFF2-40B4-BE49-F238E27FC236}">
                <a16:creationId xmlns:a16="http://schemas.microsoft.com/office/drawing/2014/main" id="{30F84BE3-108D-4034-B807-72871438B0F5}"/>
              </a:ext>
            </a:extLst>
          </p:cNvPr>
          <p:cNvPicPr>
            <a:picLocks noChangeAspect="1"/>
          </p:cNvPicPr>
          <p:nvPr/>
        </p:nvPicPr>
        <p:blipFill rotWithShape="1">
          <a:blip r:embed="rId2">
            <a:extLst>
              <a:ext uri="{28A0092B-C50C-407E-A947-70E740481C1C}">
                <a14:useLocalDpi xmlns:a14="http://schemas.microsoft.com/office/drawing/2010/main" val="0"/>
              </a:ext>
            </a:extLst>
          </a:blip>
          <a:srcRect b="35311"/>
          <a:stretch/>
        </p:blipFill>
        <p:spPr>
          <a:xfrm>
            <a:off x="685800" y="1236973"/>
            <a:ext cx="7543800" cy="5163827"/>
          </a:xfrm>
          <a:prstGeom prst="rect">
            <a:avLst/>
          </a:prstGeom>
        </p:spPr>
      </p:pic>
      <p:sp>
        <p:nvSpPr>
          <p:cNvPr id="4" name="TextBox 3">
            <a:extLst>
              <a:ext uri="{FF2B5EF4-FFF2-40B4-BE49-F238E27FC236}">
                <a16:creationId xmlns:a16="http://schemas.microsoft.com/office/drawing/2014/main" id="{89C4A90C-FC1D-4304-B99C-E98505FB6AA9}"/>
              </a:ext>
            </a:extLst>
          </p:cNvPr>
          <p:cNvSpPr txBox="1"/>
          <p:nvPr/>
        </p:nvSpPr>
        <p:spPr>
          <a:xfrm>
            <a:off x="4114800" y="1059174"/>
            <a:ext cx="3476625" cy="369332"/>
          </a:xfrm>
          <a:prstGeom prst="rect">
            <a:avLst/>
          </a:prstGeom>
          <a:solidFill>
            <a:schemeClr val="bg1"/>
          </a:solidFill>
        </p:spPr>
        <p:txBody>
          <a:bodyPr wrap="square">
            <a:spAutoFit/>
          </a:bodyPr>
          <a:lstStyle/>
          <a:p>
            <a:r>
              <a:rPr lang="en-US" altLang="en-US" sz="1800" dirty="0">
                <a:latin typeface="+mn-lt"/>
              </a:rPr>
              <a:t>August-October 1997</a:t>
            </a:r>
            <a:endParaRPr lang="en-US" dirty="0"/>
          </a:p>
        </p:txBody>
      </p:sp>
      <p:sp>
        <p:nvSpPr>
          <p:cNvPr id="6" name="Text Box 9">
            <a:extLst>
              <a:ext uri="{FF2B5EF4-FFF2-40B4-BE49-F238E27FC236}">
                <a16:creationId xmlns:a16="http://schemas.microsoft.com/office/drawing/2014/main" id="{665B74A9-31BE-4E00-8BC5-04A017488892}"/>
              </a:ext>
            </a:extLst>
          </p:cNvPr>
          <p:cNvSpPr txBox="1">
            <a:spLocks noChangeArrowheads="1"/>
          </p:cNvSpPr>
          <p:nvPr/>
        </p:nvSpPr>
        <p:spPr bwMode="auto">
          <a:xfrm>
            <a:off x="76200" y="234666"/>
            <a:ext cx="28988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dirty="0"/>
              <a:t>El Nino: An anomaly view</a:t>
            </a:r>
          </a:p>
        </p:txBody>
      </p:sp>
      <p:sp>
        <p:nvSpPr>
          <p:cNvPr id="7" name="TextBox 3">
            <a:extLst>
              <a:ext uri="{FF2B5EF4-FFF2-40B4-BE49-F238E27FC236}">
                <a16:creationId xmlns:a16="http://schemas.microsoft.com/office/drawing/2014/main" id="{174BE5F5-9EC1-4E38-89FE-93F4FE87D6A1}"/>
              </a:ext>
            </a:extLst>
          </p:cNvPr>
          <p:cNvSpPr txBox="1">
            <a:spLocks noChangeArrowheads="1"/>
          </p:cNvSpPr>
          <p:nvPr/>
        </p:nvSpPr>
        <p:spPr bwMode="auto">
          <a:xfrm>
            <a:off x="3429000" y="3622357"/>
            <a:ext cx="2398413" cy="492443"/>
          </a:xfrm>
          <a:prstGeom prst="rect">
            <a:avLst/>
          </a:prstGeom>
          <a:solidFill>
            <a:schemeClr val="bg1"/>
          </a:solidFill>
          <a:ln>
            <a:noFill/>
          </a:ln>
        </p:spPr>
        <p:txBody>
          <a:bodyPr wrap="none" t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eaLnBrk="1" hangingPunct="1">
              <a:spcBef>
                <a:spcPct val="0"/>
              </a:spcBef>
              <a:buFont typeface="Wingdings" panose="05000000000000000000" pitchFamily="2" charset="2"/>
              <a:buChar char="à"/>
            </a:pPr>
            <a:r>
              <a:rPr lang="en-US" altLang="en-US" sz="1600" dirty="0">
                <a:solidFill>
                  <a:srgbClr val="FF0000"/>
                </a:solidFill>
                <a:latin typeface="Segoe Print" panose="02000600000000000000" pitchFamily="2" charset="0"/>
              </a:rPr>
              <a:t>Relaxed trades</a:t>
            </a:r>
          </a:p>
          <a:p>
            <a:pPr eaLnBrk="1" hangingPunct="1">
              <a:spcBef>
                <a:spcPct val="0"/>
              </a:spcBef>
              <a:buNone/>
            </a:pPr>
            <a:r>
              <a:rPr lang="en-US" altLang="en-US" sz="1600" dirty="0">
                <a:solidFill>
                  <a:srgbClr val="008000"/>
                </a:solidFill>
                <a:latin typeface="Segoe Print" panose="02000600000000000000" pitchFamily="2" charset="0"/>
              </a:rPr>
              <a:t>E-shifted convection </a:t>
            </a:r>
          </a:p>
        </p:txBody>
      </p:sp>
      <p:sp>
        <p:nvSpPr>
          <p:cNvPr id="9" name="Rectangle 16">
            <a:extLst>
              <a:ext uri="{FF2B5EF4-FFF2-40B4-BE49-F238E27FC236}">
                <a16:creationId xmlns:a16="http://schemas.microsoft.com/office/drawing/2014/main" id="{7311B701-D34C-4120-B74E-01BDE4839576}"/>
              </a:ext>
            </a:extLst>
          </p:cNvPr>
          <p:cNvSpPr>
            <a:spLocks noChangeArrowheads="1"/>
          </p:cNvSpPr>
          <p:nvPr/>
        </p:nvSpPr>
        <p:spPr bwMode="auto">
          <a:xfrm>
            <a:off x="3581400" y="268288"/>
            <a:ext cx="502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solidFill>
                  <a:srgbClr val="00B0F0"/>
                </a:solidFill>
                <a:latin typeface="Segoe Print" panose="02000600000000000000" pitchFamily="2" charset="0"/>
              </a:rPr>
              <a:t>Why is SST warming largest in east while wind anomalies largest near Dateline?</a:t>
            </a:r>
          </a:p>
        </p:txBody>
      </p:sp>
      <p:sp>
        <p:nvSpPr>
          <p:cNvPr id="10" name="Rectangle 9">
            <a:extLst>
              <a:ext uri="{FF2B5EF4-FFF2-40B4-BE49-F238E27FC236}">
                <a16:creationId xmlns:a16="http://schemas.microsoft.com/office/drawing/2014/main" id="{A68417AF-C239-435C-8DC7-93963E79702B}"/>
              </a:ext>
            </a:extLst>
          </p:cNvPr>
          <p:cNvSpPr>
            <a:spLocks noChangeAspect="1"/>
          </p:cNvSpPr>
          <p:nvPr/>
        </p:nvSpPr>
        <p:spPr>
          <a:xfrm>
            <a:off x="2362200" y="2293266"/>
            <a:ext cx="2590800" cy="548640"/>
          </a:xfrm>
          <a:prstGeom prst="rect">
            <a:avLst/>
          </a:prstGeom>
          <a:noFill/>
          <a:ln>
            <a:solidFill>
              <a:schemeClr val="tx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a:extLst>
              <a:ext uri="{FF2B5EF4-FFF2-40B4-BE49-F238E27FC236}">
                <a16:creationId xmlns:a16="http://schemas.microsoft.com/office/drawing/2014/main" id="{CD8305DD-36EC-4D46-AD1C-DA5F43729640}"/>
              </a:ext>
            </a:extLst>
          </p:cNvPr>
          <p:cNvSpPr>
            <a:spLocks noChangeAspect="1"/>
          </p:cNvSpPr>
          <p:nvPr/>
        </p:nvSpPr>
        <p:spPr>
          <a:xfrm>
            <a:off x="2362200" y="4940758"/>
            <a:ext cx="2590800" cy="548640"/>
          </a:xfrm>
          <a:prstGeom prst="rect">
            <a:avLst/>
          </a:prstGeom>
          <a:noFill/>
          <a:ln>
            <a:solidFill>
              <a:schemeClr val="tx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22048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9ACED474-80E7-44C4-A3FA-5AA0166432A3}"/>
              </a:ext>
            </a:extLst>
          </p:cNvPr>
          <p:cNvSpPr/>
          <p:nvPr/>
        </p:nvSpPr>
        <p:spPr>
          <a:xfrm>
            <a:off x="3057525" y="3810000"/>
            <a:ext cx="4333875" cy="420688"/>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FC900B09-2FB8-4E14-A152-E9A5048B3E7B}"/>
              </a:ext>
            </a:extLst>
          </p:cNvPr>
          <p:cNvSpPr/>
          <p:nvPr/>
        </p:nvSpPr>
        <p:spPr>
          <a:xfrm>
            <a:off x="1312863" y="2438400"/>
            <a:ext cx="6324600" cy="3124200"/>
          </a:xfrm>
          <a:prstGeom prst="rect">
            <a:avLst/>
          </a:prstGeom>
          <a:noFill/>
          <a:ln>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ight Brace 9">
            <a:extLst>
              <a:ext uri="{FF2B5EF4-FFF2-40B4-BE49-F238E27FC236}">
                <a16:creationId xmlns:a16="http://schemas.microsoft.com/office/drawing/2014/main" id="{E4245193-8A5D-4D28-9FDE-82677EA2AAE8}"/>
              </a:ext>
            </a:extLst>
          </p:cNvPr>
          <p:cNvSpPr/>
          <p:nvPr/>
        </p:nvSpPr>
        <p:spPr>
          <a:xfrm rot="5400000">
            <a:off x="2559050" y="3678238"/>
            <a:ext cx="403225" cy="1885950"/>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9461" name="TextBox 10">
            <a:extLst>
              <a:ext uri="{FF2B5EF4-FFF2-40B4-BE49-F238E27FC236}">
                <a16:creationId xmlns:a16="http://schemas.microsoft.com/office/drawing/2014/main" id="{5F7F371C-EE3D-40D2-B3A2-697B4B01801B}"/>
              </a:ext>
            </a:extLst>
          </p:cNvPr>
          <p:cNvSpPr txBox="1">
            <a:spLocks noChangeArrowheads="1"/>
          </p:cNvSpPr>
          <p:nvPr/>
        </p:nvSpPr>
        <p:spPr bwMode="auto">
          <a:xfrm>
            <a:off x="1541463" y="4838700"/>
            <a:ext cx="28019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latin typeface="Arial" panose="020B0604020202020204" pitchFamily="34" charset="0"/>
              </a:rPr>
              <a:t>E shift of convection &amp; westerly wind anomalies</a:t>
            </a:r>
          </a:p>
        </p:txBody>
      </p:sp>
      <p:sp>
        <p:nvSpPr>
          <p:cNvPr id="35851" name="TextBox 14">
            <a:extLst>
              <a:ext uri="{FF2B5EF4-FFF2-40B4-BE49-F238E27FC236}">
                <a16:creationId xmlns:a16="http://schemas.microsoft.com/office/drawing/2014/main" id="{E63ABCCA-2538-40BD-AFC2-0AC59FD6160D}"/>
              </a:ext>
            </a:extLst>
          </p:cNvPr>
          <p:cNvSpPr txBox="1">
            <a:spLocks noChangeArrowheads="1"/>
          </p:cNvSpPr>
          <p:nvPr/>
        </p:nvSpPr>
        <p:spPr bwMode="auto">
          <a:xfrm>
            <a:off x="5224463" y="3321050"/>
            <a:ext cx="2300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008000"/>
                </a:solidFill>
                <a:latin typeface="Arial" panose="020B0604020202020204" pitchFamily="34" charset="0"/>
              </a:rPr>
              <a:t>Downwelling K wave</a:t>
            </a:r>
          </a:p>
        </p:txBody>
      </p:sp>
      <p:sp>
        <p:nvSpPr>
          <p:cNvPr id="19463" name="Rectangle 15">
            <a:extLst>
              <a:ext uri="{FF2B5EF4-FFF2-40B4-BE49-F238E27FC236}">
                <a16:creationId xmlns:a16="http://schemas.microsoft.com/office/drawing/2014/main" id="{45AD51EB-E564-4F0A-B8AF-336AA71D8324}"/>
              </a:ext>
            </a:extLst>
          </p:cNvPr>
          <p:cNvSpPr>
            <a:spLocks noChangeArrowheads="1"/>
          </p:cNvSpPr>
          <p:nvPr/>
        </p:nvSpPr>
        <p:spPr bwMode="auto">
          <a:xfrm>
            <a:off x="7637463" y="3814763"/>
            <a:ext cx="46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Eq</a:t>
            </a:r>
          </a:p>
        </p:txBody>
      </p:sp>
      <p:sp>
        <p:nvSpPr>
          <p:cNvPr id="19464" name="Rectangle 16">
            <a:extLst>
              <a:ext uri="{FF2B5EF4-FFF2-40B4-BE49-F238E27FC236}">
                <a16:creationId xmlns:a16="http://schemas.microsoft.com/office/drawing/2014/main" id="{8268C699-691D-4779-AF8F-B8336188DA4E}"/>
              </a:ext>
            </a:extLst>
          </p:cNvPr>
          <p:cNvSpPr>
            <a:spLocks noChangeArrowheads="1"/>
          </p:cNvSpPr>
          <p:nvPr/>
        </p:nvSpPr>
        <p:spPr bwMode="auto">
          <a:xfrm>
            <a:off x="1803400" y="1443038"/>
            <a:ext cx="5530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srgbClr val="00B0F0"/>
                </a:solidFill>
                <a:latin typeface="Segoe Print" panose="02000600000000000000" pitchFamily="2" charset="0"/>
              </a:rPr>
              <a:t>Why is SST warming largest in east while wind anomalies largest near Dateline?</a:t>
            </a:r>
          </a:p>
        </p:txBody>
      </p:sp>
      <p:sp>
        <p:nvSpPr>
          <p:cNvPr id="7" name="Thought Bubble: Cloud 6">
            <a:extLst>
              <a:ext uri="{FF2B5EF4-FFF2-40B4-BE49-F238E27FC236}">
                <a16:creationId xmlns:a16="http://schemas.microsoft.com/office/drawing/2014/main" id="{858D6BAF-F8F1-4974-851D-A94ED9ED1E4E}"/>
              </a:ext>
            </a:extLst>
          </p:cNvPr>
          <p:cNvSpPr/>
          <p:nvPr/>
        </p:nvSpPr>
        <p:spPr>
          <a:xfrm rot="11254262">
            <a:off x="746125" y="3403600"/>
            <a:ext cx="2043113" cy="1136650"/>
          </a:xfrm>
          <a:prstGeom prst="cloudCallout">
            <a:avLst>
              <a:gd name="adj1" fmla="val -6944"/>
              <a:gd name="adj2" fmla="val 15858"/>
            </a:avLst>
          </a:prstGeom>
          <a:solidFill>
            <a:schemeClr val="tx2">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hought Bubble: Cloud 14">
            <a:extLst>
              <a:ext uri="{FF2B5EF4-FFF2-40B4-BE49-F238E27FC236}">
                <a16:creationId xmlns:a16="http://schemas.microsoft.com/office/drawing/2014/main" id="{9D31253B-68CA-4828-9A09-04A2FBF971E9}"/>
              </a:ext>
            </a:extLst>
          </p:cNvPr>
          <p:cNvSpPr/>
          <p:nvPr/>
        </p:nvSpPr>
        <p:spPr>
          <a:xfrm rot="11254262">
            <a:off x="2844799" y="3411538"/>
            <a:ext cx="2041525" cy="1136650"/>
          </a:xfrm>
          <a:prstGeom prst="cloudCallout">
            <a:avLst>
              <a:gd name="adj1" fmla="val -6944"/>
              <a:gd name="adj2" fmla="val 15858"/>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4" name="Straight Arrow Connector 3">
            <a:extLst>
              <a:ext uri="{FF2B5EF4-FFF2-40B4-BE49-F238E27FC236}">
                <a16:creationId xmlns:a16="http://schemas.microsoft.com/office/drawing/2014/main" id="{A8CEFEB4-B526-43C8-8751-3DC532D78832}"/>
              </a:ext>
            </a:extLst>
          </p:cNvPr>
          <p:cNvCxnSpPr/>
          <p:nvPr/>
        </p:nvCxnSpPr>
        <p:spPr>
          <a:xfrm>
            <a:off x="2603500" y="4038600"/>
            <a:ext cx="666750" cy="0"/>
          </a:xfrm>
          <a:prstGeom prst="straightConnector1">
            <a:avLst/>
          </a:prstGeom>
          <a:ln>
            <a:solidFill>
              <a:srgbClr val="FF0000"/>
            </a:solidFill>
            <a:headEnd type="none"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6" name="Straight Arrow Connector 5">
            <a:extLst>
              <a:ext uri="{FF2B5EF4-FFF2-40B4-BE49-F238E27FC236}">
                <a16:creationId xmlns:a16="http://schemas.microsoft.com/office/drawing/2014/main" id="{55535510-C816-41D0-8F3A-9F4C7B4F01C2}"/>
              </a:ext>
            </a:extLst>
          </p:cNvPr>
          <p:cNvCxnSpPr/>
          <p:nvPr/>
        </p:nvCxnSpPr>
        <p:spPr>
          <a:xfrm>
            <a:off x="3365500" y="4038600"/>
            <a:ext cx="444500" cy="0"/>
          </a:xfrm>
          <a:prstGeom prst="straightConnector1">
            <a:avLst/>
          </a:prstGeom>
          <a:ln>
            <a:solidFill>
              <a:srgbClr val="FF0000"/>
            </a:solidFill>
            <a:headEnd type="none"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8" name="Straight Arrow Connector 7">
            <a:extLst>
              <a:ext uri="{FF2B5EF4-FFF2-40B4-BE49-F238E27FC236}">
                <a16:creationId xmlns:a16="http://schemas.microsoft.com/office/drawing/2014/main" id="{2D32AA31-79C8-45A7-BDC8-5D135558E339}"/>
              </a:ext>
            </a:extLst>
          </p:cNvPr>
          <p:cNvCxnSpPr/>
          <p:nvPr/>
        </p:nvCxnSpPr>
        <p:spPr>
          <a:xfrm>
            <a:off x="2057400" y="4038600"/>
            <a:ext cx="444500" cy="0"/>
          </a:xfrm>
          <a:prstGeom prst="straightConnector1">
            <a:avLst/>
          </a:prstGeom>
          <a:ln>
            <a:solidFill>
              <a:srgbClr val="FF0000"/>
            </a:solidFill>
            <a:headEnd type="none" w="med" len="med"/>
            <a:tailEnd type="arrow" w="med" len="med"/>
          </a:ln>
        </p:spPr>
        <p:style>
          <a:lnRef idx="3">
            <a:schemeClr val="accent5"/>
          </a:lnRef>
          <a:fillRef idx="0">
            <a:schemeClr val="accent5"/>
          </a:fillRef>
          <a:effectRef idx="2">
            <a:schemeClr val="accent5"/>
          </a:effectRef>
          <a:fontRef idx="minor">
            <a:schemeClr val="tx1"/>
          </a:fontRef>
        </p:style>
      </p:cxnSp>
      <p:pic>
        <p:nvPicPr>
          <p:cNvPr id="3" name="Picture 2" descr="A close up of a person&#10;&#10;Description automatically generated">
            <a:extLst>
              <a:ext uri="{FF2B5EF4-FFF2-40B4-BE49-F238E27FC236}">
                <a16:creationId xmlns:a16="http://schemas.microsoft.com/office/drawing/2014/main" id="{4842B12F-CFBE-4697-9F6B-0AA7BCE7D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37463" y="133149"/>
            <a:ext cx="1104900" cy="1238557"/>
          </a:xfrm>
          <a:prstGeom prst="rect">
            <a:avLst/>
          </a:prstGeom>
        </p:spPr>
      </p:pic>
      <p:sp>
        <p:nvSpPr>
          <p:cNvPr id="11" name="Rectangle 10">
            <a:extLst>
              <a:ext uri="{FF2B5EF4-FFF2-40B4-BE49-F238E27FC236}">
                <a16:creationId xmlns:a16="http://schemas.microsoft.com/office/drawing/2014/main" id="{507F5D47-FBAF-4B6E-A812-FCD52512CEED}"/>
              </a:ext>
            </a:extLst>
          </p:cNvPr>
          <p:cNvSpPr/>
          <p:nvPr/>
        </p:nvSpPr>
        <p:spPr>
          <a:xfrm>
            <a:off x="7766463" y="1083180"/>
            <a:ext cx="846899" cy="307777"/>
          </a:xfrm>
          <a:prstGeom prst="rect">
            <a:avLst/>
          </a:prstGeom>
        </p:spPr>
        <p:txBody>
          <a:bodyPr wrap="none">
            <a:spAutoFit/>
          </a:bodyPr>
          <a:lstStyle/>
          <a:p>
            <a:r>
              <a:rPr lang="en-US" altLang="en-US" sz="1400" dirty="0">
                <a:solidFill>
                  <a:schemeClr val="bg1"/>
                </a:solidFill>
                <a:latin typeface="+mn-lt"/>
              </a:rPr>
              <a:t>K. </a:t>
            </a:r>
            <a:r>
              <a:rPr lang="en-US" altLang="en-US" sz="1400" dirty="0" err="1">
                <a:solidFill>
                  <a:schemeClr val="bg1"/>
                </a:solidFill>
                <a:latin typeface="+mn-lt"/>
              </a:rPr>
              <a:t>Wyrtki</a:t>
            </a:r>
            <a:endParaRPr lang="en-US" sz="1400" dirty="0">
              <a:solidFill>
                <a:schemeClr val="bg1"/>
              </a:solidFill>
              <a:latin typeface="+mn-lt"/>
            </a:endParaRPr>
          </a:p>
        </p:txBody>
      </p:sp>
      <p:sp>
        <p:nvSpPr>
          <p:cNvPr id="17" name="Rectangle 16">
            <a:extLst>
              <a:ext uri="{FF2B5EF4-FFF2-40B4-BE49-F238E27FC236}">
                <a16:creationId xmlns:a16="http://schemas.microsoft.com/office/drawing/2014/main" id="{8AF57F52-F265-42D4-BEAE-25C8480F4DA4}"/>
              </a:ext>
            </a:extLst>
          </p:cNvPr>
          <p:cNvSpPr/>
          <p:nvPr/>
        </p:nvSpPr>
        <p:spPr>
          <a:xfrm>
            <a:off x="7653505" y="1347887"/>
            <a:ext cx="1072730" cy="307777"/>
          </a:xfrm>
          <a:prstGeom prst="rect">
            <a:avLst/>
          </a:prstGeom>
        </p:spPr>
        <p:txBody>
          <a:bodyPr wrap="none">
            <a:spAutoFit/>
          </a:bodyPr>
          <a:lstStyle/>
          <a:p>
            <a:r>
              <a:rPr lang="en-US" sz="1400" dirty="0">
                <a:latin typeface="+mn-lt"/>
              </a:rPr>
              <a:t>SIO 1961-64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withEffect">
                                  <p:stCondLst>
                                    <p:cond delay="0"/>
                                  </p:stCondLst>
                                  <p:childTnLst>
                                    <p:animMotion origin="layout" path="M -0.22986 -0.00208 L -0.00139 -0.00208 " pathEditMode="relative" rAng="0" ptsTypes="AA">
                                      <p:cBhvr>
                                        <p:cTn id="6" dur="2000" fill="hold"/>
                                        <p:tgtEl>
                                          <p:spTgt spid="15"/>
                                        </p:tgtEl>
                                        <p:attrNameLst>
                                          <p:attrName>ppt_x</p:attrName>
                                          <p:attrName>ppt_y</p:attrName>
                                        </p:attrNameLst>
                                      </p:cBhvr>
                                      <p:rCtr x="11424" y="0"/>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5851"/>
                                        </p:tgtEl>
                                        <p:attrNameLst>
                                          <p:attrName>style.visibility</p:attrName>
                                        </p:attrNameLst>
                                      </p:cBhvr>
                                      <p:to>
                                        <p:strVal val="visible"/>
                                      </p:to>
                                    </p:set>
                                    <p:animEffect transition="in" filter="wipe(left)">
                                      <p:cBhvr>
                                        <p:cTn id="24" dur="1000"/>
                                        <p:tgtEl>
                                          <p:spTgt spid="35851"/>
                                        </p:tgtEl>
                                      </p:cBhvr>
                                    </p:animEffec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5851" grpId="0"/>
      <p:bldP spid="15" grpId="0" animBg="1"/>
      <p:bldP spid="11"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F1BDFF9D-C7B7-469C-9B85-555FBB70A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74" r="5516" b="6044"/>
          <a:stretch>
            <a:fillRect/>
          </a:stretch>
        </p:blipFill>
        <p:spPr bwMode="auto">
          <a:xfrm>
            <a:off x="0" y="234950"/>
            <a:ext cx="6897688"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5">
            <a:extLst>
              <a:ext uri="{FF2B5EF4-FFF2-40B4-BE49-F238E27FC236}">
                <a16:creationId xmlns:a16="http://schemas.microsoft.com/office/drawing/2014/main" id="{F4D30569-B77F-4A78-8CF9-D4B71395E985}"/>
              </a:ext>
            </a:extLst>
          </p:cNvPr>
          <p:cNvSpPr>
            <a:spLocks noChangeArrowheads="1"/>
          </p:cNvSpPr>
          <p:nvPr/>
        </p:nvSpPr>
        <p:spPr bwMode="auto">
          <a:xfrm>
            <a:off x="228600" y="4276725"/>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zh-CN" sz="1400"/>
              <a:t>Time-longitude sections of surface zonal wind (left), SST (middle), and outgoing longwave radiation (OLR) (right). Analyses are based on averages for 2N–2S for TAO, and 2.5N–2.5S for OLR. McPhaden (1999, Science)</a:t>
            </a:r>
          </a:p>
        </p:txBody>
      </p:sp>
      <p:pic>
        <p:nvPicPr>
          <p:cNvPr id="20484" name="Picture 6">
            <a:extLst>
              <a:ext uri="{FF2B5EF4-FFF2-40B4-BE49-F238E27FC236}">
                <a16:creationId xmlns:a16="http://schemas.microsoft.com/office/drawing/2014/main" id="{66743F93-7AB1-441C-BC09-027F15B4A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938" r="11029" b="2261"/>
          <a:stretch>
            <a:fillRect/>
          </a:stretch>
        </p:blipFill>
        <p:spPr bwMode="auto">
          <a:xfrm>
            <a:off x="6905625" y="219075"/>
            <a:ext cx="223837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8E879E09-B7C8-43BD-B9F7-7ABD1BFEC2D3}"/>
              </a:ext>
            </a:extLst>
          </p:cNvPr>
          <p:cNvCxnSpPr/>
          <p:nvPr/>
        </p:nvCxnSpPr>
        <p:spPr>
          <a:xfrm rot="10800000">
            <a:off x="228600" y="3206750"/>
            <a:ext cx="8915400" cy="1588"/>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057B3B-DA47-4A1D-AA70-9779E33424D1}"/>
              </a:ext>
            </a:extLst>
          </p:cNvPr>
          <p:cNvCxnSpPr/>
          <p:nvPr/>
        </p:nvCxnSpPr>
        <p:spPr>
          <a:xfrm rot="10800000">
            <a:off x="228600" y="2589213"/>
            <a:ext cx="8915400" cy="1587"/>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9BE85EC-4D34-4DEF-9D43-25D89F1D8CE7}"/>
              </a:ext>
            </a:extLst>
          </p:cNvPr>
          <p:cNvSpPr txBox="1"/>
          <p:nvPr/>
        </p:nvSpPr>
        <p:spPr>
          <a:xfrm>
            <a:off x="381000" y="5029200"/>
            <a:ext cx="8382000" cy="1554163"/>
          </a:xfrm>
          <a:prstGeom prst="rect">
            <a:avLst/>
          </a:prstGeom>
          <a:noFill/>
        </p:spPr>
        <p:txBody>
          <a:bodyPr>
            <a:spAutoFit/>
          </a:bodyPr>
          <a:lstStyle/>
          <a:p>
            <a:pPr marL="403225" indent="-403225" eaLnBrk="1" hangingPunct="1">
              <a:spcAft>
                <a:spcPts val="600"/>
              </a:spcAft>
              <a:defRPr/>
            </a:pPr>
            <a:r>
              <a:rPr lang="en-US" dirty="0">
                <a:latin typeface="+mn-lt"/>
              </a:rPr>
              <a:t>Dec 1997: El Nino peak, convective center displaced to central Pacific; the thermocline deepening in the east overshoots, followed by a rapid shoaling and decay of westerly anomalies (Dec 1997 onwards).</a:t>
            </a:r>
          </a:p>
          <a:p>
            <a:pPr marL="403225" indent="-403225" eaLnBrk="1" hangingPunct="1">
              <a:spcAft>
                <a:spcPts val="600"/>
              </a:spcAft>
              <a:defRPr/>
            </a:pPr>
            <a:r>
              <a:rPr lang="en-US" dirty="0">
                <a:latin typeface="+mn-lt"/>
              </a:rPr>
              <a:t>May 1998: Rapid easterly acceleration, rapid transition to La Nina (SST cooling and westward displacement of atmospheric convection.</a:t>
            </a:r>
          </a:p>
        </p:txBody>
      </p:sp>
      <p:sp>
        <p:nvSpPr>
          <p:cNvPr id="8" name="TextBox 7">
            <a:extLst>
              <a:ext uri="{FF2B5EF4-FFF2-40B4-BE49-F238E27FC236}">
                <a16:creationId xmlns:a16="http://schemas.microsoft.com/office/drawing/2014/main" id="{3E83ADCE-65C4-444F-9416-B61A921179BC}"/>
              </a:ext>
            </a:extLst>
          </p:cNvPr>
          <p:cNvSpPr txBox="1"/>
          <p:nvPr/>
        </p:nvSpPr>
        <p:spPr>
          <a:xfrm>
            <a:off x="152400" y="6545832"/>
            <a:ext cx="773832" cy="276999"/>
          </a:xfrm>
          <a:prstGeom prst="rect">
            <a:avLst/>
          </a:prstGeom>
          <a:noFill/>
        </p:spPr>
        <p:txBody>
          <a:bodyPr wrap="square">
            <a:spAutoFit/>
          </a:bodyPr>
          <a:lstStyle/>
          <a:p>
            <a:r>
              <a:rPr lang="en-US" altLang="en-US" sz="1200" b="1" dirty="0">
                <a:latin typeface="Calibri" panose="020F0502020204030204" pitchFamily="34" charset="0"/>
                <a:cs typeface="Calibri" panose="020F0502020204030204" pitchFamily="34" charset="0"/>
              </a:rPr>
              <a:t>Fig. 9.7</a:t>
            </a:r>
            <a:endParaRPr lang="en-US" sz="120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WINDOWS\Desktop\Ahrens Art\chapter7\0727.jp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4-3">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4-3" id="{ED70CD59-62F2-4500-A873-5F5D62DADE66}" vid="{3D8D49F4-0DB7-464A-979F-989EB2BF735B}"/>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3569</TotalTime>
  <Words>1650</Words>
  <Application>Microsoft Office PowerPoint</Application>
  <PresentationFormat>On-screen Show (4:3)</PresentationFormat>
  <Paragraphs>178</Paragraphs>
  <Slides>22</Slides>
  <Notes>20</Notes>
  <HiddenSlides>1</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22</vt:i4>
      </vt:variant>
    </vt:vector>
  </HeadingPairs>
  <TitlesOfParts>
    <vt:vector size="34" baseType="lpstr">
      <vt:lpstr>Arial</vt:lpstr>
      <vt:lpstr>Calibri</vt:lpstr>
      <vt:lpstr>Calibri Light</vt:lpstr>
      <vt:lpstr>Cambria Math</vt:lpstr>
      <vt:lpstr>Segoe Print</vt:lpstr>
      <vt:lpstr>Symbol</vt:lpstr>
      <vt:lpstr>Times New Roman</vt:lpstr>
      <vt:lpstr>Wingdings</vt:lpstr>
      <vt:lpstr>Office Theme</vt:lpstr>
      <vt:lpstr>Theme4-3</vt:lpstr>
      <vt:lpstr>1_Default Design</vt:lpstr>
      <vt:lpstr>3_Office Theme</vt:lpstr>
      <vt:lpstr>PowerPoint Presentation</vt:lpstr>
      <vt:lpstr>PowerPoint Presentation</vt:lpstr>
      <vt:lpstr>Tracking ENSO:  Niño SST Departures (oC)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Satellite altimeters observe ocean heat redistribution (thick warm water layer in red)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xieshang</dc:creator>
  <cp:lastModifiedBy>Shang-Ping Xie</cp:lastModifiedBy>
  <cp:revision>145</cp:revision>
  <dcterms:created xsi:type="dcterms:W3CDTF">2009-02-26T06:09:31Z</dcterms:created>
  <dcterms:modified xsi:type="dcterms:W3CDTF">2023-07-11T19:07:37Z</dcterms:modified>
</cp:coreProperties>
</file>