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71" r:id="rId2"/>
    <p:sldMasterId id="2147483783" r:id="rId3"/>
    <p:sldMasterId id="2147483795" r:id="rId4"/>
    <p:sldMasterId id="2147483819" r:id="rId5"/>
    <p:sldMasterId id="2147483831" r:id="rId6"/>
    <p:sldMasterId id="2147483843" r:id="rId7"/>
  </p:sldMasterIdLst>
  <p:notesMasterIdLst>
    <p:notesMasterId r:id="rId34"/>
  </p:notesMasterIdLst>
  <p:sldIdLst>
    <p:sldId id="368" r:id="rId8"/>
    <p:sldId id="614" r:id="rId9"/>
    <p:sldId id="627" r:id="rId10"/>
    <p:sldId id="619" r:id="rId11"/>
    <p:sldId id="372" r:id="rId12"/>
    <p:sldId id="346" r:id="rId13"/>
    <p:sldId id="612" r:id="rId14"/>
    <p:sldId id="370" r:id="rId15"/>
    <p:sldId id="355" r:id="rId16"/>
    <p:sldId id="356" r:id="rId17"/>
    <p:sldId id="1187" r:id="rId18"/>
    <p:sldId id="1188" r:id="rId19"/>
    <p:sldId id="629" r:id="rId20"/>
    <p:sldId id="621" r:id="rId21"/>
    <p:sldId id="610" r:id="rId22"/>
    <p:sldId id="394" r:id="rId23"/>
    <p:sldId id="388" r:id="rId24"/>
    <p:sldId id="623" r:id="rId25"/>
    <p:sldId id="630" r:id="rId26"/>
    <p:sldId id="628" r:id="rId27"/>
    <p:sldId id="328" r:id="rId28"/>
    <p:sldId id="1163" r:id="rId29"/>
    <p:sldId id="317" r:id="rId30"/>
    <p:sldId id="613" r:id="rId31"/>
    <p:sldId id="269" r:id="rId32"/>
    <p:sldId id="281"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g-Ping Xie" initials="SX" lastIdx="1" clrIdx="0">
    <p:extLst>
      <p:ext uri="{19B8F6BF-5375-455C-9EA6-DF929625EA0E}">
        <p15:presenceInfo xmlns:p15="http://schemas.microsoft.com/office/powerpoint/2012/main" userId="fb002032bf3b2d0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C00CC"/>
    <a:srgbClr val="FFC000"/>
    <a:srgbClr val="FF00FF"/>
    <a:srgbClr val="4A7EBB"/>
    <a:srgbClr val="FF0000"/>
    <a:srgbClr val="CC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0" autoAdjust="0"/>
    <p:restoredTop sz="91358" autoAdjust="0"/>
  </p:normalViewPr>
  <p:slideViewPr>
    <p:cSldViewPr snapToGrid="0">
      <p:cViewPr varScale="1">
        <p:scale>
          <a:sx n="103" d="100"/>
          <a:sy n="103" d="100"/>
        </p:scale>
        <p:origin x="354" y="102"/>
      </p:cViewPr>
      <p:guideLst>
        <p:guide orient="horz" pos="2160"/>
        <p:guide pos="2880"/>
      </p:guideLst>
    </p:cSldViewPr>
  </p:slideViewPr>
  <p:outlineViewPr>
    <p:cViewPr>
      <p:scale>
        <a:sx n="100" d="100"/>
        <a:sy n="100" d="100"/>
      </p:scale>
      <p:origin x="0" y="-1691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commentAuthors" Target="commentAuthors.xml"/><Relationship Id="rId8" Type="http://schemas.openxmlformats.org/officeDocument/2006/relationships/slide" Target="slides/slide1.xml"/><Relationship Id="rId3" Type="http://schemas.openxmlformats.org/officeDocument/2006/relationships/slideMaster" Target="slideMasters/slideMaster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5-03T21:22:20.956"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AA0A43-2AEC-42BB-BE63-4EB3FB5F9A06}" type="datetimeFigureOut">
              <a:rPr lang="en-US" smtClean="0"/>
              <a:t>7/11/2023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6C5E7C-95F7-47CA-8E0A-144DA1EEF772}" type="slidenum">
              <a:rPr lang="en-US" smtClean="0"/>
              <a:t>‹#›</a:t>
            </a:fld>
            <a:endParaRPr lang="en-US"/>
          </a:p>
        </p:txBody>
      </p:sp>
    </p:spTree>
    <p:extLst>
      <p:ext uri="{BB962C8B-B14F-4D97-AF65-F5344CB8AC3E}">
        <p14:creationId xmlns:p14="http://schemas.microsoft.com/office/powerpoint/2010/main" val="1392345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journals.ametsoc.org/doi/abs/10.1175/1520-0442(2000)013%3c3551:OOWWVC%3e2.0.CO;2"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doi.org/10.1175/1520-0442(2000)013%3c3551:OOWWVC%3e2.0.CO;2"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宋体" panose="02010600030101010101" pitchFamily="2" charset="-122"/>
              </a:rPr>
              <a:t>9.4.1, 9.4.3, 9.5, 9.6.1, 9.6.3-4, 9.7</a:t>
            </a:r>
          </a:p>
          <a:p>
            <a:r>
              <a:rPr lang="en-US" sz="1200" b="0" i="0" u="none" strike="noStrike" kern="1200" baseline="0" dirty="0">
                <a:solidFill>
                  <a:schemeClr val="tx1"/>
                </a:solidFill>
                <a:latin typeface="+mn-lt"/>
                <a:ea typeface="+mn-ea"/>
                <a:cs typeface="+mn-cs"/>
              </a:rPr>
              <a:t>Fig. 19 Deser et al. 2010, Annual Reviews…</a:t>
            </a:r>
          </a:p>
          <a:p>
            <a:r>
              <a:rPr lang="en-US" sz="1200" b="0" i="0" u="none" strike="noStrike" kern="1200" baseline="0" dirty="0">
                <a:solidFill>
                  <a:schemeClr val="tx1"/>
                </a:solidFill>
                <a:latin typeface="+mn-lt"/>
                <a:ea typeface="+mn-ea"/>
                <a:cs typeface="+mn-cs"/>
              </a:rPr>
              <a:t>(</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Leading empirical orthogonal function (EOF) of detrended monthly sea surface temperature (SST)</a:t>
            </a:r>
          </a:p>
          <a:p>
            <a:r>
              <a:rPr lang="en-US" sz="1200" b="0" i="0" u="none" strike="noStrike" kern="1200" baseline="0" dirty="0">
                <a:solidFill>
                  <a:schemeClr val="tx1"/>
                </a:solidFill>
                <a:latin typeface="+mn-lt"/>
                <a:ea typeface="+mn-ea"/>
                <a:cs typeface="+mn-cs"/>
              </a:rPr>
              <a:t>anomalies over the global oceans based on the </a:t>
            </a:r>
            <a:r>
              <a:rPr lang="en-US" sz="1200" b="0" i="0" u="none" strike="noStrike" kern="1200" baseline="0" dirty="0" err="1">
                <a:solidFill>
                  <a:schemeClr val="tx1"/>
                </a:solidFill>
                <a:latin typeface="+mn-lt"/>
                <a:ea typeface="+mn-ea"/>
                <a:cs typeface="+mn-cs"/>
              </a:rPr>
              <a:t>HadISST</a:t>
            </a:r>
            <a:r>
              <a:rPr lang="en-US" sz="1200" b="0" i="0" u="none" strike="noStrike" kern="1200" baseline="0" dirty="0">
                <a:solidFill>
                  <a:schemeClr val="tx1"/>
                </a:solidFill>
                <a:latin typeface="+mn-lt"/>
                <a:ea typeface="+mn-ea"/>
                <a:cs typeface="+mn-cs"/>
              </a:rPr>
              <a:t> data set during 1900–2008. This mode, which</a:t>
            </a:r>
          </a:p>
          <a:p>
            <a:r>
              <a:rPr lang="en-US" sz="1200" b="0" i="0" u="none" strike="noStrike" kern="1200" baseline="0" dirty="0">
                <a:solidFill>
                  <a:schemeClr val="tx1"/>
                </a:solidFill>
                <a:latin typeface="+mn-lt"/>
                <a:ea typeface="+mn-ea"/>
                <a:cs typeface="+mn-cs"/>
              </a:rPr>
              <a:t>accounts for 19% of the variance, depicts the El Ni˜ no-Southern Oscillation phenomenon. (</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 Monthly SST</a:t>
            </a:r>
          </a:p>
          <a:p>
            <a:r>
              <a:rPr lang="en-US" sz="1200" b="0" i="0" u="none" strike="noStrike" kern="1200" baseline="0" dirty="0">
                <a:solidFill>
                  <a:schemeClr val="tx1"/>
                </a:solidFill>
                <a:latin typeface="+mn-lt"/>
                <a:ea typeface="+mn-ea"/>
                <a:cs typeface="+mn-cs"/>
              </a:rPr>
              <a:t>anomaly time series in the Ni˜ no-3.4 region (5</a:t>
            </a:r>
            <a:r>
              <a:rPr lang="en-US" sz="1200" b="1" i="1"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N–5</a:t>
            </a:r>
            <a:r>
              <a:rPr lang="en-US" sz="1200" b="1" i="1"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S, 170</a:t>
            </a:r>
            <a:r>
              <a:rPr lang="en-US" sz="1200" b="1" i="1"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–120</a:t>
            </a:r>
            <a:r>
              <a:rPr lang="en-US" sz="1200" b="1" i="1"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W: outlined by the rectangle on the EOF</a:t>
            </a:r>
          </a:p>
          <a:p>
            <a:r>
              <a:rPr lang="en-US" sz="1200" b="0" i="0" u="none" strike="noStrike" kern="1200" baseline="0" dirty="0">
                <a:solidFill>
                  <a:schemeClr val="tx1"/>
                </a:solidFill>
                <a:latin typeface="+mn-lt"/>
                <a:ea typeface="+mn-ea"/>
                <a:cs typeface="+mn-cs"/>
              </a:rPr>
              <a:t>pattern). (</a:t>
            </a:r>
            <a:r>
              <a:rPr lang="en-US" sz="1200" b="0" i="1" u="none" strike="noStrike" kern="1200" baseline="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 Power spectrum of the Ni˜ no-3.4 SST anomaly time series based on 1950–2008 (</a:t>
            </a:r>
            <a:r>
              <a:rPr lang="en-US" sz="1200" b="0" i="1" u="none" strike="noStrike" kern="1200" baseline="0" dirty="0">
                <a:solidFill>
                  <a:schemeClr val="tx1"/>
                </a:solidFill>
                <a:latin typeface="+mn-lt"/>
                <a:ea typeface="+mn-ea"/>
                <a:cs typeface="+mn-cs"/>
              </a:rPr>
              <a:t>solid curve</a:t>
            </a:r>
            <a:r>
              <a:rPr lang="en-US" sz="1200" b="0" i="0" u="none" strike="noStrike" kern="1200" baseline="0" dirty="0">
                <a:solidFill>
                  <a:schemeClr val="tx1"/>
                </a:solidFill>
                <a:latin typeface="+mn-lt"/>
                <a:ea typeface="+mn-ea"/>
                <a:cs typeface="+mn-cs"/>
              </a:rPr>
              <a:t>) and</a:t>
            </a:r>
          </a:p>
          <a:p>
            <a:r>
              <a:rPr lang="en-US" sz="1200" b="0" i="0" u="none" strike="noStrike" kern="1200" baseline="0" dirty="0">
                <a:solidFill>
                  <a:schemeClr val="tx1"/>
                </a:solidFill>
                <a:latin typeface="+mn-lt"/>
                <a:ea typeface="+mn-ea"/>
                <a:cs typeface="+mn-cs"/>
              </a:rPr>
              <a:t>1900–2008 (</a:t>
            </a:r>
            <a:r>
              <a:rPr lang="en-US" sz="1200" b="0" i="1" u="none" strike="noStrike" kern="1200" baseline="0" dirty="0">
                <a:solidFill>
                  <a:schemeClr val="tx1"/>
                </a:solidFill>
                <a:latin typeface="+mn-lt"/>
                <a:ea typeface="+mn-ea"/>
                <a:cs typeface="+mn-cs"/>
              </a:rPr>
              <a:t>dashed curve</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d </a:t>
            </a:r>
            <a:r>
              <a:rPr lang="en-US" sz="1200" b="0" i="0" u="none" strike="noStrike" kern="1200" baseline="0" dirty="0">
                <a:solidFill>
                  <a:schemeClr val="tx1"/>
                </a:solidFill>
                <a:latin typeface="+mn-lt"/>
                <a:ea typeface="+mn-ea"/>
                <a:cs typeface="+mn-cs"/>
              </a:rPr>
              <a:t>) Monthly standard deviation of the Ni˜ no-3.4 SST anomaly time series.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29BC0B6-EC51-4C42-B3F8-D4056B7BCEA2}"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3079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03A3C7F-BC62-4FF1-8CDF-0A1FC249E96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altLang="zh-CN"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xfrm>
            <a:off x="915294" y="4343704"/>
            <a:ext cx="5027414" cy="41138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a:t>FIGURE 7.29 Regions of climatic abnormalities associated with El Niño–Southern Oscillation conditions. A strong ENSO event may trigger a response in nearly all indicated areas, whereas a weak event will likely play a role in only some areas. Note that the months in black type indicate months during the same years the major warming began; months in red type indicate the following year.(After NOAA Climatic Prediction Center.) </a:t>
            </a:r>
          </a:p>
          <a:p>
            <a:pPr eaLnBrk="1" hangingPunct="1">
              <a:spcBef>
                <a:spcPct val="0"/>
              </a:spcBef>
            </a:pPr>
            <a:endParaRPr lang="zh-CN" altLang="en-US"/>
          </a:p>
        </p:txBody>
      </p:sp>
    </p:spTree>
    <p:extLst>
      <p:ext uri="{BB962C8B-B14F-4D97-AF65-F5344CB8AC3E}">
        <p14:creationId xmlns:p14="http://schemas.microsoft.com/office/powerpoint/2010/main" val="3640989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FC484E6B-DD60-431F-BDB0-1705B08513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92646D54-5271-454B-B54C-463107B9C0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Wallace &amp; Horel 1981 MWR</a:t>
            </a:r>
          </a:p>
        </p:txBody>
      </p:sp>
      <p:sp>
        <p:nvSpPr>
          <p:cNvPr id="37892" name="Slide Number Placeholder 3">
            <a:extLst>
              <a:ext uri="{FF2B5EF4-FFF2-40B4-BE49-F238E27FC236}">
                <a16:creationId xmlns:a16="http://schemas.microsoft.com/office/drawing/2014/main" id="{4B205D9D-E5E0-454F-AE36-EC79262B95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5F091987-F800-4D24-90A5-40D889E2572D}"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等线" panose="02010600030101010101" pitchFamily="2" charset="-122"/>
                <a:cs typeface="+mn-cs"/>
              </a:rPr>
              <a:pPr marL="0" marR="0" lvl="0" indent="0" algn="r" defTabSz="457200" rtl="0" eaLnBrk="1" fontAlgn="auto" latinLnBrk="0" hangingPunct="1">
                <a:lnSpc>
                  <a:spcPct val="100000"/>
                </a:lnSpc>
                <a:spcBef>
                  <a:spcPct val="0"/>
                </a:spcBef>
                <a:spcAft>
                  <a:spcPts val="0"/>
                </a:spcAft>
                <a:buClrTx/>
                <a:buSzTx/>
                <a:buFontTx/>
                <a:buNone/>
                <a:tabLst/>
                <a:defRPr/>
              </a:pPr>
              <a:t>14</a:t>
            </a:fld>
            <a:endPar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k,l</a:t>
            </a:r>
            <a:r>
              <a:rPr lang="en-US" dirty="0"/>
              <a:t>) is a straight line corresponding to a great circle on a sphere. </a:t>
            </a:r>
          </a:p>
        </p:txBody>
      </p:sp>
      <p:sp>
        <p:nvSpPr>
          <p:cNvPr id="4" name="Slide Number Placeholder 3"/>
          <p:cNvSpPr>
            <a:spLocks noGrp="1"/>
          </p:cNvSpPr>
          <p:nvPr>
            <p:ph type="sldNum" sz="quarter" idx="5"/>
          </p:nvPr>
        </p:nvSpPr>
        <p:spPr/>
        <p:txBody>
          <a:bodyPr/>
          <a:lstStyle/>
          <a:p>
            <a:fld id="{DC6C5E7C-95F7-47CA-8E0A-144DA1EEF772}" type="slidenum">
              <a:rPr lang="en-US" smtClean="0"/>
              <a:t>18</a:t>
            </a:fld>
            <a:endParaRPr lang="en-US"/>
          </a:p>
        </p:txBody>
      </p:sp>
    </p:spTree>
    <p:extLst>
      <p:ext uri="{BB962C8B-B14F-4D97-AF65-F5344CB8AC3E}">
        <p14:creationId xmlns:p14="http://schemas.microsoft.com/office/powerpoint/2010/main" val="301279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eaLnBrk="0" fontAlgn="base" hangingPunct="0">
              <a:spcBef>
                <a:spcPct val="30000"/>
              </a:spcBef>
              <a:spcAft>
                <a:spcPct val="0"/>
              </a:spcAft>
              <a:defRPr/>
            </a:pPr>
            <a:r>
              <a:rPr lang="en-US" sz="1300" b="1" dirty="0"/>
              <a:t>Figure 30. </a:t>
            </a:r>
            <a:r>
              <a:rPr lang="en-US" sz="1300" dirty="0"/>
              <a:t> Cross-sections of temperature (℃; contours) and chlorophyll-a concentration (mg/liter; shaded) off Los Angeles during (a) El Nino (April 1998) and (b) La Nina (April 1999). During La Nina, the thermocline shoals, surface water cools, and the intensified upwelling increases biological activity off Southern California. </a:t>
            </a:r>
          </a:p>
        </p:txBody>
      </p:sp>
      <p:sp>
        <p:nvSpPr>
          <p:cNvPr id="4" name="Slide Number Placeholder 3"/>
          <p:cNvSpPr>
            <a:spLocks noGrp="1"/>
          </p:cNvSpPr>
          <p:nvPr>
            <p:ph type="sldNum" sz="quarter" idx="10"/>
          </p:nvPr>
        </p:nvSpPr>
        <p:spPr/>
        <p:txBody>
          <a:bodyPr/>
          <a:lstStyle/>
          <a:p>
            <a:pPr defTabSz="495376">
              <a:defRPr/>
            </a:pPr>
            <a:fld id="{E638A99F-FBF9-487B-884B-65BA1811E5ED}" type="slidenum">
              <a:rPr lang="en-US" altLang="en-US">
                <a:solidFill>
                  <a:prstClr val="black"/>
                </a:solidFill>
                <a:latin typeface="Calibri" panose="020F0502020204030204"/>
              </a:rPr>
              <a:pPr defTabSz="495376">
                <a:defRPr/>
              </a:pPr>
              <a:t>20</a:t>
            </a:fld>
            <a:endParaRPr lang="en-US" altLang="en-US">
              <a:solidFill>
                <a:prstClr val="black"/>
              </a:solidFill>
              <a:latin typeface="Calibri" panose="020F0502020204030204"/>
            </a:endParaRPr>
          </a:p>
        </p:txBody>
      </p:sp>
    </p:spTree>
    <p:extLst>
      <p:ext uri="{BB962C8B-B14F-4D97-AF65-F5344CB8AC3E}">
        <p14:creationId xmlns:p14="http://schemas.microsoft.com/office/powerpoint/2010/main" val="3253887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0D0D0AB0-8D3B-4543-AD2D-0863486413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6F665562-0623-455C-98D1-01D894085F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9940" name="Slide Number Placeholder 3">
            <a:extLst>
              <a:ext uri="{FF2B5EF4-FFF2-40B4-BE49-F238E27FC236}">
                <a16:creationId xmlns:a16="http://schemas.microsoft.com/office/drawing/2014/main" id="{BA821840-C2FF-4857-BC24-ABFF1EE954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AAD7886-FAB4-43EF-9436-7FE6AB3E2494}"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35A8DB29-780B-483A-B227-EAF2A0BD31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BF28914C-DA88-486A-86BF-D7B18E2CE4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Shapiro, M. A., Wernli, H., Bond, N. A. and Langland, R. (2001), The influence of the 1997–99 El Niňo Southern Oscillation on extratropical baroclinic life cycles over the eastern North Pacific. Quarterly Journal of the Royal Meteorological Society, 127: 331–342. doi: 10.1002/qj.49712757205</a:t>
            </a:r>
          </a:p>
          <a:p>
            <a:pPr eaLnBrk="1" hangingPunct="1">
              <a:spcBef>
                <a:spcPct val="0"/>
              </a:spcBef>
            </a:pPr>
            <a:endParaRPr lang="en-US" altLang="en-US"/>
          </a:p>
        </p:txBody>
      </p:sp>
      <p:sp>
        <p:nvSpPr>
          <p:cNvPr id="46084" name="Slide Number Placeholder 3">
            <a:extLst>
              <a:ext uri="{FF2B5EF4-FFF2-40B4-BE49-F238E27FC236}">
                <a16:creationId xmlns:a16="http://schemas.microsoft.com/office/drawing/2014/main" id="{22D699F0-7654-4385-8D2A-1B142AD5FB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9117DAA-7CB8-4643-9A03-7D5B33F35BF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https://psl.noaa.gov/map/clim/sst.anom.anim.year.html</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6C5E7C-95F7-47CA-8E0A-144DA1EEF7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1187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9EC8F333-FA0C-4C97-820B-CEB9663D5B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964150B4-774C-438D-AF89-F29FEC359C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33796" name="Slide Number Placeholder 3">
            <a:extLst>
              <a:ext uri="{FF2B5EF4-FFF2-40B4-BE49-F238E27FC236}">
                <a16:creationId xmlns:a16="http://schemas.microsoft.com/office/drawing/2014/main" id="{3D5008DE-7EDD-4AE2-BCAF-F5826E4467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E4913C4-F01A-4A03-BAF4-DA14A81D2EC0}"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Meinen</a:t>
            </a:r>
            <a:r>
              <a:rPr lang="en-US" dirty="0"/>
              <a:t>, C.S. and M.J. </a:t>
            </a:r>
            <a:r>
              <a:rPr lang="en-US" dirty="0" err="1"/>
              <a:t>McPhaden</a:t>
            </a:r>
            <a:r>
              <a:rPr lang="en-US" dirty="0"/>
              <a:t>, 2000: </a:t>
            </a:r>
            <a:r>
              <a:rPr lang="en-US" dirty="0">
                <a:hlinkClick r:id="rId3"/>
              </a:rPr>
              <a:t>Observations of Warm Water Volume Changes in the Equatorial Pacific and Their Relationship to El Niño and La Niña.</a:t>
            </a:r>
            <a:r>
              <a:rPr lang="en-US" dirty="0"/>
              <a:t> </a:t>
            </a:r>
            <a:r>
              <a:rPr lang="en-US" i="1" dirty="0"/>
              <a:t>J. Climate,</a:t>
            </a:r>
            <a:r>
              <a:rPr lang="en-US" dirty="0"/>
              <a:t> </a:t>
            </a:r>
            <a:r>
              <a:rPr lang="en-US" b="1" dirty="0"/>
              <a:t>13</a:t>
            </a:r>
            <a:r>
              <a:rPr lang="en-US" dirty="0"/>
              <a:t>, 3551–3559, </a:t>
            </a:r>
            <a:r>
              <a:rPr lang="en-US" dirty="0">
                <a:hlinkClick r:id="rId4"/>
              </a:rPr>
              <a:t>https://doi.org/10.1175/1520-0442(2000)013&lt;3551:OOWWVC&gt;2.0.CO;2</a:t>
            </a:r>
            <a:r>
              <a:rPr lang="en-US" dirty="0"/>
              <a:t> </a:t>
            </a:r>
          </a:p>
        </p:txBody>
      </p:sp>
      <p:sp>
        <p:nvSpPr>
          <p:cNvPr id="4" name="Slide Number Placeholder 3"/>
          <p:cNvSpPr>
            <a:spLocks noGrp="1"/>
          </p:cNvSpPr>
          <p:nvPr>
            <p:ph type="sldNum" sz="quarter" idx="10"/>
          </p:nvPr>
        </p:nvSpPr>
        <p:spPr/>
        <p:txBody>
          <a:bodyPr/>
          <a:lstStyle/>
          <a:p>
            <a:pPr>
              <a:defRPr/>
            </a:pPr>
            <a:fld id="{E638A99F-FBF9-487B-884B-65BA1811E5ED}" type="slidenum">
              <a:rPr lang="en-US" altLang="en-US" smtClean="0"/>
              <a:pPr>
                <a:defRPr/>
              </a:pPr>
              <a:t>6</a:t>
            </a:fld>
            <a:endParaRPr lang="en-US" altLang="en-US"/>
          </a:p>
        </p:txBody>
      </p:sp>
    </p:spTree>
    <p:extLst>
      <p:ext uri="{BB962C8B-B14F-4D97-AF65-F5344CB8AC3E}">
        <p14:creationId xmlns:p14="http://schemas.microsoft.com/office/powerpoint/2010/main" val="2061907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Thermocline depth, SST (PMM)</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38A99F-FBF9-487B-884B-65BA1811E5E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2648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F8968485-D949-4E97-A854-2AA4C74190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40738AAD-3AC8-4BA4-A518-7FFDEB6161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Wang, B</a:t>
            </a:r>
            <a:r>
              <a:rPr lang="en-US" altLang="en-US" dirty="0"/>
              <a:t>., J.-Y. Lee and co-authors: </a:t>
            </a:r>
            <a:r>
              <a:rPr lang="en-US" altLang="en-US" b="1" dirty="0"/>
              <a:t>Advance and Prospect of Seasonal Prediction: Assessment of the APCC/</a:t>
            </a:r>
            <a:r>
              <a:rPr lang="en-US" altLang="en-US" b="1" dirty="0" err="1"/>
              <a:t>CliPAS</a:t>
            </a:r>
            <a:r>
              <a:rPr lang="en-US" altLang="en-US" b="1" dirty="0"/>
              <a:t> 14-model ensemble </a:t>
            </a:r>
            <a:r>
              <a:rPr lang="en-US" altLang="en-US" b="1" dirty="0" err="1"/>
              <a:t>retroperspective</a:t>
            </a:r>
            <a:r>
              <a:rPr lang="en-US" altLang="en-US" b="1" dirty="0"/>
              <a:t> seasonal prediction (1980-2004)</a:t>
            </a:r>
            <a:r>
              <a:rPr lang="en-US" altLang="en-US" dirty="0"/>
              <a:t>. </a:t>
            </a:r>
            <a:r>
              <a:rPr lang="en-US" altLang="en-US" i="1" dirty="0"/>
              <a:t>Climate </a:t>
            </a:r>
            <a:r>
              <a:rPr lang="en-US" altLang="en-US" i="1" dirty="0" err="1"/>
              <a:t>Dyn</a:t>
            </a:r>
            <a:r>
              <a:rPr lang="en-US" altLang="en-US" i="1" dirty="0"/>
              <a:t>., 33, 93-117.  </a:t>
            </a:r>
            <a:r>
              <a:rPr lang="en-US" altLang="en-US" dirty="0"/>
              <a:t>DOI: 10.1007/s00382-008-0460-0</a:t>
            </a:r>
            <a:r>
              <a:rPr lang="en-US" altLang="en-US" i="1" dirty="0"/>
              <a:t>.</a:t>
            </a:r>
            <a:endParaRPr lang="en-US" altLang="en-US" dirty="0"/>
          </a:p>
        </p:txBody>
      </p:sp>
      <p:sp>
        <p:nvSpPr>
          <p:cNvPr id="76804" name="Slide Number Placeholder 3">
            <a:extLst>
              <a:ext uri="{FF2B5EF4-FFF2-40B4-BE49-F238E27FC236}">
                <a16:creationId xmlns:a16="http://schemas.microsoft.com/office/drawing/2014/main" id="{07935837-7D51-4D34-B8B9-6363CB4E31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7187BE-215C-47B4-A2DE-C427331C679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437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38A99F-FBF9-487B-884B-65BA1811E5E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8753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Wang, C. Three-ocean interactions and climate variability: a review and perspective. </a:t>
            </a:r>
            <a:r>
              <a:rPr lang="en-US" i="1" dirty="0" err="1"/>
              <a:t>Clim</a:t>
            </a:r>
            <a:r>
              <a:rPr lang="en-US" i="1" dirty="0"/>
              <a:t> Dyn</a:t>
            </a:r>
            <a:r>
              <a:rPr lang="en-US" dirty="0"/>
              <a:t> </a:t>
            </a:r>
            <a:r>
              <a:rPr lang="en-US" b="1" dirty="0"/>
              <a:t>53, </a:t>
            </a:r>
            <a:r>
              <a:rPr lang="en-US" dirty="0"/>
              <a:t>5119–5136 (2019). https://doi.org/10.1007/s00382-019-04930-x</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C5E7C-95F7-47CA-8E0A-144DA1EEF77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1341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Wang, C. Three-ocean interactions and climate variability: a review and perspective. </a:t>
            </a:r>
            <a:r>
              <a:rPr lang="en-US" i="1" dirty="0" err="1"/>
              <a:t>Clim</a:t>
            </a:r>
            <a:r>
              <a:rPr lang="en-US" i="1" dirty="0"/>
              <a:t> Dyn</a:t>
            </a:r>
            <a:r>
              <a:rPr lang="en-US" dirty="0"/>
              <a:t> </a:t>
            </a:r>
            <a:r>
              <a:rPr lang="en-US" b="1" dirty="0"/>
              <a:t>53, </a:t>
            </a:r>
            <a:r>
              <a:rPr lang="en-US" dirty="0"/>
              <a:t>5119–5136 (2019). https://doi.org/10.1007/s00382-019-04930-x</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C5E7C-95F7-47CA-8E0A-144DA1EEF77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0854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335D8B-297D-4F5E-90A0-ADDDB23DE20B}"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C68DB-8D46-44E1-861A-DE469BB56B39}" type="slidenum">
              <a:rPr lang="en-US" smtClean="0"/>
              <a:t>‹#›</a:t>
            </a:fld>
            <a:endParaRPr lang="en-US"/>
          </a:p>
        </p:txBody>
      </p:sp>
    </p:spTree>
    <p:extLst>
      <p:ext uri="{BB962C8B-B14F-4D97-AF65-F5344CB8AC3E}">
        <p14:creationId xmlns:p14="http://schemas.microsoft.com/office/powerpoint/2010/main" val="434882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35D8B-297D-4F5E-90A0-ADDDB23DE20B}"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C68DB-8D46-44E1-861A-DE469BB56B39}" type="slidenum">
              <a:rPr lang="en-US" smtClean="0"/>
              <a:t>‹#›</a:t>
            </a:fld>
            <a:endParaRPr lang="en-US"/>
          </a:p>
        </p:txBody>
      </p:sp>
    </p:spTree>
    <p:extLst>
      <p:ext uri="{BB962C8B-B14F-4D97-AF65-F5344CB8AC3E}">
        <p14:creationId xmlns:p14="http://schemas.microsoft.com/office/powerpoint/2010/main" val="1428777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35D8B-297D-4F5E-90A0-ADDDB23DE20B}"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C68DB-8D46-44E1-861A-DE469BB56B39}" type="slidenum">
              <a:rPr lang="en-US" smtClean="0"/>
              <a:t>‹#›</a:t>
            </a:fld>
            <a:endParaRPr lang="en-US"/>
          </a:p>
        </p:txBody>
      </p:sp>
    </p:spTree>
    <p:extLst>
      <p:ext uri="{BB962C8B-B14F-4D97-AF65-F5344CB8AC3E}">
        <p14:creationId xmlns:p14="http://schemas.microsoft.com/office/powerpoint/2010/main" val="2823339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901D300-A3BD-4853-A916-7A9933646A7F}"/>
              </a:ext>
            </a:extLst>
          </p:cNvPr>
          <p:cNvSpPr>
            <a:spLocks noGrp="1"/>
          </p:cNvSpPr>
          <p:nvPr>
            <p:ph type="dt" sz="half" idx="10"/>
          </p:nvPr>
        </p:nvSpPr>
        <p:spPr/>
        <p:txBody>
          <a:bodyPr/>
          <a:lstStyle>
            <a:lvl1pPr>
              <a:defRPr/>
            </a:lvl1pPr>
          </a:lstStyle>
          <a:p>
            <a:pPr>
              <a:defRPr/>
            </a:pPr>
            <a:fld id="{CD84D14D-DC91-4036-AAA2-1C0008C02B74}" type="datetimeFigureOut">
              <a:rPr lang="en-US"/>
              <a:pPr>
                <a:defRPr/>
              </a:pPr>
              <a:t>7/11/2023</a:t>
            </a:fld>
            <a:endParaRPr lang="en-US"/>
          </a:p>
        </p:txBody>
      </p:sp>
      <p:sp>
        <p:nvSpPr>
          <p:cNvPr id="5" name="Footer Placeholder 4">
            <a:extLst>
              <a:ext uri="{FF2B5EF4-FFF2-40B4-BE49-F238E27FC236}">
                <a16:creationId xmlns:a16="http://schemas.microsoft.com/office/drawing/2014/main" id="{16A1508D-B67C-43D8-B715-529A0C42E20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032AF22-745F-4206-8D73-DC39F7893A3C}"/>
              </a:ext>
            </a:extLst>
          </p:cNvPr>
          <p:cNvSpPr>
            <a:spLocks noGrp="1"/>
          </p:cNvSpPr>
          <p:nvPr>
            <p:ph type="sldNum" sz="quarter" idx="12"/>
          </p:nvPr>
        </p:nvSpPr>
        <p:spPr/>
        <p:txBody>
          <a:bodyPr/>
          <a:lstStyle>
            <a:lvl1pPr>
              <a:defRPr/>
            </a:lvl1pPr>
          </a:lstStyle>
          <a:p>
            <a:fld id="{E0E2E304-68AF-424A-A50B-BB98154B12F0}" type="slidenum">
              <a:rPr lang="en-US" altLang="en-US"/>
              <a:pPr/>
              <a:t>‹#›</a:t>
            </a:fld>
            <a:endParaRPr lang="en-US" altLang="en-US"/>
          </a:p>
        </p:txBody>
      </p:sp>
    </p:spTree>
    <p:extLst>
      <p:ext uri="{BB962C8B-B14F-4D97-AF65-F5344CB8AC3E}">
        <p14:creationId xmlns:p14="http://schemas.microsoft.com/office/powerpoint/2010/main" val="1290922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A13113-56E1-4E31-B406-8622EDBF0AA9}"/>
              </a:ext>
            </a:extLst>
          </p:cNvPr>
          <p:cNvSpPr>
            <a:spLocks noGrp="1"/>
          </p:cNvSpPr>
          <p:nvPr>
            <p:ph type="dt" sz="half" idx="10"/>
          </p:nvPr>
        </p:nvSpPr>
        <p:spPr/>
        <p:txBody>
          <a:bodyPr/>
          <a:lstStyle>
            <a:lvl1pPr>
              <a:defRPr/>
            </a:lvl1pPr>
          </a:lstStyle>
          <a:p>
            <a:pPr>
              <a:defRPr/>
            </a:pPr>
            <a:fld id="{683CA723-F6F1-4F26-916B-8C83A7B98F64}" type="datetimeFigureOut">
              <a:rPr lang="en-US"/>
              <a:pPr>
                <a:defRPr/>
              </a:pPr>
              <a:t>7/11/2023</a:t>
            </a:fld>
            <a:endParaRPr lang="en-US"/>
          </a:p>
        </p:txBody>
      </p:sp>
      <p:sp>
        <p:nvSpPr>
          <p:cNvPr id="5" name="Footer Placeholder 4">
            <a:extLst>
              <a:ext uri="{FF2B5EF4-FFF2-40B4-BE49-F238E27FC236}">
                <a16:creationId xmlns:a16="http://schemas.microsoft.com/office/drawing/2014/main" id="{C479A7AB-C91C-4867-A33B-CF95D9A519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8612767-F322-4A99-8AC4-70C9A592F844}"/>
              </a:ext>
            </a:extLst>
          </p:cNvPr>
          <p:cNvSpPr>
            <a:spLocks noGrp="1"/>
          </p:cNvSpPr>
          <p:nvPr>
            <p:ph type="sldNum" sz="quarter" idx="12"/>
          </p:nvPr>
        </p:nvSpPr>
        <p:spPr/>
        <p:txBody>
          <a:bodyPr/>
          <a:lstStyle>
            <a:lvl1pPr>
              <a:defRPr/>
            </a:lvl1pPr>
          </a:lstStyle>
          <a:p>
            <a:fld id="{F2643018-3395-4CDE-9538-726567B78F39}" type="slidenum">
              <a:rPr lang="en-US" altLang="en-US"/>
              <a:pPr/>
              <a:t>‹#›</a:t>
            </a:fld>
            <a:endParaRPr lang="en-US" altLang="en-US"/>
          </a:p>
        </p:txBody>
      </p:sp>
    </p:spTree>
    <p:extLst>
      <p:ext uri="{BB962C8B-B14F-4D97-AF65-F5344CB8AC3E}">
        <p14:creationId xmlns:p14="http://schemas.microsoft.com/office/powerpoint/2010/main" val="3586547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EE3718-6271-4FA2-8C5C-5DEF1853EB9A}"/>
              </a:ext>
            </a:extLst>
          </p:cNvPr>
          <p:cNvSpPr>
            <a:spLocks noGrp="1"/>
          </p:cNvSpPr>
          <p:nvPr>
            <p:ph type="dt" sz="half" idx="10"/>
          </p:nvPr>
        </p:nvSpPr>
        <p:spPr/>
        <p:txBody>
          <a:bodyPr/>
          <a:lstStyle>
            <a:lvl1pPr>
              <a:defRPr/>
            </a:lvl1pPr>
          </a:lstStyle>
          <a:p>
            <a:pPr>
              <a:defRPr/>
            </a:pPr>
            <a:fld id="{88BF3202-DBD1-4C52-B088-8644E10A8F72}" type="datetimeFigureOut">
              <a:rPr lang="en-US"/>
              <a:pPr>
                <a:defRPr/>
              </a:pPr>
              <a:t>7/11/2023</a:t>
            </a:fld>
            <a:endParaRPr lang="en-US"/>
          </a:p>
        </p:txBody>
      </p:sp>
      <p:sp>
        <p:nvSpPr>
          <p:cNvPr id="5" name="Footer Placeholder 4">
            <a:extLst>
              <a:ext uri="{FF2B5EF4-FFF2-40B4-BE49-F238E27FC236}">
                <a16:creationId xmlns:a16="http://schemas.microsoft.com/office/drawing/2014/main" id="{5CA199DD-5071-4205-824C-C12A80550D5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E20AF2F-5FAC-43FC-9D3E-1D472A399777}"/>
              </a:ext>
            </a:extLst>
          </p:cNvPr>
          <p:cNvSpPr>
            <a:spLocks noGrp="1"/>
          </p:cNvSpPr>
          <p:nvPr>
            <p:ph type="sldNum" sz="quarter" idx="12"/>
          </p:nvPr>
        </p:nvSpPr>
        <p:spPr/>
        <p:txBody>
          <a:bodyPr/>
          <a:lstStyle>
            <a:lvl1pPr>
              <a:defRPr/>
            </a:lvl1pPr>
          </a:lstStyle>
          <a:p>
            <a:fld id="{66F09BBD-1EC8-4C6F-AD12-6FCD40896F3F}" type="slidenum">
              <a:rPr lang="en-US" altLang="en-US"/>
              <a:pPr/>
              <a:t>‹#›</a:t>
            </a:fld>
            <a:endParaRPr lang="en-US" altLang="en-US"/>
          </a:p>
        </p:txBody>
      </p:sp>
    </p:spTree>
    <p:extLst>
      <p:ext uri="{BB962C8B-B14F-4D97-AF65-F5344CB8AC3E}">
        <p14:creationId xmlns:p14="http://schemas.microsoft.com/office/powerpoint/2010/main" val="2277669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97BA0E9-12EE-457C-A05D-4D3EB7345F39}"/>
              </a:ext>
            </a:extLst>
          </p:cNvPr>
          <p:cNvSpPr>
            <a:spLocks noGrp="1"/>
          </p:cNvSpPr>
          <p:nvPr>
            <p:ph type="dt" sz="half" idx="10"/>
          </p:nvPr>
        </p:nvSpPr>
        <p:spPr/>
        <p:txBody>
          <a:bodyPr/>
          <a:lstStyle>
            <a:lvl1pPr>
              <a:defRPr/>
            </a:lvl1pPr>
          </a:lstStyle>
          <a:p>
            <a:pPr>
              <a:defRPr/>
            </a:pPr>
            <a:fld id="{EC631526-B9D5-4DCB-8AFF-43F67533C460}" type="datetimeFigureOut">
              <a:rPr lang="en-US"/>
              <a:pPr>
                <a:defRPr/>
              </a:pPr>
              <a:t>7/11/2023</a:t>
            </a:fld>
            <a:endParaRPr lang="en-US"/>
          </a:p>
        </p:txBody>
      </p:sp>
      <p:sp>
        <p:nvSpPr>
          <p:cNvPr id="6" name="Footer Placeholder 4">
            <a:extLst>
              <a:ext uri="{FF2B5EF4-FFF2-40B4-BE49-F238E27FC236}">
                <a16:creationId xmlns:a16="http://schemas.microsoft.com/office/drawing/2014/main" id="{D8A2BCCD-446E-4A5E-9371-DF164A53FF7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A976F80-6025-4CED-BF3D-2E7F4356E866}"/>
              </a:ext>
            </a:extLst>
          </p:cNvPr>
          <p:cNvSpPr>
            <a:spLocks noGrp="1"/>
          </p:cNvSpPr>
          <p:nvPr>
            <p:ph type="sldNum" sz="quarter" idx="12"/>
          </p:nvPr>
        </p:nvSpPr>
        <p:spPr/>
        <p:txBody>
          <a:bodyPr/>
          <a:lstStyle>
            <a:lvl1pPr>
              <a:defRPr/>
            </a:lvl1pPr>
          </a:lstStyle>
          <a:p>
            <a:fld id="{AF82FAAD-E066-46C8-929E-8A0937C97AB7}" type="slidenum">
              <a:rPr lang="en-US" altLang="en-US"/>
              <a:pPr/>
              <a:t>‹#›</a:t>
            </a:fld>
            <a:endParaRPr lang="en-US" altLang="en-US"/>
          </a:p>
        </p:txBody>
      </p:sp>
    </p:spTree>
    <p:extLst>
      <p:ext uri="{BB962C8B-B14F-4D97-AF65-F5344CB8AC3E}">
        <p14:creationId xmlns:p14="http://schemas.microsoft.com/office/powerpoint/2010/main" val="2963003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F08C07A-D988-44B7-ADA2-EBE3D1D0B65B}"/>
              </a:ext>
            </a:extLst>
          </p:cNvPr>
          <p:cNvSpPr>
            <a:spLocks noGrp="1"/>
          </p:cNvSpPr>
          <p:nvPr>
            <p:ph type="dt" sz="half" idx="10"/>
          </p:nvPr>
        </p:nvSpPr>
        <p:spPr/>
        <p:txBody>
          <a:bodyPr/>
          <a:lstStyle>
            <a:lvl1pPr>
              <a:defRPr/>
            </a:lvl1pPr>
          </a:lstStyle>
          <a:p>
            <a:pPr>
              <a:defRPr/>
            </a:pPr>
            <a:fld id="{6B4FE069-8AD3-4975-9524-0CBDBEDDC4AC}" type="datetimeFigureOut">
              <a:rPr lang="en-US"/>
              <a:pPr>
                <a:defRPr/>
              </a:pPr>
              <a:t>7/11/2023</a:t>
            </a:fld>
            <a:endParaRPr lang="en-US"/>
          </a:p>
        </p:txBody>
      </p:sp>
      <p:sp>
        <p:nvSpPr>
          <p:cNvPr id="8" name="Footer Placeholder 4">
            <a:extLst>
              <a:ext uri="{FF2B5EF4-FFF2-40B4-BE49-F238E27FC236}">
                <a16:creationId xmlns:a16="http://schemas.microsoft.com/office/drawing/2014/main" id="{33AD6B7D-9C96-4541-B06F-71669F7CF5E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B4321D7-DFAE-4BB8-BB55-D7BC27E9812F}"/>
              </a:ext>
            </a:extLst>
          </p:cNvPr>
          <p:cNvSpPr>
            <a:spLocks noGrp="1"/>
          </p:cNvSpPr>
          <p:nvPr>
            <p:ph type="sldNum" sz="quarter" idx="12"/>
          </p:nvPr>
        </p:nvSpPr>
        <p:spPr/>
        <p:txBody>
          <a:bodyPr/>
          <a:lstStyle>
            <a:lvl1pPr>
              <a:defRPr/>
            </a:lvl1pPr>
          </a:lstStyle>
          <a:p>
            <a:fld id="{CD3DF87D-AA83-4189-94C5-6C67614DB873}" type="slidenum">
              <a:rPr lang="en-US" altLang="en-US"/>
              <a:pPr/>
              <a:t>‹#›</a:t>
            </a:fld>
            <a:endParaRPr lang="en-US" altLang="en-US"/>
          </a:p>
        </p:txBody>
      </p:sp>
    </p:spTree>
    <p:extLst>
      <p:ext uri="{BB962C8B-B14F-4D97-AF65-F5344CB8AC3E}">
        <p14:creationId xmlns:p14="http://schemas.microsoft.com/office/powerpoint/2010/main" val="3555929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63DCA0E-C6D1-40CE-9AFB-D042581F0F4B}"/>
              </a:ext>
            </a:extLst>
          </p:cNvPr>
          <p:cNvSpPr>
            <a:spLocks noGrp="1"/>
          </p:cNvSpPr>
          <p:nvPr>
            <p:ph type="dt" sz="half" idx="10"/>
          </p:nvPr>
        </p:nvSpPr>
        <p:spPr/>
        <p:txBody>
          <a:bodyPr/>
          <a:lstStyle>
            <a:lvl1pPr>
              <a:defRPr/>
            </a:lvl1pPr>
          </a:lstStyle>
          <a:p>
            <a:pPr>
              <a:defRPr/>
            </a:pPr>
            <a:fld id="{672F4958-2583-42A0-B4FF-EC7517CE105B}" type="datetimeFigureOut">
              <a:rPr lang="en-US"/>
              <a:pPr>
                <a:defRPr/>
              </a:pPr>
              <a:t>7/11/2023</a:t>
            </a:fld>
            <a:endParaRPr lang="en-US"/>
          </a:p>
        </p:txBody>
      </p:sp>
      <p:sp>
        <p:nvSpPr>
          <p:cNvPr id="4" name="Footer Placeholder 4">
            <a:extLst>
              <a:ext uri="{FF2B5EF4-FFF2-40B4-BE49-F238E27FC236}">
                <a16:creationId xmlns:a16="http://schemas.microsoft.com/office/drawing/2014/main" id="{DE436D1E-A247-4F30-B3A1-BE578BAB1A0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4B8A1DF-22F2-44CA-91E6-7B119607D3BF}"/>
              </a:ext>
            </a:extLst>
          </p:cNvPr>
          <p:cNvSpPr>
            <a:spLocks noGrp="1"/>
          </p:cNvSpPr>
          <p:nvPr>
            <p:ph type="sldNum" sz="quarter" idx="12"/>
          </p:nvPr>
        </p:nvSpPr>
        <p:spPr/>
        <p:txBody>
          <a:bodyPr/>
          <a:lstStyle>
            <a:lvl1pPr>
              <a:defRPr/>
            </a:lvl1pPr>
          </a:lstStyle>
          <a:p>
            <a:fld id="{CD235640-AE49-4AF1-BA2C-F42456309729}" type="slidenum">
              <a:rPr lang="en-US" altLang="en-US"/>
              <a:pPr/>
              <a:t>‹#›</a:t>
            </a:fld>
            <a:endParaRPr lang="en-US" altLang="en-US"/>
          </a:p>
        </p:txBody>
      </p:sp>
    </p:spTree>
    <p:extLst>
      <p:ext uri="{BB962C8B-B14F-4D97-AF65-F5344CB8AC3E}">
        <p14:creationId xmlns:p14="http://schemas.microsoft.com/office/powerpoint/2010/main" val="3894308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1B49E32-AD7A-46DC-9454-866B534B9B90}"/>
              </a:ext>
            </a:extLst>
          </p:cNvPr>
          <p:cNvSpPr>
            <a:spLocks noGrp="1"/>
          </p:cNvSpPr>
          <p:nvPr>
            <p:ph type="dt" sz="half" idx="10"/>
          </p:nvPr>
        </p:nvSpPr>
        <p:spPr/>
        <p:txBody>
          <a:bodyPr/>
          <a:lstStyle>
            <a:lvl1pPr>
              <a:defRPr/>
            </a:lvl1pPr>
          </a:lstStyle>
          <a:p>
            <a:pPr>
              <a:defRPr/>
            </a:pPr>
            <a:fld id="{56A78943-6CCA-4DCE-858F-8B39F7CD0E6B}" type="datetimeFigureOut">
              <a:rPr lang="en-US"/>
              <a:pPr>
                <a:defRPr/>
              </a:pPr>
              <a:t>7/11/2023</a:t>
            </a:fld>
            <a:endParaRPr lang="en-US"/>
          </a:p>
        </p:txBody>
      </p:sp>
      <p:sp>
        <p:nvSpPr>
          <p:cNvPr id="3" name="Footer Placeholder 4">
            <a:extLst>
              <a:ext uri="{FF2B5EF4-FFF2-40B4-BE49-F238E27FC236}">
                <a16:creationId xmlns:a16="http://schemas.microsoft.com/office/drawing/2014/main" id="{97AB40EC-9EBE-4D4E-A5BC-A1747F40579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A743709-B4F3-4C29-A6E8-3167D1FA70C9}"/>
              </a:ext>
            </a:extLst>
          </p:cNvPr>
          <p:cNvSpPr>
            <a:spLocks noGrp="1"/>
          </p:cNvSpPr>
          <p:nvPr>
            <p:ph type="sldNum" sz="quarter" idx="12"/>
          </p:nvPr>
        </p:nvSpPr>
        <p:spPr/>
        <p:txBody>
          <a:bodyPr/>
          <a:lstStyle>
            <a:lvl1pPr>
              <a:defRPr/>
            </a:lvl1pPr>
          </a:lstStyle>
          <a:p>
            <a:fld id="{CD8D109C-A015-42BE-BD78-AF8DFF0BAB53}" type="slidenum">
              <a:rPr lang="en-US" altLang="en-US"/>
              <a:pPr/>
              <a:t>‹#›</a:t>
            </a:fld>
            <a:endParaRPr lang="en-US" altLang="en-US"/>
          </a:p>
        </p:txBody>
      </p:sp>
    </p:spTree>
    <p:extLst>
      <p:ext uri="{BB962C8B-B14F-4D97-AF65-F5344CB8AC3E}">
        <p14:creationId xmlns:p14="http://schemas.microsoft.com/office/powerpoint/2010/main" val="1477492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3FCD962-09F4-49BC-9222-EA8E85454DD3}"/>
              </a:ext>
            </a:extLst>
          </p:cNvPr>
          <p:cNvSpPr>
            <a:spLocks noGrp="1"/>
          </p:cNvSpPr>
          <p:nvPr>
            <p:ph type="dt" sz="half" idx="10"/>
          </p:nvPr>
        </p:nvSpPr>
        <p:spPr/>
        <p:txBody>
          <a:bodyPr/>
          <a:lstStyle>
            <a:lvl1pPr>
              <a:defRPr/>
            </a:lvl1pPr>
          </a:lstStyle>
          <a:p>
            <a:pPr>
              <a:defRPr/>
            </a:pPr>
            <a:fld id="{30FC4391-8CA5-4F31-89D6-9A82A0F2C5E2}" type="datetimeFigureOut">
              <a:rPr lang="en-US"/>
              <a:pPr>
                <a:defRPr/>
              </a:pPr>
              <a:t>7/11/2023</a:t>
            </a:fld>
            <a:endParaRPr lang="en-US"/>
          </a:p>
        </p:txBody>
      </p:sp>
      <p:sp>
        <p:nvSpPr>
          <p:cNvPr id="6" name="Footer Placeholder 4">
            <a:extLst>
              <a:ext uri="{FF2B5EF4-FFF2-40B4-BE49-F238E27FC236}">
                <a16:creationId xmlns:a16="http://schemas.microsoft.com/office/drawing/2014/main" id="{DCEE7AB8-62F0-40B0-AE5B-11B088BFB37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D1FEF1B-9082-43AD-A729-965E58B771B1}"/>
              </a:ext>
            </a:extLst>
          </p:cNvPr>
          <p:cNvSpPr>
            <a:spLocks noGrp="1"/>
          </p:cNvSpPr>
          <p:nvPr>
            <p:ph type="sldNum" sz="quarter" idx="12"/>
          </p:nvPr>
        </p:nvSpPr>
        <p:spPr/>
        <p:txBody>
          <a:bodyPr/>
          <a:lstStyle>
            <a:lvl1pPr>
              <a:defRPr/>
            </a:lvl1pPr>
          </a:lstStyle>
          <a:p>
            <a:fld id="{91A61D33-9848-40E7-A9B9-FC037BD36AE3}" type="slidenum">
              <a:rPr lang="en-US" altLang="en-US"/>
              <a:pPr/>
              <a:t>‹#›</a:t>
            </a:fld>
            <a:endParaRPr lang="en-US" altLang="en-US"/>
          </a:p>
        </p:txBody>
      </p:sp>
    </p:spTree>
    <p:extLst>
      <p:ext uri="{BB962C8B-B14F-4D97-AF65-F5344CB8AC3E}">
        <p14:creationId xmlns:p14="http://schemas.microsoft.com/office/powerpoint/2010/main" val="2404942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35D8B-297D-4F5E-90A0-ADDDB23DE20B}"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C68DB-8D46-44E1-861A-DE469BB56B39}" type="slidenum">
              <a:rPr lang="en-US" smtClean="0"/>
              <a:t>‹#›</a:t>
            </a:fld>
            <a:endParaRPr lang="en-US"/>
          </a:p>
        </p:txBody>
      </p:sp>
    </p:spTree>
    <p:extLst>
      <p:ext uri="{BB962C8B-B14F-4D97-AF65-F5344CB8AC3E}">
        <p14:creationId xmlns:p14="http://schemas.microsoft.com/office/powerpoint/2010/main" val="14848847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373097F-DA99-4D35-9C7E-54045638D5E0}"/>
              </a:ext>
            </a:extLst>
          </p:cNvPr>
          <p:cNvSpPr>
            <a:spLocks noGrp="1"/>
          </p:cNvSpPr>
          <p:nvPr>
            <p:ph type="dt" sz="half" idx="10"/>
          </p:nvPr>
        </p:nvSpPr>
        <p:spPr/>
        <p:txBody>
          <a:bodyPr/>
          <a:lstStyle>
            <a:lvl1pPr>
              <a:defRPr/>
            </a:lvl1pPr>
          </a:lstStyle>
          <a:p>
            <a:pPr>
              <a:defRPr/>
            </a:pPr>
            <a:fld id="{0A0EBFD7-A6F6-47DE-A534-E3B9833E71E8}" type="datetimeFigureOut">
              <a:rPr lang="en-US"/>
              <a:pPr>
                <a:defRPr/>
              </a:pPr>
              <a:t>7/11/2023</a:t>
            </a:fld>
            <a:endParaRPr lang="en-US"/>
          </a:p>
        </p:txBody>
      </p:sp>
      <p:sp>
        <p:nvSpPr>
          <p:cNvPr id="6" name="Footer Placeholder 4">
            <a:extLst>
              <a:ext uri="{FF2B5EF4-FFF2-40B4-BE49-F238E27FC236}">
                <a16:creationId xmlns:a16="http://schemas.microsoft.com/office/drawing/2014/main" id="{F74AA277-F37C-49FA-BFD6-78864FFDDF4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AAD4880-BC06-46D2-B179-1CE48A3F24EE}"/>
              </a:ext>
            </a:extLst>
          </p:cNvPr>
          <p:cNvSpPr>
            <a:spLocks noGrp="1"/>
          </p:cNvSpPr>
          <p:nvPr>
            <p:ph type="sldNum" sz="quarter" idx="12"/>
          </p:nvPr>
        </p:nvSpPr>
        <p:spPr/>
        <p:txBody>
          <a:bodyPr/>
          <a:lstStyle>
            <a:lvl1pPr>
              <a:defRPr/>
            </a:lvl1pPr>
          </a:lstStyle>
          <a:p>
            <a:fld id="{44DBD08C-3305-4E2D-8AC9-7987ADB2AC6A}" type="slidenum">
              <a:rPr lang="en-US" altLang="en-US"/>
              <a:pPr/>
              <a:t>‹#›</a:t>
            </a:fld>
            <a:endParaRPr lang="en-US" altLang="en-US"/>
          </a:p>
        </p:txBody>
      </p:sp>
    </p:spTree>
    <p:extLst>
      <p:ext uri="{BB962C8B-B14F-4D97-AF65-F5344CB8AC3E}">
        <p14:creationId xmlns:p14="http://schemas.microsoft.com/office/powerpoint/2010/main" val="643321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4F758B-14AD-4A43-B8BD-20E81EC3C5AE}"/>
              </a:ext>
            </a:extLst>
          </p:cNvPr>
          <p:cNvSpPr>
            <a:spLocks noGrp="1"/>
          </p:cNvSpPr>
          <p:nvPr>
            <p:ph type="dt" sz="half" idx="10"/>
          </p:nvPr>
        </p:nvSpPr>
        <p:spPr/>
        <p:txBody>
          <a:bodyPr/>
          <a:lstStyle>
            <a:lvl1pPr>
              <a:defRPr/>
            </a:lvl1pPr>
          </a:lstStyle>
          <a:p>
            <a:pPr>
              <a:defRPr/>
            </a:pPr>
            <a:fld id="{7BB73C6B-16DE-415B-B9C3-0432D65DCD8C}" type="datetimeFigureOut">
              <a:rPr lang="en-US"/>
              <a:pPr>
                <a:defRPr/>
              </a:pPr>
              <a:t>7/11/2023</a:t>
            </a:fld>
            <a:endParaRPr lang="en-US"/>
          </a:p>
        </p:txBody>
      </p:sp>
      <p:sp>
        <p:nvSpPr>
          <p:cNvPr id="5" name="Footer Placeholder 4">
            <a:extLst>
              <a:ext uri="{FF2B5EF4-FFF2-40B4-BE49-F238E27FC236}">
                <a16:creationId xmlns:a16="http://schemas.microsoft.com/office/drawing/2014/main" id="{777F23B9-13E0-4049-A0C0-DBAC7173213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675FC4-BD84-45C2-8ED9-68859A85872D}"/>
              </a:ext>
            </a:extLst>
          </p:cNvPr>
          <p:cNvSpPr>
            <a:spLocks noGrp="1"/>
          </p:cNvSpPr>
          <p:nvPr>
            <p:ph type="sldNum" sz="quarter" idx="12"/>
          </p:nvPr>
        </p:nvSpPr>
        <p:spPr/>
        <p:txBody>
          <a:bodyPr/>
          <a:lstStyle>
            <a:lvl1pPr>
              <a:defRPr/>
            </a:lvl1pPr>
          </a:lstStyle>
          <a:p>
            <a:fld id="{AE0198CB-68E9-4AC2-A85F-96C452B86EA1}" type="slidenum">
              <a:rPr lang="en-US" altLang="en-US"/>
              <a:pPr/>
              <a:t>‹#›</a:t>
            </a:fld>
            <a:endParaRPr lang="en-US" altLang="en-US"/>
          </a:p>
        </p:txBody>
      </p:sp>
    </p:spTree>
    <p:extLst>
      <p:ext uri="{BB962C8B-B14F-4D97-AF65-F5344CB8AC3E}">
        <p14:creationId xmlns:p14="http://schemas.microsoft.com/office/powerpoint/2010/main" val="15488764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3D2294-28CB-442E-A2FF-634F0FAA85BA}"/>
              </a:ext>
            </a:extLst>
          </p:cNvPr>
          <p:cNvSpPr>
            <a:spLocks noGrp="1"/>
          </p:cNvSpPr>
          <p:nvPr>
            <p:ph type="dt" sz="half" idx="10"/>
          </p:nvPr>
        </p:nvSpPr>
        <p:spPr/>
        <p:txBody>
          <a:bodyPr/>
          <a:lstStyle>
            <a:lvl1pPr>
              <a:defRPr/>
            </a:lvl1pPr>
          </a:lstStyle>
          <a:p>
            <a:pPr>
              <a:defRPr/>
            </a:pPr>
            <a:fld id="{8B791B30-C432-4CD3-AAC3-61F50E24987C}" type="datetimeFigureOut">
              <a:rPr lang="en-US"/>
              <a:pPr>
                <a:defRPr/>
              </a:pPr>
              <a:t>7/11/2023</a:t>
            </a:fld>
            <a:endParaRPr lang="en-US"/>
          </a:p>
        </p:txBody>
      </p:sp>
      <p:sp>
        <p:nvSpPr>
          <p:cNvPr id="5" name="Footer Placeholder 4">
            <a:extLst>
              <a:ext uri="{FF2B5EF4-FFF2-40B4-BE49-F238E27FC236}">
                <a16:creationId xmlns:a16="http://schemas.microsoft.com/office/drawing/2014/main" id="{3BFE7909-2C56-402E-91C2-781D3F6B2D9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8C3BBB0-9D49-4A01-9DE0-3634ED5CA17D}"/>
              </a:ext>
            </a:extLst>
          </p:cNvPr>
          <p:cNvSpPr>
            <a:spLocks noGrp="1"/>
          </p:cNvSpPr>
          <p:nvPr>
            <p:ph type="sldNum" sz="quarter" idx="12"/>
          </p:nvPr>
        </p:nvSpPr>
        <p:spPr/>
        <p:txBody>
          <a:bodyPr/>
          <a:lstStyle>
            <a:lvl1pPr>
              <a:defRPr/>
            </a:lvl1pPr>
          </a:lstStyle>
          <a:p>
            <a:fld id="{3649CE9F-DA09-41A4-A94D-D51CD8BF5995}" type="slidenum">
              <a:rPr lang="en-US" altLang="en-US"/>
              <a:pPr/>
              <a:t>‹#›</a:t>
            </a:fld>
            <a:endParaRPr lang="en-US" altLang="en-US"/>
          </a:p>
        </p:txBody>
      </p:sp>
    </p:spTree>
    <p:extLst>
      <p:ext uri="{BB962C8B-B14F-4D97-AF65-F5344CB8AC3E}">
        <p14:creationId xmlns:p14="http://schemas.microsoft.com/office/powerpoint/2010/main" val="25618354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153FBA-17B1-46A3-A934-DA0DD6FBE703}"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D91A0D-4C3B-4401-9F63-389FB8F231AB}" type="slidenum">
              <a:rPr lang="en-US" smtClean="0"/>
              <a:t>‹#›</a:t>
            </a:fld>
            <a:endParaRPr lang="en-US"/>
          </a:p>
        </p:txBody>
      </p:sp>
    </p:spTree>
    <p:extLst>
      <p:ext uri="{BB962C8B-B14F-4D97-AF65-F5344CB8AC3E}">
        <p14:creationId xmlns:p14="http://schemas.microsoft.com/office/powerpoint/2010/main" val="2211883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153FBA-17B1-46A3-A934-DA0DD6FBE703}"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D91A0D-4C3B-4401-9F63-389FB8F231AB}" type="slidenum">
              <a:rPr lang="en-US" smtClean="0"/>
              <a:t>‹#›</a:t>
            </a:fld>
            <a:endParaRPr lang="en-US"/>
          </a:p>
        </p:txBody>
      </p:sp>
    </p:spTree>
    <p:extLst>
      <p:ext uri="{BB962C8B-B14F-4D97-AF65-F5344CB8AC3E}">
        <p14:creationId xmlns:p14="http://schemas.microsoft.com/office/powerpoint/2010/main" val="18132393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153FBA-17B1-46A3-A934-DA0DD6FBE703}"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D91A0D-4C3B-4401-9F63-389FB8F231AB}" type="slidenum">
              <a:rPr lang="en-US" smtClean="0"/>
              <a:t>‹#›</a:t>
            </a:fld>
            <a:endParaRPr lang="en-US"/>
          </a:p>
        </p:txBody>
      </p:sp>
    </p:spTree>
    <p:extLst>
      <p:ext uri="{BB962C8B-B14F-4D97-AF65-F5344CB8AC3E}">
        <p14:creationId xmlns:p14="http://schemas.microsoft.com/office/powerpoint/2010/main" val="24921839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153FBA-17B1-46A3-A934-DA0DD6FBE703}" type="datetimeFigureOut">
              <a:rPr lang="en-US" smtClean="0"/>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D91A0D-4C3B-4401-9F63-389FB8F231AB}" type="slidenum">
              <a:rPr lang="en-US" smtClean="0"/>
              <a:t>‹#›</a:t>
            </a:fld>
            <a:endParaRPr lang="en-US"/>
          </a:p>
        </p:txBody>
      </p:sp>
    </p:spTree>
    <p:extLst>
      <p:ext uri="{BB962C8B-B14F-4D97-AF65-F5344CB8AC3E}">
        <p14:creationId xmlns:p14="http://schemas.microsoft.com/office/powerpoint/2010/main" val="36870252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153FBA-17B1-46A3-A934-DA0DD6FBE703}" type="datetimeFigureOut">
              <a:rPr lang="en-US" smtClean="0"/>
              <a:t>7/11/2023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D91A0D-4C3B-4401-9F63-389FB8F231AB}" type="slidenum">
              <a:rPr lang="en-US" smtClean="0"/>
              <a:t>‹#›</a:t>
            </a:fld>
            <a:endParaRPr lang="en-US"/>
          </a:p>
        </p:txBody>
      </p:sp>
    </p:spTree>
    <p:extLst>
      <p:ext uri="{BB962C8B-B14F-4D97-AF65-F5344CB8AC3E}">
        <p14:creationId xmlns:p14="http://schemas.microsoft.com/office/powerpoint/2010/main" val="34296363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153FBA-17B1-46A3-A934-DA0DD6FBE703}" type="datetimeFigureOut">
              <a:rPr lang="en-US" smtClean="0"/>
              <a:t>7/11/2023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D91A0D-4C3B-4401-9F63-389FB8F231AB}" type="slidenum">
              <a:rPr lang="en-US" smtClean="0"/>
              <a:t>‹#›</a:t>
            </a:fld>
            <a:endParaRPr lang="en-US"/>
          </a:p>
        </p:txBody>
      </p:sp>
    </p:spTree>
    <p:extLst>
      <p:ext uri="{BB962C8B-B14F-4D97-AF65-F5344CB8AC3E}">
        <p14:creationId xmlns:p14="http://schemas.microsoft.com/office/powerpoint/2010/main" val="20164112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153FBA-17B1-46A3-A934-DA0DD6FBE703}" type="datetimeFigureOut">
              <a:rPr lang="en-US" smtClean="0"/>
              <a:t>7/11/2023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D91A0D-4C3B-4401-9F63-389FB8F231AB}" type="slidenum">
              <a:rPr lang="en-US" smtClean="0"/>
              <a:t>‹#›</a:t>
            </a:fld>
            <a:endParaRPr lang="en-US"/>
          </a:p>
        </p:txBody>
      </p:sp>
    </p:spTree>
    <p:extLst>
      <p:ext uri="{BB962C8B-B14F-4D97-AF65-F5344CB8AC3E}">
        <p14:creationId xmlns:p14="http://schemas.microsoft.com/office/powerpoint/2010/main" val="1343920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E335D8B-297D-4F5E-90A0-ADDDB23DE20B}"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C68DB-8D46-44E1-861A-DE469BB56B39}" type="slidenum">
              <a:rPr lang="en-US" smtClean="0"/>
              <a:t>‹#›</a:t>
            </a:fld>
            <a:endParaRPr lang="en-US"/>
          </a:p>
        </p:txBody>
      </p:sp>
    </p:spTree>
    <p:extLst>
      <p:ext uri="{BB962C8B-B14F-4D97-AF65-F5344CB8AC3E}">
        <p14:creationId xmlns:p14="http://schemas.microsoft.com/office/powerpoint/2010/main" val="33747444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153FBA-17B1-46A3-A934-DA0DD6FBE703}" type="datetimeFigureOut">
              <a:rPr lang="en-US" smtClean="0"/>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D91A0D-4C3B-4401-9F63-389FB8F231AB}" type="slidenum">
              <a:rPr lang="en-US" smtClean="0"/>
              <a:t>‹#›</a:t>
            </a:fld>
            <a:endParaRPr lang="en-US"/>
          </a:p>
        </p:txBody>
      </p:sp>
    </p:spTree>
    <p:extLst>
      <p:ext uri="{BB962C8B-B14F-4D97-AF65-F5344CB8AC3E}">
        <p14:creationId xmlns:p14="http://schemas.microsoft.com/office/powerpoint/2010/main" val="32881941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153FBA-17B1-46A3-A934-DA0DD6FBE703}" type="datetimeFigureOut">
              <a:rPr lang="en-US" smtClean="0"/>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D91A0D-4C3B-4401-9F63-389FB8F231AB}" type="slidenum">
              <a:rPr lang="en-US" smtClean="0"/>
              <a:t>‹#›</a:t>
            </a:fld>
            <a:endParaRPr lang="en-US"/>
          </a:p>
        </p:txBody>
      </p:sp>
    </p:spTree>
    <p:extLst>
      <p:ext uri="{BB962C8B-B14F-4D97-AF65-F5344CB8AC3E}">
        <p14:creationId xmlns:p14="http://schemas.microsoft.com/office/powerpoint/2010/main" val="31906657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153FBA-17B1-46A3-A934-DA0DD6FBE703}"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D91A0D-4C3B-4401-9F63-389FB8F231AB}" type="slidenum">
              <a:rPr lang="en-US" smtClean="0"/>
              <a:t>‹#›</a:t>
            </a:fld>
            <a:endParaRPr lang="en-US"/>
          </a:p>
        </p:txBody>
      </p:sp>
    </p:spTree>
    <p:extLst>
      <p:ext uri="{BB962C8B-B14F-4D97-AF65-F5344CB8AC3E}">
        <p14:creationId xmlns:p14="http://schemas.microsoft.com/office/powerpoint/2010/main" val="3117274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153FBA-17B1-46A3-A934-DA0DD6FBE703}"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D91A0D-4C3B-4401-9F63-389FB8F231AB}" type="slidenum">
              <a:rPr lang="en-US" smtClean="0"/>
              <a:t>‹#›</a:t>
            </a:fld>
            <a:endParaRPr lang="en-US"/>
          </a:p>
        </p:txBody>
      </p:sp>
    </p:spTree>
    <p:extLst>
      <p:ext uri="{BB962C8B-B14F-4D97-AF65-F5344CB8AC3E}">
        <p14:creationId xmlns:p14="http://schemas.microsoft.com/office/powerpoint/2010/main" val="31786582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DD334E9-A88A-4BC5-BC52-C5766108E785}" type="datetimeFigureOut">
              <a:rPr lang="en-US" smtClean="0"/>
              <a:pPr/>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651F9-DDF1-435D-BFF7-5B7B1E071C93}" type="slidenum">
              <a:rPr lang="en-US" smtClean="0"/>
              <a:pPr/>
              <a:t>‹#›</a:t>
            </a:fld>
            <a:endParaRPr lang="en-US"/>
          </a:p>
        </p:txBody>
      </p:sp>
    </p:spTree>
    <p:extLst>
      <p:ext uri="{BB962C8B-B14F-4D97-AF65-F5344CB8AC3E}">
        <p14:creationId xmlns:p14="http://schemas.microsoft.com/office/powerpoint/2010/main" val="19010130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334E9-A88A-4BC5-BC52-C5766108E785}" type="datetimeFigureOut">
              <a:rPr lang="en-US" smtClean="0"/>
              <a:pPr/>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651F9-DDF1-435D-BFF7-5B7B1E071C93}" type="slidenum">
              <a:rPr lang="en-US" smtClean="0"/>
              <a:pPr/>
              <a:t>‹#›</a:t>
            </a:fld>
            <a:endParaRPr lang="en-US"/>
          </a:p>
        </p:txBody>
      </p:sp>
    </p:spTree>
    <p:extLst>
      <p:ext uri="{BB962C8B-B14F-4D97-AF65-F5344CB8AC3E}">
        <p14:creationId xmlns:p14="http://schemas.microsoft.com/office/powerpoint/2010/main" val="6378463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D334E9-A88A-4BC5-BC52-C5766108E785}" type="datetimeFigureOut">
              <a:rPr lang="en-US" smtClean="0"/>
              <a:pPr/>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651F9-DDF1-435D-BFF7-5B7B1E071C93}" type="slidenum">
              <a:rPr lang="en-US" smtClean="0"/>
              <a:pPr/>
              <a:t>‹#›</a:t>
            </a:fld>
            <a:endParaRPr lang="en-US"/>
          </a:p>
        </p:txBody>
      </p:sp>
    </p:spTree>
    <p:extLst>
      <p:ext uri="{BB962C8B-B14F-4D97-AF65-F5344CB8AC3E}">
        <p14:creationId xmlns:p14="http://schemas.microsoft.com/office/powerpoint/2010/main" val="41360647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D334E9-A88A-4BC5-BC52-C5766108E785}" type="datetimeFigureOut">
              <a:rPr lang="en-US" smtClean="0"/>
              <a:pPr/>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651F9-DDF1-435D-BFF7-5B7B1E071C93}" type="slidenum">
              <a:rPr lang="en-US" smtClean="0"/>
              <a:pPr/>
              <a:t>‹#›</a:t>
            </a:fld>
            <a:endParaRPr lang="en-US"/>
          </a:p>
        </p:txBody>
      </p:sp>
    </p:spTree>
    <p:extLst>
      <p:ext uri="{BB962C8B-B14F-4D97-AF65-F5344CB8AC3E}">
        <p14:creationId xmlns:p14="http://schemas.microsoft.com/office/powerpoint/2010/main" val="8475747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D334E9-A88A-4BC5-BC52-C5766108E785}" type="datetimeFigureOut">
              <a:rPr lang="en-US" smtClean="0"/>
              <a:pPr/>
              <a:t>7/11/2023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8651F9-DDF1-435D-BFF7-5B7B1E071C93}" type="slidenum">
              <a:rPr lang="en-US" smtClean="0"/>
              <a:pPr/>
              <a:t>‹#›</a:t>
            </a:fld>
            <a:endParaRPr lang="en-US"/>
          </a:p>
        </p:txBody>
      </p:sp>
    </p:spTree>
    <p:extLst>
      <p:ext uri="{BB962C8B-B14F-4D97-AF65-F5344CB8AC3E}">
        <p14:creationId xmlns:p14="http://schemas.microsoft.com/office/powerpoint/2010/main" val="32717031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D334E9-A88A-4BC5-BC52-C5766108E785}" type="datetimeFigureOut">
              <a:rPr lang="en-US" smtClean="0"/>
              <a:pPr/>
              <a:t>7/11/2023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8651F9-DDF1-435D-BFF7-5B7B1E071C93}" type="slidenum">
              <a:rPr lang="en-US" smtClean="0"/>
              <a:pPr/>
              <a:t>‹#›</a:t>
            </a:fld>
            <a:endParaRPr lang="en-US"/>
          </a:p>
        </p:txBody>
      </p:sp>
    </p:spTree>
    <p:extLst>
      <p:ext uri="{BB962C8B-B14F-4D97-AF65-F5344CB8AC3E}">
        <p14:creationId xmlns:p14="http://schemas.microsoft.com/office/powerpoint/2010/main" val="140219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335D8B-297D-4F5E-90A0-ADDDB23DE20B}" type="datetimeFigureOut">
              <a:rPr lang="en-US" smtClean="0"/>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C68DB-8D46-44E1-861A-DE469BB56B39}" type="slidenum">
              <a:rPr lang="en-US" smtClean="0"/>
              <a:t>‹#›</a:t>
            </a:fld>
            <a:endParaRPr lang="en-US"/>
          </a:p>
        </p:txBody>
      </p:sp>
    </p:spTree>
    <p:extLst>
      <p:ext uri="{BB962C8B-B14F-4D97-AF65-F5344CB8AC3E}">
        <p14:creationId xmlns:p14="http://schemas.microsoft.com/office/powerpoint/2010/main" val="29003321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334E9-A88A-4BC5-BC52-C5766108E785}" type="datetimeFigureOut">
              <a:rPr lang="en-US" smtClean="0"/>
              <a:pPr/>
              <a:t>7/11/2023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8651F9-DDF1-435D-BFF7-5B7B1E071C93}" type="slidenum">
              <a:rPr lang="en-US" smtClean="0"/>
              <a:pPr/>
              <a:t>‹#›</a:t>
            </a:fld>
            <a:endParaRPr lang="en-US"/>
          </a:p>
        </p:txBody>
      </p:sp>
    </p:spTree>
    <p:extLst>
      <p:ext uri="{BB962C8B-B14F-4D97-AF65-F5344CB8AC3E}">
        <p14:creationId xmlns:p14="http://schemas.microsoft.com/office/powerpoint/2010/main" val="35912099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D334E9-A88A-4BC5-BC52-C5766108E785}" type="datetimeFigureOut">
              <a:rPr lang="en-US" smtClean="0"/>
              <a:pPr/>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651F9-DDF1-435D-BFF7-5B7B1E071C93}" type="slidenum">
              <a:rPr lang="en-US" smtClean="0"/>
              <a:pPr/>
              <a:t>‹#›</a:t>
            </a:fld>
            <a:endParaRPr lang="en-US"/>
          </a:p>
        </p:txBody>
      </p:sp>
    </p:spTree>
    <p:extLst>
      <p:ext uri="{BB962C8B-B14F-4D97-AF65-F5344CB8AC3E}">
        <p14:creationId xmlns:p14="http://schemas.microsoft.com/office/powerpoint/2010/main" val="28043417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D334E9-A88A-4BC5-BC52-C5766108E785}" type="datetimeFigureOut">
              <a:rPr lang="en-US" smtClean="0"/>
              <a:pPr/>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651F9-DDF1-435D-BFF7-5B7B1E071C93}" type="slidenum">
              <a:rPr lang="en-US" smtClean="0"/>
              <a:pPr/>
              <a:t>‹#›</a:t>
            </a:fld>
            <a:endParaRPr lang="en-US"/>
          </a:p>
        </p:txBody>
      </p:sp>
    </p:spTree>
    <p:extLst>
      <p:ext uri="{BB962C8B-B14F-4D97-AF65-F5344CB8AC3E}">
        <p14:creationId xmlns:p14="http://schemas.microsoft.com/office/powerpoint/2010/main" val="20577242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334E9-A88A-4BC5-BC52-C5766108E785}" type="datetimeFigureOut">
              <a:rPr lang="en-US" smtClean="0"/>
              <a:pPr/>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651F9-DDF1-435D-BFF7-5B7B1E071C93}" type="slidenum">
              <a:rPr lang="en-US" smtClean="0"/>
              <a:pPr/>
              <a:t>‹#›</a:t>
            </a:fld>
            <a:endParaRPr lang="en-US"/>
          </a:p>
        </p:txBody>
      </p:sp>
    </p:spTree>
    <p:extLst>
      <p:ext uri="{BB962C8B-B14F-4D97-AF65-F5344CB8AC3E}">
        <p14:creationId xmlns:p14="http://schemas.microsoft.com/office/powerpoint/2010/main" val="37025380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334E9-A88A-4BC5-BC52-C5766108E785}" type="datetimeFigureOut">
              <a:rPr lang="en-US" smtClean="0"/>
              <a:pPr/>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651F9-DDF1-435D-BFF7-5B7B1E071C93}" type="slidenum">
              <a:rPr lang="en-US" smtClean="0"/>
              <a:pPr/>
              <a:t>‹#›</a:t>
            </a:fld>
            <a:endParaRPr lang="en-US"/>
          </a:p>
        </p:txBody>
      </p:sp>
    </p:spTree>
    <p:extLst>
      <p:ext uri="{BB962C8B-B14F-4D97-AF65-F5344CB8AC3E}">
        <p14:creationId xmlns:p14="http://schemas.microsoft.com/office/powerpoint/2010/main" val="2439524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9814DCBE-F269-4A8A-B32A-647412863907}"/>
              </a:ext>
            </a:extLst>
          </p:cNvPr>
          <p:cNvSpPr>
            <a:spLocks noGrp="1"/>
          </p:cNvSpPr>
          <p:nvPr>
            <p:ph type="dt" sz="half" idx="10"/>
          </p:nvPr>
        </p:nvSpPr>
        <p:spPr/>
        <p:txBody>
          <a:bodyPr/>
          <a:lstStyle>
            <a:lvl1pPr>
              <a:defRPr/>
            </a:lvl1pPr>
          </a:lstStyle>
          <a:p>
            <a:pPr>
              <a:defRPr/>
            </a:pPr>
            <a:fld id="{2097CCD6-6680-4DD2-AB24-0D2506E2620C}" type="datetimeFigureOut">
              <a:rPr lang="en-US"/>
              <a:pPr>
                <a:defRPr/>
              </a:pPr>
              <a:t>7/11/2023</a:t>
            </a:fld>
            <a:endParaRPr lang="en-US"/>
          </a:p>
        </p:txBody>
      </p:sp>
      <p:sp>
        <p:nvSpPr>
          <p:cNvPr id="5" name="Footer Placeholder 4">
            <a:extLst>
              <a:ext uri="{FF2B5EF4-FFF2-40B4-BE49-F238E27FC236}">
                <a16:creationId xmlns:a16="http://schemas.microsoft.com/office/drawing/2014/main" id="{B211CA6F-506A-4AA5-85E1-B8BC5C9ABD8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6146479-94B2-418C-8EEB-59EDACDF20B6}"/>
              </a:ext>
            </a:extLst>
          </p:cNvPr>
          <p:cNvSpPr>
            <a:spLocks noGrp="1"/>
          </p:cNvSpPr>
          <p:nvPr>
            <p:ph type="sldNum" sz="quarter" idx="12"/>
          </p:nvPr>
        </p:nvSpPr>
        <p:spPr/>
        <p:txBody>
          <a:bodyPr/>
          <a:lstStyle>
            <a:lvl1pPr>
              <a:defRPr/>
            </a:lvl1pPr>
          </a:lstStyle>
          <a:p>
            <a:pPr>
              <a:defRPr/>
            </a:pPr>
            <a:fld id="{417B8D9A-2052-410E-B906-60AC44DC5F13}" type="slidenum">
              <a:rPr lang="en-US" altLang="en-US"/>
              <a:pPr>
                <a:defRPr/>
              </a:pPr>
              <a:t>‹#›</a:t>
            </a:fld>
            <a:endParaRPr lang="en-US" altLang="en-US"/>
          </a:p>
        </p:txBody>
      </p:sp>
    </p:spTree>
    <p:extLst>
      <p:ext uri="{BB962C8B-B14F-4D97-AF65-F5344CB8AC3E}">
        <p14:creationId xmlns:p14="http://schemas.microsoft.com/office/powerpoint/2010/main" val="19559680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6793BC-F8F8-4A78-B2AD-7B8CC65B5664}"/>
              </a:ext>
            </a:extLst>
          </p:cNvPr>
          <p:cNvSpPr>
            <a:spLocks noGrp="1"/>
          </p:cNvSpPr>
          <p:nvPr>
            <p:ph type="dt" sz="half" idx="10"/>
          </p:nvPr>
        </p:nvSpPr>
        <p:spPr/>
        <p:txBody>
          <a:bodyPr/>
          <a:lstStyle>
            <a:lvl1pPr>
              <a:defRPr/>
            </a:lvl1pPr>
          </a:lstStyle>
          <a:p>
            <a:pPr>
              <a:defRPr/>
            </a:pPr>
            <a:fld id="{BDCB1F3F-2335-4D7B-AD83-53CA75ADA873}" type="datetimeFigureOut">
              <a:rPr lang="en-US"/>
              <a:pPr>
                <a:defRPr/>
              </a:pPr>
              <a:t>7/11/2023</a:t>
            </a:fld>
            <a:endParaRPr lang="en-US"/>
          </a:p>
        </p:txBody>
      </p:sp>
      <p:sp>
        <p:nvSpPr>
          <p:cNvPr id="5" name="Footer Placeholder 4">
            <a:extLst>
              <a:ext uri="{FF2B5EF4-FFF2-40B4-BE49-F238E27FC236}">
                <a16:creationId xmlns:a16="http://schemas.microsoft.com/office/drawing/2014/main" id="{06346E2A-EB4A-4520-878D-BF136ACED56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421EA27-8FD9-4A61-AA9F-AF19A5883776}"/>
              </a:ext>
            </a:extLst>
          </p:cNvPr>
          <p:cNvSpPr>
            <a:spLocks noGrp="1"/>
          </p:cNvSpPr>
          <p:nvPr>
            <p:ph type="sldNum" sz="quarter" idx="12"/>
          </p:nvPr>
        </p:nvSpPr>
        <p:spPr/>
        <p:txBody>
          <a:bodyPr/>
          <a:lstStyle>
            <a:lvl1pPr>
              <a:defRPr/>
            </a:lvl1pPr>
          </a:lstStyle>
          <a:p>
            <a:pPr>
              <a:defRPr/>
            </a:pPr>
            <a:fld id="{DA51F1A0-03D0-424D-8F35-94EBA421E8C4}" type="slidenum">
              <a:rPr lang="en-US" altLang="en-US"/>
              <a:pPr>
                <a:defRPr/>
              </a:pPr>
              <a:t>‹#›</a:t>
            </a:fld>
            <a:endParaRPr lang="en-US" altLang="en-US"/>
          </a:p>
        </p:txBody>
      </p:sp>
    </p:spTree>
    <p:extLst>
      <p:ext uri="{BB962C8B-B14F-4D97-AF65-F5344CB8AC3E}">
        <p14:creationId xmlns:p14="http://schemas.microsoft.com/office/powerpoint/2010/main" val="36638284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700612-FB7D-4664-8492-1D63B8E7CCF9}"/>
              </a:ext>
            </a:extLst>
          </p:cNvPr>
          <p:cNvSpPr>
            <a:spLocks noGrp="1"/>
          </p:cNvSpPr>
          <p:nvPr>
            <p:ph type="dt" sz="half" idx="10"/>
          </p:nvPr>
        </p:nvSpPr>
        <p:spPr/>
        <p:txBody>
          <a:bodyPr/>
          <a:lstStyle>
            <a:lvl1pPr>
              <a:defRPr/>
            </a:lvl1pPr>
          </a:lstStyle>
          <a:p>
            <a:pPr>
              <a:defRPr/>
            </a:pPr>
            <a:fld id="{7FD73BB3-4EB8-4583-88AE-AD6CB44D4076}" type="datetimeFigureOut">
              <a:rPr lang="en-US"/>
              <a:pPr>
                <a:defRPr/>
              </a:pPr>
              <a:t>7/11/2023</a:t>
            </a:fld>
            <a:endParaRPr lang="en-US"/>
          </a:p>
        </p:txBody>
      </p:sp>
      <p:sp>
        <p:nvSpPr>
          <p:cNvPr id="5" name="Footer Placeholder 4">
            <a:extLst>
              <a:ext uri="{FF2B5EF4-FFF2-40B4-BE49-F238E27FC236}">
                <a16:creationId xmlns:a16="http://schemas.microsoft.com/office/drawing/2014/main" id="{60C37F30-6D37-44A2-9CB3-448EDD93622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8E4ABB1-D6BD-4FDB-AF7C-5DE5BEE4A5D5}"/>
              </a:ext>
            </a:extLst>
          </p:cNvPr>
          <p:cNvSpPr>
            <a:spLocks noGrp="1"/>
          </p:cNvSpPr>
          <p:nvPr>
            <p:ph type="sldNum" sz="quarter" idx="12"/>
          </p:nvPr>
        </p:nvSpPr>
        <p:spPr/>
        <p:txBody>
          <a:bodyPr/>
          <a:lstStyle>
            <a:lvl1pPr>
              <a:defRPr/>
            </a:lvl1pPr>
          </a:lstStyle>
          <a:p>
            <a:pPr>
              <a:defRPr/>
            </a:pPr>
            <a:fld id="{75A661DC-CFC9-49D8-A4D2-8B149B208776}" type="slidenum">
              <a:rPr lang="en-US" altLang="en-US"/>
              <a:pPr>
                <a:defRPr/>
              </a:pPr>
              <a:t>‹#›</a:t>
            </a:fld>
            <a:endParaRPr lang="en-US" altLang="en-US"/>
          </a:p>
        </p:txBody>
      </p:sp>
    </p:spTree>
    <p:extLst>
      <p:ext uri="{BB962C8B-B14F-4D97-AF65-F5344CB8AC3E}">
        <p14:creationId xmlns:p14="http://schemas.microsoft.com/office/powerpoint/2010/main" val="29577555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8D7E125-FCDC-40B3-B7FF-B385E401C044}"/>
              </a:ext>
            </a:extLst>
          </p:cNvPr>
          <p:cNvSpPr>
            <a:spLocks noGrp="1"/>
          </p:cNvSpPr>
          <p:nvPr>
            <p:ph type="dt" sz="half" idx="10"/>
          </p:nvPr>
        </p:nvSpPr>
        <p:spPr/>
        <p:txBody>
          <a:bodyPr/>
          <a:lstStyle>
            <a:lvl1pPr>
              <a:defRPr/>
            </a:lvl1pPr>
          </a:lstStyle>
          <a:p>
            <a:pPr>
              <a:defRPr/>
            </a:pPr>
            <a:fld id="{3C94AE73-9CDB-4018-9FA8-AE0CC841716F}" type="datetimeFigureOut">
              <a:rPr lang="en-US"/>
              <a:pPr>
                <a:defRPr/>
              </a:pPr>
              <a:t>7/11/2023</a:t>
            </a:fld>
            <a:endParaRPr lang="en-US"/>
          </a:p>
        </p:txBody>
      </p:sp>
      <p:sp>
        <p:nvSpPr>
          <p:cNvPr id="6" name="Footer Placeholder 4">
            <a:extLst>
              <a:ext uri="{FF2B5EF4-FFF2-40B4-BE49-F238E27FC236}">
                <a16:creationId xmlns:a16="http://schemas.microsoft.com/office/drawing/2014/main" id="{BE4C539E-F541-4B98-AADA-F68BA661DA3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58F0784-8043-4429-B2B2-07904A344C8C}"/>
              </a:ext>
            </a:extLst>
          </p:cNvPr>
          <p:cNvSpPr>
            <a:spLocks noGrp="1"/>
          </p:cNvSpPr>
          <p:nvPr>
            <p:ph type="sldNum" sz="quarter" idx="12"/>
          </p:nvPr>
        </p:nvSpPr>
        <p:spPr/>
        <p:txBody>
          <a:bodyPr/>
          <a:lstStyle>
            <a:lvl1pPr>
              <a:defRPr/>
            </a:lvl1pPr>
          </a:lstStyle>
          <a:p>
            <a:pPr>
              <a:defRPr/>
            </a:pPr>
            <a:fld id="{92B77341-CE2C-450D-A108-25226BA1AB03}" type="slidenum">
              <a:rPr lang="en-US" altLang="en-US"/>
              <a:pPr>
                <a:defRPr/>
              </a:pPr>
              <a:t>‹#›</a:t>
            </a:fld>
            <a:endParaRPr lang="en-US" altLang="en-US"/>
          </a:p>
        </p:txBody>
      </p:sp>
    </p:spTree>
    <p:extLst>
      <p:ext uri="{BB962C8B-B14F-4D97-AF65-F5344CB8AC3E}">
        <p14:creationId xmlns:p14="http://schemas.microsoft.com/office/powerpoint/2010/main" val="14288503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256EFA8-061C-412E-BF7E-6A0D5B95A9AB}"/>
              </a:ext>
            </a:extLst>
          </p:cNvPr>
          <p:cNvSpPr>
            <a:spLocks noGrp="1"/>
          </p:cNvSpPr>
          <p:nvPr>
            <p:ph type="dt" sz="half" idx="10"/>
          </p:nvPr>
        </p:nvSpPr>
        <p:spPr/>
        <p:txBody>
          <a:bodyPr/>
          <a:lstStyle>
            <a:lvl1pPr>
              <a:defRPr/>
            </a:lvl1pPr>
          </a:lstStyle>
          <a:p>
            <a:pPr>
              <a:defRPr/>
            </a:pPr>
            <a:fld id="{DBC9F1A9-0786-4BAA-A8B5-103A46511F25}" type="datetimeFigureOut">
              <a:rPr lang="en-US"/>
              <a:pPr>
                <a:defRPr/>
              </a:pPr>
              <a:t>7/11/2023</a:t>
            </a:fld>
            <a:endParaRPr lang="en-US"/>
          </a:p>
        </p:txBody>
      </p:sp>
      <p:sp>
        <p:nvSpPr>
          <p:cNvPr id="8" name="Footer Placeholder 4">
            <a:extLst>
              <a:ext uri="{FF2B5EF4-FFF2-40B4-BE49-F238E27FC236}">
                <a16:creationId xmlns:a16="http://schemas.microsoft.com/office/drawing/2014/main" id="{756EAD89-8BC8-40C7-9817-660760C92EE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5887D3D-EB59-4F61-A402-5881A6F7EDDE}"/>
              </a:ext>
            </a:extLst>
          </p:cNvPr>
          <p:cNvSpPr>
            <a:spLocks noGrp="1"/>
          </p:cNvSpPr>
          <p:nvPr>
            <p:ph type="sldNum" sz="quarter" idx="12"/>
          </p:nvPr>
        </p:nvSpPr>
        <p:spPr/>
        <p:txBody>
          <a:bodyPr/>
          <a:lstStyle>
            <a:lvl1pPr>
              <a:defRPr/>
            </a:lvl1pPr>
          </a:lstStyle>
          <a:p>
            <a:pPr>
              <a:defRPr/>
            </a:pPr>
            <a:fld id="{EBB35417-D997-443F-84F1-8D74EFB3A47E}" type="slidenum">
              <a:rPr lang="en-US" altLang="en-US"/>
              <a:pPr>
                <a:defRPr/>
              </a:pPr>
              <a:t>‹#›</a:t>
            </a:fld>
            <a:endParaRPr lang="en-US" altLang="en-US"/>
          </a:p>
        </p:txBody>
      </p:sp>
    </p:spTree>
    <p:extLst>
      <p:ext uri="{BB962C8B-B14F-4D97-AF65-F5344CB8AC3E}">
        <p14:creationId xmlns:p14="http://schemas.microsoft.com/office/powerpoint/2010/main" val="494450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335D8B-297D-4F5E-90A0-ADDDB23DE20B}" type="datetimeFigureOut">
              <a:rPr lang="en-US" smtClean="0"/>
              <a:t>7/11/2023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AC68DB-8D46-44E1-861A-DE469BB56B39}" type="slidenum">
              <a:rPr lang="en-US" smtClean="0"/>
              <a:t>‹#›</a:t>
            </a:fld>
            <a:endParaRPr lang="en-US"/>
          </a:p>
        </p:txBody>
      </p:sp>
    </p:spTree>
    <p:extLst>
      <p:ext uri="{BB962C8B-B14F-4D97-AF65-F5344CB8AC3E}">
        <p14:creationId xmlns:p14="http://schemas.microsoft.com/office/powerpoint/2010/main" val="30346720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72C172F-4512-4B20-A9A3-3573D9C7D952}"/>
              </a:ext>
            </a:extLst>
          </p:cNvPr>
          <p:cNvSpPr>
            <a:spLocks noGrp="1"/>
          </p:cNvSpPr>
          <p:nvPr>
            <p:ph type="dt" sz="half" idx="10"/>
          </p:nvPr>
        </p:nvSpPr>
        <p:spPr/>
        <p:txBody>
          <a:bodyPr/>
          <a:lstStyle>
            <a:lvl1pPr>
              <a:defRPr/>
            </a:lvl1pPr>
          </a:lstStyle>
          <a:p>
            <a:pPr>
              <a:defRPr/>
            </a:pPr>
            <a:fld id="{6697D696-35E6-4BDA-9FD8-00534346129D}" type="datetimeFigureOut">
              <a:rPr lang="en-US"/>
              <a:pPr>
                <a:defRPr/>
              </a:pPr>
              <a:t>7/11/2023</a:t>
            </a:fld>
            <a:endParaRPr lang="en-US"/>
          </a:p>
        </p:txBody>
      </p:sp>
      <p:sp>
        <p:nvSpPr>
          <p:cNvPr id="4" name="Footer Placeholder 4">
            <a:extLst>
              <a:ext uri="{FF2B5EF4-FFF2-40B4-BE49-F238E27FC236}">
                <a16:creationId xmlns:a16="http://schemas.microsoft.com/office/drawing/2014/main" id="{90872D22-BE22-484B-9304-25493FE29BE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C01ED07-495A-4CA7-BEDD-EC8B4236C729}"/>
              </a:ext>
            </a:extLst>
          </p:cNvPr>
          <p:cNvSpPr>
            <a:spLocks noGrp="1"/>
          </p:cNvSpPr>
          <p:nvPr>
            <p:ph type="sldNum" sz="quarter" idx="12"/>
          </p:nvPr>
        </p:nvSpPr>
        <p:spPr/>
        <p:txBody>
          <a:bodyPr/>
          <a:lstStyle>
            <a:lvl1pPr>
              <a:defRPr/>
            </a:lvl1pPr>
          </a:lstStyle>
          <a:p>
            <a:pPr>
              <a:defRPr/>
            </a:pPr>
            <a:fld id="{C9F7A4CE-A271-4C96-8026-198FD13407F1}" type="slidenum">
              <a:rPr lang="en-US" altLang="en-US"/>
              <a:pPr>
                <a:defRPr/>
              </a:pPr>
              <a:t>‹#›</a:t>
            </a:fld>
            <a:endParaRPr lang="en-US" altLang="en-US"/>
          </a:p>
        </p:txBody>
      </p:sp>
    </p:spTree>
    <p:extLst>
      <p:ext uri="{BB962C8B-B14F-4D97-AF65-F5344CB8AC3E}">
        <p14:creationId xmlns:p14="http://schemas.microsoft.com/office/powerpoint/2010/main" val="5927736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059FC54-D8DA-4A1E-A294-C1D798B3FF31}"/>
              </a:ext>
            </a:extLst>
          </p:cNvPr>
          <p:cNvSpPr>
            <a:spLocks noGrp="1"/>
          </p:cNvSpPr>
          <p:nvPr>
            <p:ph type="dt" sz="half" idx="10"/>
          </p:nvPr>
        </p:nvSpPr>
        <p:spPr/>
        <p:txBody>
          <a:bodyPr/>
          <a:lstStyle>
            <a:lvl1pPr>
              <a:defRPr/>
            </a:lvl1pPr>
          </a:lstStyle>
          <a:p>
            <a:pPr>
              <a:defRPr/>
            </a:pPr>
            <a:fld id="{C52F60D4-633D-4CA3-AE83-63DE3CFABB8E}" type="datetimeFigureOut">
              <a:rPr lang="en-US"/>
              <a:pPr>
                <a:defRPr/>
              </a:pPr>
              <a:t>7/11/2023</a:t>
            </a:fld>
            <a:endParaRPr lang="en-US"/>
          </a:p>
        </p:txBody>
      </p:sp>
      <p:sp>
        <p:nvSpPr>
          <p:cNvPr id="3" name="Footer Placeholder 4">
            <a:extLst>
              <a:ext uri="{FF2B5EF4-FFF2-40B4-BE49-F238E27FC236}">
                <a16:creationId xmlns:a16="http://schemas.microsoft.com/office/drawing/2014/main" id="{C723AB2A-327A-42F4-BA7C-88C77EE24F4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A1721BB-F208-4580-A853-234F7F52D302}"/>
              </a:ext>
            </a:extLst>
          </p:cNvPr>
          <p:cNvSpPr>
            <a:spLocks noGrp="1"/>
          </p:cNvSpPr>
          <p:nvPr>
            <p:ph type="sldNum" sz="quarter" idx="12"/>
          </p:nvPr>
        </p:nvSpPr>
        <p:spPr/>
        <p:txBody>
          <a:bodyPr/>
          <a:lstStyle>
            <a:lvl1pPr>
              <a:defRPr/>
            </a:lvl1pPr>
          </a:lstStyle>
          <a:p>
            <a:pPr>
              <a:defRPr/>
            </a:pPr>
            <a:fld id="{9A2B58AF-992E-4889-AD0A-53A519D3A029}" type="slidenum">
              <a:rPr lang="en-US" altLang="en-US"/>
              <a:pPr>
                <a:defRPr/>
              </a:pPr>
              <a:t>‹#›</a:t>
            </a:fld>
            <a:endParaRPr lang="en-US" altLang="en-US"/>
          </a:p>
        </p:txBody>
      </p:sp>
    </p:spTree>
    <p:extLst>
      <p:ext uri="{BB962C8B-B14F-4D97-AF65-F5344CB8AC3E}">
        <p14:creationId xmlns:p14="http://schemas.microsoft.com/office/powerpoint/2010/main" val="9420986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6CA9125-51FA-442D-94A7-3DAD4A4924C9}"/>
              </a:ext>
            </a:extLst>
          </p:cNvPr>
          <p:cNvSpPr>
            <a:spLocks noGrp="1"/>
          </p:cNvSpPr>
          <p:nvPr>
            <p:ph type="dt" sz="half" idx="10"/>
          </p:nvPr>
        </p:nvSpPr>
        <p:spPr/>
        <p:txBody>
          <a:bodyPr/>
          <a:lstStyle>
            <a:lvl1pPr>
              <a:defRPr/>
            </a:lvl1pPr>
          </a:lstStyle>
          <a:p>
            <a:pPr>
              <a:defRPr/>
            </a:pPr>
            <a:fld id="{0677B462-69A5-45A6-85EA-412AC0E18271}" type="datetimeFigureOut">
              <a:rPr lang="en-US"/>
              <a:pPr>
                <a:defRPr/>
              </a:pPr>
              <a:t>7/11/2023</a:t>
            </a:fld>
            <a:endParaRPr lang="en-US"/>
          </a:p>
        </p:txBody>
      </p:sp>
      <p:sp>
        <p:nvSpPr>
          <p:cNvPr id="6" name="Footer Placeholder 4">
            <a:extLst>
              <a:ext uri="{FF2B5EF4-FFF2-40B4-BE49-F238E27FC236}">
                <a16:creationId xmlns:a16="http://schemas.microsoft.com/office/drawing/2014/main" id="{A48F68F1-0913-4D84-939F-2B52EAEA64C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CD42B83-E20F-4AA6-9546-FE13C20C0F89}"/>
              </a:ext>
            </a:extLst>
          </p:cNvPr>
          <p:cNvSpPr>
            <a:spLocks noGrp="1"/>
          </p:cNvSpPr>
          <p:nvPr>
            <p:ph type="sldNum" sz="quarter" idx="12"/>
          </p:nvPr>
        </p:nvSpPr>
        <p:spPr/>
        <p:txBody>
          <a:bodyPr/>
          <a:lstStyle>
            <a:lvl1pPr>
              <a:defRPr/>
            </a:lvl1pPr>
          </a:lstStyle>
          <a:p>
            <a:pPr>
              <a:defRPr/>
            </a:pPr>
            <a:fld id="{8D88337E-4C0F-438F-874F-2047B6A1812C}" type="slidenum">
              <a:rPr lang="en-US" altLang="en-US"/>
              <a:pPr>
                <a:defRPr/>
              </a:pPr>
              <a:t>‹#›</a:t>
            </a:fld>
            <a:endParaRPr lang="en-US" altLang="en-US"/>
          </a:p>
        </p:txBody>
      </p:sp>
    </p:spTree>
    <p:extLst>
      <p:ext uri="{BB962C8B-B14F-4D97-AF65-F5344CB8AC3E}">
        <p14:creationId xmlns:p14="http://schemas.microsoft.com/office/powerpoint/2010/main" val="11348794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8A6CBAA-46CF-422B-945C-6BAC4363B024}"/>
              </a:ext>
            </a:extLst>
          </p:cNvPr>
          <p:cNvSpPr>
            <a:spLocks noGrp="1"/>
          </p:cNvSpPr>
          <p:nvPr>
            <p:ph type="dt" sz="half" idx="10"/>
          </p:nvPr>
        </p:nvSpPr>
        <p:spPr/>
        <p:txBody>
          <a:bodyPr/>
          <a:lstStyle>
            <a:lvl1pPr>
              <a:defRPr/>
            </a:lvl1pPr>
          </a:lstStyle>
          <a:p>
            <a:pPr>
              <a:defRPr/>
            </a:pPr>
            <a:fld id="{3213D4EA-1BD0-4AA0-9C2B-986F9914C0B5}" type="datetimeFigureOut">
              <a:rPr lang="en-US"/>
              <a:pPr>
                <a:defRPr/>
              </a:pPr>
              <a:t>7/11/2023</a:t>
            </a:fld>
            <a:endParaRPr lang="en-US"/>
          </a:p>
        </p:txBody>
      </p:sp>
      <p:sp>
        <p:nvSpPr>
          <p:cNvPr id="6" name="Footer Placeholder 4">
            <a:extLst>
              <a:ext uri="{FF2B5EF4-FFF2-40B4-BE49-F238E27FC236}">
                <a16:creationId xmlns:a16="http://schemas.microsoft.com/office/drawing/2014/main" id="{DA37FD00-F3FE-4547-B288-0326F8F34D3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CC13AAA-0334-4466-B63F-332F619D0E32}"/>
              </a:ext>
            </a:extLst>
          </p:cNvPr>
          <p:cNvSpPr>
            <a:spLocks noGrp="1"/>
          </p:cNvSpPr>
          <p:nvPr>
            <p:ph type="sldNum" sz="quarter" idx="12"/>
          </p:nvPr>
        </p:nvSpPr>
        <p:spPr/>
        <p:txBody>
          <a:bodyPr/>
          <a:lstStyle>
            <a:lvl1pPr>
              <a:defRPr/>
            </a:lvl1pPr>
          </a:lstStyle>
          <a:p>
            <a:pPr>
              <a:defRPr/>
            </a:pPr>
            <a:fld id="{1109D5F2-4E57-4FDA-881B-FFA6B3CAC9A1}" type="slidenum">
              <a:rPr lang="en-US" altLang="en-US"/>
              <a:pPr>
                <a:defRPr/>
              </a:pPr>
              <a:t>‹#›</a:t>
            </a:fld>
            <a:endParaRPr lang="en-US" altLang="en-US"/>
          </a:p>
        </p:txBody>
      </p:sp>
    </p:spTree>
    <p:extLst>
      <p:ext uri="{BB962C8B-B14F-4D97-AF65-F5344CB8AC3E}">
        <p14:creationId xmlns:p14="http://schemas.microsoft.com/office/powerpoint/2010/main" val="24969292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73994-0562-4013-A2AF-E39812EC9FAA}"/>
              </a:ext>
            </a:extLst>
          </p:cNvPr>
          <p:cNvSpPr>
            <a:spLocks noGrp="1"/>
          </p:cNvSpPr>
          <p:nvPr>
            <p:ph type="dt" sz="half" idx="10"/>
          </p:nvPr>
        </p:nvSpPr>
        <p:spPr/>
        <p:txBody>
          <a:bodyPr/>
          <a:lstStyle>
            <a:lvl1pPr>
              <a:defRPr/>
            </a:lvl1pPr>
          </a:lstStyle>
          <a:p>
            <a:pPr>
              <a:defRPr/>
            </a:pPr>
            <a:fld id="{67E93506-C57F-44A8-8F56-F4C95B095B1B}" type="datetimeFigureOut">
              <a:rPr lang="en-US"/>
              <a:pPr>
                <a:defRPr/>
              </a:pPr>
              <a:t>7/11/2023</a:t>
            </a:fld>
            <a:endParaRPr lang="en-US"/>
          </a:p>
        </p:txBody>
      </p:sp>
      <p:sp>
        <p:nvSpPr>
          <p:cNvPr id="5" name="Footer Placeholder 4">
            <a:extLst>
              <a:ext uri="{FF2B5EF4-FFF2-40B4-BE49-F238E27FC236}">
                <a16:creationId xmlns:a16="http://schemas.microsoft.com/office/drawing/2014/main" id="{D3E5DEE4-CB16-42F1-916E-B0B5BF620D3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B248421-810E-4EEE-97DF-2DEFE55556F0}"/>
              </a:ext>
            </a:extLst>
          </p:cNvPr>
          <p:cNvSpPr>
            <a:spLocks noGrp="1"/>
          </p:cNvSpPr>
          <p:nvPr>
            <p:ph type="sldNum" sz="quarter" idx="12"/>
          </p:nvPr>
        </p:nvSpPr>
        <p:spPr/>
        <p:txBody>
          <a:bodyPr/>
          <a:lstStyle>
            <a:lvl1pPr>
              <a:defRPr/>
            </a:lvl1pPr>
          </a:lstStyle>
          <a:p>
            <a:pPr>
              <a:defRPr/>
            </a:pPr>
            <a:fld id="{42D7C7FB-8A8A-48D7-8827-5426C061BC7E}" type="slidenum">
              <a:rPr lang="en-US" altLang="en-US"/>
              <a:pPr>
                <a:defRPr/>
              </a:pPr>
              <a:t>‹#›</a:t>
            </a:fld>
            <a:endParaRPr lang="en-US" altLang="en-US"/>
          </a:p>
        </p:txBody>
      </p:sp>
    </p:spTree>
    <p:extLst>
      <p:ext uri="{BB962C8B-B14F-4D97-AF65-F5344CB8AC3E}">
        <p14:creationId xmlns:p14="http://schemas.microsoft.com/office/powerpoint/2010/main" val="4246606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2F8E4B-5D32-4CA4-84D3-27C2A55DB2B9}"/>
              </a:ext>
            </a:extLst>
          </p:cNvPr>
          <p:cNvSpPr>
            <a:spLocks noGrp="1"/>
          </p:cNvSpPr>
          <p:nvPr>
            <p:ph type="dt" sz="half" idx="10"/>
          </p:nvPr>
        </p:nvSpPr>
        <p:spPr/>
        <p:txBody>
          <a:bodyPr/>
          <a:lstStyle>
            <a:lvl1pPr>
              <a:defRPr/>
            </a:lvl1pPr>
          </a:lstStyle>
          <a:p>
            <a:pPr>
              <a:defRPr/>
            </a:pPr>
            <a:fld id="{90FAD308-4F5E-4874-869A-F3FB1DB48E8B}" type="datetimeFigureOut">
              <a:rPr lang="en-US"/>
              <a:pPr>
                <a:defRPr/>
              </a:pPr>
              <a:t>7/11/2023</a:t>
            </a:fld>
            <a:endParaRPr lang="en-US"/>
          </a:p>
        </p:txBody>
      </p:sp>
      <p:sp>
        <p:nvSpPr>
          <p:cNvPr id="5" name="Footer Placeholder 4">
            <a:extLst>
              <a:ext uri="{FF2B5EF4-FFF2-40B4-BE49-F238E27FC236}">
                <a16:creationId xmlns:a16="http://schemas.microsoft.com/office/drawing/2014/main" id="{3AE774CA-6DCA-4E50-9583-71C1E80C191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A867DA0-8C49-4870-993B-738164FD95D5}"/>
              </a:ext>
            </a:extLst>
          </p:cNvPr>
          <p:cNvSpPr>
            <a:spLocks noGrp="1"/>
          </p:cNvSpPr>
          <p:nvPr>
            <p:ph type="sldNum" sz="quarter" idx="12"/>
          </p:nvPr>
        </p:nvSpPr>
        <p:spPr/>
        <p:txBody>
          <a:bodyPr/>
          <a:lstStyle>
            <a:lvl1pPr>
              <a:defRPr/>
            </a:lvl1pPr>
          </a:lstStyle>
          <a:p>
            <a:pPr>
              <a:defRPr/>
            </a:pPr>
            <a:fld id="{F862898F-09F6-4E52-84D6-B189BB2AD0A3}" type="slidenum">
              <a:rPr lang="en-US" altLang="en-US"/>
              <a:pPr>
                <a:defRPr/>
              </a:pPr>
              <a:t>‹#›</a:t>
            </a:fld>
            <a:endParaRPr lang="en-US" altLang="en-US"/>
          </a:p>
        </p:txBody>
      </p:sp>
    </p:spTree>
    <p:extLst>
      <p:ext uri="{BB962C8B-B14F-4D97-AF65-F5344CB8AC3E}">
        <p14:creationId xmlns:p14="http://schemas.microsoft.com/office/powerpoint/2010/main" val="11271915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497F70B-47BC-4D61-8049-C2D67714CF12}"/>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21A59843-A7B1-4E3C-A34D-2A66A32B7644}"/>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B8B5325D-F3D0-42E0-893C-CE48FDF9F106}"/>
              </a:ext>
            </a:extLst>
          </p:cNvPr>
          <p:cNvSpPr>
            <a:spLocks noGrp="1" noChangeArrowheads="1"/>
          </p:cNvSpPr>
          <p:nvPr>
            <p:ph type="sldNum" sz="quarter" idx="12"/>
          </p:nvPr>
        </p:nvSpPr>
        <p:spPr>
          <a:ln/>
        </p:spPr>
        <p:txBody>
          <a:bodyPr/>
          <a:lstStyle>
            <a:lvl1pPr>
              <a:defRPr/>
            </a:lvl1pPr>
          </a:lstStyle>
          <a:p>
            <a:pPr>
              <a:defRPr/>
            </a:pPr>
            <a:fld id="{D92A33D6-7D2A-4DFB-850B-49AA6CE9281C}" type="slidenum">
              <a:rPr lang="en-US" altLang="zh-CN"/>
              <a:pPr>
                <a:defRPr/>
              </a:pPr>
              <a:t>‹#›</a:t>
            </a:fld>
            <a:endParaRPr lang="en-US" altLang="zh-CN"/>
          </a:p>
        </p:txBody>
      </p:sp>
    </p:spTree>
    <p:extLst>
      <p:ext uri="{BB962C8B-B14F-4D97-AF65-F5344CB8AC3E}">
        <p14:creationId xmlns:p14="http://schemas.microsoft.com/office/powerpoint/2010/main" val="34190067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45D642E-5718-4169-8BA9-5AAF6848D6A1}"/>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FF7498B7-5AC2-451D-BAEC-9094B65D483F}"/>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6531684D-5C47-4F9B-8A6F-B34049AE8C78}"/>
              </a:ext>
            </a:extLst>
          </p:cNvPr>
          <p:cNvSpPr>
            <a:spLocks noGrp="1" noChangeArrowheads="1"/>
          </p:cNvSpPr>
          <p:nvPr>
            <p:ph type="sldNum" sz="quarter" idx="12"/>
          </p:nvPr>
        </p:nvSpPr>
        <p:spPr>
          <a:ln/>
        </p:spPr>
        <p:txBody>
          <a:bodyPr/>
          <a:lstStyle>
            <a:lvl1pPr>
              <a:defRPr/>
            </a:lvl1pPr>
          </a:lstStyle>
          <a:p>
            <a:pPr>
              <a:defRPr/>
            </a:pPr>
            <a:fld id="{E0D5075A-8974-4881-BD11-B2E8F3665A3D}" type="slidenum">
              <a:rPr lang="en-US" altLang="zh-CN"/>
              <a:pPr>
                <a:defRPr/>
              </a:pPr>
              <a:t>‹#›</a:t>
            </a:fld>
            <a:endParaRPr lang="en-US" altLang="zh-CN"/>
          </a:p>
        </p:txBody>
      </p:sp>
    </p:spTree>
    <p:extLst>
      <p:ext uri="{BB962C8B-B14F-4D97-AF65-F5344CB8AC3E}">
        <p14:creationId xmlns:p14="http://schemas.microsoft.com/office/powerpoint/2010/main" val="24434258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ADBF6C2-A163-4810-BB19-A459E1F9169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324DF0A9-B783-499D-9DA2-D193B9965D71}"/>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830DEBFE-7140-4CA6-B634-3E86D0F50C24}"/>
              </a:ext>
            </a:extLst>
          </p:cNvPr>
          <p:cNvSpPr>
            <a:spLocks noGrp="1" noChangeArrowheads="1"/>
          </p:cNvSpPr>
          <p:nvPr>
            <p:ph type="sldNum" sz="quarter" idx="12"/>
          </p:nvPr>
        </p:nvSpPr>
        <p:spPr>
          <a:ln/>
        </p:spPr>
        <p:txBody>
          <a:bodyPr/>
          <a:lstStyle>
            <a:lvl1pPr>
              <a:defRPr/>
            </a:lvl1pPr>
          </a:lstStyle>
          <a:p>
            <a:pPr>
              <a:defRPr/>
            </a:pPr>
            <a:fld id="{370BEB54-873F-4D5E-A244-CBE82BD84C23}" type="slidenum">
              <a:rPr lang="en-US" altLang="zh-CN"/>
              <a:pPr>
                <a:defRPr/>
              </a:pPr>
              <a:t>‹#›</a:t>
            </a:fld>
            <a:endParaRPr lang="en-US" altLang="zh-CN"/>
          </a:p>
        </p:txBody>
      </p:sp>
    </p:spTree>
    <p:extLst>
      <p:ext uri="{BB962C8B-B14F-4D97-AF65-F5344CB8AC3E}">
        <p14:creationId xmlns:p14="http://schemas.microsoft.com/office/powerpoint/2010/main" val="9728739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A4A83E9-51E7-497A-8913-C4CA92145C2D}"/>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3B6EDE47-543F-4A3E-84FC-F7AED35C476D}"/>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604B7686-BF51-48B8-9B84-AB48336134D3}"/>
              </a:ext>
            </a:extLst>
          </p:cNvPr>
          <p:cNvSpPr>
            <a:spLocks noGrp="1" noChangeArrowheads="1"/>
          </p:cNvSpPr>
          <p:nvPr>
            <p:ph type="sldNum" sz="quarter" idx="12"/>
          </p:nvPr>
        </p:nvSpPr>
        <p:spPr>
          <a:ln/>
        </p:spPr>
        <p:txBody>
          <a:bodyPr/>
          <a:lstStyle>
            <a:lvl1pPr>
              <a:defRPr/>
            </a:lvl1pPr>
          </a:lstStyle>
          <a:p>
            <a:pPr>
              <a:defRPr/>
            </a:pPr>
            <a:fld id="{884D9F6B-2574-4575-94D8-55982F3A7290}" type="slidenum">
              <a:rPr lang="en-US" altLang="zh-CN"/>
              <a:pPr>
                <a:defRPr/>
              </a:pPr>
              <a:t>‹#›</a:t>
            </a:fld>
            <a:endParaRPr lang="en-US" altLang="zh-CN"/>
          </a:p>
        </p:txBody>
      </p:sp>
    </p:spTree>
    <p:extLst>
      <p:ext uri="{BB962C8B-B14F-4D97-AF65-F5344CB8AC3E}">
        <p14:creationId xmlns:p14="http://schemas.microsoft.com/office/powerpoint/2010/main" val="1777437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335D8B-297D-4F5E-90A0-ADDDB23DE20B}" type="datetimeFigureOut">
              <a:rPr lang="en-US" smtClean="0"/>
              <a:t>7/11/2023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AC68DB-8D46-44E1-861A-DE469BB56B39}" type="slidenum">
              <a:rPr lang="en-US" smtClean="0"/>
              <a:t>‹#›</a:t>
            </a:fld>
            <a:endParaRPr lang="en-US"/>
          </a:p>
        </p:txBody>
      </p:sp>
    </p:spTree>
    <p:extLst>
      <p:ext uri="{BB962C8B-B14F-4D97-AF65-F5344CB8AC3E}">
        <p14:creationId xmlns:p14="http://schemas.microsoft.com/office/powerpoint/2010/main" val="13978026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4A9F5A2-B0D9-4FCB-BC30-52FEBB141401}"/>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a:extLst>
              <a:ext uri="{FF2B5EF4-FFF2-40B4-BE49-F238E27FC236}">
                <a16:creationId xmlns:a16="http://schemas.microsoft.com/office/drawing/2014/main" id="{8804F888-0B3F-4C1E-8D8E-B8C55D6E01A6}"/>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a:extLst>
              <a:ext uri="{FF2B5EF4-FFF2-40B4-BE49-F238E27FC236}">
                <a16:creationId xmlns:a16="http://schemas.microsoft.com/office/drawing/2014/main" id="{601D1C3E-10BC-48C4-BE1A-F4E2ABABC014}"/>
              </a:ext>
            </a:extLst>
          </p:cNvPr>
          <p:cNvSpPr>
            <a:spLocks noGrp="1" noChangeArrowheads="1"/>
          </p:cNvSpPr>
          <p:nvPr>
            <p:ph type="sldNum" sz="quarter" idx="12"/>
          </p:nvPr>
        </p:nvSpPr>
        <p:spPr>
          <a:ln/>
        </p:spPr>
        <p:txBody>
          <a:bodyPr/>
          <a:lstStyle>
            <a:lvl1pPr>
              <a:defRPr/>
            </a:lvl1pPr>
          </a:lstStyle>
          <a:p>
            <a:pPr>
              <a:defRPr/>
            </a:pPr>
            <a:fld id="{7600A915-5493-46D3-95F7-27CB1ABBD5DF}" type="slidenum">
              <a:rPr lang="en-US" altLang="zh-CN"/>
              <a:pPr>
                <a:defRPr/>
              </a:pPr>
              <a:t>‹#›</a:t>
            </a:fld>
            <a:endParaRPr lang="en-US" altLang="zh-CN"/>
          </a:p>
        </p:txBody>
      </p:sp>
    </p:spTree>
    <p:extLst>
      <p:ext uri="{BB962C8B-B14F-4D97-AF65-F5344CB8AC3E}">
        <p14:creationId xmlns:p14="http://schemas.microsoft.com/office/powerpoint/2010/main" val="19458200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3706676-636C-4458-945C-29C8D76CF6ED}"/>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a:extLst>
              <a:ext uri="{FF2B5EF4-FFF2-40B4-BE49-F238E27FC236}">
                <a16:creationId xmlns:a16="http://schemas.microsoft.com/office/drawing/2014/main" id="{0C9D120E-5DC8-4BD0-92BD-A02D34B328FB}"/>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1BC5A0C7-3B35-4D39-9C45-A15402604A60}"/>
              </a:ext>
            </a:extLst>
          </p:cNvPr>
          <p:cNvSpPr>
            <a:spLocks noGrp="1" noChangeArrowheads="1"/>
          </p:cNvSpPr>
          <p:nvPr>
            <p:ph type="sldNum" sz="quarter" idx="12"/>
          </p:nvPr>
        </p:nvSpPr>
        <p:spPr>
          <a:ln/>
        </p:spPr>
        <p:txBody>
          <a:bodyPr/>
          <a:lstStyle>
            <a:lvl1pPr>
              <a:defRPr/>
            </a:lvl1pPr>
          </a:lstStyle>
          <a:p>
            <a:pPr>
              <a:defRPr/>
            </a:pPr>
            <a:fld id="{D05DC287-7463-4F6A-9548-A5869E37A47F}" type="slidenum">
              <a:rPr lang="en-US" altLang="zh-CN"/>
              <a:pPr>
                <a:defRPr/>
              </a:pPr>
              <a:t>‹#›</a:t>
            </a:fld>
            <a:endParaRPr lang="en-US" altLang="zh-CN"/>
          </a:p>
        </p:txBody>
      </p:sp>
    </p:spTree>
    <p:extLst>
      <p:ext uri="{BB962C8B-B14F-4D97-AF65-F5344CB8AC3E}">
        <p14:creationId xmlns:p14="http://schemas.microsoft.com/office/powerpoint/2010/main" val="29046837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A7A5C32-20C4-4322-A444-554B05798539}"/>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a:extLst>
              <a:ext uri="{FF2B5EF4-FFF2-40B4-BE49-F238E27FC236}">
                <a16:creationId xmlns:a16="http://schemas.microsoft.com/office/drawing/2014/main" id="{9DFB6BC4-10F8-4F24-9ED0-559478B9A7DC}"/>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a:extLst>
              <a:ext uri="{FF2B5EF4-FFF2-40B4-BE49-F238E27FC236}">
                <a16:creationId xmlns:a16="http://schemas.microsoft.com/office/drawing/2014/main" id="{9E9C0C3C-3CC3-40EC-99A8-C081ECA749D3}"/>
              </a:ext>
            </a:extLst>
          </p:cNvPr>
          <p:cNvSpPr>
            <a:spLocks noGrp="1" noChangeArrowheads="1"/>
          </p:cNvSpPr>
          <p:nvPr>
            <p:ph type="sldNum" sz="quarter" idx="12"/>
          </p:nvPr>
        </p:nvSpPr>
        <p:spPr>
          <a:ln/>
        </p:spPr>
        <p:txBody>
          <a:bodyPr/>
          <a:lstStyle>
            <a:lvl1pPr>
              <a:defRPr/>
            </a:lvl1pPr>
          </a:lstStyle>
          <a:p>
            <a:pPr>
              <a:defRPr/>
            </a:pPr>
            <a:fld id="{9905467C-2F64-4820-81CA-966FF4176812}" type="slidenum">
              <a:rPr lang="en-US" altLang="zh-CN"/>
              <a:pPr>
                <a:defRPr/>
              </a:pPr>
              <a:t>‹#›</a:t>
            </a:fld>
            <a:endParaRPr lang="en-US" altLang="zh-CN"/>
          </a:p>
        </p:txBody>
      </p:sp>
    </p:spTree>
    <p:extLst>
      <p:ext uri="{BB962C8B-B14F-4D97-AF65-F5344CB8AC3E}">
        <p14:creationId xmlns:p14="http://schemas.microsoft.com/office/powerpoint/2010/main" val="7733179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FD920B5-C557-4BAF-A338-EDBAA29ED021}"/>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1A32503A-7EDA-4B28-BE53-13BBA2835706}"/>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7EE231BF-8CAA-463A-AAE0-2A5954B8D5E0}"/>
              </a:ext>
            </a:extLst>
          </p:cNvPr>
          <p:cNvSpPr>
            <a:spLocks noGrp="1" noChangeArrowheads="1"/>
          </p:cNvSpPr>
          <p:nvPr>
            <p:ph type="sldNum" sz="quarter" idx="12"/>
          </p:nvPr>
        </p:nvSpPr>
        <p:spPr>
          <a:ln/>
        </p:spPr>
        <p:txBody>
          <a:bodyPr/>
          <a:lstStyle>
            <a:lvl1pPr>
              <a:defRPr/>
            </a:lvl1pPr>
          </a:lstStyle>
          <a:p>
            <a:pPr>
              <a:defRPr/>
            </a:pPr>
            <a:fld id="{F02B5576-D5A7-4323-BDF6-DFBD34EB4E1E}" type="slidenum">
              <a:rPr lang="en-US" altLang="zh-CN"/>
              <a:pPr>
                <a:defRPr/>
              </a:pPr>
              <a:t>‹#›</a:t>
            </a:fld>
            <a:endParaRPr lang="en-US" altLang="zh-CN"/>
          </a:p>
        </p:txBody>
      </p:sp>
    </p:spTree>
    <p:extLst>
      <p:ext uri="{BB962C8B-B14F-4D97-AF65-F5344CB8AC3E}">
        <p14:creationId xmlns:p14="http://schemas.microsoft.com/office/powerpoint/2010/main" val="11935756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E0822EA-35A5-4901-8EE5-CD8F0BC7394E}"/>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915E2A1B-4705-4892-85BD-F6832E814EE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88A58B77-77FC-4164-BF22-B182F9141938}"/>
              </a:ext>
            </a:extLst>
          </p:cNvPr>
          <p:cNvSpPr>
            <a:spLocks noGrp="1" noChangeArrowheads="1"/>
          </p:cNvSpPr>
          <p:nvPr>
            <p:ph type="sldNum" sz="quarter" idx="12"/>
          </p:nvPr>
        </p:nvSpPr>
        <p:spPr>
          <a:ln/>
        </p:spPr>
        <p:txBody>
          <a:bodyPr/>
          <a:lstStyle>
            <a:lvl1pPr>
              <a:defRPr/>
            </a:lvl1pPr>
          </a:lstStyle>
          <a:p>
            <a:pPr>
              <a:defRPr/>
            </a:pPr>
            <a:fld id="{63481323-F0F3-425F-9FD2-08BE92B0F3CA}" type="slidenum">
              <a:rPr lang="en-US" altLang="zh-CN"/>
              <a:pPr>
                <a:defRPr/>
              </a:pPr>
              <a:t>‹#›</a:t>
            </a:fld>
            <a:endParaRPr lang="en-US" altLang="zh-CN"/>
          </a:p>
        </p:txBody>
      </p:sp>
    </p:spTree>
    <p:extLst>
      <p:ext uri="{BB962C8B-B14F-4D97-AF65-F5344CB8AC3E}">
        <p14:creationId xmlns:p14="http://schemas.microsoft.com/office/powerpoint/2010/main" val="34703030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568A3DF-FB41-4B33-B876-9622307EDAE7}"/>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425AF223-C1C7-4ED4-90D7-5A933995263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9EE33E82-209A-43EC-B1F2-E851C51A3DCC}"/>
              </a:ext>
            </a:extLst>
          </p:cNvPr>
          <p:cNvSpPr>
            <a:spLocks noGrp="1" noChangeArrowheads="1"/>
          </p:cNvSpPr>
          <p:nvPr>
            <p:ph type="sldNum" sz="quarter" idx="12"/>
          </p:nvPr>
        </p:nvSpPr>
        <p:spPr>
          <a:ln/>
        </p:spPr>
        <p:txBody>
          <a:bodyPr/>
          <a:lstStyle>
            <a:lvl1pPr>
              <a:defRPr/>
            </a:lvl1pPr>
          </a:lstStyle>
          <a:p>
            <a:pPr>
              <a:defRPr/>
            </a:pPr>
            <a:fld id="{268B1DF2-F020-4293-80E0-5626A250C4BA}" type="slidenum">
              <a:rPr lang="en-US" altLang="zh-CN"/>
              <a:pPr>
                <a:defRPr/>
              </a:pPr>
              <a:t>‹#›</a:t>
            </a:fld>
            <a:endParaRPr lang="en-US" altLang="zh-CN"/>
          </a:p>
        </p:txBody>
      </p:sp>
    </p:spTree>
    <p:extLst>
      <p:ext uri="{BB962C8B-B14F-4D97-AF65-F5344CB8AC3E}">
        <p14:creationId xmlns:p14="http://schemas.microsoft.com/office/powerpoint/2010/main" val="20105669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FEF4387-BCAF-4975-B06F-591A4893BF4B}"/>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4485F701-2702-43B3-B6F8-1D9397C96D8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C789C579-0CF2-4B8A-81ED-BC130718532F}"/>
              </a:ext>
            </a:extLst>
          </p:cNvPr>
          <p:cNvSpPr>
            <a:spLocks noGrp="1" noChangeArrowheads="1"/>
          </p:cNvSpPr>
          <p:nvPr>
            <p:ph type="sldNum" sz="quarter" idx="12"/>
          </p:nvPr>
        </p:nvSpPr>
        <p:spPr>
          <a:ln/>
        </p:spPr>
        <p:txBody>
          <a:bodyPr/>
          <a:lstStyle>
            <a:lvl1pPr>
              <a:defRPr/>
            </a:lvl1pPr>
          </a:lstStyle>
          <a:p>
            <a:pPr>
              <a:defRPr/>
            </a:pPr>
            <a:fld id="{629FED45-07ED-4B01-9772-16AC06E4099E}" type="slidenum">
              <a:rPr lang="en-US" altLang="zh-CN"/>
              <a:pPr>
                <a:defRPr/>
              </a:pPr>
              <a:t>‹#›</a:t>
            </a:fld>
            <a:endParaRPr lang="en-US" altLang="zh-CN"/>
          </a:p>
        </p:txBody>
      </p:sp>
    </p:spTree>
    <p:extLst>
      <p:ext uri="{BB962C8B-B14F-4D97-AF65-F5344CB8AC3E}">
        <p14:creationId xmlns:p14="http://schemas.microsoft.com/office/powerpoint/2010/main" val="37061322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4A5CBF0-0312-465F-9EB6-A654B65BC64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7DA339A2-A9DA-4995-84E2-CA1332DBFEDE}"/>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0991DA67-4997-412B-9AFA-07DAADC0EBAE}"/>
              </a:ext>
            </a:extLst>
          </p:cNvPr>
          <p:cNvSpPr>
            <a:spLocks noGrp="1" noChangeArrowheads="1"/>
          </p:cNvSpPr>
          <p:nvPr>
            <p:ph type="sldNum" sz="quarter" idx="12"/>
          </p:nvPr>
        </p:nvSpPr>
        <p:spPr>
          <a:ln/>
        </p:spPr>
        <p:txBody>
          <a:bodyPr/>
          <a:lstStyle>
            <a:lvl1pPr>
              <a:defRPr/>
            </a:lvl1pPr>
          </a:lstStyle>
          <a:p>
            <a:fld id="{1D7F1C30-1662-46C2-8DB5-5EB41899E4F0}" type="slidenum">
              <a:rPr lang="en-US" altLang="zh-CN"/>
              <a:pPr/>
              <a:t>‹#›</a:t>
            </a:fld>
            <a:endParaRPr lang="en-US" altLang="zh-CN"/>
          </a:p>
        </p:txBody>
      </p:sp>
    </p:spTree>
    <p:extLst>
      <p:ext uri="{BB962C8B-B14F-4D97-AF65-F5344CB8AC3E}">
        <p14:creationId xmlns:p14="http://schemas.microsoft.com/office/powerpoint/2010/main" val="23545857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4A5CBF0-0312-465F-9EB6-A654B65BC64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7DA339A2-A9DA-4995-84E2-CA1332DBFEDE}"/>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0991DA67-4997-412B-9AFA-07DAADC0EBAE}"/>
              </a:ext>
            </a:extLst>
          </p:cNvPr>
          <p:cNvSpPr>
            <a:spLocks noGrp="1" noChangeArrowheads="1"/>
          </p:cNvSpPr>
          <p:nvPr>
            <p:ph type="sldNum" sz="quarter" idx="12"/>
          </p:nvPr>
        </p:nvSpPr>
        <p:spPr>
          <a:ln/>
        </p:spPr>
        <p:txBody>
          <a:bodyPr/>
          <a:lstStyle>
            <a:lvl1pPr>
              <a:defRPr/>
            </a:lvl1pPr>
          </a:lstStyle>
          <a:p>
            <a:fld id="{6D84DBA5-AC75-41FA-B6F7-8665B7148A51}" type="slidenum">
              <a:rPr lang="en-US" altLang="zh-CN"/>
              <a:pPr/>
              <a:t>‹#›</a:t>
            </a:fld>
            <a:endParaRPr lang="en-US" altLang="zh-CN"/>
          </a:p>
        </p:txBody>
      </p:sp>
    </p:spTree>
    <p:extLst>
      <p:ext uri="{BB962C8B-B14F-4D97-AF65-F5344CB8AC3E}">
        <p14:creationId xmlns:p14="http://schemas.microsoft.com/office/powerpoint/2010/main" val="12244020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4A5CBF0-0312-465F-9EB6-A654B65BC64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7DA339A2-A9DA-4995-84E2-CA1332DBFEDE}"/>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0991DA67-4997-412B-9AFA-07DAADC0EBAE}"/>
              </a:ext>
            </a:extLst>
          </p:cNvPr>
          <p:cNvSpPr>
            <a:spLocks noGrp="1" noChangeArrowheads="1"/>
          </p:cNvSpPr>
          <p:nvPr>
            <p:ph type="sldNum" sz="quarter" idx="12"/>
          </p:nvPr>
        </p:nvSpPr>
        <p:spPr>
          <a:ln/>
        </p:spPr>
        <p:txBody>
          <a:bodyPr/>
          <a:lstStyle>
            <a:lvl1pPr>
              <a:defRPr/>
            </a:lvl1pPr>
          </a:lstStyle>
          <a:p>
            <a:fld id="{B79B6A3A-4C7B-430B-A45F-C10A63A45958}" type="slidenum">
              <a:rPr lang="en-US" altLang="zh-CN"/>
              <a:pPr/>
              <a:t>‹#›</a:t>
            </a:fld>
            <a:endParaRPr lang="en-US" altLang="zh-CN"/>
          </a:p>
        </p:txBody>
      </p:sp>
    </p:spTree>
    <p:extLst>
      <p:ext uri="{BB962C8B-B14F-4D97-AF65-F5344CB8AC3E}">
        <p14:creationId xmlns:p14="http://schemas.microsoft.com/office/powerpoint/2010/main" val="2684910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35D8B-297D-4F5E-90A0-ADDDB23DE20B}" type="datetimeFigureOut">
              <a:rPr lang="en-US" smtClean="0"/>
              <a:t>7/11/2023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AC68DB-8D46-44E1-861A-DE469BB56B39}" type="slidenum">
              <a:rPr lang="en-US" smtClean="0"/>
              <a:t>‹#›</a:t>
            </a:fld>
            <a:endParaRPr lang="en-US"/>
          </a:p>
        </p:txBody>
      </p:sp>
    </p:spTree>
    <p:extLst>
      <p:ext uri="{BB962C8B-B14F-4D97-AF65-F5344CB8AC3E}">
        <p14:creationId xmlns:p14="http://schemas.microsoft.com/office/powerpoint/2010/main" val="42832907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4A5CBF0-0312-465F-9EB6-A654B65BC64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7DA339A2-A9DA-4995-84E2-CA1332DBFEDE}"/>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0991DA67-4997-412B-9AFA-07DAADC0EBAE}"/>
              </a:ext>
            </a:extLst>
          </p:cNvPr>
          <p:cNvSpPr>
            <a:spLocks noGrp="1" noChangeArrowheads="1"/>
          </p:cNvSpPr>
          <p:nvPr>
            <p:ph type="sldNum" sz="quarter" idx="12"/>
          </p:nvPr>
        </p:nvSpPr>
        <p:spPr>
          <a:ln/>
        </p:spPr>
        <p:txBody>
          <a:bodyPr/>
          <a:lstStyle>
            <a:lvl1pPr>
              <a:defRPr/>
            </a:lvl1pPr>
          </a:lstStyle>
          <a:p>
            <a:fld id="{C6E21B37-695E-4E09-91C8-70A5768BD3DE}" type="slidenum">
              <a:rPr lang="en-US" altLang="zh-CN"/>
              <a:pPr/>
              <a:t>‹#›</a:t>
            </a:fld>
            <a:endParaRPr lang="en-US" altLang="zh-CN"/>
          </a:p>
        </p:txBody>
      </p:sp>
    </p:spTree>
    <p:extLst>
      <p:ext uri="{BB962C8B-B14F-4D97-AF65-F5344CB8AC3E}">
        <p14:creationId xmlns:p14="http://schemas.microsoft.com/office/powerpoint/2010/main" val="35197446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4A5CBF0-0312-465F-9EB6-A654B65BC64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a:extLst>
              <a:ext uri="{FF2B5EF4-FFF2-40B4-BE49-F238E27FC236}">
                <a16:creationId xmlns:a16="http://schemas.microsoft.com/office/drawing/2014/main" id="{7DA339A2-A9DA-4995-84E2-CA1332DBFEDE}"/>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a:extLst>
              <a:ext uri="{FF2B5EF4-FFF2-40B4-BE49-F238E27FC236}">
                <a16:creationId xmlns:a16="http://schemas.microsoft.com/office/drawing/2014/main" id="{0991DA67-4997-412B-9AFA-07DAADC0EBAE}"/>
              </a:ext>
            </a:extLst>
          </p:cNvPr>
          <p:cNvSpPr>
            <a:spLocks noGrp="1" noChangeArrowheads="1"/>
          </p:cNvSpPr>
          <p:nvPr>
            <p:ph type="sldNum" sz="quarter" idx="12"/>
          </p:nvPr>
        </p:nvSpPr>
        <p:spPr>
          <a:ln/>
        </p:spPr>
        <p:txBody>
          <a:bodyPr/>
          <a:lstStyle>
            <a:lvl1pPr>
              <a:defRPr/>
            </a:lvl1pPr>
          </a:lstStyle>
          <a:p>
            <a:fld id="{549176BD-8518-42F1-A8D4-189B01C26974}" type="slidenum">
              <a:rPr lang="en-US" altLang="zh-CN"/>
              <a:pPr/>
              <a:t>‹#›</a:t>
            </a:fld>
            <a:endParaRPr lang="en-US" altLang="zh-CN"/>
          </a:p>
        </p:txBody>
      </p:sp>
    </p:spTree>
    <p:extLst>
      <p:ext uri="{BB962C8B-B14F-4D97-AF65-F5344CB8AC3E}">
        <p14:creationId xmlns:p14="http://schemas.microsoft.com/office/powerpoint/2010/main" val="21997783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4A5CBF0-0312-465F-9EB6-A654B65BC64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a:extLst>
              <a:ext uri="{FF2B5EF4-FFF2-40B4-BE49-F238E27FC236}">
                <a16:creationId xmlns:a16="http://schemas.microsoft.com/office/drawing/2014/main" id="{7DA339A2-A9DA-4995-84E2-CA1332DBFEDE}"/>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0991DA67-4997-412B-9AFA-07DAADC0EBAE}"/>
              </a:ext>
            </a:extLst>
          </p:cNvPr>
          <p:cNvSpPr>
            <a:spLocks noGrp="1" noChangeArrowheads="1"/>
          </p:cNvSpPr>
          <p:nvPr>
            <p:ph type="sldNum" sz="quarter" idx="12"/>
          </p:nvPr>
        </p:nvSpPr>
        <p:spPr>
          <a:ln/>
        </p:spPr>
        <p:txBody>
          <a:bodyPr/>
          <a:lstStyle>
            <a:lvl1pPr>
              <a:defRPr/>
            </a:lvl1pPr>
          </a:lstStyle>
          <a:p>
            <a:fld id="{270F0912-C558-4661-B988-8FA192950980}" type="slidenum">
              <a:rPr lang="en-US" altLang="zh-CN"/>
              <a:pPr/>
              <a:t>‹#›</a:t>
            </a:fld>
            <a:endParaRPr lang="en-US" altLang="zh-CN"/>
          </a:p>
        </p:txBody>
      </p:sp>
    </p:spTree>
    <p:extLst>
      <p:ext uri="{BB962C8B-B14F-4D97-AF65-F5344CB8AC3E}">
        <p14:creationId xmlns:p14="http://schemas.microsoft.com/office/powerpoint/2010/main" val="38629451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4A5CBF0-0312-465F-9EB6-A654B65BC64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a:extLst>
              <a:ext uri="{FF2B5EF4-FFF2-40B4-BE49-F238E27FC236}">
                <a16:creationId xmlns:a16="http://schemas.microsoft.com/office/drawing/2014/main" id="{7DA339A2-A9DA-4995-84E2-CA1332DBFEDE}"/>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a:extLst>
              <a:ext uri="{FF2B5EF4-FFF2-40B4-BE49-F238E27FC236}">
                <a16:creationId xmlns:a16="http://schemas.microsoft.com/office/drawing/2014/main" id="{0991DA67-4997-412B-9AFA-07DAADC0EBAE}"/>
              </a:ext>
            </a:extLst>
          </p:cNvPr>
          <p:cNvSpPr>
            <a:spLocks noGrp="1" noChangeArrowheads="1"/>
          </p:cNvSpPr>
          <p:nvPr>
            <p:ph type="sldNum" sz="quarter" idx="12"/>
          </p:nvPr>
        </p:nvSpPr>
        <p:spPr>
          <a:ln/>
        </p:spPr>
        <p:txBody>
          <a:bodyPr/>
          <a:lstStyle>
            <a:lvl1pPr>
              <a:defRPr/>
            </a:lvl1pPr>
          </a:lstStyle>
          <a:p>
            <a:fld id="{A7C68C64-A1AB-4F6A-BECE-FDF8E20233BA}" type="slidenum">
              <a:rPr lang="en-US" altLang="zh-CN"/>
              <a:pPr/>
              <a:t>‹#›</a:t>
            </a:fld>
            <a:endParaRPr lang="en-US" altLang="zh-CN"/>
          </a:p>
        </p:txBody>
      </p:sp>
    </p:spTree>
    <p:extLst>
      <p:ext uri="{BB962C8B-B14F-4D97-AF65-F5344CB8AC3E}">
        <p14:creationId xmlns:p14="http://schemas.microsoft.com/office/powerpoint/2010/main" val="14025833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4A5CBF0-0312-465F-9EB6-A654B65BC64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7DA339A2-A9DA-4995-84E2-CA1332DBFEDE}"/>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0991DA67-4997-412B-9AFA-07DAADC0EBAE}"/>
              </a:ext>
            </a:extLst>
          </p:cNvPr>
          <p:cNvSpPr>
            <a:spLocks noGrp="1" noChangeArrowheads="1"/>
          </p:cNvSpPr>
          <p:nvPr>
            <p:ph type="sldNum" sz="quarter" idx="12"/>
          </p:nvPr>
        </p:nvSpPr>
        <p:spPr>
          <a:ln/>
        </p:spPr>
        <p:txBody>
          <a:bodyPr/>
          <a:lstStyle>
            <a:lvl1pPr>
              <a:defRPr/>
            </a:lvl1pPr>
          </a:lstStyle>
          <a:p>
            <a:fld id="{24424009-7F5E-4045-AD98-31AC4DA23A0C}" type="slidenum">
              <a:rPr lang="en-US" altLang="zh-CN"/>
              <a:pPr/>
              <a:t>‹#›</a:t>
            </a:fld>
            <a:endParaRPr lang="en-US" altLang="zh-CN"/>
          </a:p>
        </p:txBody>
      </p:sp>
    </p:spTree>
    <p:extLst>
      <p:ext uri="{BB962C8B-B14F-4D97-AF65-F5344CB8AC3E}">
        <p14:creationId xmlns:p14="http://schemas.microsoft.com/office/powerpoint/2010/main" val="18327494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4A5CBF0-0312-465F-9EB6-A654B65BC64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7DA339A2-A9DA-4995-84E2-CA1332DBFEDE}"/>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0991DA67-4997-412B-9AFA-07DAADC0EBAE}"/>
              </a:ext>
            </a:extLst>
          </p:cNvPr>
          <p:cNvSpPr>
            <a:spLocks noGrp="1" noChangeArrowheads="1"/>
          </p:cNvSpPr>
          <p:nvPr>
            <p:ph type="sldNum" sz="quarter" idx="12"/>
          </p:nvPr>
        </p:nvSpPr>
        <p:spPr>
          <a:ln/>
        </p:spPr>
        <p:txBody>
          <a:bodyPr/>
          <a:lstStyle>
            <a:lvl1pPr>
              <a:defRPr/>
            </a:lvl1pPr>
          </a:lstStyle>
          <a:p>
            <a:fld id="{532D35F2-BFFF-47DD-9443-5FFF8075D07A}" type="slidenum">
              <a:rPr lang="en-US" altLang="zh-CN"/>
              <a:pPr/>
              <a:t>‹#›</a:t>
            </a:fld>
            <a:endParaRPr lang="en-US" altLang="zh-CN"/>
          </a:p>
        </p:txBody>
      </p:sp>
    </p:spTree>
    <p:extLst>
      <p:ext uri="{BB962C8B-B14F-4D97-AF65-F5344CB8AC3E}">
        <p14:creationId xmlns:p14="http://schemas.microsoft.com/office/powerpoint/2010/main" val="8224088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4A5CBF0-0312-465F-9EB6-A654B65BC64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7DA339A2-A9DA-4995-84E2-CA1332DBFEDE}"/>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0991DA67-4997-412B-9AFA-07DAADC0EBAE}"/>
              </a:ext>
            </a:extLst>
          </p:cNvPr>
          <p:cNvSpPr>
            <a:spLocks noGrp="1" noChangeArrowheads="1"/>
          </p:cNvSpPr>
          <p:nvPr>
            <p:ph type="sldNum" sz="quarter" idx="12"/>
          </p:nvPr>
        </p:nvSpPr>
        <p:spPr>
          <a:ln/>
        </p:spPr>
        <p:txBody>
          <a:bodyPr/>
          <a:lstStyle>
            <a:lvl1pPr>
              <a:defRPr/>
            </a:lvl1pPr>
          </a:lstStyle>
          <a:p>
            <a:fld id="{09DFA5FB-1D79-48EC-A3F4-FFA492B962C5}" type="slidenum">
              <a:rPr lang="en-US" altLang="zh-CN"/>
              <a:pPr/>
              <a:t>‹#›</a:t>
            </a:fld>
            <a:endParaRPr lang="en-US" altLang="zh-CN"/>
          </a:p>
        </p:txBody>
      </p:sp>
    </p:spTree>
    <p:extLst>
      <p:ext uri="{BB962C8B-B14F-4D97-AF65-F5344CB8AC3E}">
        <p14:creationId xmlns:p14="http://schemas.microsoft.com/office/powerpoint/2010/main" val="14447512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4A5CBF0-0312-465F-9EB6-A654B65BC64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7DA339A2-A9DA-4995-84E2-CA1332DBFEDE}"/>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0991DA67-4997-412B-9AFA-07DAADC0EBAE}"/>
              </a:ext>
            </a:extLst>
          </p:cNvPr>
          <p:cNvSpPr>
            <a:spLocks noGrp="1" noChangeArrowheads="1"/>
          </p:cNvSpPr>
          <p:nvPr>
            <p:ph type="sldNum" sz="quarter" idx="12"/>
          </p:nvPr>
        </p:nvSpPr>
        <p:spPr>
          <a:ln/>
        </p:spPr>
        <p:txBody>
          <a:bodyPr/>
          <a:lstStyle>
            <a:lvl1pPr>
              <a:defRPr/>
            </a:lvl1pPr>
          </a:lstStyle>
          <a:p>
            <a:fld id="{E0D6E122-5370-44F6-B3ED-F7E24BF4E17F}" type="slidenum">
              <a:rPr lang="en-US" altLang="zh-CN"/>
              <a:pPr/>
              <a:t>‹#›</a:t>
            </a:fld>
            <a:endParaRPr lang="en-US" altLang="zh-CN"/>
          </a:p>
        </p:txBody>
      </p:sp>
    </p:spTree>
    <p:extLst>
      <p:ext uri="{BB962C8B-B14F-4D97-AF65-F5344CB8AC3E}">
        <p14:creationId xmlns:p14="http://schemas.microsoft.com/office/powerpoint/2010/main" val="264604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335D8B-297D-4F5E-90A0-ADDDB23DE20B}" type="datetimeFigureOut">
              <a:rPr lang="en-US" smtClean="0"/>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C68DB-8D46-44E1-861A-DE469BB56B39}" type="slidenum">
              <a:rPr lang="en-US" smtClean="0"/>
              <a:t>‹#›</a:t>
            </a:fld>
            <a:endParaRPr lang="en-US"/>
          </a:p>
        </p:txBody>
      </p:sp>
    </p:spTree>
    <p:extLst>
      <p:ext uri="{BB962C8B-B14F-4D97-AF65-F5344CB8AC3E}">
        <p14:creationId xmlns:p14="http://schemas.microsoft.com/office/powerpoint/2010/main" val="4196572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335D8B-297D-4F5E-90A0-ADDDB23DE20B}" type="datetimeFigureOut">
              <a:rPr lang="en-US" smtClean="0"/>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C68DB-8D46-44E1-861A-DE469BB56B39}" type="slidenum">
              <a:rPr lang="en-US" smtClean="0"/>
              <a:t>‹#›</a:t>
            </a:fld>
            <a:endParaRPr lang="en-US"/>
          </a:p>
        </p:txBody>
      </p:sp>
    </p:spTree>
    <p:extLst>
      <p:ext uri="{BB962C8B-B14F-4D97-AF65-F5344CB8AC3E}">
        <p14:creationId xmlns:p14="http://schemas.microsoft.com/office/powerpoint/2010/main" val="116069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335D8B-297D-4F5E-90A0-ADDDB23DE20B}" type="datetimeFigureOut">
              <a:rPr lang="en-US" smtClean="0"/>
              <a:t>7/11/2023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AC68DB-8D46-44E1-861A-DE469BB56B39}" type="slidenum">
              <a:rPr lang="en-US" smtClean="0"/>
              <a:t>‹#›</a:t>
            </a:fld>
            <a:endParaRPr lang="en-US"/>
          </a:p>
        </p:txBody>
      </p:sp>
    </p:spTree>
    <p:extLst>
      <p:ext uri="{BB962C8B-B14F-4D97-AF65-F5344CB8AC3E}">
        <p14:creationId xmlns:p14="http://schemas.microsoft.com/office/powerpoint/2010/main" val="1713783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2C2AC720-9534-46D9-8D49-5E476A13939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EB929851-253A-4AE2-854D-E68DE4C739D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E0E3AFF-7602-4F69-ACB6-264059AD91F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C14C941-FAB3-4049-9F1F-B0D2D1FD849C}" type="datetimeFigureOut">
              <a:rPr lang="en-US"/>
              <a:pPr>
                <a:defRPr/>
              </a:pPr>
              <a:t>7/11/2023</a:t>
            </a:fld>
            <a:endParaRPr lang="en-US"/>
          </a:p>
        </p:txBody>
      </p:sp>
      <p:sp>
        <p:nvSpPr>
          <p:cNvPr id="5" name="Footer Placeholder 4">
            <a:extLst>
              <a:ext uri="{FF2B5EF4-FFF2-40B4-BE49-F238E27FC236}">
                <a16:creationId xmlns:a16="http://schemas.microsoft.com/office/drawing/2014/main" id="{7B9A104C-1AB7-499E-B641-1A44FB0241A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771B3BE7-BB2A-4F5F-A091-D261F26A9B4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BC152701-FA67-4084-9969-10FAE08DC9A1}" type="slidenum">
              <a:rPr lang="en-US" altLang="en-US"/>
              <a:pPr/>
              <a:t>‹#›</a:t>
            </a:fld>
            <a:endParaRPr lang="en-US" altLang="en-US"/>
          </a:p>
        </p:txBody>
      </p:sp>
    </p:spTree>
    <p:extLst>
      <p:ext uri="{BB962C8B-B14F-4D97-AF65-F5344CB8AC3E}">
        <p14:creationId xmlns:p14="http://schemas.microsoft.com/office/powerpoint/2010/main" val="181589446"/>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153FBA-17B1-46A3-A934-DA0DD6FBE703}" type="datetimeFigureOut">
              <a:rPr lang="en-US" smtClean="0"/>
              <a:t>7/11/2023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D91A0D-4C3B-4401-9F63-389FB8F231AB}" type="slidenum">
              <a:rPr lang="en-US" smtClean="0"/>
              <a:t>‹#›</a:t>
            </a:fld>
            <a:endParaRPr lang="en-US"/>
          </a:p>
        </p:txBody>
      </p:sp>
    </p:spTree>
    <p:extLst>
      <p:ext uri="{BB962C8B-B14F-4D97-AF65-F5344CB8AC3E}">
        <p14:creationId xmlns:p14="http://schemas.microsoft.com/office/powerpoint/2010/main" val="4172692772"/>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D334E9-A88A-4BC5-BC52-C5766108E785}" type="datetimeFigureOut">
              <a:rPr lang="en-US" smtClean="0"/>
              <a:pPr/>
              <a:t>7/11/2023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8651F9-DDF1-435D-BFF7-5B7B1E071C93}" type="slidenum">
              <a:rPr lang="en-US" smtClean="0"/>
              <a:pPr/>
              <a:t>‹#›</a:t>
            </a:fld>
            <a:endParaRPr lang="en-US"/>
          </a:p>
        </p:txBody>
      </p:sp>
    </p:spTree>
    <p:extLst>
      <p:ext uri="{BB962C8B-B14F-4D97-AF65-F5344CB8AC3E}">
        <p14:creationId xmlns:p14="http://schemas.microsoft.com/office/powerpoint/2010/main" val="3735675330"/>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5D89BD5-229E-4131-AE88-B7383A261AE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8CB373B-DAFA-4345-80FA-5349AF95FBB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263EAF4-99B6-4B5A-9318-716B76FE1BC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D1DDC90-5176-431D-9C7C-A6F556413F22}" type="datetimeFigureOut">
              <a:rPr lang="en-US"/>
              <a:pPr>
                <a:defRPr/>
              </a:pPr>
              <a:t>7/11/2023</a:t>
            </a:fld>
            <a:endParaRPr lang="en-US"/>
          </a:p>
        </p:txBody>
      </p:sp>
      <p:sp>
        <p:nvSpPr>
          <p:cNvPr id="5" name="Footer Placeholder 4">
            <a:extLst>
              <a:ext uri="{FF2B5EF4-FFF2-40B4-BE49-F238E27FC236}">
                <a16:creationId xmlns:a16="http://schemas.microsoft.com/office/drawing/2014/main" id="{9EB31735-1443-4FF7-9B15-AC49AAE2E37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BA447BED-18CE-43E6-8D8B-44D38F14DEA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0DC40AF4-0429-4D12-A4EA-B62452172856}" type="slidenum">
              <a:rPr lang="en-US" altLang="en-US"/>
              <a:pPr>
                <a:defRPr/>
              </a:pPr>
              <a:t>‹#›</a:t>
            </a:fld>
            <a:endParaRPr lang="en-US" altLang="en-US"/>
          </a:p>
        </p:txBody>
      </p:sp>
    </p:spTree>
    <p:extLst>
      <p:ext uri="{BB962C8B-B14F-4D97-AF65-F5344CB8AC3E}">
        <p14:creationId xmlns:p14="http://schemas.microsoft.com/office/powerpoint/2010/main" val="2310054945"/>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7FF539F-1D27-49B8-A29D-A359605FCDED}"/>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a:extLst>
              <a:ext uri="{FF2B5EF4-FFF2-40B4-BE49-F238E27FC236}">
                <a16:creationId xmlns:a16="http://schemas.microsoft.com/office/drawing/2014/main" id="{3F971B86-7119-4807-8CD4-26E46ED83F5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a:extLst>
              <a:ext uri="{FF2B5EF4-FFF2-40B4-BE49-F238E27FC236}">
                <a16:creationId xmlns:a16="http://schemas.microsoft.com/office/drawing/2014/main" id="{48F571B7-1B5A-4B31-A92E-72416AA865C6}"/>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ltLang="zh-CN"/>
          </a:p>
        </p:txBody>
      </p:sp>
      <p:sp>
        <p:nvSpPr>
          <p:cNvPr id="1029" name="Rectangle 5">
            <a:extLst>
              <a:ext uri="{FF2B5EF4-FFF2-40B4-BE49-F238E27FC236}">
                <a16:creationId xmlns:a16="http://schemas.microsoft.com/office/drawing/2014/main" id="{8258922D-BFFF-4C70-8D2E-6AE1A28F24C6}"/>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zh-CN"/>
          </a:p>
        </p:txBody>
      </p:sp>
      <p:sp>
        <p:nvSpPr>
          <p:cNvPr id="1030" name="Rectangle 6">
            <a:extLst>
              <a:ext uri="{FF2B5EF4-FFF2-40B4-BE49-F238E27FC236}">
                <a16:creationId xmlns:a16="http://schemas.microsoft.com/office/drawing/2014/main" id="{7D87ACB4-D8EC-4EB4-88DB-C4B0FB666B14}"/>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30F2654C-E968-4960-948E-6F4CCFCF66FE}" type="slidenum">
              <a:rPr lang="en-US" altLang="zh-CN"/>
              <a:pPr>
                <a:defRPr/>
              </a:pPr>
              <a:t>‹#›</a:t>
            </a:fld>
            <a:endParaRPr lang="en-US" altLang="zh-CN"/>
          </a:p>
        </p:txBody>
      </p:sp>
    </p:spTree>
    <p:extLst>
      <p:ext uri="{BB962C8B-B14F-4D97-AF65-F5344CB8AC3E}">
        <p14:creationId xmlns:p14="http://schemas.microsoft.com/office/powerpoint/2010/main" val="1615355818"/>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SimSun" pitchFamily="2" charset="-122"/>
        </a:defRPr>
      </a:lvl2pPr>
      <a:lvl3pPr algn="ctr" rtl="0" eaLnBrk="0" fontAlgn="base" hangingPunct="0">
        <a:spcBef>
          <a:spcPct val="0"/>
        </a:spcBef>
        <a:spcAft>
          <a:spcPct val="0"/>
        </a:spcAft>
        <a:defRPr sz="4400">
          <a:solidFill>
            <a:schemeClr val="tx2"/>
          </a:solidFill>
          <a:latin typeface="Arial" charset="0"/>
          <a:ea typeface="SimSun" pitchFamily="2" charset="-122"/>
        </a:defRPr>
      </a:lvl3pPr>
      <a:lvl4pPr algn="ctr" rtl="0" eaLnBrk="0" fontAlgn="base" hangingPunct="0">
        <a:spcBef>
          <a:spcPct val="0"/>
        </a:spcBef>
        <a:spcAft>
          <a:spcPct val="0"/>
        </a:spcAft>
        <a:defRPr sz="4400">
          <a:solidFill>
            <a:schemeClr val="tx2"/>
          </a:solidFill>
          <a:latin typeface="Arial" charset="0"/>
          <a:ea typeface="SimSun" pitchFamily="2" charset="-122"/>
        </a:defRPr>
      </a:lvl4pPr>
      <a:lvl5pPr algn="ctr" rtl="0" eaLnBrk="0" fontAlgn="base" hangingPunct="0">
        <a:spcBef>
          <a:spcPct val="0"/>
        </a:spcBef>
        <a:spcAft>
          <a:spcPct val="0"/>
        </a:spcAft>
        <a:defRPr sz="4400">
          <a:solidFill>
            <a:schemeClr val="tx2"/>
          </a:solidFill>
          <a:latin typeface="Arial" charset="0"/>
          <a:ea typeface="SimSun" pitchFamily="2" charset="-122"/>
        </a:defRPr>
      </a:lvl5pPr>
      <a:lvl6pPr marL="457200" algn="ctr" rtl="0" fontAlgn="base">
        <a:spcBef>
          <a:spcPct val="0"/>
        </a:spcBef>
        <a:spcAft>
          <a:spcPct val="0"/>
        </a:spcAft>
        <a:defRPr sz="4400">
          <a:solidFill>
            <a:schemeClr val="tx2"/>
          </a:solidFill>
          <a:latin typeface="Arial" charset="0"/>
          <a:ea typeface="SimSun" pitchFamily="2" charset="-122"/>
        </a:defRPr>
      </a:lvl6pPr>
      <a:lvl7pPr marL="914400" algn="ctr" rtl="0" fontAlgn="base">
        <a:spcBef>
          <a:spcPct val="0"/>
        </a:spcBef>
        <a:spcAft>
          <a:spcPct val="0"/>
        </a:spcAft>
        <a:defRPr sz="4400">
          <a:solidFill>
            <a:schemeClr val="tx2"/>
          </a:solidFill>
          <a:latin typeface="Arial" charset="0"/>
          <a:ea typeface="SimSun" pitchFamily="2" charset="-122"/>
        </a:defRPr>
      </a:lvl7pPr>
      <a:lvl8pPr marL="1371600" algn="ctr" rtl="0" fontAlgn="base">
        <a:spcBef>
          <a:spcPct val="0"/>
        </a:spcBef>
        <a:spcAft>
          <a:spcPct val="0"/>
        </a:spcAft>
        <a:defRPr sz="4400">
          <a:solidFill>
            <a:schemeClr val="tx2"/>
          </a:solidFill>
          <a:latin typeface="Arial" charset="0"/>
          <a:ea typeface="SimSun" pitchFamily="2" charset="-122"/>
        </a:defRPr>
      </a:lvl8pPr>
      <a:lvl9pPr marL="1828800" algn="ctr" rtl="0" fontAlgn="base">
        <a:spcBef>
          <a:spcPct val="0"/>
        </a:spcBef>
        <a:spcAft>
          <a:spcPct val="0"/>
        </a:spcAft>
        <a:defRPr sz="4400">
          <a:solidFill>
            <a:schemeClr val="tx2"/>
          </a:solidFill>
          <a:latin typeface="Arial" charset="0"/>
          <a:ea typeface="SimSun"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717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a:extLst>
              <a:ext uri="{FF2B5EF4-FFF2-40B4-BE49-F238E27FC236}">
                <a16:creationId xmlns:a16="http://schemas.microsoft.com/office/drawing/2014/main" id="{E4A5CBF0-0312-465F-9EB6-A654B65BC64F}"/>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zh-CN"/>
          </a:p>
        </p:txBody>
      </p:sp>
      <p:sp>
        <p:nvSpPr>
          <p:cNvPr id="1029" name="Rectangle 5">
            <a:extLst>
              <a:ext uri="{FF2B5EF4-FFF2-40B4-BE49-F238E27FC236}">
                <a16:creationId xmlns:a16="http://schemas.microsoft.com/office/drawing/2014/main" id="{7DA339A2-A9DA-4995-84E2-CA1332DBFEDE}"/>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CN"/>
          </a:p>
        </p:txBody>
      </p:sp>
      <p:sp>
        <p:nvSpPr>
          <p:cNvPr id="1030" name="Rectangle 6">
            <a:extLst>
              <a:ext uri="{FF2B5EF4-FFF2-40B4-BE49-F238E27FC236}">
                <a16:creationId xmlns:a16="http://schemas.microsoft.com/office/drawing/2014/main" id="{0991DA67-4997-412B-9AFA-07DAADC0EBAE}"/>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D7521218-AA69-4F82-9628-398361E823C9}" type="slidenum">
              <a:rPr lang="en-US" altLang="zh-CN"/>
              <a:pPr/>
              <a:t>‹#›</a:t>
            </a:fld>
            <a:endParaRPr lang="en-US" altLang="zh-CN"/>
          </a:p>
        </p:txBody>
      </p:sp>
    </p:spTree>
    <p:extLst>
      <p:ext uri="{BB962C8B-B14F-4D97-AF65-F5344CB8AC3E}">
        <p14:creationId xmlns:p14="http://schemas.microsoft.com/office/powerpoint/2010/main" val="3347608207"/>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SimSun" pitchFamily="2" charset="-122"/>
        </a:defRPr>
      </a:lvl2pPr>
      <a:lvl3pPr algn="ctr" rtl="0" eaLnBrk="0" fontAlgn="base" hangingPunct="0">
        <a:spcBef>
          <a:spcPct val="0"/>
        </a:spcBef>
        <a:spcAft>
          <a:spcPct val="0"/>
        </a:spcAft>
        <a:defRPr kumimoji="1" sz="4400">
          <a:solidFill>
            <a:schemeClr val="tx2"/>
          </a:solidFill>
          <a:latin typeface="Times New Roman" pitchFamily="18" charset="0"/>
          <a:ea typeface="SimSun" pitchFamily="2" charset="-122"/>
        </a:defRPr>
      </a:lvl3pPr>
      <a:lvl4pPr algn="ctr" rtl="0" eaLnBrk="0" fontAlgn="base" hangingPunct="0">
        <a:spcBef>
          <a:spcPct val="0"/>
        </a:spcBef>
        <a:spcAft>
          <a:spcPct val="0"/>
        </a:spcAft>
        <a:defRPr kumimoji="1" sz="4400">
          <a:solidFill>
            <a:schemeClr val="tx2"/>
          </a:solidFill>
          <a:latin typeface="Times New Roman" pitchFamily="18" charset="0"/>
          <a:ea typeface="SimSun" pitchFamily="2" charset="-122"/>
        </a:defRPr>
      </a:lvl4pPr>
      <a:lvl5pPr algn="ctr" rtl="0" eaLnBrk="0" fontAlgn="base" hangingPunct="0">
        <a:spcBef>
          <a:spcPct val="0"/>
        </a:spcBef>
        <a:spcAft>
          <a:spcPct val="0"/>
        </a:spcAft>
        <a:defRPr kumimoji="1" sz="4400">
          <a:solidFill>
            <a:schemeClr val="tx2"/>
          </a:solidFill>
          <a:latin typeface="Times New Roman" pitchFamily="18" charset="0"/>
          <a:ea typeface="SimSun" pitchFamily="2" charset="-122"/>
        </a:defRPr>
      </a:lvl5pPr>
      <a:lvl6pPr marL="457200" algn="ctr" rtl="0" fontAlgn="base">
        <a:spcBef>
          <a:spcPct val="0"/>
        </a:spcBef>
        <a:spcAft>
          <a:spcPct val="0"/>
        </a:spcAft>
        <a:defRPr kumimoji="1" sz="4400">
          <a:solidFill>
            <a:schemeClr val="tx2"/>
          </a:solidFill>
          <a:latin typeface="Times New Roman" pitchFamily="18" charset="0"/>
          <a:ea typeface="SimSun" pitchFamily="2" charset="-122"/>
        </a:defRPr>
      </a:lvl6pPr>
      <a:lvl7pPr marL="914400" algn="ctr" rtl="0" fontAlgn="base">
        <a:spcBef>
          <a:spcPct val="0"/>
        </a:spcBef>
        <a:spcAft>
          <a:spcPct val="0"/>
        </a:spcAft>
        <a:defRPr kumimoji="1" sz="4400">
          <a:solidFill>
            <a:schemeClr val="tx2"/>
          </a:solidFill>
          <a:latin typeface="Times New Roman" pitchFamily="18" charset="0"/>
          <a:ea typeface="SimSun" pitchFamily="2" charset="-122"/>
        </a:defRPr>
      </a:lvl7pPr>
      <a:lvl8pPr marL="1371600" algn="ctr" rtl="0" fontAlgn="base">
        <a:spcBef>
          <a:spcPct val="0"/>
        </a:spcBef>
        <a:spcAft>
          <a:spcPct val="0"/>
        </a:spcAft>
        <a:defRPr kumimoji="1" sz="4400">
          <a:solidFill>
            <a:schemeClr val="tx2"/>
          </a:solidFill>
          <a:latin typeface="Times New Roman" pitchFamily="18" charset="0"/>
          <a:ea typeface="SimSun" pitchFamily="2" charset="-122"/>
        </a:defRPr>
      </a:lvl8pPr>
      <a:lvl9pPr marL="1828800" algn="ctr" rtl="0" fontAlgn="base">
        <a:spcBef>
          <a:spcPct val="0"/>
        </a:spcBef>
        <a:spcAft>
          <a:spcPct val="0"/>
        </a:spcAft>
        <a:defRPr kumimoji="1" sz="4400">
          <a:solidFill>
            <a:schemeClr val="tx2"/>
          </a:solidFill>
          <a:latin typeface="Times New Roman" pitchFamily="18" charset="0"/>
          <a:ea typeface="SimSun" pitchFamily="2" charset="-122"/>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4.jpe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37.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0.png"/><Relationship Id="rId4" Type="http://schemas.openxmlformats.org/officeDocument/2006/relationships/image" Target="../media/image26.emf"/></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75.png"/><Relationship Id="rId1" Type="http://schemas.openxmlformats.org/officeDocument/2006/relationships/slideLayout" Target="../slideLayouts/slideLayout18.xml"/><Relationship Id="rId4" Type="http://schemas.openxmlformats.org/officeDocument/2006/relationships/image" Target="../media/image28.gif"/></Relationships>
</file>

<file path=ppt/slides/_rels/slide1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29.png"/><Relationship Id="rId7"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47.png"/><Relationship Id="rId4" Type="http://schemas.openxmlformats.org/officeDocument/2006/relationships/image" Target="../media/image44.png"/><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33.wmf"/><Relationship Id="rId2" Type="http://schemas.openxmlformats.org/officeDocument/2006/relationships/image" Target="../media/image59.png"/><Relationship Id="rId1" Type="http://schemas.openxmlformats.org/officeDocument/2006/relationships/slideLayout" Target="../slideLayouts/slideLayout35.xml"/><Relationship Id="rId6" Type="http://schemas.openxmlformats.org/officeDocument/2006/relationships/image" Target="../media/image230.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3.xml"/><Relationship Id="rId1" Type="http://schemas.openxmlformats.org/officeDocument/2006/relationships/slideLayout" Target="../slideLayouts/slideLayout40.xml"/><Relationship Id="rId5" Type="http://schemas.openxmlformats.org/officeDocument/2006/relationships/image" Target="../media/image36.pn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461.png"/><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51.xml"/><Relationship Id="rId5" Type="http://schemas.openxmlformats.org/officeDocument/2006/relationships/image" Target="../media/image51.emf"/><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45.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7.emf"/><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8ADF83-6C3F-4B67-8E59-08EBA2408D6B}"/>
              </a:ext>
            </a:extLst>
          </p:cNvPr>
          <p:cNvPicPr>
            <a:picLocks noChangeAspect="1"/>
          </p:cNvPicPr>
          <p:nvPr/>
        </p:nvPicPr>
        <p:blipFill>
          <a:blip r:embed="rId3"/>
          <a:stretch>
            <a:fillRect/>
          </a:stretch>
        </p:blipFill>
        <p:spPr>
          <a:xfrm>
            <a:off x="0" y="255041"/>
            <a:ext cx="5771813" cy="5515800"/>
          </a:xfrm>
          <a:prstGeom prst="rect">
            <a:avLst/>
          </a:prstGeom>
        </p:spPr>
      </p:pic>
      <p:pic>
        <p:nvPicPr>
          <p:cNvPr id="3" name="Picture 2">
            <a:extLst>
              <a:ext uri="{FF2B5EF4-FFF2-40B4-BE49-F238E27FC236}">
                <a16:creationId xmlns:a16="http://schemas.microsoft.com/office/drawing/2014/main" id="{30B115A6-2DA8-4D60-B07E-D2370F7D3E1D}"/>
              </a:ext>
            </a:extLst>
          </p:cNvPr>
          <p:cNvPicPr>
            <a:picLocks noChangeAspect="1"/>
          </p:cNvPicPr>
          <p:nvPr/>
        </p:nvPicPr>
        <p:blipFill>
          <a:blip r:embed="rId4"/>
          <a:stretch>
            <a:fillRect/>
          </a:stretch>
        </p:blipFill>
        <p:spPr>
          <a:xfrm>
            <a:off x="64366" y="3962400"/>
            <a:ext cx="5510250" cy="2492550"/>
          </a:xfrm>
          <a:prstGeom prst="rect">
            <a:avLst/>
          </a:prstGeom>
        </p:spPr>
      </p:pic>
      <p:sp>
        <p:nvSpPr>
          <p:cNvPr id="5" name="TextBox 4">
            <a:extLst>
              <a:ext uri="{FF2B5EF4-FFF2-40B4-BE49-F238E27FC236}">
                <a16:creationId xmlns:a16="http://schemas.microsoft.com/office/drawing/2014/main" id="{592351D4-04BE-42F5-9AE0-D79C3733E013}"/>
              </a:ext>
            </a:extLst>
          </p:cNvPr>
          <p:cNvSpPr txBox="1"/>
          <p:nvPr/>
        </p:nvSpPr>
        <p:spPr>
          <a:xfrm>
            <a:off x="3114507" y="4310574"/>
            <a:ext cx="23839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Seasonal phase locking</a:t>
            </a:r>
          </a:p>
        </p:txBody>
      </p:sp>
      <p:sp>
        <p:nvSpPr>
          <p:cNvPr id="4" name="TextBox 3">
            <a:extLst>
              <a:ext uri="{FF2B5EF4-FFF2-40B4-BE49-F238E27FC236}">
                <a16:creationId xmlns:a16="http://schemas.microsoft.com/office/drawing/2014/main" id="{E27173E0-4486-4DC1-A864-ACDC21F5FC69}"/>
              </a:ext>
            </a:extLst>
          </p:cNvPr>
          <p:cNvSpPr txBox="1"/>
          <p:nvPr/>
        </p:nvSpPr>
        <p:spPr>
          <a:xfrm>
            <a:off x="71504" y="98084"/>
            <a:ext cx="1165704"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Global SST</a:t>
            </a:r>
          </a:p>
        </p:txBody>
      </p:sp>
      <p:sp>
        <p:nvSpPr>
          <p:cNvPr id="6" name="TextBox 5">
            <a:extLst>
              <a:ext uri="{FF2B5EF4-FFF2-40B4-BE49-F238E27FC236}">
                <a16:creationId xmlns:a16="http://schemas.microsoft.com/office/drawing/2014/main" id="{48CC1A05-215D-4171-850A-9E9DD666D9A5}"/>
              </a:ext>
            </a:extLst>
          </p:cNvPr>
          <p:cNvSpPr txBox="1"/>
          <p:nvPr/>
        </p:nvSpPr>
        <p:spPr>
          <a:xfrm>
            <a:off x="2027882" y="6541477"/>
            <a:ext cx="171604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Deser et al. (2010)</a:t>
            </a:r>
          </a:p>
        </p:txBody>
      </p:sp>
      <p:sp>
        <p:nvSpPr>
          <p:cNvPr id="14" name="TextBox 13">
            <a:extLst>
              <a:ext uri="{FF2B5EF4-FFF2-40B4-BE49-F238E27FC236}">
                <a16:creationId xmlns:a16="http://schemas.microsoft.com/office/drawing/2014/main" id="{FE3BB367-0CCC-4B5A-BE1F-E0EBF09CA264}"/>
              </a:ext>
            </a:extLst>
          </p:cNvPr>
          <p:cNvSpPr txBox="1"/>
          <p:nvPr/>
        </p:nvSpPr>
        <p:spPr>
          <a:xfrm>
            <a:off x="457200" y="3937084"/>
            <a:ext cx="1406103" cy="253916"/>
          </a:xfrm>
          <a:prstGeom prst="rect">
            <a:avLst/>
          </a:prstGeom>
          <a:solidFill>
            <a:schemeClr val="bg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    10   5      3         2 </a:t>
            </a:r>
            <a:r>
              <a:rPr kumimoji="0" lang="en-US" sz="1050" b="0" i="0" u="none" strike="noStrike" kern="1200" cap="none" spc="0" normalizeH="0" baseline="0" noProof="0" dirty="0" err="1">
                <a:ln>
                  <a:noFill/>
                </a:ln>
                <a:solidFill>
                  <a:prstClr val="black"/>
                </a:solidFill>
                <a:effectLst/>
                <a:uLnTx/>
                <a:uFillTx/>
                <a:latin typeface="Calibri"/>
                <a:ea typeface="+mn-ea"/>
                <a:cs typeface="+mn-cs"/>
              </a:rPr>
              <a:t>yrs</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B38278CD-926C-4881-B6C9-29E9EBC80126}"/>
              </a:ext>
            </a:extLst>
          </p:cNvPr>
          <p:cNvSpPr txBox="1"/>
          <p:nvPr/>
        </p:nvSpPr>
        <p:spPr>
          <a:xfrm>
            <a:off x="6164647" y="3621588"/>
            <a:ext cx="2895600" cy="338554"/>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Nino3.4 SSTA peaks in Dec </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E94F855C-D59B-498D-85CC-0D08874ED406}"/>
              </a:ext>
            </a:extLst>
          </p:cNvPr>
          <p:cNvSpPr txBox="1"/>
          <p:nvPr/>
        </p:nvSpPr>
        <p:spPr>
          <a:xfrm>
            <a:off x="4679972" y="0"/>
            <a:ext cx="450279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11. ENSO: Seasonality, diversity, teleconnection, and predictability</a:t>
            </a:r>
          </a:p>
        </p:txBody>
      </p:sp>
      <p:pic>
        <p:nvPicPr>
          <p:cNvPr id="9" name="Picture 8">
            <a:extLst>
              <a:ext uri="{FF2B5EF4-FFF2-40B4-BE49-F238E27FC236}">
                <a16:creationId xmlns:a16="http://schemas.microsoft.com/office/drawing/2014/main" id="{C211183B-2B7F-B2DD-1C09-E475270192A6}"/>
              </a:ext>
            </a:extLst>
          </p:cNvPr>
          <p:cNvPicPr>
            <a:picLocks noChangeAspect="1"/>
          </p:cNvPicPr>
          <p:nvPr/>
        </p:nvPicPr>
        <p:blipFill rotWithShape="1">
          <a:blip r:embed="rId5"/>
          <a:srcRect t="7710"/>
          <a:stretch/>
        </p:blipFill>
        <p:spPr>
          <a:xfrm>
            <a:off x="5884060" y="3962400"/>
            <a:ext cx="2979463" cy="2788333"/>
          </a:xfrm>
          <a:prstGeom prst="rect">
            <a:avLst/>
          </a:prstGeom>
        </p:spPr>
      </p:pic>
      <p:cxnSp>
        <p:nvCxnSpPr>
          <p:cNvPr id="8" name="Straight Connector 7">
            <a:extLst>
              <a:ext uri="{FF2B5EF4-FFF2-40B4-BE49-F238E27FC236}">
                <a16:creationId xmlns:a16="http://schemas.microsoft.com/office/drawing/2014/main" id="{7A3399AD-B81B-2749-2673-0D7643990901}"/>
              </a:ext>
            </a:extLst>
          </p:cNvPr>
          <p:cNvCxnSpPr/>
          <p:nvPr/>
        </p:nvCxnSpPr>
        <p:spPr>
          <a:xfrm>
            <a:off x="6373762" y="5343628"/>
            <a:ext cx="2461846" cy="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517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1">
            <a:extLst>
              <a:ext uri="{FF2B5EF4-FFF2-40B4-BE49-F238E27FC236}">
                <a16:creationId xmlns:a16="http://schemas.microsoft.com/office/drawing/2014/main" id="{2A9D51F1-8EEA-4F3C-81ED-47E2BA2D1369}"/>
              </a:ext>
            </a:extLst>
          </p:cNvPr>
          <p:cNvSpPr>
            <a:spLocks noChangeArrowheads="1"/>
          </p:cNvSpPr>
          <p:nvPr/>
        </p:nvSpPr>
        <p:spPr bwMode="auto">
          <a:xfrm>
            <a:off x="2199669" y="872725"/>
            <a:ext cx="5195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800" b="1" i="0" u="none" strike="noStrike" kern="1200" cap="none" spc="0" normalizeH="0" baseline="0" noProof="0" dirty="0">
                <a:ln>
                  <a:noFill/>
                </a:ln>
                <a:solidFill>
                  <a:prstClr val="black"/>
                </a:solidFill>
                <a:effectLst/>
                <a:uLnTx/>
                <a:uFillTx/>
                <a:latin typeface="+mn-lt"/>
                <a:ea typeface="+mn-ea"/>
                <a:cs typeface="+mn-cs"/>
              </a:rPr>
              <a:t>14-model ensemble-</a:t>
            </a:r>
            <a:r>
              <a:rPr kumimoji="0" lang="fr-FR" altLang="en-US" sz="1800" b="1" i="0" u="none" strike="noStrike" kern="1200" cap="none" spc="0" normalizeH="0" baseline="0" noProof="0" dirty="0" err="1">
                <a:ln>
                  <a:noFill/>
                </a:ln>
                <a:solidFill>
                  <a:prstClr val="black"/>
                </a:solidFill>
                <a:effectLst/>
                <a:uLnTx/>
                <a:uFillTx/>
                <a:latin typeface="+mn-lt"/>
                <a:ea typeface="+mn-ea"/>
                <a:cs typeface="+mn-cs"/>
              </a:rPr>
              <a:t>mean</a:t>
            </a:r>
            <a:r>
              <a:rPr kumimoji="0" lang="fr-FR" altLang="en-US" sz="1800" b="1" i="0" u="none" strike="noStrike" kern="1200" cap="none" spc="0" normalizeH="0" baseline="0" noProof="0" dirty="0">
                <a:ln>
                  <a:noFill/>
                </a:ln>
                <a:solidFill>
                  <a:prstClr val="black"/>
                </a:solidFill>
                <a:effectLst/>
                <a:uLnTx/>
                <a:uFillTx/>
                <a:latin typeface="+mn-lt"/>
                <a:ea typeface="+mn-ea"/>
                <a:cs typeface="+mn-cs"/>
              </a:rPr>
              <a:t> </a:t>
            </a:r>
            <a:r>
              <a:rPr kumimoji="0" lang="fr-FR" altLang="en-US" sz="1800" b="1" i="0" u="none" strike="noStrike" kern="1200" cap="none" spc="0" normalizeH="0" baseline="0" noProof="0" dirty="0" err="1">
                <a:ln>
                  <a:noFill/>
                </a:ln>
                <a:solidFill>
                  <a:prstClr val="black"/>
                </a:solidFill>
                <a:effectLst/>
                <a:uLnTx/>
                <a:uFillTx/>
                <a:latin typeface="+mn-lt"/>
                <a:ea typeface="+mn-ea"/>
                <a:cs typeface="+mn-cs"/>
              </a:rPr>
              <a:t>skill</a:t>
            </a:r>
            <a:r>
              <a:rPr kumimoji="0" lang="fr-FR" altLang="en-US" sz="1800" b="1" i="0" u="none" strike="noStrike" kern="1200" cap="none" spc="0" normalizeH="0" baseline="0" noProof="0" dirty="0">
                <a:ln>
                  <a:noFill/>
                </a:ln>
                <a:solidFill>
                  <a:prstClr val="black"/>
                </a:solidFill>
                <a:effectLst/>
                <a:uLnTx/>
                <a:uFillTx/>
                <a:latin typeface="+mn-lt"/>
                <a:ea typeface="+mn-ea"/>
                <a:cs typeface="+mn-cs"/>
              </a:rPr>
              <a:t> for 1981-2004</a:t>
            </a:r>
            <a:endParaRPr kumimoji="0" lang="en-US" altLang="en-US" sz="1800" b="0" i="0" u="none" strike="noStrike" kern="1200" cap="none" spc="0" normalizeH="0" baseline="0" noProof="0" dirty="0">
              <a:ln>
                <a:noFill/>
              </a:ln>
              <a:solidFill>
                <a:prstClr val="black"/>
              </a:solidFill>
              <a:effectLst/>
              <a:uLnTx/>
              <a:uFillTx/>
              <a:latin typeface="+mn-lt"/>
              <a:ea typeface="+mn-ea"/>
              <a:cs typeface="+mn-cs"/>
            </a:endParaRPr>
          </a:p>
        </p:txBody>
      </p:sp>
      <p:sp>
        <p:nvSpPr>
          <p:cNvPr id="52233" name="TextBox 1">
            <a:extLst>
              <a:ext uri="{FF2B5EF4-FFF2-40B4-BE49-F238E27FC236}">
                <a16:creationId xmlns:a16="http://schemas.microsoft.com/office/drawing/2014/main" id="{9ADCFB76-537A-441B-9153-240B8DD0DA58}"/>
              </a:ext>
            </a:extLst>
          </p:cNvPr>
          <p:cNvSpPr txBox="1">
            <a:spLocks noChangeArrowheads="1"/>
          </p:cNvSpPr>
          <p:nvPr/>
        </p:nvSpPr>
        <p:spPr bwMode="auto">
          <a:xfrm>
            <a:off x="990600" y="6259513"/>
            <a:ext cx="65353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mn-lt"/>
                <a:ea typeface="+mn-ea"/>
                <a:cs typeface="+mn-cs"/>
              </a:rPr>
              <a:t>Skills are high in tropical oceans but low on land and in </a:t>
            </a:r>
            <a:r>
              <a:rPr kumimoji="0" lang="en-US" altLang="en-US" sz="1800" b="0" i="0" u="none" strike="noStrike" kern="1200" cap="none" spc="0" normalizeH="0" baseline="0" noProof="0" dirty="0" err="1">
                <a:ln>
                  <a:noFill/>
                </a:ln>
                <a:solidFill>
                  <a:prstClr val="black"/>
                </a:solidFill>
                <a:effectLst/>
                <a:uLnTx/>
                <a:uFillTx/>
                <a:latin typeface="+mn-lt"/>
                <a:ea typeface="+mn-ea"/>
                <a:cs typeface="+mn-cs"/>
              </a:rPr>
              <a:t>extratropics</a:t>
            </a:r>
            <a:r>
              <a:rPr kumimoji="0" lang="en-US" altLang="en-US" sz="1800" b="0" i="0" u="none" strike="noStrike" kern="1200" cap="none" spc="0" normalizeH="0" baseline="0" noProof="0" dirty="0">
                <a:ln>
                  <a:noFill/>
                </a:ln>
                <a:solidFill>
                  <a:prstClr val="black"/>
                </a:solidFill>
                <a:effectLst/>
                <a:uLnTx/>
                <a:uFillTx/>
                <a:latin typeface="+mn-lt"/>
                <a:ea typeface="+mn-ea"/>
                <a:cs typeface="+mn-cs"/>
              </a:rPr>
              <a:t>.</a:t>
            </a:r>
          </a:p>
        </p:txBody>
      </p:sp>
      <p:sp>
        <p:nvSpPr>
          <p:cNvPr id="52234" name="TextBox 2">
            <a:extLst>
              <a:ext uri="{FF2B5EF4-FFF2-40B4-BE49-F238E27FC236}">
                <a16:creationId xmlns:a16="http://schemas.microsoft.com/office/drawing/2014/main" id="{42647B59-96F0-4C8D-A9E1-DEEB2E1AEEF9}"/>
              </a:ext>
            </a:extLst>
          </p:cNvPr>
          <p:cNvSpPr txBox="1">
            <a:spLocks noChangeArrowheads="1"/>
          </p:cNvSpPr>
          <p:nvPr/>
        </p:nvSpPr>
        <p:spPr bwMode="auto">
          <a:xfrm>
            <a:off x="7299860" y="4232564"/>
            <a:ext cx="13363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C00000"/>
                </a:solidFill>
                <a:effectLst/>
                <a:uLnTx/>
                <a:uFillTx/>
                <a:latin typeface="+mn-lt"/>
                <a:ea typeface="+mn-ea"/>
                <a:cs typeface="+mn-cs"/>
              </a:rPr>
              <a:t>Corr. with </a:t>
            </a:r>
            <a:r>
              <a:rPr kumimoji="0" lang="en-US" altLang="en-US" sz="1600" b="0" i="0" u="none" strike="noStrike" kern="1200" cap="none" spc="0" normalizeH="0" baseline="0" noProof="0" dirty="0" err="1">
                <a:ln>
                  <a:noFill/>
                </a:ln>
                <a:solidFill>
                  <a:srgbClr val="C00000"/>
                </a:solidFill>
                <a:effectLst/>
                <a:uLnTx/>
                <a:uFillTx/>
                <a:latin typeface="+mn-lt"/>
                <a:ea typeface="+mn-ea"/>
                <a:cs typeface="+mn-cs"/>
              </a:rPr>
              <a:t>obs</a:t>
            </a:r>
            <a:endParaRPr kumimoji="0" lang="en-US" altLang="en-US" sz="1600" b="0" i="0" u="none" strike="noStrike" kern="1200" cap="none" spc="0" normalizeH="0" baseline="0" noProof="0" dirty="0">
              <a:ln>
                <a:noFill/>
              </a:ln>
              <a:solidFill>
                <a:srgbClr val="C00000"/>
              </a:solidFill>
              <a:effectLst/>
              <a:uLnTx/>
              <a:uFillTx/>
              <a:latin typeface="+mn-lt"/>
              <a:ea typeface="+mn-ea"/>
              <a:cs typeface="+mn-cs"/>
            </a:endParaRPr>
          </a:p>
        </p:txBody>
      </p:sp>
      <p:sp>
        <p:nvSpPr>
          <p:cNvPr id="12" name="Rectangle 11">
            <a:extLst>
              <a:ext uri="{FF2B5EF4-FFF2-40B4-BE49-F238E27FC236}">
                <a16:creationId xmlns:a16="http://schemas.microsoft.com/office/drawing/2014/main" id="{0FB9EF5F-A214-4510-879C-2456C137FB64}"/>
              </a:ext>
            </a:extLst>
          </p:cNvPr>
          <p:cNvSpPr/>
          <p:nvPr/>
        </p:nvSpPr>
        <p:spPr>
          <a:xfrm>
            <a:off x="8211995" y="6490345"/>
            <a:ext cx="848512" cy="276999"/>
          </a:xfrm>
          <a:prstGeom prst="rect">
            <a:avLst/>
          </a:prstGeom>
        </p:spPr>
        <p:txBody>
          <a:bodyPr wrap="square" lIns="91440" tIns="45720" rIns="91440" bIns="45720" anchor="t">
            <a:spAutoFit/>
          </a:bodyPr>
          <a:lstStyle/>
          <a:p>
            <a:r>
              <a:rPr lang="en-US" sz="1200" b="1" dirty="0">
                <a:latin typeface="+mn-lt"/>
              </a:rPr>
              <a:t>Fig. 9.28</a:t>
            </a:r>
            <a:r>
              <a:rPr lang="en-US" sz="1200" dirty="0">
                <a:latin typeface="+mn-lt"/>
              </a:rPr>
              <a:t>. </a:t>
            </a:r>
          </a:p>
        </p:txBody>
      </p:sp>
      <p:pic>
        <p:nvPicPr>
          <p:cNvPr id="3" name="图片 2" descr="卡通人物&#10;&#10;中度可信度描述已自动生成">
            <a:extLst>
              <a:ext uri="{FF2B5EF4-FFF2-40B4-BE49-F238E27FC236}">
                <a16:creationId xmlns:a16="http://schemas.microsoft.com/office/drawing/2014/main" id="{66590593-EA38-3D79-40D4-8FE71B9A870E}"/>
              </a:ext>
            </a:extLst>
          </p:cNvPr>
          <p:cNvPicPr>
            <a:picLocks noChangeAspect="1"/>
          </p:cNvPicPr>
          <p:nvPr/>
        </p:nvPicPr>
        <p:blipFill rotWithShape="1">
          <a:blip r:embed="rId3">
            <a:extLst>
              <a:ext uri="{28A0092B-C50C-407E-A947-70E740481C1C}">
                <a14:useLocalDpi xmlns:a14="http://schemas.microsoft.com/office/drawing/2010/main"/>
              </a:ext>
            </a:extLst>
          </a:blip>
          <a:srcRect r="3555"/>
          <a:stretch/>
        </p:blipFill>
        <p:spPr>
          <a:xfrm>
            <a:off x="-448887" y="1450422"/>
            <a:ext cx="9530541" cy="3308064"/>
          </a:xfrm>
          <a:prstGeom prst="rect">
            <a:avLst/>
          </a:prstGeom>
        </p:spPr>
      </p:pic>
      <p:sp>
        <p:nvSpPr>
          <p:cNvPr id="5" name="TextBox 4">
            <a:extLst>
              <a:ext uri="{FF2B5EF4-FFF2-40B4-BE49-F238E27FC236}">
                <a16:creationId xmlns:a16="http://schemas.microsoft.com/office/drawing/2014/main" id="{E167EAD6-6768-17AE-DEED-8818F865BAD7}"/>
              </a:ext>
            </a:extLst>
          </p:cNvPr>
          <p:cNvSpPr txBox="1"/>
          <p:nvPr/>
        </p:nvSpPr>
        <p:spPr>
          <a:xfrm>
            <a:off x="122676" y="4862668"/>
            <a:ext cx="4524138" cy="646331"/>
          </a:xfrm>
          <a:prstGeom prst="rect">
            <a:avLst/>
          </a:prstGeom>
          <a:noFill/>
        </p:spPr>
        <p:txBody>
          <a:bodyPr wrap="square">
            <a:spAutoFit/>
          </a:bodyPr>
          <a:lstStyle/>
          <a:p>
            <a:pPr lvl="0">
              <a:defRPr/>
            </a:pPr>
            <a:r>
              <a:rPr lang="en-US" b="1" dirty="0">
                <a:solidFill>
                  <a:srgbClr val="C00000"/>
                </a:solidFill>
                <a:latin typeface="Segoe Print" panose="02000600000000000000" pitchFamily="2" charset="0"/>
              </a:rPr>
              <a:t>Why is </a:t>
            </a:r>
            <a:r>
              <a:rPr lang="en-US" b="1" dirty="0" err="1">
                <a:solidFill>
                  <a:srgbClr val="C00000"/>
                </a:solidFill>
                <a:latin typeface="Segoe Print" panose="02000600000000000000" pitchFamily="2" charset="0"/>
              </a:rPr>
              <a:t>sfc</a:t>
            </a:r>
            <a:r>
              <a:rPr lang="en-US" b="1" dirty="0">
                <a:solidFill>
                  <a:srgbClr val="C00000"/>
                </a:solidFill>
                <a:latin typeface="Segoe Print" panose="02000600000000000000" pitchFamily="2" charset="0"/>
              </a:rPr>
              <a:t> air temp more predictable over ocean than on land? </a:t>
            </a:r>
          </a:p>
        </p:txBody>
      </p:sp>
    </p:spTree>
    <p:extLst>
      <p:ext uri="{BB962C8B-B14F-4D97-AF65-F5344CB8AC3E}">
        <p14:creationId xmlns:p14="http://schemas.microsoft.com/office/powerpoint/2010/main" val="3574880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F8CDB811-A6E0-4C20-A142-EEC81E472A94}"/>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t="9055"/>
          <a:stretch/>
        </p:blipFill>
        <p:spPr>
          <a:xfrm>
            <a:off x="1371600" y="2372033"/>
            <a:ext cx="6858000" cy="3264485"/>
          </a:xfrm>
          <a:prstGeom prst="rect">
            <a:avLst/>
          </a:prstGeom>
        </p:spPr>
      </p:pic>
      <p:sp>
        <p:nvSpPr>
          <p:cNvPr id="5" name="TextBox 4">
            <a:extLst>
              <a:ext uri="{FF2B5EF4-FFF2-40B4-BE49-F238E27FC236}">
                <a16:creationId xmlns:a16="http://schemas.microsoft.com/office/drawing/2014/main" id="{DDD8DC3E-7747-4577-9619-F37EE67FFB0F}"/>
              </a:ext>
            </a:extLst>
          </p:cNvPr>
          <p:cNvSpPr txBox="1"/>
          <p:nvPr/>
        </p:nvSpPr>
        <p:spPr>
          <a:xfrm>
            <a:off x="187035" y="5943600"/>
            <a:ext cx="8956965"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Schematic diagram of the changed Walker and Hadley circulations associated with an El Niño event. When an El Niño occurs, both the Pacific and Atlantic Walker circulations are weakened. Additionally, the regional Hadley circulation is strengthened over the eastern Pacific but weakened over the Atlantic and Indo-western Pacific. C. Wang et al. (2019, CD)</a:t>
            </a:r>
          </a:p>
        </p:txBody>
      </p:sp>
      <p:pic>
        <p:nvPicPr>
          <p:cNvPr id="2" name="Picture 2">
            <a:extLst>
              <a:ext uri="{FF2B5EF4-FFF2-40B4-BE49-F238E27FC236}">
                <a16:creationId xmlns:a16="http://schemas.microsoft.com/office/drawing/2014/main" id="{52B01C9C-A3CB-341B-2A0C-345EDBDD39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6868" y="0"/>
            <a:ext cx="5491279" cy="227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a:extLst>
              <a:ext uri="{FF2B5EF4-FFF2-40B4-BE49-F238E27FC236}">
                <a16:creationId xmlns:a16="http://schemas.microsoft.com/office/drawing/2014/main" id="{52BF39A4-EBC4-A32A-4F34-7CDB2D3A7B8B}"/>
              </a:ext>
            </a:extLst>
          </p:cNvPr>
          <p:cNvSpPr txBox="1">
            <a:spLocks noChangeArrowheads="1"/>
          </p:cNvSpPr>
          <p:nvPr/>
        </p:nvSpPr>
        <p:spPr bwMode="auto">
          <a:xfrm>
            <a:off x="7058785" y="1648768"/>
            <a:ext cx="19616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kumimoji="1" lang="en-US" altLang="zh-CN" sz="1200" dirty="0">
                <a:latin typeface="Times New Roman" panose="02020603050405020304" pitchFamily="18" charset="0"/>
              </a:rPr>
              <a:t>Alexander et al. (2002, </a:t>
            </a:r>
            <a:r>
              <a:rPr kumimoji="1" lang="en-US" altLang="zh-CN" sz="1200" i="1" dirty="0">
                <a:latin typeface="Times New Roman" panose="02020603050405020304" pitchFamily="18" charset="0"/>
              </a:rPr>
              <a:t>JC</a:t>
            </a:r>
            <a:r>
              <a:rPr kumimoji="1" lang="en-US" altLang="zh-CN" sz="1200" dirty="0">
                <a:latin typeface="Times New Roman" panose="02020603050405020304" pitchFamily="18" charset="0"/>
              </a:rPr>
              <a:t>)</a:t>
            </a:r>
          </a:p>
        </p:txBody>
      </p:sp>
    </p:spTree>
    <p:extLst>
      <p:ext uri="{BB962C8B-B14F-4D97-AF65-F5344CB8AC3E}">
        <p14:creationId xmlns:p14="http://schemas.microsoft.com/office/powerpoint/2010/main" val="204102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orel-wallace-pna-fig">
            <a:extLst>
              <a:ext uri="{FF2B5EF4-FFF2-40B4-BE49-F238E27FC236}">
                <a16:creationId xmlns:a16="http://schemas.microsoft.com/office/drawing/2014/main" id="{FEC2B438-3D5F-5E73-B8A6-A890DE8C1ACF}"/>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b="63612"/>
          <a:stretch/>
        </p:blipFill>
        <p:spPr bwMode="auto">
          <a:xfrm>
            <a:off x="3505200" y="967749"/>
            <a:ext cx="4267200" cy="230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Diagram&#10;&#10;Description automatically generated">
            <a:extLst>
              <a:ext uri="{FF2B5EF4-FFF2-40B4-BE49-F238E27FC236}">
                <a16:creationId xmlns:a16="http://schemas.microsoft.com/office/drawing/2014/main" id="{F8CDB811-A6E0-4C20-A142-EEC81E472A94}"/>
              </a:ext>
            </a:extLst>
          </p:cNvPr>
          <p:cNvPicPr>
            <a:picLocks noChangeAspect="1"/>
          </p:cNvPicPr>
          <p:nvPr/>
        </p:nvPicPr>
        <p:blipFill rotWithShape="1">
          <a:blip r:embed="rId4" cstate="print">
            <a:alphaModFix amt="50000"/>
            <a:extLst>
              <a:ext uri="{28A0092B-C50C-407E-A947-70E740481C1C}">
                <a14:useLocalDpi xmlns:a14="http://schemas.microsoft.com/office/drawing/2010/main" val="0"/>
              </a:ext>
            </a:extLst>
          </a:blip>
          <a:srcRect t="9055"/>
          <a:stretch/>
        </p:blipFill>
        <p:spPr>
          <a:xfrm>
            <a:off x="1371600" y="2372033"/>
            <a:ext cx="6858000" cy="3264485"/>
          </a:xfrm>
          <a:prstGeom prst="rect">
            <a:avLst/>
          </a:prstGeom>
        </p:spPr>
      </p:pic>
      <p:sp>
        <p:nvSpPr>
          <p:cNvPr id="4" name="Freeform: Shape 3">
            <a:extLst>
              <a:ext uri="{FF2B5EF4-FFF2-40B4-BE49-F238E27FC236}">
                <a16:creationId xmlns:a16="http://schemas.microsoft.com/office/drawing/2014/main" id="{EE4CCBDC-C912-BF16-C316-2B7765558179}"/>
              </a:ext>
            </a:extLst>
          </p:cNvPr>
          <p:cNvSpPr/>
          <p:nvPr/>
        </p:nvSpPr>
        <p:spPr>
          <a:xfrm rot="18257490">
            <a:off x="5021512" y="1647566"/>
            <a:ext cx="1920376" cy="1734065"/>
          </a:xfrm>
          <a:custGeom>
            <a:avLst/>
            <a:gdLst>
              <a:gd name="connsiteX0" fmla="*/ 0 w 1748117"/>
              <a:gd name="connsiteY0" fmla="*/ 53914 h 1116232"/>
              <a:gd name="connsiteX1" fmla="*/ 389964 w 1748117"/>
              <a:gd name="connsiteY1" fmla="*/ 126 h 1116232"/>
              <a:gd name="connsiteX2" fmla="*/ 779929 w 1748117"/>
              <a:gd name="connsiteY2" fmla="*/ 67361 h 1116232"/>
              <a:gd name="connsiteX3" fmla="*/ 1337982 w 1748117"/>
              <a:gd name="connsiteY3" fmla="*/ 450602 h 1116232"/>
              <a:gd name="connsiteX4" fmla="*/ 1694329 w 1748117"/>
              <a:gd name="connsiteY4" fmla="*/ 1028826 h 1116232"/>
              <a:gd name="connsiteX5" fmla="*/ 1748117 w 1748117"/>
              <a:gd name="connsiteY5" fmla="*/ 1116232 h 1116232"/>
              <a:gd name="connsiteX0" fmla="*/ 0 w 1760695"/>
              <a:gd name="connsiteY0" fmla="*/ 53914 h 1116232"/>
              <a:gd name="connsiteX1" fmla="*/ 389964 w 1760695"/>
              <a:gd name="connsiteY1" fmla="*/ 126 h 1116232"/>
              <a:gd name="connsiteX2" fmla="*/ 779929 w 1760695"/>
              <a:gd name="connsiteY2" fmla="*/ 67361 h 1116232"/>
              <a:gd name="connsiteX3" fmla="*/ 1692479 w 1760695"/>
              <a:gd name="connsiteY3" fmla="*/ 329781 h 1116232"/>
              <a:gd name="connsiteX4" fmla="*/ 1694329 w 1760695"/>
              <a:gd name="connsiteY4" fmla="*/ 1028826 h 1116232"/>
              <a:gd name="connsiteX5" fmla="*/ 1748117 w 1760695"/>
              <a:gd name="connsiteY5" fmla="*/ 1116232 h 1116232"/>
              <a:gd name="connsiteX0" fmla="*/ 0 w 1756479"/>
              <a:gd name="connsiteY0" fmla="*/ 67127 h 1129445"/>
              <a:gd name="connsiteX1" fmla="*/ 389964 w 1756479"/>
              <a:gd name="connsiteY1" fmla="*/ 13339 h 1129445"/>
              <a:gd name="connsiteX2" fmla="*/ 836849 w 1756479"/>
              <a:gd name="connsiteY2" fmla="*/ 32534 h 1129445"/>
              <a:gd name="connsiteX3" fmla="*/ 1692479 w 1756479"/>
              <a:gd name="connsiteY3" fmla="*/ 342994 h 1129445"/>
              <a:gd name="connsiteX4" fmla="*/ 1694329 w 1756479"/>
              <a:gd name="connsiteY4" fmla="*/ 1042039 h 1129445"/>
              <a:gd name="connsiteX5" fmla="*/ 1748117 w 1756479"/>
              <a:gd name="connsiteY5" fmla="*/ 1129445 h 1129445"/>
              <a:gd name="connsiteX0" fmla="*/ 0 w 1756479"/>
              <a:gd name="connsiteY0" fmla="*/ 54851 h 1117169"/>
              <a:gd name="connsiteX1" fmla="*/ 389964 w 1756479"/>
              <a:gd name="connsiteY1" fmla="*/ 1063 h 1117169"/>
              <a:gd name="connsiteX2" fmla="*/ 836849 w 1756479"/>
              <a:gd name="connsiteY2" fmla="*/ 20258 h 1117169"/>
              <a:gd name="connsiteX3" fmla="*/ 1692479 w 1756479"/>
              <a:gd name="connsiteY3" fmla="*/ 330718 h 1117169"/>
              <a:gd name="connsiteX4" fmla="*/ 1694329 w 1756479"/>
              <a:gd name="connsiteY4" fmla="*/ 1029763 h 1117169"/>
              <a:gd name="connsiteX5" fmla="*/ 1748117 w 1756479"/>
              <a:gd name="connsiteY5" fmla="*/ 1117169 h 1117169"/>
              <a:gd name="connsiteX0" fmla="*/ 0 w 1778835"/>
              <a:gd name="connsiteY0" fmla="*/ 54851 h 1117169"/>
              <a:gd name="connsiteX1" fmla="*/ 389964 w 1778835"/>
              <a:gd name="connsiteY1" fmla="*/ 1063 h 1117169"/>
              <a:gd name="connsiteX2" fmla="*/ 836849 w 1778835"/>
              <a:gd name="connsiteY2" fmla="*/ 20258 h 1117169"/>
              <a:gd name="connsiteX3" fmla="*/ 1692479 w 1778835"/>
              <a:gd name="connsiteY3" fmla="*/ 330718 h 1117169"/>
              <a:gd name="connsiteX4" fmla="*/ 1749671 w 1778835"/>
              <a:gd name="connsiteY4" fmla="*/ 649545 h 1117169"/>
              <a:gd name="connsiteX5" fmla="*/ 1694329 w 1778835"/>
              <a:gd name="connsiteY5" fmla="*/ 1029763 h 1117169"/>
              <a:gd name="connsiteX6" fmla="*/ 1748117 w 1778835"/>
              <a:gd name="connsiteY6" fmla="*/ 1117169 h 1117169"/>
              <a:gd name="connsiteX0" fmla="*/ 0 w 1807909"/>
              <a:gd name="connsiteY0" fmla="*/ 54851 h 1117169"/>
              <a:gd name="connsiteX1" fmla="*/ 389964 w 1807909"/>
              <a:gd name="connsiteY1" fmla="*/ 1063 h 1117169"/>
              <a:gd name="connsiteX2" fmla="*/ 836849 w 1807909"/>
              <a:gd name="connsiteY2" fmla="*/ 20258 h 1117169"/>
              <a:gd name="connsiteX3" fmla="*/ 1692479 w 1807909"/>
              <a:gd name="connsiteY3" fmla="*/ 330718 h 1117169"/>
              <a:gd name="connsiteX4" fmla="*/ 1749671 w 1807909"/>
              <a:gd name="connsiteY4" fmla="*/ 649545 h 1117169"/>
              <a:gd name="connsiteX5" fmla="*/ 1694329 w 1807909"/>
              <a:gd name="connsiteY5" fmla="*/ 1029763 h 1117169"/>
              <a:gd name="connsiteX6" fmla="*/ 1748117 w 1807909"/>
              <a:gd name="connsiteY6" fmla="*/ 1117169 h 1117169"/>
              <a:gd name="connsiteX0" fmla="*/ 0 w 1807909"/>
              <a:gd name="connsiteY0" fmla="*/ 54851 h 1117169"/>
              <a:gd name="connsiteX1" fmla="*/ 389964 w 1807909"/>
              <a:gd name="connsiteY1" fmla="*/ 1063 h 1117169"/>
              <a:gd name="connsiteX2" fmla="*/ 836849 w 1807909"/>
              <a:gd name="connsiteY2" fmla="*/ 20258 h 1117169"/>
              <a:gd name="connsiteX3" fmla="*/ 1692479 w 1807909"/>
              <a:gd name="connsiteY3" fmla="*/ 330718 h 1117169"/>
              <a:gd name="connsiteX4" fmla="*/ 1749671 w 1807909"/>
              <a:gd name="connsiteY4" fmla="*/ 649545 h 1117169"/>
              <a:gd name="connsiteX5" fmla="*/ 1694329 w 1807909"/>
              <a:gd name="connsiteY5" fmla="*/ 1029763 h 1117169"/>
              <a:gd name="connsiteX6" fmla="*/ 1748117 w 1807909"/>
              <a:gd name="connsiteY6" fmla="*/ 1117169 h 1117169"/>
              <a:gd name="connsiteX0" fmla="*/ 0 w 1848335"/>
              <a:gd name="connsiteY0" fmla="*/ 54851 h 1117169"/>
              <a:gd name="connsiteX1" fmla="*/ 389964 w 1848335"/>
              <a:gd name="connsiteY1" fmla="*/ 1063 h 1117169"/>
              <a:gd name="connsiteX2" fmla="*/ 836849 w 1848335"/>
              <a:gd name="connsiteY2" fmla="*/ 20258 h 1117169"/>
              <a:gd name="connsiteX3" fmla="*/ 1692479 w 1848335"/>
              <a:gd name="connsiteY3" fmla="*/ 330718 h 1117169"/>
              <a:gd name="connsiteX4" fmla="*/ 1807680 w 1848335"/>
              <a:gd name="connsiteY4" fmla="*/ 661985 h 1117169"/>
              <a:gd name="connsiteX5" fmla="*/ 1694329 w 1848335"/>
              <a:gd name="connsiteY5" fmla="*/ 1029763 h 1117169"/>
              <a:gd name="connsiteX6" fmla="*/ 1748117 w 1848335"/>
              <a:gd name="connsiteY6" fmla="*/ 1117169 h 1117169"/>
              <a:gd name="connsiteX0" fmla="*/ 0 w 1848335"/>
              <a:gd name="connsiteY0" fmla="*/ 54851 h 1145523"/>
              <a:gd name="connsiteX1" fmla="*/ 389964 w 1848335"/>
              <a:gd name="connsiteY1" fmla="*/ 1063 h 1145523"/>
              <a:gd name="connsiteX2" fmla="*/ 836849 w 1848335"/>
              <a:gd name="connsiteY2" fmla="*/ 20258 h 1145523"/>
              <a:gd name="connsiteX3" fmla="*/ 1692479 w 1848335"/>
              <a:gd name="connsiteY3" fmla="*/ 330718 h 1145523"/>
              <a:gd name="connsiteX4" fmla="*/ 1807680 w 1848335"/>
              <a:gd name="connsiteY4" fmla="*/ 661985 h 1145523"/>
              <a:gd name="connsiteX5" fmla="*/ 1694329 w 1848335"/>
              <a:gd name="connsiteY5" fmla="*/ 1029763 h 1145523"/>
              <a:gd name="connsiteX6" fmla="*/ 1676894 w 1848335"/>
              <a:gd name="connsiteY6" fmla="*/ 1145523 h 1145523"/>
              <a:gd name="connsiteX0" fmla="*/ 0 w 1848335"/>
              <a:gd name="connsiteY0" fmla="*/ 54851 h 1164426"/>
              <a:gd name="connsiteX1" fmla="*/ 389964 w 1848335"/>
              <a:gd name="connsiteY1" fmla="*/ 1063 h 1164426"/>
              <a:gd name="connsiteX2" fmla="*/ 836849 w 1848335"/>
              <a:gd name="connsiteY2" fmla="*/ 20258 h 1164426"/>
              <a:gd name="connsiteX3" fmla="*/ 1692479 w 1848335"/>
              <a:gd name="connsiteY3" fmla="*/ 330718 h 1164426"/>
              <a:gd name="connsiteX4" fmla="*/ 1807680 w 1848335"/>
              <a:gd name="connsiteY4" fmla="*/ 661985 h 1164426"/>
              <a:gd name="connsiteX5" fmla="*/ 1694329 w 1848335"/>
              <a:gd name="connsiteY5" fmla="*/ 1029763 h 1164426"/>
              <a:gd name="connsiteX6" fmla="*/ 1629412 w 1848335"/>
              <a:gd name="connsiteY6" fmla="*/ 1164426 h 1164426"/>
              <a:gd name="connsiteX0" fmla="*/ 0 w 1880063"/>
              <a:gd name="connsiteY0" fmla="*/ 54851 h 1164426"/>
              <a:gd name="connsiteX1" fmla="*/ 389964 w 1880063"/>
              <a:gd name="connsiteY1" fmla="*/ 1063 h 1164426"/>
              <a:gd name="connsiteX2" fmla="*/ 836849 w 1880063"/>
              <a:gd name="connsiteY2" fmla="*/ 20258 h 1164426"/>
              <a:gd name="connsiteX3" fmla="*/ 1692479 w 1880063"/>
              <a:gd name="connsiteY3" fmla="*/ 330718 h 1164426"/>
              <a:gd name="connsiteX4" fmla="*/ 1847339 w 1880063"/>
              <a:gd name="connsiteY4" fmla="*/ 651273 h 1164426"/>
              <a:gd name="connsiteX5" fmla="*/ 1694329 w 1880063"/>
              <a:gd name="connsiteY5" fmla="*/ 1029763 h 1164426"/>
              <a:gd name="connsiteX6" fmla="*/ 1629412 w 1880063"/>
              <a:gd name="connsiteY6" fmla="*/ 1164426 h 1164426"/>
              <a:gd name="connsiteX0" fmla="*/ 0 w 1858681"/>
              <a:gd name="connsiteY0" fmla="*/ 54851 h 1164426"/>
              <a:gd name="connsiteX1" fmla="*/ 389964 w 1858681"/>
              <a:gd name="connsiteY1" fmla="*/ 1063 h 1164426"/>
              <a:gd name="connsiteX2" fmla="*/ 836849 w 1858681"/>
              <a:gd name="connsiteY2" fmla="*/ 20258 h 1164426"/>
              <a:gd name="connsiteX3" fmla="*/ 1692479 w 1858681"/>
              <a:gd name="connsiteY3" fmla="*/ 330718 h 1164426"/>
              <a:gd name="connsiteX4" fmla="*/ 1847339 w 1858681"/>
              <a:gd name="connsiteY4" fmla="*/ 651273 h 1164426"/>
              <a:gd name="connsiteX5" fmla="*/ 1694329 w 1858681"/>
              <a:gd name="connsiteY5" fmla="*/ 1029763 h 1164426"/>
              <a:gd name="connsiteX6" fmla="*/ 1629412 w 1858681"/>
              <a:gd name="connsiteY6" fmla="*/ 1164426 h 1164426"/>
              <a:gd name="connsiteX0" fmla="*/ 0 w 1852087"/>
              <a:gd name="connsiteY0" fmla="*/ 54851 h 1164426"/>
              <a:gd name="connsiteX1" fmla="*/ 389964 w 1852087"/>
              <a:gd name="connsiteY1" fmla="*/ 1063 h 1164426"/>
              <a:gd name="connsiteX2" fmla="*/ 836849 w 1852087"/>
              <a:gd name="connsiteY2" fmla="*/ 20258 h 1164426"/>
              <a:gd name="connsiteX3" fmla="*/ 1692479 w 1852087"/>
              <a:gd name="connsiteY3" fmla="*/ 330718 h 1164426"/>
              <a:gd name="connsiteX4" fmla="*/ 1847339 w 1852087"/>
              <a:gd name="connsiteY4" fmla="*/ 651273 h 1164426"/>
              <a:gd name="connsiteX5" fmla="*/ 1694329 w 1852087"/>
              <a:gd name="connsiteY5" fmla="*/ 1029763 h 1164426"/>
              <a:gd name="connsiteX6" fmla="*/ 1629412 w 1852087"/>
              <a:gd name="connsiteY6" fmla="*/ 1164426 h 1164426"/>
              <a:gd name="connsiteX0" fmla="*/ 0 w 1852087"/>
              <a:gd name="connsiteY0" fmla="*/ 54851 h 1164426"/>
              <a:gd name="connsiteX1" fmla="*/ 389964 w 1852087"/>
              <a:gd name="connsiteY1" fmla="*/ 1063 h 1164426"/>
              <a:gd name="connsiteX2" fmla="*/ 836849 w 1852087"/>
              <a:gd name="connsiteY2" fmla="*/ 20258 h 1164426"/>
              <a:gd name="connsiteX3" fmla="*/ 1692479 w 1852087"/>
              <a:gd name="connsiteY3" fmla="*/ 330718 h 1164426"/>
              <a:gd name="connsiteX4" fmla="*/ 1847339 w 1852087"/>
              <a:gd name="connsiteY4" fmla="*/ 651273 h 1164426"/>
              <a:gd name="connsiteX5" fmla="*/ 1694329 w 1852087"/>
              <a:gd name="connsiteY5" fmla="*/ 1029763 h 1164426"/>
              <a:gd name="connsiteX6" fmla="*/ 1629412 w 1852087"/>
              <a:gd name="connsiteY6" fmla="*/ 1164426 h 1164426"/>
              <a:gd name="connsiteX0" fmla="*/ 0 w 1852087"/>
              <a:gd name="connsiteY0" fmla="*/ 54851 h 1133868"/>
              <a:gd name="connsiteX1" fmla="*/ 389964 w 1852087"/>
              <a:gd name="connsiteY1" fmla="*/ 1063 h 1133868"/>
              <a:gd name="connsiteX2" fmla="*/ 836849 w 1852087"/>
              <a:gd name="connsiteY2" fmla="*/ 20258 h 1133868"/>
              <a:gd name="connsiteX3" fmla="*/ 1692479 w 1852087"/>
              <a:gd name="connsiteY3" fmla="*/ 330718 h 1133868"/>
              <a:gd name="connsiteX4" fmla="*/ 1847339 w 1852087"/>
              <a:gd name="connsiteY4" fmla="*/ 651273 h 1133868"/>
              <a:gd name="connsiteX5" fmla="*/ 1694329 w 1852087"/>
              <a:gd name="connsiteY5" fmla="*/ 1029763 h 1133868"/>
              <a:gd name="connsiteX6" fmla="*/ 1680669 w 1852087"/>
              <a:gd name="connsiteY6" fmla="*/ 1133868 h 1133868"/>
              <a:gd name="connsiteX0" fmla="*/ 0 w 1852087"/>
              <a:gd name="connsiteY0" fmla="*/ 54851 h 1133868"/>
              <a:gd name="connsiteX1" fmla="*/ 389964 w 1852087"/>
              <a:gd name="connsiteY1" fmla="*/ 1063 h 1133868"/>
              <a:gd name="connsiteX2" fmla="*/ 836849 w 1852087"/>
              <a:gd name="connsiteY2" fmla="*/ 20258 h 1133868"/>
              <a:gd name="connsiteX3" fmla="*/ 1692479 w 1852087"/>
              <a:gd name="connsiteY3" fmla="*/ 330718 h 1133868"/>
              <a:gd name="connsiteX4" fmla="*/ 1847339 w 1852087"/>
              <a:gd name="connsiteY4" fmla="*/ 651273 h 1133868"/>
              <a:gd name="connsiteX5" fmla="*/ 1739922 w 1852087"/>
              <a:gd name="connsiteY5" fmla="*/ 1016688 h 1133868"/>
              <a:gd name="connsiteX6" fmla="*/ 1680669 w 1852087"/>
              <a:gd name="connsiteY6" fmla="*/ 1133868 h 1133868"/>
              <a:gd name="connsiteX0" fmla="*/ 0 w 1852087"/>
              <a:gd name="connsiteY0" fmla="*/ 54851 h 1133868"/>
              <a:gd name="connsiteX1" fmla="*/ 389964 w 1852087"/>
              <a:gd name="connsiteY1" fmla="*/ 1063 h 1133868"/>
              <a:gd name="connsiteX2" fmla="*/ 836849 w 1852087"/>
              <a:gd name="connsiteY2" fmla="*/ 20258 h 1133868"/>
              <a:gd name="connsiteX3" fmla="*/ 1692479 w 1852087"/>
              <a:gd name="connsiteY3" fmla="*/ 330718 h 1133868"/>
              <a:gd name="connsiteX4" fmla="*/ 1847339 w 1852087"/>
              <a:gd name="connsiteY4" fmla="*/ 651273 h 1133868"/>
              <a:gd name="connsiteX5" fmla="*/ 1739922 w 1852087"/>
              <a:gd name="connsiteY5" fmla="*/ 1016688 h 1133868"/>
              <a:gd name="connsiteX6" fmla="*/ 1680669 w 1852087"/>
              <a:gd name="connsiteY6" fmla="*/ 1133868 h 1133868"/>
              <a:gd name="connsiteX0" fmla="*/ 0 w 1852087"/>
              <a:gd name="connsiteY0" fmla="*/ 54851 h 1133868"/>
              <a:gd name="connsiteX1" fmla="*/ 389964 w 1852087"/>
              <a:gd name="connsiteY1" fmla="*/ 1063 h 1133868"/>
              <a:gd name="connsiteX2" fmla="*/ 836849 w 1852087"/>
              <a:gd name="connsiteY2" fmla="*/ 20258 h 1133868"/>
              <a:gd name="connsiteX3" fmla="*/ 1692479 w 1852087"/>
              <a:gd name="connsiteY3" fmla="*/ 330718 h 1133868"/>
              <a:gd name="connsiteX4" fmla="*/ 1847339 w 1852087"/>
              <a:gd name="connsiteY4" fmla="*/ 651273 h 1133868"/>
              <a:gd name="connsiteX5" fmla="*/ 1728052 w 1852087"/>
              <a:gd name="connsiteY5" fmla="*/ 1021414 h 1133868"/>
              <a:gd name="connsiteX6" fmla="*/ 1680669 w 1852087"/>
              <a:gd name="connsiteY6" fmla="*/ 1133868 h 1133868"/>
              <a:gd name="connsiteX0" fmla="*/ 0 w 1852087"/>
              <a:gd name="connsiteY0" fmla="*/ 54851 h 1133868"/>
              <a:gd name="connsiteX1" fmla="*/ 389964 w 1852087"/>
              <a:gd name="connsiteY1" fmla="*/ 1063 h 1133868"/>
              <a:gd name="connsiteX2" fmla="*/ 836849 w 1852087"/>
              <a:gd name="connsiteY2" fmla="*/ 20258 h 1133868"/>
              <a:gd name="connsiteX3" fmla="*/ 1692479 w 1852087"/>
              <a:gd name="connsiteY3" fmla="*/ 330718 h 1133868"/>
              <a:gd name="connsiteX4" fmla="*/ 1847339 w 1852087"/>
              <a:gd name="connsiteY4" fmla="*/ 651273 h 1133868"/>
              <a:gd name="connsiteX5" fmla="*/ 1728052 w 1852087"/>
              <a:gd name="connsiteY5" fmla="*/ 1021414 h 1133868"/>
              <a:gd name="connsiteX6" fmla="*/ 1680669 w 1852087"/>
              <a:gd name="connsiteY6" fmla="*/ 1133868 h 11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2087" h="1133868">
                <a:moveTo>
                  <a:pt x="0" y="54851"/>
                </a:moveTo>
                <a:cubicBezTo>
                  <a:pt x="129988" y="26836"/>
                  <a:pt x="250489" y="6828"/>
                  <a:pt x="389964" y="1063"/>
                </a:cubicBezTo>
                <a:cubicBezTo>
                  <a:pt x="529439" y="-4702"/>
                  <a:pt x="546924" y="14617"/>
                  <a:pt x="836849" y="20258"/>
                </a:cubicBezTo>
                <a:cubicBezTo>
                  <a:pt x="1126774" y="25899"/>
                  <a:pt x="1524064" y="225549"/>
                  <a:pt x="1692479" y="330718"/>
                </a:cubicBezTo>
                <a:cubicBezTo>
                  <a:pt x="1860894" y="435887"/>
                  <a:pt x="1859445" y="560280"/>
                  <a:pt x="1847339" y="651273"/>
                </a:cubicBezTo>
                <a:cubicBezTo>
                  <a:pt x="1809619" y="869214"/>
                  <a:pt x="1801965" y="939537"/>
                  <a:pt x="1728052" y="1021414"/>
                </a:cubicBezTo>
                <a:lnTo>
                  <a:pt x="1680669" y="1133868"/>
                </a:lnTo>
              </a:path>
            </a:pathLst>
          </a:custGeom>
          <a:noFill/>
          <a:ln w="38100">
            <a:solidFill>
              <a:srgbClr val="92D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SimSun"/>
              <a:cs typeface="+mn-cs"/>
            </a:endParaRPr>
          </a:p>
        </p:txBody>
      </p:sp>
      <p:sp>
        <p:nvSpPr>
          <p:cNvPr id="7" name="TextBox 6">
            <a:extLst>
              <a:ext uri="{FF2B5EF4-FFF2-40B4-BE49-F238E27FC236}">
                <a16:creationId xmlns:a16="http://schemas.microsoft.com/office/drawing/2014/main" id="{50561C82-587D-105C-5919-50A031BECDF9}"/>
              </a:ext>
            </a:extLst>
          </p:cNvPr>
          <p:cNvSpPr txBox="1"/>
          <p:nvPr/>
        </p:nvSpPr>
        <p:spPr>
          <a:xfrm>
            <a:off x="187035" y="5943600"/>
            <a:ext cx="8956965"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SimSun"/>
                <a:cs typeface="+mn-cs"/>
              </a:rPr>
              <a:t>Schematic diagram of the changed Walker and Hadley circulations associated with an El Niño event. When an El Niño occurs, both the Pacific and Atlantic Walker circulations are weakened. Additionally, the regional Hadley circulation is strengthened over the eastern Pacific but weakened over the Atlantic and Indo-western Pacific. C. Wang et al. (2019, CD)</a:t>
            </a:r>
          </a:p>
        </p:txBody>
      </p:sp>
    </p:spTree>
    <p:extLst>
      <p:ext uri="{BB962C8B-B14F-4D97-AF65-F5344CB8AC3E}">
        <p14:creationId xmlns:p14="http://schemas.microsoft.com/office/powerpoint/2010/main" val="162598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hidden="1"/>
          <p:cNvSpPr>
            <a:spLocks noGrp="1" noChangeArrowheads="1"/>
          </p:cNvSpPr>
          <p:nvPr>
            <p:ph type="title"/>
          </p:nvPr>
        </p:nvSpPr>
        <p:spPr/>
        <p:txBody>
          <a:bodyPr/>
          <a:lstStyle/>
          <a:p>
            <a:pPr eaLnBrk="1" hangingPunct="1"/>
            <a:endParaRPr lang="zh-CN" altLang="en-US"/>
          </a:p>
        </p:txBody>
      </p:sp>
      <p:pic>
        <p:nvPicPr>
          <p:cNvPr id="37891" name="Picture 3" descr="0729"/>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b="3355"/>
          <a:stretch>
            <a:fillRect/>
          </a:stretch>
        </p:blipFill>
        <p:spPr bwMode="auto">
          <a:xfrm>
            <a:off x="1638893" y="816428"/>
            <a:ext cx="7900243" cy="604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295909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11" y="3349130"/>
            <a:ext cx="2510971" cy="1690915"/>
          </a:xfrm>
          <a:prstGeom prst="rect">
            <a:avLst/>
          </a:prstGeom>
          <a:noFill/>
          <a:ln>
            <a:noFill/>
          </a:ln>
        </p:spPr>
      </p:pic>
      <p:pic>
        <p:nvPicPr>
          <p:cNvPr id="11" name="图片 14">
            <a:extLst>
              <a:ext uri="{FF2B5EF4-FFF2-40B4-BE49-F238E27FC236}">
                <a16:creationId xmlns:a16="http://schemas.microsoft.com/office/drawing/2014/main" id="{FDBCC42E-C4CA-4EE9-A9BD-98D19BB4FBE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53107" y="3349130"/>
            <a:ext cx="2017153" cy="1485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1A800BED-11A2-42CB-A192-269F665424C8}"/>
              </a:ext>
            </a:extLst>
          </p:cNvPr>
          <p:cNvSpPr txBox="1"/>
          <p:nvPr/>
        </p:nvSpPr>
        <p:spPr>
          <a:xfrm>
            <a:off x="2558424" y="179451"/>
            <a:ext cx="4044185" cy="523220"/>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Global influence of El Nino</a:t>
            </a:r>
            <a:endParaRPr kumimoji="0" lang="en-US" sz="20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cxnSp>
        <p:nvCxnSpPr>
          <p:cNvPr id="3" name="Straight Connector 2">
            <a:extLst>
              <a:ext uri="{FF2B5EF4-FFF2-40B4-BE49-F238E27FC236}">
                <a16:creationId xmlns:a16="http://schemas.microsoft.com/office/drawing/2014/main" id="{F77F578D-74F9-4E7E-AC6D-0B0DE3A1D579}"/>
              </a:ext>
            </a:extLst>
          </p:cNvPr>
          <p:cNvCxnSpPr/>
          <p:nvPr/>
        </p:nvCxnSpPr>
        <p:spPr>
          <a:xfrm flipH="1">
            <a:off x="5878286" y="3840839"/>
            <a:ext cx="174171" cy="143332"/>
          </a:xfrm>
          <a:prstGeom prst="line">
            <a:avLst/>
          </a:prstGeom>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2634C858-19E9-4B8A-932F-86567F7A5EFC}"/>
              </a:ext>
            </a:extLst>
          </p:cNvPr>
          <p:cNvSpPr txBox="1"/>
          <p:nvPr/>
        </p:nvSpPr>
        <p:spPr>
          <a:xfrm>
            <a:off x="1663902" y="3429000"/>
            <a:ext cx="89452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Indonesia </a:t>
            </a:r>
          </a:p>
        </p:txBody>
      </p:sp>
      <p:sp>
        <p:nvSpPr>
          <p:cNvPr id="9" name="TextBox 8">
            <a:extLst>
              <a:ext uri="{FF2B5EF4-FFF2-40B4-BE49-F238E27FC236}">
                <a16:creationId xmlns:a16="http://schemas.microsoft.com/office/drawing/2014/main" id="{EB914098-25B7-4669-90C5-07FD225856F2}"/>
              </a:ext>
            </a:extLst>
          </p:cNvPr>
          <p:cNvSpPr txBox="1"/>
          <p:nvPr/>
        </p:nvSpPr>
        <p:spPr>
          <a:xfrm>
            <a:off x="6008965" y="3917588"/>
            <a:ext cx="89452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Peru </a:t>
            </a:r>
          </a:p>
        </p:txBody>
      </p:sp>
      <p:pic>
        <p:nvPicPr>
          <p:cNvPr id="10" name="Picture 9">
            <a:extLst>
              <a:ext uri="{FF2B5EF4-FFF2-40B4-BE49-F238E27FC236}">
                <a16:creationId xmlns:a16="http://schemas.microsoft.com/office/drawing/2014/main" id="{E3F3F494-2AE1-F547-CA34-1D007B840F2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9251" t="1237" r="34218" b="20897"/>
          <a:stretch/>
        </p:blipFill>
        <p:spPr>
          <a:xfrm>
            <a:off x="5655284" y="1749549"/>
            <a:ext cx="1443469" cy="1234919"/>
          </a:xfrm>
          <a:prstGeom prst="rect">
            <a:avLst/>
          </a:prstGeom>
        </p:spPr>
      </p:pic>
      <p:cxnSp>
        <p:nvCxnSpPr>
          <p:cNvPr id="5" name="Straight Connector 4">
            <a:extLst>
              <a:ext uri="{FF2B5EF4-FFF2-40B4-BE49-F238E27FC236}">
                <a16:creationId xmlns:a16="http://schemas.microsoft.com/office/drawing/2014/main" id="{65D26A04-58CD-C5C3-D18D-A64A22586AC2}"/>
              </a:ext>
            </a:extLst>
          </p:cNvPr>
          <p:cNvCxnSpPr>
            <a:cxnSpLocks/>
          </p:cNvCxnSpPr>
          <p:nvPr/>
        </p:nvCxnSpPr>
        <p:spPr>
          <a:xfrm flipH="1">
            <a:off x="5105400" y="2939151"/>
            <a:ext cx="533400" cy="18504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701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orel-wallace-pna-fig">
            <a:extLst>
              <a:ext uri="{FF2B5EF4-FFF2-40B4-BE49-F238E27FC236}">
                <a16:creationId xmlns:a16="http://schemas.microsoft.com/office/drawing/2014/main" id="{A9BB4D93-A158-4626-8B0F-020BB8683B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4514"/>
          <a:stretch>
            <a:fillRect/>
          </a:stretch>
        </p:blipFill>
        <p:spPr bwMode="auto">
          <a:xfrm>
            <a:off x="533400" y="1325563"/>
            <a:ext cx="4899025"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3">
            <a:extLst>
              <a:ext uri="{FF2B5EF4-FFF2-40B4-BE49-F238E27FC236}">
                <a16:creationId xmlns:a16="http://schemas.microsoft.com/office/drawing/2014/main" id="{77798F13-CD10-44C5-AF62-F22EC5C3679D}"/>
              </a:ext>
            </a:extLst>
          </p:cNvPr>
          <p:cNvSpPr txBox="1">
            <a:spLocks noChangeArrowheads="1"/>
          </p:cNvSpPr>
          <p:nvPr/>
        </p:nvSpPr>
        <p:spPr bwMode="auto">
          <a:xfrm>
            <a:off x="1127293" y="228600"/>
            <a:ext cx="666240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mn-cs"/>
              </a:rPr>
              <a:t>Pacific-North American (PNA) Pattern</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mn-cs"/>
              </a:rPr>
              <a:t>:</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mn-cs"/>
              </a:rPr>
              <a:t>Teleconnection out of tropics during El </a:t>
            </a:r>
            <a:r>
              <a:rPr kumimoji="0" lang="en-US" altLang="zh-CN" sz="2400" b="0" i="0" u="none" strike="noStrike" kern="1200" cap="none" spc="0" normalizeH="0" baseline="0" noProof="0">
                <a:ln>
                  <a:noFill/>
                </a:ln>
                <a:solidFill>
                  <a:prstClr val="black"/>
                </a:solidFill>
                <a:effectLst/>
                <a:uLnTx/>
                <a:uFillTx/>
                <a:latin typeface="Calibri" panose="020F0502020204030204" pitchFamily="34" charset="0"/>
                <a:ea typeface="等线" panose="02010600030101010101" pitchFamily="2" charset="-122"/>
                <a:cs typeface="+mn-cs"/>
              </a:rPr>
              <a:t>Nino winter</a:t>
            </a:r>
            <a:endParaRPr kumimoji="0" lang="en-US" altLang="zh-CN" sz="24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mn-cs"/>
            </a:endParaRPr>
          </a:p>
        </p:txBody>
      </p:sp>
      <p:sp>
        <p:nvSpPr>
          <p:cNvPr id="36868" name="Text Box 4">
            <a:extLst>
              <a:ext uri="{FF2B5EF4-FFF2-40B4-BE49-F238E27FC236}">
                <a16:creationId xmlns:a16="http://schemas.microsoft.com/office/drawing/2014/main" id="{E283F231-467F-4ED3-8BDE-BDFAE88068AD}"/>
              </a:ext>
            </a:extLst>
          </p:cNvPr>
          <p:cNvSpPr txBox="1">
            <a:spLocks noChangeArrowheads="1"/>
          </p:cNvSpPr>
          <p:nvPr/>
        </p:nvSpPr>
        <p:spPr bwMode="auto">
          <a:xfrm>
            <a:off x="457200" y="6183313"/>
            <a:ext cx="5330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mn-cs"/>
              </a:rPr>
              <a:t>Geopotential anomalies in the upper troposphere during El Nino winter (shade: enhanced convection)</a:t>
            </a:r>
          </a:p>
        </p:txBody>
      </p:sp>
      <p:sp>
        <p:nvSpPr>
          <p:cNvPr id="5" name="TextBox 4">
            <a:extLst>
              <a:ext uri="{FF2B5EF4-FFF2-40B4-BE49-F238E27FC236}">
                <a16:creationId xmlns:a16="http://schemas.microsoft.com/office/drawing/2014/main" id="{4445F327-002A-4496-AFC8-7B2A13AA4AD3}"/>
              </a:ext>
            </a:extLst>
          </p:cNvPr>
          <p:cNvSpPr txBox="1"/>
          <p:nvPr/>
        </p:nvSpPr>
        <p:spPr>
          <a:xfrm>
            <a:off x="5432425" y="1263650"/>
            <a:ext cx="3635375" cy="1985159"/>
          </a:xfrm>
          <a:prstGeom prst="rect">
            <a:avLst/>
          </a:prstGeom>
          <a:noFill/>
        </p:spPr>
        <p:txBody>
          <a:bodyPr>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Stationary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Rossby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waves</a:t>
            </a:r>
          </a:p>
          <a:p>
            <a:pPr marL="177800" marR="0" lvl="0" indent="-177800" algn="l" defTabSz="457200" rtl="0" eaLnBrk="1" fontAlgn="auto" latinLnBrk="0" hangingPunct="1">
              <a:lnSpc>
                <a:spcPct val="100000"/>
              </a:lnSpc>
              <a:spcBef>
                <a:spcPts val="0"/>
              </a:spcBef>
              <a:spcAft>
                <a:spcPts val="600"/>
              </a:spcAft>
              <a:buClrTx/>
              <a:buSzTx/>
              <a:buFont typeface="Arial" pitchFamily="34" charset="0"/>
              <a:buChar char="•"/>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Barotropic</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 the vertical </a:t>
            </a:r>
          </a:p>
          <a:p>
            <a:pPr marL="177800" marR="0" lvl="0" indent="-177800" algn="l" defTabSz="457200" rtl="0" eaLnBrk="1" fontAlgn="auto" latinLnBrk="0" hangingPunct="1">
              <a:lnSpc>
                <a:spcPct val="100000"/>
              </a:lnSpc>
              <a:spcBef>
                <a:spcPts val="0"/>
              </a:spcBef>
              <a:spcAft>
                <a:spcPts val="60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Phase propagation arrested by the westerly jet</a:t>
            </a:r>
          </a:p>
          <a:p>
            <a:pPr marL="177800" marR="0" lvl="0" indent="-177800" algn="l" defTabSz="457200" rtl="0" eaLnBrk="1" fontAlgn="auto" latinLnBrk="0" hangingPunct="1">
              <a:lnSpc>
                <a:spcPct val="100000"/>
              </a:lnSpc>
              <a:spcBef>
                <a:spcPts val="0"/>
              </a:spcBef>
              <a:spcAft>
                <a:spcPts val="60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Eastward (downstream) energy propagation</a:t>
            </a:r>
          </a:p>
        </p:txBody>
      </p:sp>
      <p:sp>
        <p:nvSpPr>
          <p:cNvPr id="36870" name="Rectangle 7">
            <a:extLst>
              <a:ext uri="{FF2B5EF4-FFF2-40B4-BE49-F238E27FC236}">
                <a16:creationId xmlns:a16="http://schemas.microsoft.com/office/drawing/2014/main" id="{D141EE04-04CC-4B7F-827D-F3869A7F8FB1}"/>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872" name="Rectangle 9">
            <a:extLst>
              <a:ext uri="{FF2B5EF4-FFF2-40B4-BE49-F238E27FC236}">
                <a16:creationId xmlns:a16="http://schemas.microsoft.com/office/drawing/2014/main" id="{A02B5811-D427-4E31-A28E-22A81C247213}"/>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 name="Rectangle 1">
            <a:extLst>
              <a:ext uri="{FF2B5EF4-FFF2-40B4-BE49-F238E27FC236}">
                <a16:creationId xmlns:a16="http://schemas.microsoft.com/office/drawing/2014/main" id="{9F212579-9839-4EBD-9C98-08C04875A0ED}"/>
              </a:ext>
            </a:extLst>
          </p:cNvPr>
          <p:cNvSpPr/>
          <p:nvPr/>
        </p:nvSpPr>
        <p:spPr>
          <a:xfrm rot="1344791">
            <a:off x="689889" y="4220081"/>
            <a:ext cx="1839927"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Active convection</a:t>
            </a:r>
          </a:p>
        </p:txBody>
      </p:sp>
      <p:sp>
        <p:nvSpPr>
          <p:cNvPr id="13" name="Freeform: Shape 12">
            <a:extLst>
              <a:ext uri="{FF2B5EF4-FFF2-40B4-BE49-F238E27FC236}">
                <a16:creationId xmlns:a16="http://schemas.microsoft.com/office/drawing/2014/main" id="{6AAF7127-1A32-45F0-ACE0-D5FA8C313463}"/>
              </a:ext>
            </a:extLst>
          </p:cNvPr>
          <p:cNvSpPr/>
          <p:nvPr/>
        </p:nvSpPr>
        <p:spPr>
          <a:xfrm rot="18257490">
            <a:off x="2333297" y="2157564"/>
            <a:ext cx="2078717" cy="2143875"/>
          </a:xfrm>
          <a:custGeom>
            <a:avLst/>
            <a:gdLst>
              <a:gd name="connsiteX0" fmla="*/ 0 w 1748117"/>
              <a:gd name="connsiteY0" fmla="*/ 53914 h 1116232"/>
              <a:gd name="connsiteX1" fmla="*/ 389964 w 1748117"/>
              <a:gd name="connsiteY1" fmla="*/ 126 h 1116232"/>
              <a:gd name="connsiteX2" fmla="*/ 779929 w 1748117"/>
              <a:gd name="connsiteY2" fmla="*/ 67361 h 1116232"/>
              <a:gd name="connsiteX3" fmla="*/ 1337982 w 1748117"/>
              <a:gd name="connsiteY3" fmla="*/ 450602 h 1116232"/>
              <a:gd name="connsiteX4" fmla="*/ 1694329 w 1748117"/>
              <a:gd name="connsiteY4" fmla="*/ 1028826 h 1116232"/>
              <a:gd name="connsiteX5" fmla="*/ 1748117 w 1748117"/>
              <a:gd name="connsiteY5" fmla="*/ 1116232 h 1116232"/>
              <a:gd name="connsiteX0" fmla="*/ 0 w 1760695"/>
              <a:gd name="connsiteY0" fmla="*/ 53914 h 1116232"/>
              <a:gd name="connsiteX1" fmla="*/ 389964 w 1760695"/>
              <a:gd name="connsiteY1" fmla="*/ 126 h 1116232"/>
              <a:gd name="connsiteX2" fmla="*/ 779929 w 1760695"/>
              <a:gd name="connsiteY2" fmla="*/ 67361 h 1116232"/>
              <a:gd name="connsiteX3" fmla="*/ 1692479 w 1760695"/>
              <a:gd name="connsiteY3" fmla="*/ 329781 h 1116232"/>
              <a:gd name="connsiteX4" fmla="*/ 1694329 w 1760695"/>
              <a:gd name="connsiteY4" fmla="*/ 1028826 h 1116232"/>
              <a:gd name="connsiteX5" fmla="*/ 1748117 w 1760695"/>
              <a:gd name="connsiteY5" fmla="*/ 1116232 h 1116232"/>
              <a:gd name="connsiteX0" fmla="*/ 0 w 1756479"/>
              <a:gd name="connsiteY0" fmla="*/ 67127 h 1129445"/>
              <a:gd name="connsiteX1" fmla="*/ 389964 w 1756479"/>
              <a:gd name="connsiteY1" fmla="*/ 13339 h 1129445"/>
              <a:gd name="connsiteX2" fmla="*/ 836849 w 1756479"/>
              <a:gd name="connsiteY2" fmla="*/ 32534 h 1129445"/>
              <a:gd name="connsiteX3" fmla="*/ 1692479 w 1756479"/>
              <a:gd name="connsiteY3" fmla="*/ 342994 h 1129445"/>
              <a:gd name="connsiteX4" fmla="*/ 1694329 w 1756479"/>
              <a:gd name="connsiteY4" fmla="*/ 1042039 h 1129445"/>
              <a:gd name="connsiteX5" fmla="*/ 1748117 w 1756479"/>
              <a:gd name="connsiteY5" fmla="*/ 1129445 h 1129445"/>
              <a:gd name="connsiteX0" fmla="*/ 0 w 1756479"/>
              <a:gd name="connsiteY0" fmla="*/ 54851 h 1117169"/>
              <a:gd name="connsiteX1" fmla="*/ 389964 w 1756479"/>
              <a:gd name="connsiteY1" fmla="*/ 1063 h 1117169"/>
              <a:gd name="connsiteX2" fmla="*/ 836849 w 1756479"/>
              <a:gd name="connsiteY2" fmla="*/ 20258 h 1117169"/>
              <a:gd name="connsiteX3" fmla="*/ 1692479 w 1756479"/>
              <a:gd name="connsiteY3" fmla="*/ 330718 h 1117169"/>
              <a:gd name="connsiteX4" fmla="*/ 1694329 w 1756479"/>
              <a:gd name="connsiteY4" fmla="*/ 1029763 h 1117169"/>
              <a:gd name="connsiteX5" fmla="*/ 1748117 w 1756479"/>
              <a:gd name="connsiteY5" fmla="*/ 1117169 h 1117169"/>
              <a:gd name="connsiteX0" fmla="*/ 0 w 1778835"/>
              <a:gd name="connsiteY0" fmla="*/ 54851 h 1117169"/>
              <a:gd name="connsiteX1" fmla="*/ 389964 w 1778835"/>
              <a:gd name="connsiteY1" fmla="*/ 1063 h 1117169"/>
              <a:gd name="connsiteX2" fmla="*/ 836849 w 1778835"/>
              <a:gd name="connsiteY2" fmla="*/ 20258 h 1117169"/>
              <a:gd name="connsiteX3" fmla="*/ 1692479 w 1778835"/>
              <a:gd name="connsiteY3" fmla="*/ 330718 h 1117169"/>
              <a:gd name="connsiteX4" fmla="*/ 1749671 w 1778835"/>
              <a:gd name="connsiteY4" fmla="*/ 649545 h 1117169"/>
              <a:gd name="connsiteX5" fmla="*/ 1694329 w 1778835"/>
              <a:gd name="connsiteY5" fmla="*/ 1029763 h 1117169"/>
              <a:gd name="connsiteX6" fmla="*/ 1748117 w 1778835"/>
              <a:gd name="connsiteY6" fmla="*/ 1117169 h 1117169"/>
              <a:gd name="connsiteX0" fmla="*/ 0 w 1807909"/>
              <a:gd name="connsiteY0" fmla="*/ 54851 h 1117169"/>
              <a:gd name="connsiteX1" fmla="*/ 389964 w 1807909"/>
              <a:gd name="connsiteY1" fmla="*/ 1063 h 1117169"/>
              <a:gd name="connsiteX2" fmla="*/ 836849 w 1807909"/>
              <a:gd name="connsiteY2" fmla="*/ 20258 h 1117169"/>
              <a:gd name="connsiteX3" fmla="*/ 1692479 w 1807909"/>
              <a:gd name="connsiteY3" fmla="*/ 330718 h 1117169"/>
              <a:gd name="connsiteX4" fmla="*/ 1749671 w 1807909"/>
              <a:gd name="connsiteY4" fmla="*/ 649545 h 1117169"/>
              <a:gd name="connsiteX5" fmla="*/ 1694329 w 1807909"/>
              <a:gd name="connsiteY5" fmla="*/ 1029763 h 1117169"/>
              <a:gd name="connsiteX6" fmla="*/ 1748117 w 1807909"/>
              <a:gd name="connsiteY6" fmla="*/ 1117169 h 1117169"/>
              <a:gd name="connsiteX0" fmla="*/ 0 w 1807909"/>
              <a:gd name="connsiteY0" fmla="*/ 54851 h 1117169"/>
              <a:gd name="connsiteX1" fmla="*/ 389964 w 1807909"/>
              <a:gd name="connsiteY1" fmla="*/ 1063 h 1117169"/>
              <a:gd name="connsiteX2" fmla="*/ 836849 w 1807909"/>
              <a:gd name="connsiteY2" fmla="*/ 20258 h 1117169"/>
              <a:gd name="connsiteX3" fmla="*/ 1692479 w 1807909"/>
              <a:gd name="connsiteY3" fmla="*/ 330718 h 1117169"/>
              <a:gd name="connsiteX4" fmla="*/ 1749671 w 1807909"/>
              <a:gd name="connsiteY4" fmla="*/ 649545 h 1117169"/>
              <a:gd name="connsiteX5" fmla="*/ 1694329 w 1807909"/>
              <a:gd name="connsiteY5" fmla="*/ 1029763 h 1117169"/>
              <a:gd name="connsiteX6" fmla="*/ 1748117 w 1807909"/>
              <a:gd name="connsiteY6" fmla="*/ 1117169 h 1117169"/>
              <a:gd name="connsiteX0" fmla="*/ 0 w 1848335"/>
              <a:gd name="connsiteY0" fmla="*/ 54851 h 1117169"/>
              <a:gd name="connsiteX1" fmla="*/ 389964 w 1848335"/>
              <a:gd name="connsiteY1" fmla="*/ 1063 h 1117169"/>
              <a:gd name="connsiteX2" fmla="*/ 836849 w 1848335"/>
              <a:gd name="connsiteY2" fmla="*/ 20258 h 1117169"/>
              <a:gd name="connsiteX3" fmla="*/ 1692479 w 1848335"/>
              <a:gd name="connsiteY3" fmla="*/ 330718 h 1117169"/>
              <a:gd name="connsiteX4" fmla="*/ 1807680 w 1848335"/>
              <a:gd name="connsiteY4" fmla="*/ 661985 h 1117169"/>
              <a:gd name="connsiteX5" fmla="*/ 1694329 w 1848335"/>
              <a:gd name="connsiteY5" fmla="*/ 1029763 h 1117169"/>
              <a:gd name="connsiteX6" fmla="*/ 1748117 w 1848335"/>
              <a:gd name="connsiteY6" fmla="*/ 1117169 h 1117169"/>
              <a:gd name="connsiteX0" fmla="*/ 0 w 1848335"/>
              <a:gd name="connsiteY0" fmla="*/ 54851 h 1145523"/>
              <a:gd name="connsiteX1" fmla="*/ 389964 w 1848335"/>
              <a:gd name="connsiteY1" fmla="*/ 1063 h 1145523"/>
              <a:gd name="connsiteX2" fmla="*/ 836849 w 1848335"/>
              <a:gd name="connsiteY2" fmla="*/ 20258 h 1145523"/>
              <a:gd name="connsiteX3" fmla="*/ 1692479 w 1848335"/>
              <a:gd name="connsiteY3" fmla="*/ 330718 h 1145523"/>
              <a:gd name="connsiteX4" fmla="*/ 1807680 w 1848335"/>
              <a:gd name="connsiteY4" fmla="*/ 661985 h 1145523"/>
              <a:gd name="connsiteX5" fmla="*/ 1694329 w 1848335"/>
              <a:gd name="connsiteY5" fmla="*/ 1029763 h 1145523"/>
              <a:gd name="connsiteX6" fmla="*/ 1676894 w 1848335"/>
              <a:gd name="connsiteY6" fmla="*/ 1145523 h 1145523"/>
              <a:gd name="connsiteX0" fmla="*/ 0 w 1848335"/>
              <a:gd name="connsiteY0" fmla="*/ 54851 h 1164426"/>
              <a:gd name="connsiteX1" fmla="*/ 389964 w 1848335"/>
              <a:gd name="connsiteY1" fmla="*/ 1063 h 1164426"/>
              <a:gd name="connsiteX2" fmla="*/ 836849 w 1848335"/>
              <a:gd name="connsiteY2" fmla="*/ 20258 h 1164426"/>
              <a:gd name="connsiteX3" fmla="*/ 1692479 w 1848335"/>
              <a:gd name="connsiteY3" fmla="*/ 330718 h 1164426"/>
              <a:gd name="connsiteX4" fmla="*/ 1807680 w 1848335"/>
              <a:gd name="connsiteY4" fmla="*/ 661985 h 1164426"/>
              <a:gd name="connsiteX5" fmla="*/ 1694329 w 1848335"/>
              <a:gd name="connsiteY5" fmla="*/ 1029763 h 1164426"/>
              <a:gd name="connsiteX6" fmla="*/ 1629412 w 1848335"/>
              <a:gd name="connsiteY6" fmla="*/ 1164426 h 1164426"/>
              <a:gd name="connsiteX0" fmla="*/ 0 w 1880063"/>
              <a:gd name="connsiteY0" fmla="*/ 54851 h 1164426"/>
              <a:gd name="connsiteX1" fmla="*/ 389964 w 1880063"/>
              <a:gd name="connsiteY1" fmla="*/ 1063 h 1164426"/>
              <a:gd name="connsiteX2" fmla="*/ 836849 w 1880063"/>
              <a:gd name="connsiteY2" fmla="*/ 20258 h 1164426"/>
              <a:gd name="connsiteX3" fmla="*/ 1692479 w 1880063"/>
              <a:gd name="connsiteY3" fmla="*/ 330718 h 1164426"/>
              <a:gd name="connsiteX4" fmla="*/ 1847339 w 1880063"/>
              <a:gd name="connsiteY4" fmla="*/ 651273 h 1164426"/>
              <a:gd name="connsiteX5" fmla="*/ 1694329 w 1880063"/>
              <a:gd name="connsiteY5" fmla="*/ 1029763 h 1164426"/>
              <a:gd name="connsiteX6" fmla="*/ 1629412 w 1880063"/>
              <a:gd name="connsiteY6" fmla="*/ 1164426 h 1164426"/>
              <a:gd name="connsiteX0" fmla="*/ 0 w 1858681"/>
              <a:gd name="connsiteY0" fmla="*/ 54851 h 1164426"/>
              <a:gd name="connsiteX1" fmla="*/ 389964 w 1858681"/>
              <a:gd name="connsiteY1" fmla="*/ 1063 h 1164426"/>
              <a:gd name="connsiteX2" fmla="*/ 836849 w 1858681"/>
              <a:gd name="connsiteY2" fmla="*/ 20258 h 1164426"/>
              <a:gd name="connsiteX3" fmla="*/ 1692479 w 1858681"/>
              <a:gd name="connsiteY3" fmla="*/ 330718 h 1164426"/>
              <a:gd name="connsiteX4" fmla="*/ 1847339 w 1858681"/>
              <a:gd name="connsiteY4" fmla="*/ 651273 h 1164426"/>
              <a:gd name="connsiteX5" fmla="*/ 1694329 w 1858681"/>
              <a:gd name="connsiteY5" fmla="*/ 1029763 h 1164426"/>
              <a:gd name="connsiteX6" fmla="*/ 1629412 w 1858681"/>
              <a:gd name="connsiteY6" fmla="*/ 1164426 h 1164426"/>
              <a:gd name="connsiteX0" fmla="*/ 0 w 1852087"/>
              <a:gd name="connsiteY0" fmla="*/ 54851 h 1164426"/>
              <a:gd name="connsiteX1" fmla="*/ 389964 w 1852087"/>
              <a:gd name="connsiteY1" fmla="*/ 1063 h 1164426"/>
              <a:gd name="connsiteX2" fmla="*/ 836849 w 1852087"/>
              <a:gd name="connsiteY2" fmla="*/ 20258 h 1164426"/>
              <a:gd name="connsiteX3" fmla="*/ 1692479 w 1852087"/>
              <a:gd name="connsiteY3" fmla="*/ 330718 h 1164426"/>
              <a:gd name="connsiteX4" fmla="*/ 1847339 w 1852087"/>
              <a:gd name="connsiteY4" fmla="*/ 651273 h 1164426"/>
              <a:gd name="connsiteX5" fmla="*/ 1694329 w 1852087"/>
              <a:gd name="connsiteY5" fmla="*/ 1029763 h 1164426"/>
              <a:gd name="connsiteX6" fmla="*/ 1629412 w 1852087"/>
              <a:gd name="connsiteY6" fmla="*/ 1164426 h 1164426"/>
              <a:gd name="connsiteX0" fmla="*/ 0 w 1852087"/>
              <a:gd name="connsiteY0" fmla="*/ 54851 h 1164426"/>
              <a:gd name="connsiteX1" fmla="*/ 389964 w 1852087"/>
              <a:gd name="connsiteY1" fmla="*/ 1063 h 1164426"/>
              <a:gd name="connsiteX2" fmla="*/ 836849 w 1852087"/>
              <a:gd name="connsiteY2" fmla="*/ 20258 h 1164426"/>
              <a:gd name="connsiteX3" fmla="*/ 1692479 w 1852087"/>
              <a:gd name="connsiteY3" fmla="*/ 330718 h 1164426"/>
              <a:gd name="connsiteX4" fmla="*/ 1847339 w 1852087"/>
              <a:gd name="connsiteY4" fmla="*/ 651273 h 1164426"/>
              <a:gd name="connsiteX5" fmla="*/ 1694329 w 1852087"/>
              <a:gd name="connsiteY5" fmla="*/ 1029763 h 1164426"/>
              <a:gd name="connsiteX6" fmla="*/ 1629412 w 1852087"/>
              <a:gd name="connsiteY6" fmla="*/ 1164426 h 1164426"/>
              <a:gd name="connsiteX0" fmla="*/ 0 w 1852087"/>
              <a:gd name="connsiteY0" fmla="*/ 54851 h 1133868"/>
              <a:gd name="connsiteX1" fmla="*/ 389964 w 1852087"/>
              <a:gd name="connsiteY1" fmla="*/ 1063 h 1133868"/>
              <a:gd name="connsiteX2" fmla="*/ 836849 w 1852087"/>
              <a:gd name="connsiteY2" fmla="*/ 20258 h 1133868"/>
              <a:gd name="connsiteX3" fmla="*/ 1692479 w 1852087"/>
              <a:gd name="connsiteY3" fmla="*/ 330718 h 1133868"/>
              <a:gd name="connsiteX4" fmla="*/ 1847339 w 1852087"/>
              <a:gd name="connsiteY4" fmla="*/ 651273 h 1133868"/>
              <a:gd name="connsiteX5" fmla="*/ 1694329 w 1852087"/>
              <a:gd name="connsiteY5" fmla="*/ 1029763 h 1133868"/>
              <a:gd name="connsiteX6" fmla="*/ 1680669 w 1852087"/>
              <a:gd name="connsiteY6" fmla="*/ 1133868 h 1133868"/>
              <a:gd name="connsiteX0" fmla="*/ 0 w 1852087"/>
              <a:gd name="connsiteY0" fmla="*/ 54851 h 1133868"/>
              <a:gd name="connsiteX1" fmla="*/ 389964 w 1852087"/>
              <a:gd name="connsiteY1" fmla="*/ 1063 h 1133868"/>
              <a:gd name="connsiteX2" fmla="*/ 836849 w 1852087"/>
              <a:gd name="connsiteY2" fmla="*/ 20258 h 1133868"/>
              <a:gd name="connsiteX3" fmla="*/ 1692479 w 1852087"/>
              <a:gd name="connsiteY3" fmla="*/ 330718 h 1133868"/>
              <a:gd name="connsiteX4" fmla="*/ 1847339 w 1852087"/>
              <a:gd name="connsiteY4" fmla="*/ 651273 h 1133868"/>
              <a:gd name="connsiteX5" fmla="*/ 1739922 w 1852087"/>
              <a:gd name="connsiteY5" fmla="*/ 1016688 h 1133868"/>
              <a:gd name="connsiteX6" fmla="*/ 1680669 w 1852087"/>
              <a:gd name="connsiteY6" fmla="*/ 1133868 h 1133868"/>
              <a:gd name="connsiteX0" fmla="*/ 0 w 1852087"/>
              <a:gd name="connsiteY0" fmla="*/ 54851 h 1133868"/>
              <a:gd name="connsiteX1" fmla="*/ 389964 w 1852087"/>
              <a:gd name="connsiteY1" fmla="*/ 1063 h 1133868"/>
              <a:gd name="connsiteX2" fmla="*/ 836849 w 1852087"/>
              <a:gd name="connsiteY2" fmla="*/ 20258 h 1133868"/>
              <a:gd name="connsiteX3" fmla="*/ 1692479 w 1852087"/>
              <a:gd name="connsiteY3" fmla="*/ 330718 h 1133868"/>
              <a:gd name="connsiteX4" fmla="*/ 1847339 w 1852087"/>
              <a:gd name="connsiteY4" fmla="*/ 651273 h 1133868"/>
              <a:gd name="connsiteX5" fmla="*/ 1739922 w 1852087"/>
              <a:gd name="connsiteY5" fmla="*/ 1016688 h 1133868"/>
              <a:gd name="connsiteX6" fmla="*/ 1680669 w 1852087"/>
              <a:gd name="connsiteY6" fmla="*/ 1133868 h 1133868"/>
              <a:gd name="connsiteX0" fmla="*/ 0 w 1852087"/>
              <a:gd name="connsiteY0" fmla="*/ 54851 h 1133868"/>
              <a:gd name="connsiteX1" fmla="*/ 389964 w 1852087"/>
              <a:gd name="connsiteY1" fmla="*/ 1063 h 1133868"/>
              <a:gd name="connsiteX2" fmla="*/ 836849 w 1852087"/>
              <a:gd name="connsiteY2" fmla="*/ 20258 h 1133868"/>
              <a:gd name="connsiteX3" fmla="*/ 1692479 w 1852087"/>
              <a:gd name="connsiteY3" fmla="*/ 330718 h 1133868"/>
              <a:gd name="connsiteX4" fmla="*/ 1847339 w 1852087"/>
              <a:gd name="connsiteY4" fmla="*/ 651273 h 1133868"/>
              <a:gd name="connsiteX5" fmla="*/ 1728052 w 1852087"/>
              <a:gd name="connsiteY5" fmla="*/ 1021414 h 1133868"/>
              <a:gd name="connsiteX6" fmla="*/ 1680669 w 1852087"/>
              <a:gd name="connsiteY6" fmla="*/ 1133868 h 1133868"/>
              <a:gd name="connsiteX0" fmla="*/ 0 w 1852087"/>
              <a:gd name="connsiteY0" fmla="*/ 54851 h 1133868"/>
              <a:gd name="connsiteX1" fmla="*/ 389964 w 1852087"/>
              <a:gd name="connsiteY1" fmla="*/ 1063 h 1133868"/>
              <a:gd name="connsiteX2" fmla="*/ 836849 w 1852087"/>
              <a:gd name="connsiteY2" fmla="*/ 20258 h 1133868"/>
              <a:gd name="connsiteX3" fmla="*/ 1692479 w 1852087"/>
              <a:gd name="connsiteY3" fmla="*/ 330718 h 1133868"/>
              <a:gd name="connsiteX4" fmla="*/ 1847339 w 1852087"/>
              <a:gd name="connsiteY4" fmla="*/ 651273 h 1133868"/>
              <a:gd name="connsiteX5" fmla="*/ 1728052 w 1852087"/>
              <a:gd name="connsiteY5" fmla="*/ 1021414 h 1133868"/>
              <a:gd name="connsiteX6" fmla="*/ 1680669 w 1852087"/>
              <a:gd name="connsiteY6" fmla="*/ 1133868 h 11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2087" h="1133868">
                <a:moveTo>
                  <a:pt x="0" y="54851"/>
                </a:moveTo>
                <a:cubicBezTo>
                  <a:pt x="129988" y="26836"/>
                  <a:pt x="250489" y="6828"/>
                  <a:pt x="389964" y="1063"/>
                </a:cubicBezTo>
                <a:cubicBezTo>
                  <a:pt x="529439" y="-4702"/>
                  <a:pt x="546924" y="14617"/>
                  <a:pt x="836849" y="20258"/>
                </a:cubicBezTo>
                <a:cubicBezTo>
                  <a:pt x="1126774" y="25899"/>
                  <a:pt x="1524064" y="225549"/>
                  <a:pt x="1692479" y="330718"/>
                </a:cubicBezTo>
                <a:cubicBezTo>
                  <a:pt x="1860894" y="435887"/>
                  <a:pt x="1859445" y="560280"/>
                  <a:pt x="1847339" y="651273"/>
                </a:cubicBezTo>
                <a:cubicBezTo>
                  <a:pt x="1809619" y="869214"/>
                  <a:pt x="1801965" y="939537"/>
                  <a:pt x="1728052" y="1021414"/>
                </a:cubicBezTo>
                <a:lnTo>
                  <a:pt x="1680669" y="1133868"/>
                </a:lnTo>
              </a:path>
            </a:pathLst>
          </a:custGeom>
          <a:noFill/>
          <a:ln w="38100">
            <a:solidFill>
              <a:srgbClr val="92D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354DA0D3-A168-56F8-65F7-98AF7CD1D74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251" t="1237" r="34218" b="20897"/>
          <a:stretch/>
        </p:blipFill>
        <p:spPr>
          <a:xfrm>
            <a:off x="5450011" y="3248809"/>
            <a:ext cx="1802737" cy="1542281"/>
          </a:xfrm>
          <a:prstGeom prst="rect">
            <a:avLst/>
          </a:prstGeom>
        </p:spPr>
      </p:pic>
      <p:cxnSp>
        <p:nvCxnSpPr>
          <p:cNvPr id="15" name="Straight Connector 14">
            <a:extLst>
              <a:ext uri="{FF2B5EF4-FFF2-40B4-BE49-F238E27FC236}">
                <a16:creationId xmlns:a16="http://schemas.microsoft.com/office/drawing/2014/main" id="{CFA31A46-CC7C-9336-6C04-72F36F265185}"/>
              </a:ext>
            </a:extLst>
          </p:cNvPr>
          <p:cNvCxnSpPr>
            <a:cxnSpLocks/>
            <a:stCxn id="36866" idx="3"/>
          </p:cNvCxnSpPr>
          <p:nvPr/>
        </p:nvCxnSpPr>
        <p:spPr>
          <a:xfrm flipH="1" flipV="1">
            <a:off x="3733800" y="3310722"/>
            <a:ext cx="1698625" cy="40006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01D3032-ACEF-7656-7729-73664F588F8F}"/>
              </a:ext>
            </a:extLst>
          </p:cNvPr>
          <p:cNvSpPr/>
          <p:nvPr/>
        </p:nvSpPr>
        <p:spPr>
          <a:xfrm>
            <a:off x="5557107" y="4772341"/>
            <a:ext cx="1773847"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29 Jan 2016, La Jolla </a:t>
            </a:r>
          </a:p>
        </p:txBody>
      </p:sp>
      <p:sp>
        <p:nvSpPr>
          <p:cNvPr id="18" name="Arrow: Right 17">
            <a:extLst>
              <a:ext uri="{FF2B5EF4-FFF2-40B4-BE49-F238E27FC236}">
                <a16:creationId xmlns:a16="http://schemas.microsoft.com/office/drawing/2014/main" id="{6370B4F9-8DF3-13D0-725B-89D035780962}"/>
              </a:ext>
            </a:extLst>
          </p:cNvPr>
          <p:cNvSpPr/>
          <p:nvPr/>
        </p:nvSpPr>
        <p:spPr>
          <a:xfrm rot="890564">
            <a:off x="2808331" y="3365643"/>
            <a:ext cx="457200" cy="218147"/>
          </a:xfrm>
          <a:prstGeom prst="rightArrow">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par>
                                <p:cTn id="13" presetID="2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a:t>Barotropic Rossby wave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063514"/>
                <a:ext cx="8229600" cy="2971801"/>
              </a:xfrm>
            </p:spPr>
            <p:txBody>
              <a:bodyPr>
                <a:normAutofit lnSpcReduction="10000"/>
              </a:bodyPr>
              <a:lstStyle/>
              <a:p>
                <a:pPr marL="0" marR="0" lvl="0" indent="0" defTabSz="914400" eaLnBrk="1" fontAlgn="auto" latinLnBrk="0" hangingPunct="1">
                  <a:lnSpc>
                    <a:spcPct val="100000"/>
                  </a:lnSpc>
                  <a:spcBef>
                    <a:spcPts val="0"/>
                  </a:spcBef>
                  <a:spcAft>
                    <a:spcPts val="1200"/>
                  </a:spcAft>
                  <a:buClrTx/>
                  <a:buSzTx/>
                  <a:buFontTx/>
                  <a:buNone/>
                  <a:tabLst/>
                  <a:defRPr/>
                </a:pPr>
                <a:r>
                  <a:rPr lang="en-US" sz="2000" dirty="0"/>
                  <a:t>Conservation of absolute vorticity:</a:t>
                </a:r>
              </a:p>
              <a:p>
                <a:pPr marL="347663" marR="0" lvl="0" indent="0" defTabSz="914400" eaLnBrk="1" fontAlgn="auto" latinLnBrk="0" hangingPunct="1">
                  <a:lnSpc>
                    <a:spcPct val="100000"/>
                  </a:lnSpc>
                  <a:spcBef>
                    <a:spcPts val="0"/>
                  </a:spcBef>
                  <a:spcAft>
                    <a:spcPts val="1200"/>
                  </a:spcAft>
                  <a:buClrTx/>
                  <a:buSzTx/>
                  <a:buFontTx/>
                  <a:buNone/>
                  <a:tabLst/>
                  <a:defRPr/>
                </a:pPr>
                <a14:m>
                  <m:oMathPara xmlns:m="http://schemas.openxmlformats.org/officeDocument/2006/math">
                    <m:oMathParaPr>
                      <m:jc m:val="left"/>
                    </m:oMathParaPr>
                    <m:oMath xmlns:m="http://schemas.openxmlformats.org/officeDocument/2006/math">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𝐷</m:t>
                          </m:r>
                          <m:r>
                            <a:rPr lang="en-US" sz="2000" b="0" i="1" smtClean="0">
                              <a:latin typeface="Cambria Math" panose="02040503050406030204" pitchFamily="18" charset="0"/>
                            </a:rPr>
                            <m:t>(</m:t>
                          </m:r>
                          <m:r>
                            <a:rPr lang="en-US" sz="2000" b="0" i="1" smtClean="0">
                              <a:latin typeface="Cambria Math" panose="02040503050406030204" pitchFamily="18" charset="0"/>
                            </a:rPr>
                            <m:t>𝜁</m:t>
                          </m:r>
                          <m:r>
                            <a:rPr lang="en-US" sz="2000" b="0" i="1" smtClean="0">
                              <a:latin typeface="Cambria Math" panose="02040503050406030204" pitchFamily="18" charset="0"/>
                            </a:rPr>
                            <m:t>+</m:t>
                          </m:r>
                          <m:r>
                            <a:rPr lang="en-US" sz="2000" b="0" i="1" smtClean="0">
                              <a:latin typeface="Cambria Math" panose="02040503050406030204" pitchFamily="18" charset="0"/>
                            </a:rPr>
                            <m:t>𝑓</m:t>
                          </m:r>
                          <m:r>
                            <a:rPr lang="en-US" sz="2000" b="0" i="1" smtClean="0">
                              <a:latin typeface="Cambria Math" panose="02040503050406030204" pitchFamily="18" charset="0"/>
                            </a:rPr>
                            <m:t>)</m:t>
                          </m:r>
                        </m:num>
                        <m:den>
                          <m:r>
                            <a:rPr lang="en-US" sz="2000" b="0" i="1" smtClean="0">
                              <a:latin typeface="Cambria Math" panose="02040503050406030204" pitchFamily="18" charset="0"/>
                            </a:rPr>
                            <m:t>𝐷𝑡</m:t>
                          </m:r>
                        </m:den>
                      </m:f>
                      <m:r>
                        <a:rPr lang="en-US" sz="2000" b="0" i="1" smtClean="0">
                          <a:latin typeface="Cambria Math" panose="02040503050406030204" pitchFamily="18" charset="0"/>
                        </a:rPr>
                        <m:t>=0</m:t>
                      </m:r>
                    </m:oMath>
                  </m:oMathPara>
                </a14:m>
                <a:endParaRPr lang="en-US" sz="2000" b="0" dirty="0"/>
              </a:p>
              <a:p>
                <a:pPr marL="0" lvl="0" indent="0">
                  <a:lnSpc>
                    <a:spcPct val="100000"/>
                  </a:lnSpc>
                  <a:spcBef>
                    <a:spcPts val="0"/>
                  </a:spcBef>
                  <a:spcAft>
                    <a:spcPts val="1200"/>
                  </a:spcAft>
                  <a:buNone/>
                  <a:defRPr/>
                </a:pPr>
                <a:r>
                  <a:rPr lang="en-US" sz="2000" dirty="0"/>
                  <a:t>For perturbation stream function, </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𝜓</m:t>
                        </m:r>
                      </m:e>
                      <m:sup>
                        <m:r>
                          <a:rPr lang="en-US" sz="2000" i="1">
                            <a:latin typeface="Cambria Math" panose="02040503050406030204" pitchFamily="18" charset="0"/>
                          </a:rPr>
                          <m:t>′</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m:rPr>
                            <m:sty m:val="p"/>
                          </m:rPr>
                          <a:rPr lang="el-GR" sz="2000" i="0" smtClean="0">
                            <a:latin typeface="Cambria Math" panose="02040503050406030204" pitchFamily="18" charset="0"/>
                            <a:ea typeface="Cambria Math" panose="02040503050406030204" pitchFamily="18" charset="0"/>
                          </a:rPr>
                          <m:t>Φ</m:t>
                        </m:r>
                      </m:e>
                      <m:sup>
                        <m:r>
                          <a:rPr lang="en-US" sz="2000" b="0" i="1" smtClean="0">
                            <a:latin typeface="Cambria Math" panose="02040503050406030204" pitchFamily="18" charset="0"/>
                          </a:rPr>
                          <m:t>′</m:t>
                        </m:r>
                      </m:sup>
                    </m:sSup>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𝑓</m:t>
                        </m:r>
                      </m:e>
                      <m:sub>
                        <m:r>
                          <a:rPr lang="en-US" sz="2000" b="0" i="1" smtClean="0">
                            <a:latin typeface="Cambria Math" panose="02040503050406030204" pitchFamily="18" charset="0"/>
                            <a:ea typeface="Cambria Math" panose="02040503050406030204" pitchFamily="18" charset="0"/>
                          </a:rPr>
                          <m:t>0</m:t>
                        </m:r>
                      </m:sub>
                    </m:sSub>
                  </m:oMath>
                </a14:m>
                <a:r>
                  <a:rPr lang="en-US" sz="2000" dirty="0"/>
                  <a:t>:</a:t>
                </a:r>
              </a:p>
              <a:p>
                <a:pPr marL="347663" lvl="0" indent="0">
                  <a:lnSpc>
                    <a:spcPct val="100000"/>
                  </a:lnSpc>
                  <a:spcBef>
                    <a:spcPts val="0"/>
                  </a:spcBef>
                  <a:spcAft>
                    <a:spcPts val="1200"/>
                  </a:spcAft>
                  <a:buNone/>
                  <a:defRPr/>
                </a:pPr>
                <a14:m>
                  <m:oMathPara xmlns:m="http://schemas.openxmlformats.org/officeDocument/2006/math">
                    <m:oMathParaPr>
                      <m:jc m:val="left"/>
                    </m:oMathParaPr>
                    <m:oMath xmlns:m="http://schemas.openxmlformats.org/officeDocument/2006/math">
                      <m:d>
                        <m:dPr>
                          <m:ctrlPr>
                            <a:rPr lang="en-US" sz="2000" i="1" smtClean="0">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m:t>
                              </m:r>
                            </m:num>
                            <m:den>
                              <m:r>
                                <a:rPr lang="en-US" sz="2000" i="1">
                                  <a:latin typeface="Cambria Math" panose="02040503050406030204" pitchFamily="18" charset="0"/>
                                </a:rPr>
                                <m:t>𝜕</m:t>
                              </m:r>
                              <m:r>
                                <a:rPr lang="en-US" sz="2000" i="1">
                                  <a:latin typeface="Cambria Math" panose="02040503050406030204" pitchFamily="18" charset="0"/>
                                </a:rPr>
                                <m:t>𝑡</m:t>
                              </m:r>
                            </m:den>
                          </m:f>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𝑢</m:t>
                              </m:r>
                            </m:e>
                          </m:acc>
                          <m:f>
                            <m:fPr>
                              <m:ctrlPr>
                                <a:rPr lang="en-US" sz="2000" i="1">
                                  <a:latin typeface="Cambria Math" panose="02040503050406030204" pitchFamily="18" charset="0"/>
                                </a:rPr>
                              </m:ctrlPr>
                            </m:fPr>
                            <m:num>
                              <m:r>
                                <a:rPr lang="en-US" sz="2000" i="1">
                                  <a:latin typeface="Cambria Math" panose="02040503050406030204" pitchFamily="18" charset="0"/>
                                </a:rPr>
                                <m:t>𝜕</m:t>
                              </m:r>
                            </m:num>
                            <m:den>
                              <m:r>
                                <a:rPr lang="en-US" sz="2000" i="1">
                                  <a:latin typeface="Cambria Math" panose="02040503050406030204" pitchFamily="18" charset="0"/>
                                </a:rPr>
                                <m:t>𝜕</m:t>
                              </m:r>
                              <m:r>
                                <a:rPr lang="en-US" sz="2000" i="1">
                                  <a:latin typeface="Cambria Math" panose="02040503050406030204" pitchFamily="18" charset="0"/>
                                </a:rPr>
                                <m:t>𝑥</m:t>
                              </m:r>
                            </m:den>
                          </m:f>
                        </m:e>
                      </m:d>
                      <m:sSup>
                        <m:sSupPr>
                          <m:ctrlPr>
                            <a:rPr lang="en-US" sz="2000" i="1">
                              <a:latin typeface="Cambria Math" panose="02040503050406030204" pitchFamily="18" charset="0"/>
                            </a:rPr>
                          </m:ctrlPr>
                        </m:sSupPr>
                        <m:e>
                          <m:r>
                            <a:rPr lang="en-US" sz="2000">
                              <a:latin typeface="Cambria Math" panose="02040503050406030204" pitchFamily="18" charset="0"/>
                            </a:rPr>
                            <m:t>𝛻</m:t>
                          </m:r>
                        </m:e>
                        <m:sup>
                          <m:r>
                            <a:rPr lang="en-US" sz="2000" i="1">
                              <a:latin typeface="Cambria Math" panose="02040503050406030204" pitchFamily="18" charset="0"/>
                            </a:rPr>
                            <m:t>2</m:t>
                          </m:r>
                        </m:sup>
                      </m:sSup>
                      <m:sSup>
                        <m:sSupPr>
                          <m:ctrlPr>
                            <a:rPr lang="en-US" sz="2000" i="1">
                              <a:latin typeface="Cambria Math" panose="02040503050406030204" pitchFamily="18" charset="0"/>
                            </a:rPr>
                          </m:ctrlPr>
                        </m:sSupPr>
                        <m:e>
                          <m:r>
                            <a:rPr lang="en-US" sz="2000" i="1">
                              <a:latin typeface="Cambria Math" panose="02040503050406030204" pitchFamily="18" charset="0"/>
                            </a:rPr>
                            <m:t>𝜓</m:t>
                          </m:r>
                        </m:e>
                        <m:sup>
                          <m:r>
                            <a:rPr lang="en-US" sz="2000" i="1">
                              <a:latin typeface="Cambria Math" panose="02040503050406030204" pitchFamily="18" charset="0"/>
                            </a:rPr>
                            <m:t>′</m:t>
                          </m:r>
                        </m:sup>
                      </m:sSup>
                      <m:r>
                        <a:rPr lang="en-US" sz="2000" i="1">
                          <a:latin typeface="Cambria Math" panose="02040503050406030204" pitchFamily="18" charset="0"/>
                        </a:rPr>
                        <m:t>+</m:t>
                      </m:r>
                      <m:r>
                        <a:rPr lang="en-US" sz="2000" i="1">
                          <a:latin typeface="Cambria Math" panose="02040503050406030204" pitchFamily="18" charset="0"/>
                        </a:rPr>
                        <m:t>𝛽</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𝜕𝜓</m:t>
                              </m:r>
                            </m:e>
                            <m:sup>
                              <m:r>
                                <a:rPr lang="en-US" sz="2000" i="1">
                                  <a:latin typeface="Cambria Math" panose="02040503050406030204" pitchFamily="18" charset="0"/>
                                </a:rPr>
                                <m:t>′</m:t>
                              </m:r>
                            </m:sup>
                          </m:sSup>
                        </m:num>
                        <m:den>
                          <m:r>
                            <a:rPr lang="en-US" sz="2000" i="1">
                              <a:latin typeface="Cambria Math" panose="02040503050406030204" pitchFamily="18" charset="0"/>
                            </a:rPr>
                            <m:t>𝜕</m:t>
                          </m:r>
                          <m:r>
                            <a:rPr lang="en-US" sz="2000" i="1">
                              <a:latin typeface="Cambria Math" panose="02040503050406030204" pitchFamily="18" charset="0"/>
                            </a:rPr>
                            <m:t>𝑥</m:t>
                          </m:r>
                        </m:den>
                      </m:f>
                      <m:r>
                        <a:rPr lang="en-US" sz="2000" i="1">
                          <a:latin typeface="Cambria Math" panose="02040503050406030204" pitchFamily="18" charset="0"/>
                        </a:rPr>
                        <m:t>=</m:t>
                      </m:r>
                      <m:r>
                        <a:rPr lang="en-US" sz="2000" b="0" i="1" smtClean="0">
                          <a:latin typeface="Cambria Math" panose="02040503050406030204" pitchFamily="18" charset="0"/>
                        </a:rPr>
                        <m:t>𝐹</m:t>
                      </m:r>
                      <m:r>
                        <a:rPr lang="en-US" sz="2000" b="0" i="1" smtClean="0">
                          <a:latin typeface="Cambria Math" panose="02040503050406030204" pitchFamily="18" charset="0"/>
                        </a:rPr>
                        <m:t>′</m:t>
                      </m:r>
                    </m:oMath>
                  </m:oMathPara>
                </a14:m>
                <a:endParaRPr lang="en-US" sz="2000" dirty="0"/>
              </a:p>
              <a:p>
                <a:pPr marL="0" lvl="0" indent="0">
                  <a:lnSpc>
                    <a:spcPct val="100000"/>
                  </a:lnSpc>
                  <a:spcBef>
                    <a:spcPts val="0"/>
                  </a:spcBef>
                  <a:spcAft>
                    <a:spcPts val="1200"/>
                  </a:spcAft>
                  <a:buNone/>
                  <a:defRPr/>
                </a:pPr>
                <a:r>
                  <a:rPr lang="en-US" sz="2000" dirty="0"/>
                  <a:t>Wave solutions </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𝜓</m:t>
                        </m:r>
                      </m:e>
                      <m:sup>
                        <m:r>
                          <a:rPr lang="en-US" sz="2000" i="1">
                            <a:latin typeface="Cambria Math" panose="02040503050406030204" pitchFamily="18" charset="0"/>
                          </a:rPr>
                          <m:t>′</m:t>
                        </m:r>
                      </m:sup>
                    </m:sSup>
                    <m:r>
                      <a:rPr lang="en-US" sz="2000" i="1">
                        <a:latin typeface="Cambria Math" panose="02040503050406030204" pitchFamily="18" charset="0"/>
                      </a:rPr>
                      <m:t>=</m:t>
                    </m:r>
                    <m:r>
                      <a:rPr lang="en-US" sz="2000" i="1">
                        <a:latin typeface="Cambria Math" panose="02040503050406030204" pitchFamily="18" charset="0"/>
                      </a:rPr>
                      <m:t>𝐴</m:t>
                    </m:r>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𝑖</m:t>
                        </m:r>
                        <m:d>
                          <m:dPr>
                            <m:ctrlPr>
                              <a:rPr lang="en-US" sz="2000" i="1">
                                <a:latin typeface="Cambria Math" panose="02040503050406030204" pitchFamily="18" charset="0"/>
                              </a:rPr>
                            </m:ctrlPr>
                          </m:dPr>
                          <m:e>
                            <m:r>
                              <a:rPr lang="en-US" sz="2000" i="1">
                                <a:latin typeface="Cambria Math" panose="02040503050406030204" pitchFamily="18" charset="0"/>
                              </a:rPr>
                              <m:t>𝑘𝑥</m:t>
                            </m:r>
                            <m:r>
                              <a:rPr lang="en-US" sz="2000" i="1">
                                <a:latin typeface="Cambria Math" panose="02040503050406030204" pitchFamily="18" charset="0"/>
                              </a:rPr>
                              <m:t>+</m:t>
                            </m:r>
                            <m:r>
                              <a:rPr lang="en-US" sz="2000" i="1">
                                <a:latin typeface="Cambria Math" panose="02040503050406030204" pitchFamily="18" charset="0"/>
                              </a:rPr>
                              <m:t>𝑙𝑦</m:t>
                            </m:r>
                            <m:r>
                              <a:rPr lang="en-US" sz="2000" i="1">
                                <a:latin typeface="Cambria Math" panose="02040503050406030204" pitchFamily="18" charset="0"/>
                              </a:rPr>
                              <m:t>+</m:t>
                            </m:r>
                            <m:r>
                              <a:rPr lang="en-US" sz="2000" i="1">
                                <a:latin typeface="Cambria Math" panose="02040503050406030204" pitchFamily="18" charset="0"/>
                              </a:rPr>
                              <m:t>𝜔</m:t>
                            </m:r>
                            <m:r>
                              <a:rPr lang="en-US" sz="2000" i="1">
                                <a:latin typeface="Cambria Math" panose="02040503050406030204" pitchFamily="18" charset="0"/>
                              </a:rPr>
                              <m:t>𝑡</m:t>
                            </m:r>
                          </m:e>
                        </m:d>
                      </m:sup>
                    </m:sSup>
                  </m:oMath>
                </a14:m>
                <a:r>
                  <a:rPr lang="en-US" sz="2000" dirty="0"/>
                  <a:t>, </a:t>
                </a:r>
              </a:p>
              <a:p>
                <a:pPr marL="0" marR="0" lvl="0" indent="0" defTabSz="914400" eaLnBrk="1" fontAlgn="auto" latinLnBrk="0" hangingPunct="1">
                  <a:lnSpc>
                    <a:spcPct val="100000"/>
                  </a:lnSpc>
                  <a:spcBef>
                    <a:spcPts val="0"/>
                  </a:spcBef>
                  <a:spcAft>
                    <a:spcPts val="0"/>
                  </a:spcAft>
                  <a:buClrTx/>
                  <a:buSzTx/>
                  <a:buFontTx/>
                  <a:buNone/>
                  <a:tabLst/>
                  <a:defRPr/>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063514"/>
                <a:ext cx="8229600" cy="2971801"/>
              </a:xfrm>
              <a:blipFill>
                <a:blip r:embed="rId2"/>
                <a:stretch>
                  <a:fillRect l="-815" t="-20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822379" y="4530615"/>
                <a:ext cx="4321621" cy="646331"/>
              </a:xfrm>
              <a:prstGeom prst="rect">
                <a:avLst/>
              </a:prstGeom>
              <a:noFill/>
            </p:spPr>
            <p:txBody>
              <a:bodyPr wrap="square" rtlCol="0">
                <a:spAutoFit/>
              </a:bodyPr>
              <a:lstStyle/>
              <a:p>
                <a:r>
                  <a:rPr lang="en-US" dirty="0"/>
                  <a:t>Planetary vorticity gradient (</a:t>
                </a:r>
                <a14:m>
                  <m:oMath xmlns:m="http://schemas.openxmlformats.org/officeDocument/2006/math">
                    <m:r>
                      <a:rPr lang="en-US" i="1">
                        <a:latin typeface="Cambria Math" charset="0"/>
                      </a:rPr>
                      <m:t>𝛽</m:t>
                    </m:r>
                    <m:r>
                      <a:rPr lang="en-US" i="1">
                        <a:latin typeface="Cambria Math" charset="0"/>
                      </a:rPr>
                      <m:t>&gt;0</m:t>
                    </m:r>
                  </m:oMath>
                </a14:m>
                <a:r>
                  <a:rPr lang="en-US" dirty="0"/>
                  <a:t>) provides a restoring force, giving rise to waves.</a:t>
                </a:r>
              </a:p>
            </p:txBody>
          </p:sp>
        </mc:Choice>
        <mc:Fallback xmlns="">
          <p:sp>
            <p:nvSpPr>
              <p:cNvPr id="4" name="TextBox 3"/>
              <p:cNvSpPr txBox="1">
                <a:spLocks noRot="1" noChangeAspect="1" noMove="1" noResize="1" noEditPoints="1" noAdjustHandles="1" noChangeArrowheads="1" noChangeShapeType="1" noTextEdit="1"/>
              </p:cNvSpPr>
              <p:nvPr/>
            </p:nvSpPr>
            <p:spPr>
              <a:xfrm>
                <a:off x="4822379" y="4530615"/>
                <a:ext cx="4321621" cy="646331"/>
              </a:xfrm>
              <a:prstGeom prst="rect">
                <a:avLst/>
              </a:prstGeom>
              <a:blipFill>
                <a:blip r:embed="rId3"/>
                <a:stretch>
                  <a:fillRect l="-1128" t="-4717" r="-2257" b="-14151"/>
                </a:stretch>
              </a:blipFill>
            </p:spPr>
            <p:txBody>
              <a:bodyPr/>
              <a:lstStyle/>
              <a:p>
                <a:r>
                  <a:rPr lang="en-US">
                    <a:noFill/>
                  </a:rPr>
                  <a:t> </a:t>
                </a:r>
              </a:p>
            </p:txBody>
          </p:sp>
        </mc:Fallback>
      </mc:AlternateContent>
      <p:pic>
        <p:nvPicPr>
          <p:cNvPr id="5" name="Picture 4"/>
          <p:cNvPicPr>
            <a:picLocks noChangeAspect="1"/>
          </p:cNvPicPr>
          <p:nvPr/>
        </p:nvPicPr>
        <p:blipFill>
          <a:blip r:embed="rId4"/>
          <a:stretch>
            <a:fillRect/>
          </a:stretch>
        </p:blipFill>
        <p:spPr>
          <a:xfrm>
            <a:off x="-76200" y="4648200"/>
            <a:ext cx="9144000" cy="1981200"/>
          </a:xfrm>
          <a:prstGeom prst="rect">
            <a:avLst/>
          </a:prstGeom>
        </p:spPr>
      </p:pic>
      <p:cxnSp>
        <p:nvCxnSpPr>
          <p:cNvPr id="7" name="Straight Connector 6"/>
          <p:cNvCxnSpPr/>
          <p:nvPr/>
        </p:nvCxnSpPr>
        <p:spPr>
          <a:xfrm>
            <a:off x="457200" y="5638800"/>
            <a:ext cx="822960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57200" y="4267200"/>
            <a:ext cx="0" cy="2209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68338" y="4220076"/>
            <a:ext cx="288862" cy="369332"/>
          </a:xfrm>
          <a:prstGeom prst="rect">
            <a:avLst/>
          </a:prstGeom>
          <a:noFill/>
        </p:spPr>
        <p:txBody>
          <a:bodyPr wrap="none" rtlCol="0">
            <a:spAutoFit/>
          </a:bodyPr>
          <a:lstStyle/>
          <a:p>
            <a:r>
              <a:rPr lang="en-US" dirty="0"/>
              <a:t>y</a:t>
            </a:r>
          </a:p>
        </p:txBody>
      </p:sp>
      <p:sp>
        <p:nvSpPr>
          <p:cNvPr id="10" name="Triangle 9"/>
          <p:cNvSpPr/>
          <p:nvPr/>
        </p:nvSpPr>
        <p:spPr>
          <a:xfrm rot="3165140">
            <a:off x="8113310" y="5464280"/>
            <a:ext cx="239839" cy="20965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p:cNvSpPr txBox="1"/>
              <p:nvPr/>
            </p:nvSpPr>
            <p:spPr>
              <a:xfrm>
                <a:off x="2400300" y="4888468"/>
                <a:ext cx="838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charset="0"/>
                            </a:rPr>
                            <m:t>𝜁</m:t>
                          </m:r>
                        </m:e>
                        <m:sup>
                          <m:r>
                            <a:rPr lang="en-US" b="0" i="1" smtClean="0">
                              <a:latin typeface="Cambria Math" charset="0"/>
                            </a:rPr>
                            <m:t>′</m:t>
                          </m:r>
                        </m:sup>
                      </m:sSup>
                      <m:r>
                        <a:rPr lang="en-US" b="0" i="1" smtClean="0">
                          <a:latin typeface="Cambria Math" charset="0"/>
                        </a:rPr>
                        <m:t>&lt;0</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2400300" y="4888468"/>
                <a:ext cx="838200" cy="369332"/>
              </a:xfrm>
              <a:prstGeom prst="rect">
                <a:avLst/>
              </a:prstGeom>
              <a:blipFill rotWithShape="0">
                <a:blip r:embed="rId5"/>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047096" y="5867401"/>
                <a:ext cx="838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charset="0"/>
                            </a:rPr>
                            <m:t>𝜁</m:t>
                          </m:r>
                        </m:e>
                        <m:sup>
                          <m:r>
                            <a:rPr lang="en-US" b="0" i="1" smtClean="0">
                              <a:latin typeface="Cambria Math" charset="0"/>
                            </a:rPr>
                            <m:t>′</m:t>
                          </m:r>
                        </m:sup>
                      </m:sSup>
                      <m:r>
                        <a:rPr lang="en-US" b="0" i="1" smtClean="0">
                          <a:latin typeface="Cambria Math" charset="0"/>
                        </a:rPr>
                        <m:t>&gt;0</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6047096" y="5867401"/>
                <a:ext cx="838200" cy="369332"/>
              </a:xfrm>
              <a:prstGeom prst="rect">
                <a:avLst/>
              </a:prstGeom>
              <a:blipFill rotWithShape="0">
                <a:blip r:embed="rId6"/>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C7C3DD9-0E7E-46C9-84DE-EC1FBC1159DC}"/>
                  </a:ext>
                </a:extLst>
              </p:cNvPr>
              <p:cNvSpPr txBox="1"/>
              <p:nvPr/>
            </p:nvSpPr>
            <p:spPr>
              <a:xfrm>
                <a:off x="6047096" y="2742748"/>
                <a:ext cx="3159136" cy="1477328"/>
              </a:xfrm>
              <a:prstGeom prst="rect">
                <a:avLst/>
              </a:prstGeom>
              <a:noFill/>
            </p:spPr>
            <p:txBody>
              <a:bodyPr wrap="square" rtlCol="0">
                <a:spAutoFit/>
              </a:bodyPr>
              <a:lstStyle/>
              <a:p>
                <a14:m>
                  <m:oMath xmlns:m="http://schemas.openxmlformats.org/officeDocument/2006/math">
                    <m:r>
                      <a:rPr lang="en-US" i="1" smtClean="0">
                        <a:latin typeface="Cambria Math" charset="0"/>
                      </a:rPr>
                      <m:t>𝜔</m:t>
                    </m:r>
                    <m:r>
                      <a:rPr lang="en-US" i="1">
                        <a:latin typeface="Cambria Math" charset="0"/>
                      </a:rPr>
                      <m:t>=</m:t>
                    </m:r>
                  </m:oMath>
                </a14:m>
                <a:r>
                  <a:rPr lang="en-US" dirty="0"/>
                  <a:t> frequency</a:t>
                </a:r>
                <a:endParaRPr lang="en-US" i="1" dirty="0">
                  <a:latin typeface="Cambria Math" charset="0"/>
                </a:endParaRPr>
              </a:p>
              <a:p>
                <a14:m>
                  <m:oMath xmlns:m="http://schemas.openxmlformats.org/officeDocument/2006/math">
                    <m:r>
                      <a:rPr lang="en-US" i="1" smtClean="0">
                        <a:latin typeface="Cambria Math" charset="0"/>
                      </a:rPr>
                      <m:t>𝑘</m:t>
                    </m:r>
                    <m:r>
                      <a:rPr lang="en-US" i="1" smtClean="0">
                        <a:latin typeface="Cambria Math" charset="0"/>
                      </a:rPr>
                      <m:t>=</m:t>
                    </m:r>
                  </m:oMath>
                </a14:m>
                <a:r>
                  <a:rPr lang="en-US" dirty="0"/>
                  <a:t> zonal wavenumber </a:t>
                </a:r>
              </a:p>
              <a:p>
                <a:r>
                  <a:rPr lang="en-US" dirty="0"/>
                  <a:t>    </a:t>
                </a:r>
                <a14:m>
                  <m:oMath xmlns:m="http://schemas.openxmlformats.org/officeDocument/2006/math">
                    <m:r>
                      <a:rPr lang="en-US" i="1" smtClean="0">
                        <a:latin typeface="Cambria Math" charset="0"/>
                      </a:rPr>
                      <m:t>=</m:t>
                    </m:r>
                  </m:oMath>
                </a14:m>
                <a:r>
                  <a:rPr lang="en-US" dirty="0"/>
                  <a:t> 2</a:t>
                </a:r>
                <a:r>
                  <a:rPr lang="en-US" dirty="0">
                    <a:latin typeface="Symbol" panose="05050102010706020507" pitchFamily="18" charset="2"/>
                  </a:rPr>
                  <a:t>p</a:t>
                </a:r>
                <a:r>
                  <a:rPr lang="en-US" dirty="0"/>
                  <a:t>/wavelength</a:t>
                </a:r>
              </a:p>
              <a:p>
                <a14:m>
                  <m:oMath xmlns:m="http://schemas.openxmlformats.org/officeDocument/2006/math">
                    <m:r>
                      <a:rPr lang="en-US" b="0" i="1" smtClean="0">
                        <a:latin typeface="Cambria Math" charset="0"/>
                      </a:rPr>
                      <m:t>𝑙</m:t>
                    </m:r>
                    <m:r>
                      <a:rPr lang="en-US" i="1">
                        <a:latin typeface="Cambria Math" charset="0"/>
                      </a:rPr>
                      <m:t>=</m:t>
                    </m:r>
                  </m:oMath>
                </a14:m>
                <a:r>
                  <a:rPr lang="en-US" dirty="0"/>
                  <a:t> </a:t>
                </a:r>
                <a:r>
                  <a:rPr lang="en-US" dirty="0" err="1"/>
                  <a:t>meridional</a:t>
                </a:r>
                <a:r>
                  <a:rPr lang="en-US" dirty="0"/>
                  <a:t> wavenumber</a:t>
                </a:r>
              </a:p>
              <a:p>
                <a:pPr/>
                <a14:m>
                  <m:oMathPara xmlns:m="http://schemas.openxmlformats.org/officeDocument/2006/math">
                    <m:oMathParaPr>
                      <m:jc m:val="left"/>
                    </m:oMathParaPr>
                    <m:oMath xmlns:m="http://schemas.openxmlformats.org/officeDocument/2006/math">
                      <m:sSup>
                        <m:sSupPr>
                          <m:ctrlPr>
                            <a:rPr lang="en-US" b="0" i="1" smtClean="0">
                              <a:latin typeface="Cambria Math" panose="02040503050406030204" pitchFamily="18" charset="0"/>
                            </a:rPr>
                          </m:ctrlPr>
                        </m:sSupPr>
                        <m:e>
                          <m:r>
                            <a:rPr lang="en-US" i="1">
                              <a:latin typeface="Cambria Math" charset="0"/>
                            </a:rPr>
                            <m:t>𝐾</m:t>
                          </m:r>
                        </m:e>
                        <m:sup>
                          <m:r>
                            <a:rPr lang="en-US" b="0" i="1" smtClean="0">
                              <a:latin typeface="Cambria Math" panose="02040503050406030204" pitchFamily="18" charset="0"/>
                            </a:rPr>
                            <m:t>2</m:t>
                          </m:r>
                        </m:sup>
                      </m:sSup>
                      <m:r>
                        <a:rPr lang="en-US" i="1">
                          <a:latin typeface="Cambria Math" charset="0"/>
                        </a:rPr>
                        <m:t>=</m:t>
                      </m:r>
                      <m:sSup>
                        <m:sSupPr>
                          <m:ctrlPr>
                            <a:rPr lang="en-US" i="1">
                              <a:latin typeface="Cambria Math" panose="02040503050406030204" pitchFamily="18" charset="0"/>
                            </a:rPr>
                          </m:ctrlPr>
                        </m:sSupPr>
                        <m:e>
                          <m:r>
                            <a:rPr lang="en-US" i="1">
                              <a:latin typeface="Cambria Math" charset="0"/>
                            </a:rPr>
                            <m:t>𝑘</m:t>
                          </m:r>
                        </m:e>
                        <m:sup>
                          <m:r>
                            <a:rPr lang="en-US" i="1">
                              <a:latin typeface="Cambria Math" charset="0"/>
                            </a:rPr>
                            <m:t>2</m:t>
                          </m:r>
                        </m:sup>
                      </m:sSup>
                      <m:r>
                        <a:rPr lang="en-US" i="1">
                          <a:latin typeface="Cambria Math" charset="0"/>
                        </a:rPr>
                        <m:t>+</m:t>
                      </m:r>
                      <m:sSup>
                        <m:sSupPr>
                          <m:ctrlPr>
                            <a:rPr lang="en-US" i="1">
                              <a:latin typeface="Cambria Math" panose="02040503050406030204" pitchFamily="18" charset="0"/>
                            </a:rPr>
                          </m:ctrlPr>
                        </m:sSupPr>
                        <m:e>
                          <m:r>
                            <a:rPr lang="en-US" i="1">
                              <a:latin typeface="Cambria Math" charset="0"/>
                            </a:rPr>
                            <m:t>𝑙</m:t>
                          </m:r>
                        </m:e>
                        <m:sup>
                          <m:r>
                            <a:rPr lang="en-US" i="1">
                              <a:latin typeface="Cambria Math" charset="0"/>
                            </a:rPr>
                            <m:t>2</m:t>
                          </m:r>
                        </m:sup>
                      </m:sSup>
                    </m:oMath>
                  </m:oMathPara>
                </a14:m>
                <a:endParaRPr lang="en-US" dirty="0"/>
              </a:p>
            </p:txBody>
          </p:sp>
        </mc:Choice>
        <mc:Fallback xmlns="">
          <p:sp>
            <p:nvSpPr>
              <p:cNvPr id="13" name="TextBox 12">
                <a:extLst>
                  <a:ext uri="{FF2B5EF4-FFF2-40B4-BE49-F238E27FC236}">
                    <a16:creationId xmlns:a16="http://schemas.microsoft.com/office/drawing/2014/main" id="{5C7C3DD9-0E7E-46C9-84DE-EC1FBC1159DC}"/>
                  </a:ext>
                </a:extLst>
              </p:cNvPr>
              <p:cNvSpPr txBox="1">
                <a:spLocks noRot="1" noChangeAspect="1" noMove="1" noResize="1" noEditPoints="1" noAdjustHandles="1" noChangeArrowheads="1" noChangeShapeType="1" noTextEdit="1"/>
              </p:cNvSpPr>
              <p:nvPr/>
            </p:nvSpPr>
            <p:spPr>
              <a:xfrm>
                <a:off x="6047096" y="2742748"/>
                <a:ext cx="3159136" cy="1477328"/>
              </a:xfrm>
              <a:prstGeom prst="rect">
                <a:avLst/>
              </a:prstGeom>
              <a:blipFill>
                <a:blip r:embed="rId7"/>
                <a:stretch>
                  <a:fillRect t="-2479"/>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64FEFFA9-39D8-4B6C-97A0-0BAA85AED5C4}"/>
              </a:ext>
            </a:extLst>
          </p:cNvPr>
          <p:cNvSpPr txBox="1"/>
          <p:nvPr/>
        </p:nvSpPr>
        <p:spPr>
          <a:xfrm>
            <a:off x="8576484" y="5569109"/>
            <a:ext cx="288862" cy="369332"/>
          </a:xfrm>
          <a:prstGeom prst="rect">
            <a:avLst/>
          </a:prstGeom>
          <a:noFill/>
        </p:spPr>
        <p:txBody>
          <a:bodyPr wrap="none" rtlCol="0">
            <a:spAutoFit/>
          </a:bodyPr>
          <a:lstStyle/>
          <a:p>
            <a:r>
              <a:rPr lang="en-US" dirty="0"/>
              <a:t>x</a:t>
            </a:r>
          </a:p>
        </p:txBody>
      </p:sp>
    </p:spTree>
    <p:extLst>
      <p:ext uri="{BB962C8B-B14F-4D97-AF65-F5344CB8AC3E}">
        <p14:creationId xmlns:p14="http://schemas.microsoft.com/office/powerpoint/2010/main" val="1135058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E4D38C4-1AE3-4F7B-955C-DFEFCA56E892}"/>
              </a:ext>
            </a:extLst>
          </p:cNvPr>
          <p:cNvSpPr/>
          <p:nvPr/>
        </p:nvSpPr>
        <p:spPr>
          <a:xfrm>
            <a:off x="499820" y="2107470"/>
            <a:ext cx="5733455" cy="646331"/>
          </a:xfrm>
          <a:prstGeom prst="rect">
            <a:avLst/>
          </a:prstGeom>
        </p:spPr>
        <p:txBody>
          <a:bodyPr wrap="square">
            <a:spAutoFit/>
          </a:bodyPr>
          <a:lstStyle/>
          <a:p>
            <a:pPr marL="285750" indent="-285750">
              <a:spcAft>
                <a:spcPts val="2400"/>
              </a:spcAft>
              <a:buFont typeface="Arial" panose="020B0604020202020204" pitchFamily="34" charset="0"/>
              <a:buChar char="•"/>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Stationary waves</a:t>
            </a:r>
            <a:r>
              <a:rPr lang="en-US" dirty="0">
                <a:solidFill>
                  <a:prstClr val="black"/>
                </a:solidFill>
                <a:latin typeface="Calibri" panose="020F0502020204030204"/>
              </a:rPr>
              <a: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c=0 (westward Rossby wave phase propagation is balanced by eastward advection) at </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41871990-8FB9-44E4-94D3-627EEB51C828}"/>
                  </a:ext>
                </a:extLst>
              </p:cNvPr>
              <p:cNvSpPr/>
              <p:nvPr/>
            </p:nvSpPr>
            <p:spPr>
              <a:xfrm>
                <a:off x="733542" y="3064619"/>
                <a:ext cx="1866280" cy="38593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𝐾</m:t>
                          </m:r>
                        </m:e>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𝛽</m:t>
                      </m:r>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𝑢</m:t>
                          </m:r>
                        </m:e>
                      </m:acc>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m:t>
                      </m:r>
                      <m:sSup>
                        <m:sSupPr>
                          <m:ctrlP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sSupPr>
                        <m:e>
                          <m:sSub>
                            <m:sSubPr>
                              <m:ctrlP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𝐾</m:t>
                              </m:r>
                            </m:e>
                            <m:sub>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𝑠</m:t>
                              </m:r>
                            </m:sub>
                          </m:sSub>
                        </m:e>
                        <m:sup>
                          <m: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2</m:t>
                          </m:r>
                        </m:sup>
                      </m:sSup>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Rectangle 6">
                <a:extLst>
                  <a:ext uri="{FF2B5EF4-FFF2-40B4-BE49-F238E27FC236}">
                    <a16:creationId xmlns:a16="http://schemas.microsoft.com/office/drawing/2014/main" id="{41871990-8FB9-44E4-94D3-627EEB51C828}"/>
                  </a:ext>
                </a:extLst>
              </p:cNvPr>
              <p:cNvSpPr>
                <a:spLocks noRot="1" noChangeAspect="1" noMove="1" noResize="1" noEditPoints="1" noAdjustHandles="1" noChangeArrowheads="1" noChangeShapeType="1" noTextEdit="1"/>
              </p:cNvSpPr>
              <p:nvPr/>
            </p:nvSpPr>
            <p:spPr>
              <a:xfrm>
                <a:off x="733542" y="3064619"/>
                <a:ext cx="1866280" cy="385939"/>
              </a:xfrm>
              <a:prstGeom prst="rect">
                <a:avLst/>
              </a:prstGeom>
              <a:blipFill>
                <a:blip r:embed="rId2"/>
                <a:stretch>
                  <a:fillRect b="-126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6D8FA806-D004-49AF-BB36-2F5AB2A5DFE2}"/>
                  </a:ext>
                </a:extLst>
              </p:cNvPr>
              <p:cNvSpPr/>
              <p:nvPr/>
            </p:nvSpPr>
            <p:spPr>
              <a:xfrm>
                <a:off x="1071682" y="1037014"/>
                <a:ext cx="2328523" cy="369332"/>
              </a:xfrm>
              <a:prstGeom prst="rect">
                <a:avLst/>
              </a:prstGeom>
            </p:spPr>
            <p:txBody>
              <a:bodyPr wrap="none">
                <a:spAutoFit/>
              </a:bodyPr>
              <a:lstStyle/>
              <a:p>
                <a:pPr lvl="0">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𝑐</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lang="en-US" i="1" smtClean="0">
                          <a:solidFill>
                            <a:schemeClr val="tx1"/>
                          </a:solidFill>
                          <a:latin typeface="Cambria Math" panose="02040503050406030204" pitchFamily="18" charset="0"/>
                          <a:ea typeface="Cambria Math" panose="02040503050406030204" pitchFamily="18" charset="0"/>
                        </a:rPr>
                        <m:t>𝜔</m:t>
                      </m:r>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𝑘</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acc>
                        <m:accPr>
                          <m:chr m:val="̅"/>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acc>
                      <m: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𝛽</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𝐾</m:t>
                          </m:r>
                        </m:e>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8" name="Rectangle 7">
                <a:extLst>
                  <a:ext uri="{FF2B5EF4-FFF2-40B4-BE49-F238E27FC236}">
                    <a16:creationId xmlns:a16="http://schemas.microsoft.com/office/drawing/2014/main" id="{6D8FA806-D004-49AF-BB36-2F5AB2A5DFE2}"/>
                  </a:ext>
                </a:extLst>
              </p:cNvPr>
              <p:cNvSpPr>
                <a:spLocks noRot="1" noChangeAspect="1" noMove="1" noResize="1" noEditPoints="1" noAdjustHandles="1" noChangeArrowheads="1" noChangeShapeType="1" noTextEdit="1"/>
              </p:cNvSpPr>
              <p:nvPr/>
            </p:nvSpPr>
            <p:spPr>
              <a:xfrm>
                <a:off x="1071682" y="1037014"/>
                <a:ext cx="2328523" cy="369332"/>
              </a:xfrm>
              <a:prstGeom prst="rect">
                <a:avLst/>
              </a:prstGeom>
              <a:blipFill>
                <a:blip r:embed="rId3"/>
                <a:stretch>
                  <a:fillRect b="-13115"/>
                </a:stretch>
              </a:blipFill>
            </p:spPr>
            <p:txBody>
              <a:bodyPr/>
              <a:lstStyle/>
              <a:p>
                <a:r>
                  <a:rPr lang="en-US">
                    <a:noFill/>
                  </a:rPr>
                  <a:t> </a:t>
                </a:r>
              </a:p>
            </p:txBody>
          </p:sp>
        </mc:Fallback>
      </mc:AlternateContent>
      <p:sp>
        <p:nvSpPr>
          <p:cNvPr id="41" name="Rectangle 40">
            <a:extLst>
              <a:ext uri="{FF2B5EF4-FFF2-40B4-BE49-F238E27FC236}">
                <a16:creationId xmlns:a16="http://schemas.microsoft.com/office/drawing/2014/main" id="{85AF53F8-BDA1-4B91-A756-67AC8FB6F0AF}"/>
              </a:ext>
            </a:extLst>
          </p:cNvPr>
          <p:cNvSpPr/>
          <p:nvPr/>
        </p:nvSpPr>
        <p:spPr>
          <a:xfrm>
            <a:off x="415048" y="2032894"/>
            <a:ext cx="5966509" cy="19706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0B959D7B-7B33-4F6E-A5D8-D2E52CC5CBC9}"/>
                  </a:ext>
                </a:extLst>
              </p:cNvPr>
              <p:cNvSpPr txBox="1"/>
              <p:nvPr/>
            </p:nvSpPr>
            <p:spPr>
              <a:xfrm flipH="1">
                <a:off x="2789859" y="3064619"/>
                <a:ext cx="348877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ea typeface="+mn-ea"/>
                    <a:cs typeface="+mn-cs"/>
                  </a:rPr>
                  <a:t>only possible in </a:t>
                </a:r>
                <a:r>
                  <a:rPr kumimoji="0" lang="en-US" sz="1800" b="0" i="0" u="none" strike="noStrike" kern="1200" cap="none" spc="0" normalizeH="0" baseline="0" noProof="0" dirty="0">
                    <a:ln>
                      <a:noFill/>
                    </a:ln>
                    <a:solidFill>
                      <a:srgbClr val="FF0000"/>
                    </a:solidFill>
                    <a:effectLst/>
                    <a:uLnTx/>
                    <a:uFillTx/>
                    <a:ea typeface="+mn-ea"/>
                    <a:cs typeface="+mn-cs"/>
                  </a:rPr>
                  <a:t>westerly flow </a:t>
                </a:r>
                <a14:m>
                  <m:oMath xmlns:m="http://schemas.openxmlformats.org/officeDocument/2006/math">
                    <m:acc>
                      <m:accPr>
                        <m:chr m:val="̅"/>
                        <m:ctrlP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𝑢</m:t>
                        </m:r>
                      </m:e>
                    </m:acc>
                  </m:oMath>
                </a14:m>
                <a:r>
                  <a:rPr kumimoji="0" lang="en-US" sz="1800" b="0" i="0" u="none" strike="noStrike" kern="1200" cap="none" spc="0" normalizeH="0" baseline="0" noProof="0" dirty="0">
                    <a:ln>
                      <a:noFill/>
                    </a:ln>
                    <a:solidFill>
                      <a:srgbClr val="FF0000"/>
                    </a:solidFill>
                    <a:effectLst/>
                    <a:uLnTx/>
                    <a:uFillTx/>
                    <a:ea typeface="+mn-ea"/>
                    <a:cs typeface="+mn-cs"/>
                  </a:rPr>
                  <a:t>&gt;0</a:t>
                </a:r>
                <a:r>
                  <a:rPr kumimoji="0" lang="en-US" sz="1800" b="0" i="0" u="none" strike="noStrike" kern="1200" cap="none" spc="0" normalizeH="0" baseline="0" noProof="0" dirty="0">
                    <a:ln>
                      <a:noFill/>
                    </a:ln>
                    <a:solidFill>
                      <a:prstClr val="black"/>
                    </a:solidFill>
                    <a:effectLst/>
                    <a:uLnTx/>
                    <a:uFillTx/>
                    <a:ea typeface="+mn-ea"/>
                    <a:cs typeface="+mn-cs"/>
                  </a:rPr>
                  <a:t>.</a:t>
                </a:r>
              </a:p>
            </p:txBody>
          </p:sp>
        </mc:Choice>
        <mc:Fallback xmlns="">
          <p:sp>
            <p:nvSpPr>
              <p:cNvPr id="42" name="TextBox 41">
                <a:extLst>
                  <a:ext uri="{FF2B5EF4-FFF2-40B4-BE49-F238E27FC236}">
                    <a16:creationId xmlns:a16="http://schemas.microsoft.com/office/drawing/2014/main" id="{0B959D7B-7B33-4F6E-A5D8-D2E52CC5CBC9}"/>
                  </a:ext>
                </a:extLst>
              </p:cNvPr>
              <p:cNvSpPr txBox="1">
                <a:spLocks noRot="1" noChangeAspect="1" noMove="1" noResize="1" noEditPoints="1" noAdjustHandles="1" noChangeArrowheads="1" noChangeShapeType="1" noTextEdit="1"/>
              </p:cNvSpPr>
              <p:nvPr/>
            </p:nvSpPr>
            <p:spPr>
              <a:xfrm flipH="1">
                <a:off x="2789859" y="3064619"/>
                <a:ext cx="3488777" cy="369332"/>
              </a:xfrm>
              <a:prstGeom prst="rect">
                <a:avLst/>
              </a:prstGeom>
              <a:blipFill>
                <a:blip r:embed="rId5"/>
                <a:stretch>
                  <a:fillRect l="-1573" t="-10000" b="-26667"/>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760F55A3-A386-4290-8473-CE5F002F8F31}"/>
              </a:ext>
            </a:extLst>
          </p:cNvPr>
          <p:cNvSpPr/>
          <p:nvPr/>
        </p:nvSpPr>
        <p:spPr>
          <a:xfrm>
            <a:off x="733542" y="3544909"/>
            <a:ext cx="4198156" cy="338554"/>
          </a:xfrm>
          <a:prstGeom prst="rect">
            <a:avLst/>
          </a:prstGeom>
        </p:spPr>
        <p:txBody>
          <a:bodyPr wrap="square">
            <a:spAutoFit/>
          </a:bodyPr>
          <a:lstStyle/>
          <a:p>
            <a:pPr>
              <a:defRPr/>
            </a:pPr>
            <a:r>
              <a:rPr kumimoji="0" lang="en-US" sz="1600" b="0" i="0" u="none" strike="noStrike" kern="1200" cap="none" spc="0" normalizeH="0" baseline="0" noProof="0" dirty="0">
                <a:ln>
                  <a:noFill/>
                </a:ln>
                <a:effectLst/>
                <a:uLnTx/>
                <a:uFillTx/>
                <a:latin typeface="Calibri" panose="020F0502020204030204"/>
                <a:ea typeface="+mn-ea"/>
                <a:cs typeface="+mn-cs"/>
              </a:rPr>
              <a:t>Ks: stationary wavenumber (</a:t>
            </a:r>
            <a:r>
              <a:rPr lang="en-US" sz="1600" dirty="0"/>
              <a:t>L</a:t>
            </a:r>
            <a:r>
              <a:rPr lang="en-US" sz="1600" baseline="-25000" dirty="0"/>
              <a:t>x </a:t>
            </a:r>
            <a:r>
              <a:rPr lang="en-US" sz="1600" dirty="0"/>
              <a:t>~12,000 km</a:t>
            </a:r>
            <a:r>
              <a:rPr kumimoji="0" lang="en-US" sz="1600" b="0" i="0" u="none" strike="noStrike" kern="1200" cap="none" spc="0" normalizeH="0" baseline="0" noProof="0" dirty="0">
                <a:ln>
                  <a:noFill/>
                </a:ln>
                <a:effectLst/>
                <a:uLnTx/>
                <a:uFillTx/>
                <a:latin typeface="Calibri" panose="020F0502020204030204"/>
                <a:ea typeface="+mn-ea"/>
                <a:cs typeface="+mn-cs"/>
              </a:rPr>
              <a:t>)</a:t>
            </a:r>
          </a:p>
        </p:txBody>
      </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A12F662B-9C27-4D03-A2BA-6ADFC79C962D}"/>
                  </a:ext>
                </a:extLst>
              </p:cNvPr>
              <p:cNvSpPr/>
              <p:nvPr/>
            </p:nvSpPr>
            <p:spPr>
              <a:xfrm>
                <a:off x="4113196" y="1050152"/>
                <a:ext cx="1527919"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𝐾</m:t>
                          </m:r>
                        </m:e>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m:t>
                          </m:r>
                        </m:e>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p>
                        <m:s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𝑙</m:t>
                          </m:r>
                        </m:e>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3" name="Rectangle 22">
                <a:extLst>
                  <a:ext uri="{FF2B5EF4-FFF2-40B4-BE49-F238E27FC236}">
                    <a16:creationId xmlns:a16="http://schemas.microsoft.com/office/drawing/2014/main" id="{A12F662B-9C27-4D03-A2BA-6ADFC79C962D}"/>
                  </a:ext>
                </a:extLst>
              </p:cNvPr>
              <p:cNvSpPr>
                <a:spLocks noRot="1" noChangeAspect="1" noMove="1" noResize="1" noEditPoints="1" noAdjustHandles="1" noChangeArrowheads="1" noChangeShapeType="1" noTextEdit="1"/>
              </p:cNvSpPr>
              <p:nvPr/>
            </p:nvSpPr>
            <p:spPr>
              <a:xfrm>
                <a:off x="4113196" y="1050152"/>
                <a:ext cx="1527919" cy="369332"/>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5170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42"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12FB392-CC70-46FA-97D0-F197D1862D50}"/>
              </a:ext>
            </a:extLst>
          </p:cNvPr>
          <p:cNvSpPr txBox="1"/>
          <p:nvPr/>
        </p:nvSpPr>
        <p:spPr>
          <a:xfrm flipH="1">
            <a:off x="1072303" y="276144"/>
            <a:ext cx="6412951" cy="83099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Given stratification in </a:t>
            </a:r>
            <a:r>
              <a:rPr kumimoji="0" lang="en-US" sz="2000" b="0" i="1" u="none" strike="noStrike" kern="1200" cap="none" spc="0" normalizeH="0" baseline="0" noProof="0" dirty="0">
                <a:ln>
                  <a:noFill/>
                </a:ln>
                <a:solidFill>
                  <a:prstClr val="black"/>
                </a:solidFill>
                <a:effectLst/>
                <a:uLnTx/>
                <a:uFillTx/>
                <a:latin typeface="Symbol" panose="05050102010706020507" pitchFamily="18" charset="2"/>
                <a:ea typeface="+mn-ea"/>
                <a:cs typeface="+mn-cs"/>
              </a:rPr>
              <a:t>q</a:t>
            </a:r>
            <a:r>
              <a:rPr kumimoji="0" lang="en-US" sz="2000" b="0" i="0" u="none" strike="noStrike" kern="1200" cap="none" spc="0" normalizeH="0" baseline="-25000" noProof="0" dirty="0">
                <a:ln>
                  <a:noFill/>
                </a:ln>
                <a:solidFill>
                  <a:prstClr val="black"/>
                </a:solidFill>
                <a:effectLst/>
                <a:uLnTx/>
                <a:uFillTx/>
                <a:latin typeface="Symbol" panose="05050102010706020507" pitchFamily="18" charset="2"/>
                <a:ea typeface="+mn-ea"/>
                <a:cs typeface="+mn-cs"/>
              </a:rPr>
              <a:t>0</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(p)</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1" u="none" strike="noStrike" kern="1200" cap="none" spc="0" normalizeH="0" baseline="0" noProof="0" dirty="0">
                <a:ln>
                  <a:noFill/>
                </a:ln>
                <a:solidFill>
                  <a:srgbClr val="0070C0"/>
                </a:solidFill>
                <a:effectLst/>
                <a:uLnTx/>
                <a:uFillTx/>
                <a:latin typeface="Calibri" panose="020F0502020204030204"/>
                <a:ea typeface="+mn-ea"/>
                <a:cs typeface="+mn-cs"/>
              </a:rPr>
              <a:t>Why are stationary waves barotropic in </a:t>
            </a:r>
            <a:r>
              <a:rPr kumimoji="0" lang="en-US" sz="2400" b="1" i="1" u="none" strike="noStrike" kern="1200" cap="none" spc="0" normalizeH="0" baseline="0" noProof="0" dirty="0" err="1">
                <a:ln>
                  <a:noFill/>
                </a:ln>
                <a:solidFill>
                  <a:srgbClr val="0070C0"/>
                </a:solidFill>
                <a:effectLst/>
                <a:uLnTx/>
                <a:uFillTx/>
                <a:latin typeface="Calibri" panose="020F0502020204030204"/>
                <a:ea typeface="+mn-ea"/>
                <a:cs typeface="+mn-cs"/>
              </a:rPr>
              <a:t>extratropics</a:t>
            </a:r>
            <a:r>
              <a:rPr kumimoji="0" lang="en-US" sz="2400" b="1" i="1" u="none" strike="noStrike" kern="1200" cap="none" spc="0" normalizeH="0" baseline="0" noProof="0" dirty="0">
                <a:ln>
                  <a:noFill/>
                </a:ln>
                <a:solidFill>
                  <a:srgbClr val="0070C0"/>
                </a:solidFill>
                <a:effectLst/>
                <a:uLnTx/>
                <a:uFillTx/>
                <a:latin typeface="Calibri" panose="020F0502020204030204"/>
                <a:ea typeface="+mn-ea"/>
                <a:cs typeface="+mn-cs"/>
              </a:rPr>
              <a:t>?</a:t>
            </a:r>
          </a:p>
        </p:txBody>
      </p:sp>
      <p:graphicFrame>
        <p:nvGraphicFramePr>
          <p:cNvPr id="10" name="Table 9">
            <a:extLst>
              <a:ext uri="{FF2B5EF4-FFF2-40B4-BE49-F238E27FC236}">
                <a16:creationId xmlns:a16="http://schemas.microsoft.com/office/drawing/2014/main" id="{954503E0-C118-4C7C-98EE-5115B71DA7F0}"/>
              </a:ext>
            </a:extLst>
          </p:cNvPr>
          <p:cNvGraphicFramePr>
            <a:graphicFrameLocks noGrp="1"/>
          </p:cNvGraphicFramePr>
          <p:nvPr>
            <p:extLst>
              <p:ext uri="{D42A27DB-BD31-4B8C-83A1-F6EECF244321}">
                <p14:modId xmlns:p14="http://schemas.microsoft.com/office/powerpoint/2010/main" val="1394467851"/>
              </p:ext>
            </p:extLst>
          </p:nvPr>
        </p:nvGraphicFramePr>
        <p:xfrm>
          <a:off x="333159" y="5189678"/>
          <a:ext cx="6039984" cy="1111722"/>
        </p:xfrm>
        <a:graphic>
          <a:graphicData uri="http://schemas.openxmlformats.org/drawingml/2006/table">
            <a:tbl>
              <a:tblPr firstRow="1" bandRow="1">
                <a:tableStyleId>{5C22544A-7EE6-4342-B048-85BDC9FD1C3A}</a:tableStyleId>
              </a:tblPr>
              <a:tblGrid>
                <a:gridCol w="1509996">
                  <a:extLst>
                    <a:ext uri="{9D8B030D-6E8A-4147-A177-3AD203B41FA5}">
                      <a16:colId xmlns:a16="http://schemas.microsoft.com/office/drawing/2014/main" val="2841525201"/>
                    </a:ext>
                  </a:extLst>
                </a:gridCol>
                <a:gridCol w="1509996">
                  <a:extLst>
                    <a:ext uri="{9D8B030D-6E8A-4147-A177-3AD203B41FA5}">
                      <a16:colId xmlns:a16="http://schemas.microsoft.com/office/drawing/2014/main" val="4010395278"/>
                    </a:ext>
                  </a:extLst>
                </a:gridCol>
                <a:gridCol w="1509996">
                  <a:extLst>
                    <a:ext uri="{9D8B030D-6E8A-4147-A177-3AD203B41FA5}">
                      <a16:colId xmlns:a16="http://schemas.microsoft.com/office/drawing/2014/main" val="713258"/>
                    </a:ext>
                  </a:extLst>
                </a:gridCol>
                <a:gridCol w="1509996">
                  <a:extLst>
                    <a:ext uri="{9D8B030D-6E8A-4147-A177-3AD203B41FA5}">
                      <a16:colId xmlns:a16="http://schemas.microsoft.com/office/drawing/2014/main" val="3137909808"/>
                    </a:ext>
                  </a:extLst>
                </a:gridCol>
              </a:tblGrid>
              <a:tr h="370574">
                <a:tc>
                  <a:txBody>
                    <a:bodyPr/>
                    <a:lstStyle/>
                    <a:p>
                      <a:pPr algn="r"/>
                      <a:endParaRPr lang="en-US" dirty="0"/>
                    </a:p>
                  </a:txBody>
                  <a:tcPr/>
                </a:tc>
                <a:tc>
                  <a:txBody>
                    <a:bodyPr/>
                    <a:lstStyle/>
                    <a:p>
                      <a:pPr algn="r"/>
                      <a:r>
                        <a:rPr lang="en-US" dirty="0"/>
                        <a:t>c (m/s)</a:t>
                      </a:r>
                    </a:p>
                  </a:txBody>
                  <a:tcPr/>
                </a:tc>
                <a:tc>
                  <a:txBody>
                    <a:bodyPr/>
                    <a:lstStyle/>
                    <a:p>
                      <a:pPr algn="r"/>
                      <a:r>
                        <a:rPr lang="en-US" dirty="0"/>
                        <a:t>Max </a:t>
                      </a:r>
                      <a:r>
                        <a:rPr lang="en-US" dirty="0" err="1"/>
                        <a:t>c</a:t>
                      </a:r>
                      <a:r>
                        <a:rPr lang="en-US" baseline="-25000" dirty="0" err="1"/>
                        <a:t>R</a:t>
                      </a:r>
                      <a:r>
                        <a:rPr lang="en-US" baseline="-25000" dirty="0"/>
                        <a:t> </a:t>
                      </a:r>
                      <a:r>
                        <a:rPr lang="en-US" dirty="0"/>
                        <a:t>(m/s)</a:t>
                      </a:r>
                      <a:endParaRPr lang="en-US" baseline="-25000" dirty="0"/>
                    </a:p>
                  </a:txBody>
                  <a:tcPr/>
                </a:tc>
                <a:tc>
                  <a:txBody>
                    <a:bodyPr/>
                    <a:lstStyle/>
                    <a:p>
                      <a:pPr algn="r"/>
                      <a:r>
                        <a:rPr lang="en-US" dirty="0" err="1">
                          <a:latin typeface="Symbol" panose="05050102010706020507" pitchFamily="18" charset="2"/>
                        </a:rPr>
                        <a:t>l</a:t>
                      </a:r>
                      <a:r>
                        <a:rPr lang="en-US" baseline="-25000" dirty="0" err="1"/>
                        <a:t>R</a:t>
                      </a:r>
                      <a:r>
                        <a:rPr lang="en-US" baseline="-25000" dirty="0"/>
                        <a:t> </a:t>
                      </a:r>
                      <a:r>
                        <a:rPr lang="en-US" dirty="0"/>
                        <a:t>=c/f (km)</a:t>
                      </a:r>
                    </a:p>
                  </a:txBody>
                  <a:tcPr/>
                </a:tc>
                <a:extLst>
                  <a:ext uri="{0D108BD9-81ED-4DB2-BD59-A6C34878D82A}">
                    <a16:rowId xmlns:a16="http://schemas.microsoft.com/office/drawing/2014/main" val="200923501"/>
                  </a:ext>
                </a:extLst>
              </a:tr>
              <a:tr h="370574">
                <a:tc>
                  <a:txBody>
                    <a:bodyPr/>
                    <a:lstStyle/>
                    <a:p>
                      <a:pPr algn="r"/>
                      <a:r>
                        <a:rPr lang="en-US" dirty="0"/>
                        <a:t>Barotropic</a:t>
                      </a:r>
                    </a:p>
                  </a:txBody>
                  <a:tcPr/>
                </a:tc>
                <a:tc>
                  <a:txBody>
                    <a:bodyPr/>
                    <a:lstStyle/>
                    <a:p>
                      <a:pPr algn="r"/>
                      <a:r>
                        <a:rPr lang="en-US" dirty="0"/>
                        <a:t>300 </a:t>
                      </a:r>
                    </a:p>
                  </a:txBody>
                  <a:tcPr/>
                </a:tc>
                <a:tc>
                  <a:txBody>
                    <a:bodyPr/>
                    <a:lstStyle/>
                    <a:p>
                      <a:pPr algn="r"/>
                      <a:r>
                        <a:rPr lang="en-US" dirty="0"/>
                        <a:t>-22.5</a:t>
                      </a:r>
                    </a:p>
                  </a:txBody>
                  <a:tcPr/>
                </a:tc>
                <a:tc>
                  <a:txBody>
                    <a:bodyPr/>
                    <a:lstStyle/>
                    <a:p>
                      <a:pPr algn="r"/>
                      <a:r>
                        <a:rPr lang="en-US" dirty="0"/>
                        <a:t>3,000</a:t>
                      </a:r>
                    </a:p>
                  </a:txBody>
                  <a:tcPr/>
                </a:tc>
                <a:extLst>
                  <a:ext uri="{0D108BD9-81ED-4DB2-BD59-A6C34878D82A}">
                    <a16:rowId xmlns:a16="http://schemas.microsoft.com/office/drawing/2014/main" val="3058233278"/>
                  </a:ext>
                </a:extLst>
              </a:tr>
              <a:tr h="370574">
                <a:tc>
                  <a:txBody>
                    <a:bodyPr/>
                    <a:lstStyle/>
                    <a:p>
                      <a:pPr algn="r"/>
                      <a:r>
                        <a:rPr lang="en-US" dirty="0"/>
                        <a:t>Baroclinic</a:t>
                      </a:r>
                    </a:p>
                  </a:txBody>
                  <a:tcPr/>
                </a:tc>
                <a:tc>
                  <a:txBody>
                    <a:bodyPr/>
                    <a:lstStyle/>
                    <a:p>
                      <a:pPr algn="r"/>
                      <a:r>
                        <a:rPr lang="en-US" dirty="0"/>
                        <a:t>50</a:t>
                      </a:r>
                    </a:p>
                  </a:txBody>
                  <a:tcPr/>
                </a:tc>
                <a:tc>
                  <a:txBody>
                    <a:bodyPr/>
                    <a:lstStyle/>
                    <a:p>
                      <a:pPr algn="r"/>
                      <a:r>
                        <a:rPr lang="en-US" dirty="0"/>
                        <a:t>-3.8</a:t>
                      </a:r>
                    </a:p>
                  </a:txBody>
                  <a:tcPr/>
                </a:tc>
                <a:tc>
                  <a:txBody>
                    <a:bodyPr/>
                    <a:lstStyle/>
                    <a:p>
                      <a:pPr algn="r"/>
                      <a:r>
                        <a:rPr lang="en-US" dirty="0"/>
                        <a:t>500</a:t>
                      </a:r>
                    </a:p>
                  </a:txBody>
                  <a:tcPr/>
                </a:tc>
                <a:extLst>
                  <a:ext uri="{0D108BD9-81ED-4DB2-BD59-A6C34878D82A}">
                    <a16:rowId xmlns:a16="http://schemas.microsoft.com/office/drawing/2014/main" val="839806300"/>
                  </a:ext>
                </a:extLst>
              </a:tr>
            </a:tbl>
          </a:graphicData>
        </a:graphic>
      </p:graphicFrame>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727CD28F-8CB1-4395-8F07-5E85926252E8}"/>
                  </a:ext>
                </a:extLst>
              </p:cNvPr>
              <p:cNvSpPr/>
              <p:nvPr/>
            </p:nvSpPr>
            <p:spPr>
              <a:xfrm>
                <a:off x="6601428" y="5056454"/>
                <a:ext cx="2372949" cy="1508105"/>
              </a:xfrm>
              <a:prstGeom prst="rect">
                <a:avLst/>
              </a:prstGeom>
            </p:spPr>
            <p:txBody>
              <a:bodyPr wrap="square">
                <a:spAutoFit/>
              </a:bodyPr>
              <a:lstStyle/>
              <a:p>
                <a:pPr marL="0" marR="0" lvl="0" indent="0" algn="l" defTabSz="457200" rtl="0" eaLnBrk="1" fontAlgn="auto" latinLnBrk="0" hangingPunct="1">
                  <a:spcBef>
                    <a:spcPts val="0"/>
                  </a:spcBef>
                  <a:spcAft>
                    <a:spcPts val="1200"/>
                  </a:spcAft>
                  <a:buClrTx/>
                  <a:buSzTx/>
                  <a:buFontTx/>
                  <a:buNone/>
                  <a:tabLst/>
                  <a:defRPr/>
                </a:pPr>
                <a:r>
                  <a:rPr lang="en-US" dirty="0">
                    <a:solidFill>
                      <a:prstClr val="black"/>
                    </a:solidFill>
                    <a:latin typeface="Calibri" panose="020F0502020204030204"/>
                  </a:rPr>
                  <a:t>Max Rossby wave phase speed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a:t>
                </a:r>
                <a:r>
                  <a:rPr kumimoji="0" lang="en-US" sz="1800" b="0" i="0" u="none" strike="noStrike" kern="1200" cap="none" spc="0" normalizeH="0" baseline="-25000" noProof="0" dirty="0" err="1">
                    <a:ln>
                      <a:noFill/>
                    </a:ln>
                    <a:solidFill>
                      <a:prstClr val="black"/>
                    </a:solidFill>
                    <a:effectLst/>
                    <a:uLnTx/>
                    <a:uFillTx/>
                    <a:latin typeface="Calibri" panose="020F0502020204030204"/>
                    <a:ea typeface="+mn-ea"/>
                    <a:cs typeface="+mn-cs"/>
                  </a:rPr>
                  <a:t>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dirty="0">
                    <a:ln>
                      <a:noFill/>
                    </a:ln>
                    <a:solidFill>
                      <a:prstClr val="black"/>
                    </a:solidFill>
                    <a:effectLst/>
                    <a:uLnTx/>
                    <a:uFillTx/>
                    <a:latin typeface="Symbol" panose="05050102010706020507" pitchFamily="18" charset="2"/>
                    <a:ea typeface="+mn-ea"/>
                    <a:cs typeface="+mn-cs"/>
                  </a:rPr>
                  <a:t>bl</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R</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2</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 </a:t>
                </a:r>
              </a:p>
              <a:p>
                <a:pPr marL="0" marR="0" lvl="0" indent="0" algn="l" defTabSz="457200" rtl="0" eaLnBrk="1" fontAlgn="auto" latinLnBrk="0" hangingPunct="1">
                  <a:spcBef>
                    <a:spcPts val="0"/>
                  </a:spcBef>
                  <a:spcAft>
                    <a:spcPts val="120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Symbol" panose="05050102010706020507" pitchFamily="18" charset="2"/>
                    <a:ea typeface="+mn-ea"/>
                    <a:cs typeface="+mn-cs"/>
                  </a:rPr>
                  <a:t>l</a:t>
                </a:r>
                <a:r>
                  <a:rPr kumimoji="0" lang="en-US" sz="1800" b="0" i="0" u="none" strike="noStrike" kern="1200" cap="none" spc="0" normalizeH="0" baseline="-25000" noProof="0" dirty="0" err="1">
                    <a:ln>
                      <a:noFill/>
                    </a:ln>
                    <a:solidFill>
                      <a:prstClr val="black"/>
                    </a:solidFill>
                    <a:effectLst/>
                    <a:uLnTx/>
                    <a:uFillTx/>
                    <a:latin typeface="Calibri" panose="020F0502020204030204"/>
                    <a:ea typeface="+mn-ea"/>
                    <a:cs typeface="+mn-cs"/>
                  </a:rPr>
                  <a:t>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=c/f , Rossby radius</a:t>
                </a:r>
              </a:p>
              <a:p>
                <a:pPr marL="0" marR="0" lvl="0" indent="0" algn="l" defTabSz="457200" rtl="0" eaLnBrk="1" fontAlgn="auto" latinLnBrk="0" hangingPunct="1">
                  <a:spcBef>
                    <a:spcPts val="0"/>
                  </a:spcBef>
                  <a:spcAft>
                    <a:spcPts val="1200"/>
                  </a:spcAft>
                  <a:buClrTx/>
                  <a:buSzTx/>
                  <a:buFontTx/>
                  <a:buNone/>
                  <a:tabLst/>
                  <a:defRPr/>
                </a:pPr>
                <a14:m>
                  <m:oMath xmlns:m="http://schemas.openxmlformats.org/officeDocument/2006/math">
                    <m:acc>
                      <m:accPr>
                        <m:chr m:val="̅"/>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acc>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10~30 m/s</a:t>
                </a:r>
              </a:p>
            </p:txBody>
          </p:sp>
        </mc:Choice>
        <mc:Fallback xmlns="">
          <p:sp>
            <p:nvSpPr>
              <p:cNvPr id="11" name="Rectangle 10">
                <a:extLst>
                  <a:ext uri="{FF2B5EF4-FFF2-40B4-BE49-F238E27FC236}">
                    <a16:creationId xmlns:a16="http://schemas.microsoft.com/office/drawing/2014/main" id="{727CD28F-8CB1-4395-8F07-5E85926252E8}"/>
                  </a:ext>
                </a:extLst>
              </p:cNvPr>
              <p:cNvSpPr>
                <a:spLocks noRot="1" noChangeAspect="1" noMove="1" noResize="1" noEditPoints="1" noAdjustHandles="1" noChangeArrowheads="1" noChangeShapeType="1" noTextEdit="1"/>
              </p:cNvSpPr>
              <p:nvPr/>
            </p:nvSpPr>
            <p:spPr>
              <a:xfrm>
                <a:off x="6601428" y="5056454"/>
                <a:ext cx="2372949" cy="1508105"/>
              </a:xfrm>
              <a:prstGeom prst="rect">
                <a:avLst/>
              </a:prstGeom>
              <a:blipFill>
                <a:blip r:embed="rId2"/>
                <a:stretch>
                  <a:fillRect l="-2314" t="-2016" b="-5242"/>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0D807F10-08B1-4C5F-B925-0F44CB2B6F75}"/>
              </a:ext>
            </a:extLst>
          </p:cNvPr>
          <p:cNvSpPr txBox="1"/>
          <p:nvPr/>
        </p:nvSpPr>
        <p:spPr>
          <a:xfrm>
            <a:off x="6614297" y="4269044"/>
            <a:ext cx="2411332" cy="369332"/>
          </a:xfrm>
          <a:prstGeom prst="rect">
            <a:avLst/>
          </a:prstGeom>
          <a:noFill/>
        </p:spPr>
        <p:txBody>
          <a:bodyPr wrap="square" rtlCol="0">
            <a:spAutoFit/>
          </a:bodyPr>
          <a:lstStyle/>
          <a:p>
            <a:r>
              <a:rPr lang="en-US" dirty="0" err="1"/>
              <a:t>Karoly</a:t>
            </a:r>
            <a:r>
              <a:rPr lang="en-US" dirty="0"/>
              <a:t> et al. (1989, </a:t>
            </a:r>
            <a:r>
              <a:rPr lang="en-US" i="1" dirty="0"/>
              <a:t>JAS</a:t>
            </a:r>
            <a:r>
              <a:rPr lang="en-US" dirty="0"/>
              <a:t>)</a:t>
            </a:r>
          </a:p>
        </p:txBody>
      </p:sp>
      <p:grpSp>
        <p:nvGrpSpPr>
          <p:cNvPr id="13" name="Group 12">
            <a:extLst>
              <a:ext uri="{FF2B5EF4-FFF2-40B4-BE49-F238E27FC236}">
                <a16:creationId xmlns:a16="http://schemas.microsoft.com/office/drawing/2014/main" id="{6EF7A18B-E70C-48F2-B298-04A1911AE3BD}"/>
              </a:ext>
            </a:extLst>
          </p:cNvPr>
          <p:cNvGrpSpPr/>
          <p:nvPr/>
        </p:nvGrpSpPr>
        <p:grpSpPr>
          <a:xfrm>
            <a:off x="4951630" y="1321523"/>
            <a:ext cx="3299595" cy="2923196"/>
            <a:chOff x="3151467" y="3782404"/>
            <a:chExt cx="3299595" cy="2923196"/>
          </a:xfrm>
        </p:grpSpPr>
        <p:pic>
          <p:nvPicPr>
            <p:cNvPr id="14" name="Picture 2" descr="http://www.esrl.noaa.gov/psd/tmp/corr/169.228.178.62.128.13.25.47.gif">
              <a:extLst>
                <a:ext uri="{FF2B5EF4-FFF2-40B4-BE49-F238E27FC236}">
                  <a16:creationId xmlns:a16="http://schemas.microsoft.com/office/drawing/2014/main" id="{1359D845-E6D6-49A9-9A76-62467BFF93D3}"/>
                </a:ext>
              </a:extLst>
            </p:cNvPr>
            <p:cNvPicPr>
              <a:picLocks noChangeAspect="1" noChangeArrowheads="1"/>
            </p:cNvPicPr>
            <p:nvPr/>
          </p:nvPicPr>
          <p:blipFill>
            <a:blip r:embed="rId3" cstate="print"/>
            <a:srcRect l="23788" t="8787" r="16991" b="13181"/>
            <a:stretch>
              <a:fillRect/>
            </a:stretch>
          </p:blipFill>
          <p:spPr bwMode="auto">
            <a:xfrm>
              <a:off x="3151467" y="3782404"/>
              <a:ext cx="2868333" cy="2923196"/>
            </a:xfrm>
            <a:prstGeom prst="rect">
              <a:avLst/>
            </a:prstGeom>
            <a:noFill/>
          </p:spPr>
        </p:pic>
        <p:pic>
          <p:nvPicPr>
            <p:cNvPr id="15" name="Picture 2" descr="http://www.esrl.noaa.gov/psd/tmp/corr/169.228.178.62.128.13.25.47.gif">
              <a:extLst>
                <a:ext uri="{FF2B5EF4-FFF2-40B4-BE49-F238E27FC236}">
                  <a16:creationId xmlns:a16="http://schemas.microsoft.com/office/drawing/2014/main" id="{FB1CD2E8-046D-4BFC-9E8B-A3CB8565B697}"/>
                </a:ext>
              </a:extLst>
            </p:cNvPr>
            <p:cNvPicPr>
              <a:picLocks noChangeAspect="1" noChangeArrowheads="1"/>
            </p:cNvPicPr>
            <p:nvPr/>
          </p:nvPicPr>
          <p:blipFill>
            <a:blip r:embed="rId3" cstate="print"/>
            <a:srcRect l="88354" t="8787" r="3398" b="8787"/>
            <a:stretch>
              <a:fillRect/>
            </a:stretch>
          </p:blipFill>
          <p:spPr bwMode="auto">
            <a:xfrm>
              <a:off x="6096000" y="3884664"/>
              <a:ext cx="355062" cy="2744736"/>
            </a:xfrm>
            <a:prstGeom prst="rect">
              <a:avLst/>
            </a:prstGeom>
            <a:noFill/>
          </p:spPr>
        </p:pic>
        <p:sp>
          <p:nvSpPr>
            <p:cNvPr id="16" name="TextBox 15">
              <a:extLst>
                <a:ext uri="{FF2B5EF4-FFF2-40B4-BE49-F238E27FC236}">
                  <a16:creationId xmlns:a16="http://schemas.microsoft.com/office/drawing/2014/main" id="{0141DF48-D554-49F0-A174-DFED8E017B57}"/>
                </a:ext>
              </a:extLst>
            </p:cNvPr>
            <p:cNvSpPr txBox="1"/>
            <p:nvPr/>
          </p:nvSpPr>
          <p:spPr>
            <a:xfrm>
              <a:off x="5308849" y="6304002"/>
              <a:ext cx="990600" cy="369332"/>
            </a:xfrm>
            <a:prstGeom prst="rect">
              <a:avLst/>
            </a:prstGeom>
            <a:noFill/>
          </p:spPr>
          <p:txBody>
            <a:bodyPr wrap="square" rtlCol="0">
              <a:spAutoFit/>
            </a:bodyPr>
            <a:lstStyle/>
            <a:p>
              <a:r>
                <a:rPr lang="en-US" dirty="0"/>
                <a:t>700 </a:t>
              </a:r>
              <a:r>
                <a:rPr lang="en-US" dirty="0" err="1"/>
                <a:t>hPa</a:t>
              </a:r>
              <a:endParaRPr lang="en-US" dirty="0"/>
            </a:p>
          </p:txBody>
        </p:sp>
      </p:grpSp>
      <p:grpSp>
        <p:nvGrpSpPr>
          <p:cNvPr id="17" name="Group 16">
            <a:extLst>
              <a:ext uri="{FF2B5EF4-FFF2-40B4-BE49-F238E27FC236}">
                <a16:creationId xmlns:a16="http://schemas.microsoft.com/office/drawing/2014/main" id="{F6CFDFBB-38CD-4EE4-BF96-72284051FAFD}"/>
              </a:ext>
            </a:extLst>
          </p:cNvPr>
          <p:cNvGrpSpPr/>
          <p:nvPr/>
        </p:nvGrpSpPr>
        <p:grpSpPr>
          <a:xfrm>
            <a:off x="1549897" y="1334549"/>
            <a:ext cx="3401733" cy="2923204"/>
            <a:chOff x="3075267" y="963004"/>
            <a:chExt cx="3401733" cy="2923204"/>
          </a:xfrm>
        </p:grpSpPr>
        <p:pic>
          <p:nvPicPr>
            <p:cNvPr id="18" name="Picture 4" descr="http://www.esrl.noaa.gov/psd/tmp/corr/169.228.178.62.128.13.28.42.gif">
              <a:extLst>
                <a:ext uri="{FF2B5EF4-FFF2-40B4-BE49-F238E27FC236}">
                  <a16:creationId xmlns:a16="http://schemas.microsoft.com/office/drawing/2014/main" id="{4AB779B4-AF74-4D2B-944D-559B95E702E7}"/>
                </a:ext>
              </a:extLst>
            </p:cNvPr>
            <p:cNvPicPr>
              <a:picLocks noChangeAspect="1" noChangeArrowheads="1"/>
            </p:cNvPicPr>
            <p:nvPr/>
          </p:nvPicPr>
          <p:blipFill>
            <a:blip r:embed="rId4" cstate="print"/>
            <a:srcRect l="23788" t="8787" r="16991" b="13181"/>
            <a:stretch>
              <a:fillRect/>
            </a:stretch>
          </p:blipFill>
          <p:spPr bwMode="auto">
            <a:xfrm>
              <a:off x="3075267" y="963004"/>
              <a:ext cx="2868220" cy="2923204"/>
            </a:xfrm>
            <a:prstGeom prst="rect">
              <a:avLst/>
            </a:prstGeom>
            <a:noFill/>
          </p:spPr>
        </p:pic>
        <p:pic>
          <p:nvPicPr>
            <p:cNvPr id="19" name="Picture 4" descr="http://www.esrl.noaa.gov/psd/tmp/corr/169.228.178.62.128.13.28.42.gif">
              <a:extLst>
                <a:ext uri="{FF2B5EF4-FFF2-40B4-BE49-F238E27FC236}">
                  <a16:creationId xmlns:a16="http://schemas.microsoft.com/office/drawing/2014/main" id="{9EB4273A-724C-4E2C-A19F-16F9E8B32106}"/>
                </a:ext>
              </a:extLst>
            </p:cNvPr>
            <p:cNvPicPr>
              <a:picLocks noChangeAspect="1" noChangeArrowheads="1"/>
            </p:cNvPicPr>
            <p:nvPr/>
          </p:nvPicPr>
          <p:blipFill>
            <a:blip r:embed="rId4" cstate="print"/>
            <a:srcRect l="88354" t="8787" r="3398" b="8787"/>
            <a:stretch>
              <a:fillRect/>
            </a:stretch>
          </p:blipFill>
          <p:spPr bwMode="auto">
            <a:xfrm>
              <a:off x="6121899" y="1141464"/>
              <a:ext cx="355101" cy="2744736"/>
            </a:xfrm>
            <a:prstGeom prst="rect">
              <a:avLst/>
            </a:prstGeom>
            <a:noFill/>
          </p:spPr>
        </p:pic>
        <p:sp>
          <p:nvSpPr>
            <p:cNvPr id="20" name="TextBox 19">
              <a:extLst>
                <a:ext uri="{FF2B5EF4-FFF2-40B4-BE49-F238E27FC236}">
                  <a16:creationId xmlns:a16="http://schemas.microsoft.com/office/drawing/2014/main" id="{87E2B973-2DFC-4B92-9034-9B2955CA4238}"/>
                </a:ext>
              </a:extLst>
            </p:cNvPr>
            <p:cNvSpPr txBox="1"/>
            <p:nvPr/>
          </p:nvSpPr>
          <p:spPr>
            <a:xfrm>
              <a:off x="5308849" y="3398325"/>
              <a:ext cx="990600" cy="369332"/>
            </a:xfrm>
            <a:prstGeom prst="rect">
              <a:avLst/>
            </a:prstGeom>
            <a:noFill/>
          </p:spPr>
          <p:txBody>
            <a:bodyPr wrap="square" rtlCol="0">
              <a:spAutoFit/>
            </a:bodyPr>
            <a:lstStyle/>
            <a:p>
              <a:r>
                <a:rPr lang="en-US" dirty="0"/>
                <a:t>200 </a:t>
              </a:r>
              <a:r>
                <a:rPr lang="en-US" dirty="0" err="1"/>
                <a:t>hPa</a:t>
              </a:r>
              <a:endParaRPr lang="en-US" dirty="0"/>
            </a:p>
          </p:txBody>
        </p:sp>
      </p:grpSp>
      <p:sp>
        <p:nvSpPr>
          <p:cNvPr id="21" name="TextBox 20">
            <a:extLst>
              <a:ext uri="{FF2B5EF4-FFF2-40B4-BE49-F238E27FC236}">
                <a16:creationId xmlns:a16="http://schemas.microsoft.com/office/drawing/2014/main" id="{126106D0-A593-4C0A-8DB6-CF3A2CACAFA0}"/>
              </a:ext>
            </a:extLst>
          </p:cNvPr>
          <p:cNvSpPr txBox="1"/>
          <p:nvPr/>
        </p:nvSpPr>
        <p:spPr>
          <a:xfrm>
            <a:off x="766125" y="1891667"/>
            <a:ext cx="783772" cy="400110"/>
          </a:xfrm>
          <a:prstGeom prst="rect">
            <a:avLst/>
          </a:prstGeom>
          <a:noFill/>
        </p:spPr>
        <p:txBody>
          <a:bodyPr wrap="square" rtlCol="0">
            <a:spAutoFit/>
          </a:bodyPr>
          <a:lstStyle/>
          <a:p>
            <a:r>
              <a:rPr lang="en-US" sz="2000" b="1" dirty="0"/>
              <a:t>PNA</a:t>
            </a:r>
          </a:p>
        </p:txBody>
      </p:sp>
    </p:spTree>
    <p:extLst>
      <p:ext uri="{BB962C8B-B14F-4D97-AF65-F5344CB8AC3E}">
        <p14:creationId xmlns:p14="http://schemas.microsoft.com/office/powerpoint/2010/main" val="50954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EA4B276-8520-4233-9946-47F8834FE233}"/>
              </a:ext>
            </a:extLst>
          </p:cNvPr>
          <p:cNvPicPr>
            <a:picLocks noChangeAspect="1"/>
          </p:cNvPicPr>
          <p:nvPr/>
        </p:nvPicPr>
        <p:blipFill>
          <a:blip r:embed="rId3"/>
          <a:stretch>
            <a:fillRect/>
          </a:stretch>
        </p:blipFill>
        <p:spPr>
          <a:xfrm>
            <a:off x="5165174" y="275859"/>
            <a:ext cx="3644951" cy="3173574"/>
          </a:xfrm>
          <a:prstGeom prst="rect">
            <a:avLst/>
          </a:prstGeom>
        </p:spPr>
      </p:pic>
      <p:sp>
        <p:nvSpPr>
          <p:cNvPr id="8" name="Rectangle 7">
            <a:extLst>
              <a:ext uri="{FF2B5EF4-FFF2-40B4-BE49-F238E27FC236}">
                <a16:creationId xmlns:a16="http://schemas.microsoft.com/office/drawing/2014/main" id="{A4B1ADAE-22B5-49F7-906F-200691F2747E}"/>
              </a:ext>
            </a:extLst>
          </p:cNvPr>
          <p:cNvSpPr/>
          <p:nvPr/>
        </p:nvSpPr>
        <p:spPr>
          <a:xfrm>
            <a:off x="216320" y="1255514"/>
            <a:ext cx="2110962"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 stationary waves</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B9A1AB3-ECE6-4003-B64C-4201ABABBBBD}"/>
                  </a:ext>
                </a:extLst>
              </p:cNvPr>
              <p:cNvSpPr txBox="1"/>
              <p:nvPr/>
            </p:nvSpPr>
            <p:spPr>
              <a:xfrm>
                <a:off x="302548" y="1905304"/>
                <a:ext cx="3304431" cy="622350"/>
              </a:xfrm>
              <a:prstGeom prst="rect">
                <a:avLst/>
              </a:prstGeom>
              <a:noFill/>
            </p:spPr>
            <p:txBody>
              <a:bodyPr wrap="none" lIns="0" tIns="0" rIns="0" bIns="0" rtlCol="0">
                <a:spAutoFit/>
              </a:bodyPr>
              <a:lstStyle/>
              <a:p>
                <a:pPr lvl="0">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srgbClr val="0080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008000"/>
                              </a:solidFill>
                              <a:effectLst/>
                              <a:uLnTx/>
                              <a:uFillTx/>
                              <a:latin typeface="Cambria Math" panose="02040503050406030204" pitchFamily="18" charset="0"/>
                              <a:ea typeface="+mn-ea"/>
                              <a:cs typeface="+mn-cs"/>
                            </a:rPr>
                            <m:t>𝒄</m:t>
                          </m:r>
                        </m:e>
                        <m:sub>
                          <m:r>
                            <a:rPr kumimoji="0" lang="en-US" sz="1800" b="0" i="1" u="none" strike="noStrike" kern="1200" cap="none" spc="0" normalizeH="0" baseline="0" noProof="0" smtClean="0">
                              <a:ln>
                                <a:noFill/>
                              </a:ln>
                              <a:solidFill>
                                <a:srgbClr val="008000"/>
                              </a:solidFill>
                              <a:effectLst/>
                              <a:uLnTx/>
                              <a:uFillTx/>
                              <a:latin typeface="Cambria Math" panose="02040503050406030204" pitchFamily="18" charset="0"/>
                              <a:ea typeface="+mn-ea"/>
                              <a:cs typeface="+mn-cs"/>
                            </a:rPr>
                            <m:t>𝑔</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𝜔</m:t>
                              </m:r>
                            </m:num>
                            <m:den>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𝑘</m:t>
                              </m:r>
                            </m:den>
                          </m:f>
                          <m:r>
                            <a:rPr lang="en-US" b="0" i="1" smtClean="0">
                              <a:solidFill>
                                <a:prstClr val="black"/>
                              </a:solidFill>
                              <a:latin typeface="Cambria Math" panose="02040503050406030204" pitchFamily="18" charset="0"/>
                            </a:rPr>
                            <m:t>,</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𝜔</m:t>
                              </m:r>
                            </m:num>
                            <m:den>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𝑙</m:t>
                              </m:r>
                            </m:den>
                          </m:f>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acc>
                            <m:accPr>
                              <m:chr m:val="̅"/>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acc>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𝑘</m:t>
                          </m:r>
                        </m:num>
                        <m:den>
                          <m:d>
                            <m:d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p>
                                <m:s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𝑘</m:t>
                                  </m:r>
                                </m:e>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𝑙</m:t>
                                  </m:r>
                                </m:e>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e>
                          </m:d>
                        </m:den>
                      </m:f>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𝑘</m:t>
                          </m:r>
                          <m: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𝑙</m:t>
                          </m:r>
                        </m:e>
                      </m:d>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TextBox 8">
                <a:extLst>
                  <a:ext uri="{FF2B5EF4-FFF2-40B4-BE49-F238E27FC236}">
                    <a16:creationId xmlns:a16="http://schemas.microsoft.com/office/drawing/2014/main" id="{3B9A1AB3-ECE6-4003-B64C-4201ABABBBBD}"/>
                  </a:ext>
                </a:extLst>
              </p:cNvPr>
              <p:cNvSpPr txBox="1">
                <a:spLocks noRot="1" noChangeAspect="1" noMove="1" noResize="1" noEditPoints="1" noAdjustHandles="1" noChangeArrowheads="1" noChangeShapeType="1" noTextEdit="1"/>
              </p:cNvSpPr>
              <p:nvPr/>
            </p:nvSpPr>
            <p:spPr>
              <a:xfrm>
                <a:off x="302548" y="1905304"/>
                <a:ext cx="3304431" cy="62235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37851313-0917-435B-A7FE-828355D5620C}"/>
                  </a:ext>
                </a:extLst>
              </p:cNvPr>
              <p:cNvSpPr/>
              <p:nvPr/>
            </p:nvSpPr>
            <p:spPr>
              <a:xfrm>
                <a:off x="2327282" y="1115092"/>
                <a:ext cx="1393074" cy="61831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sSup>
                            <m:s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𝑘</m:t>
                              </m:r>
                            </m:e>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𝑙</m:t>
                          </m:r>
                        </m:e>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𝛽</m:t>
                          </m:r>
                        </m:num>
                        <m:den>
                          <m:acc>
                            <m:accPr>
                              <m:chr m:val="̅"/>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acc>
                        </m:den>
                      </m:f>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 name="Rectangle 10">
                <a:extLst>
                  <a:ext uri="{FF2B5EF4-FFF2-40B4-BE49-F238E27FC236}">
                    <a16:creationId xmlns:a16="http://schemas.microsoft.com/office/drawing/2014/main" id="{37851313-0917-435B-A7FE-828355D5620C}"/>
                  </a:ext>
                </a:extLst>
              </p:cNvPr>
              <p:cNvSpPr>
                <a:spLocks noRot="1" noChangeAspect="1" noMove="1" noResize="1" noEditPoints="1" noAdjustHandles="1" noChangeArrowheads="1" noChangeShapeType="1" noTextEdit="1"/>
              </p:cNvSpPr>
              <p:nvPr/>
            </p:nvSpPr>
            <p:spPr>
              <a:xfrm>
                <a:off x="2327282" y="1115092"/>
                <a:ext cx="1393074" cy="61831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FBB25FF4-3816-4F7A-A1C0-C9CCE2B5D5D9}"/>
                  </a:ext>
                </a:extLst>
              </p:cNvPr>
              <p:cNvSpPr/>
              <p:nvPr/>
            </p:nvSpPr>
            <p:spPr>
              <a:xfrm>
                <a:off x="190174" y="2865992"/>
                <a:ext cx="4686644" cy="1554272"/>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group velocity vector for stationary Rossby waves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𝜔</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 </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 is perpendicular to the wave crests (constant phase lines).</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Wave energy propagates along a great circle on a sphere, </a:t>
                </a: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escaping out of tropics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Choice>
        <mc:Fallback xmlns="">
          <p:sp>
            <p:nvSpPr>
              <p:cNvPr id="14" name="Rectangle 13">
                <a:extLst>
                  <a:ext uri="{FF2B5EF4-FFF2-40B4-BE49-F238E27FC236}">
                    <a16:creationId xmlns:a16="http://schemas.microsoft.com/office/drawing/2014/main" id="{FBB25FF4-3816-4F7A-A1C0-C9CCE2B5D5D9}"/>
                  </a:ext>
                </a:extLst>
              </p:cNvPr>
              <p:cNvSpPr>
                <a:spLocks noRot="1" noChangeAspect="1" noMove="1" noResize="1" noEditPoints="1" noAdjustHandles="1" noChangeArrowheads="1" noChangeShapeType="1" noTextEdit="1"/>
              </p:cNvSpPr>
              <p:nvPr/>
            </p:nvSpPr>
            <p:spPr>
              <a:xfrm>
                <a:off x="190174" y="2865992"/>
                <a:ext cx="4686644" cy="1554272"/>
              </a:xfrm>
              <a:prstGeom prst="rect">
                <a:avLst/>
              </a:prstGeom>
              <a:blipFill>
                <a:blip r:embed="rId6"/>
                <a:stretch>
                  <a:fillRect l="-780" t="-1961" b="-5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C18D7FB0-134E-402B-9449-BCA6435C7057}"/>
                  </a:ext>
                </a:extLst>
              </p:cNvPr>
              <p:cNvSpPr/>
              <p:nvPr/>
            </p:nvSpPr>
            <p:spPr>
              <a:xfrm>
                <a:off x="7787885" y="916927"/>
                <a:ext cx="911275"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K</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14:m>
                  <m:oMath xmlns:m="http://schemas.openxmlformats.org/officeDocument/2006/math">
                    <m:d>
                      <m:d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𝑘</m:t>
                        </m:r>
                        <m: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𝑙</m:t>
                        </m:r>
                      </m:e>
                    </m:d>
                  </m:oMath>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0" name="Rectangle 19">
                <a:extLst>
                  <a:ext uri="{FF2B5EF4-FFF2-40B4-BE49-F238E27FC236}">
                    <a16:creationId xmlns:a16="http://schemas.microsoft.com/office/drawing/2014/main" id="{C18D7FB0-134E-402B-9449-BCA6435C7057}"/>
                  </a:ext>
                </a:extLst>
              </p:cNvPr>
              <p:cNvSpPr>
                <a:spLocks noRot="1" noChangeAspect="1" noMove="1" noResize="1" noEditPoints="1" noAdjustHandles="1" noChangeArrowheads="1" noChangeShapeType="1" noTextEdit="1"/>
              </p:cNvSpPr>
              <p:nvPr/>
            </p:nvSpPr>
            <p:spPr>
              <a:xfrm>
                <a:off x="7787885" y="916927"/>
                <a:ext cx="911275" cy="369332"/>
              </a:xfrm>
              <a:prstGeom prst="rect">
                <a:avLst/>
              </a:prstGeom>
              <a:blipFill>
                <a:blip r:embed="rId7"/>
                <a:stretch>
                  <a:fillRect l="-6040" t="-8197" b="-24590"/>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EFF2B9BD-C85A-4973-BDED-456B669DA4CD}"/>
              </a:ext>
            </a:extLst>
          </p:cNvPr>
          <p:cNvSpPr txBox="1"/>
          <p:nvPr/>
        </p:nvSpPr>
        <p:spPr>
          <a:xfrm rot="2584698">
            <a:off x="6826191" y="1276603"/>
            <a:ext cx="85086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crests</a:t>
            </a:r>
          </a:p>
        </p:txBody>
      </p:sp>
      <p:sp>
        <p:nvSpPr>
          <p:cNvPr id="21" name="TextBox 20">
            <a:extLst>
              <a:ext uri="{FF2B5EF4-FFF2-40B4-BE49-F238E27FC236}">
                <a16:creationId xmlns:a16="http://schemas.microsoft.com/office/drawing/2014/main" id="{9EDAE08C-0320-45B3-8DE0-53D4DDC4EB72}"/>
              </a:ext>
            </a:extLst>
          </p:cNvPr>
          <p:cNvSpPr txBox="1"/>
          <p:nvPr/>
        </p:nvSpPr>
        <p:spPr>
          <a:xfrm rot="2584698">
            <a:off x="5843530" y="2230226"/>
            <a:ext cx="85086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crests</a:t>
            </a:r>
          </a:p>
        </p:txBody>
      </p:sp>
      <p:cxnSp>
        <p:nvCxnSpPr>
          <p:cNvPr id="7" name="Straight Connector 6">
            <a:extLst>
              <a:ext uri="{FF2B5EF4-FFF2-40B4-BE49-F238E27FC236}">
                <a16:creationId xmlns:a16="http://schemas.microsoft.com/office/drawing/2014/main" id="{78AAC2D2-8C56-494F-B331-0BDDB7CCCFC9}"/>
              </a:ext>
            </a:extLst>
          </p:cNvPr>
          <p:cNvCxnSpPr/>
          <p:nvPr/>
        </p:nvCxnSpPr>
        <p:spPr>
          <a:xfrm>
            <a:off x="6814752" y="916927"/>
            <a:ext cx="873740" cy="843913"/>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22" name="Straight Connector 21">
            <a:extLst>
              <a:ext uri="{FF2B5EF4-FFF2-40B4-BE49-F238E27FC236}">
                <a16:creationId xmlns:a16="http://schemas.microsoft.com/office/drawing/2014/main" id="{C46C223A-9F29-4FF1-9B94-9932C64B2D07}"/>
              </a:ext>
            </a:extLst>
          </p:cNvPr>
          <p:cNvCxnSpPr/>
          <p:nvPr/>
        </p:nvCxnSpPr>
        <p:spPr>
          <a:xfrm>
            <a:off x="5852540" y="1913240"/>
            <a:ext cx="873740" cy="843913"/>
          </a:xfrm>
          <a:prstGeom prst="line">
            <a:avLst/>
          </a:prstGeom>
          <a:ln w="57150"/>
        </p:spPr>
        <p:style>
          <a:lnRef idx="3">
            <a:schemeClr val="accent5"/>
          </a:lnRef>
          <a:fillRef idx="0">
            <a:schemeClr val="accent5"/>
          </a:fillRef>
          <a:effectRef idx="2">
            <a:schemeClr val="accent5"/>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D2AC322-DFFE-4240-ACAB-75FE58D49AE7}"/>
                  </a:ext>
                </a:extLst>
              </p:cNvPr>
              <p:cNvSpPr txBox="1"/>
              <p:nvPr/>
            </p:nvSpPr>
            <p:spPr>
              <a:xfrm>
                <a:off x="570243" y="135440"/>
                <a:ext cx="4306575" cy="664926"/>
              </a:xfrm>
              <a:prstGeom prst="rect">
                <a:avLst/>
              </a:prstGeom>
              <a:noFill/>
            </p:spPr>
            <p:txBody>
              <a:bodyPr wrap="square">
                <a:spAutoFit/>
              </a:bodyPr>
              <a:lstStyle/>
              <a:p>
                <a14:m>
                  <m:oMath xmlns:m="http://schemas.openxmlformats.org/officeDocument/2006/math">
                    <m:sSup>
                      <m:sSupPr>
                        <m:ctrlPr>
                          <a:rPr lang="en-US" sz="1800" i="1" smtClean="0">
                            <a:latin typeface="Cambria Math" panose="02040503050406030204" pitchFamily="18" charset="0"/>
                          </a:rPr>
                        </m:ctrlPr>
                      </m:sSupPr>
                      <m:e>
                        <m:r>
                          <a:rPr lang="en-US" sz="1800" i="1">
                            <a:latin typeface="Cambria Math" panose="02040503050406030204" pitchFamily="18" charset="0"/>
                          </a:rPr>
                          <m:t>𝜓</m:t>
                        </m:r>
                      </m:e>
                      <m:sup>
                        <m:r>
                          <a:rPr lang="en-US" sz="1800" i="1">
                            <a:latin typeface="Cambria Math" panose="02040503050406030204" pitchFamily="18" charset="0"/>
                          </a:rPr>
                          <m:t>′</m:t>
                        </m:r>
                      </m:sup>
                    </m:sSup>
                    <m:r>
                      <a:rPr lang="en-US" sz="1800" i="1">
                        <a:latin typeface="Cambria Math" panose="02040503050406030204" pitchFamily="18" charset="0"/>
                      </a:rPr>
                      <m:t>=</m:t>
                    </m:r>
                    <m:r>
                      <a:rPr lang="en-US" sz="1800" i="1">
                        <a:latin typeface="Cambria Math" panose="02040503050406030204" pitchFamily="18" charset="0"/>
                      </a:rPr>
                      <m:t>𝐴</m:t>
                    </m:r>
                    <m:sSup>
                      <m:sSupPr>
                        <m:ctrlPr>
                          <a:rPr lang="en-US" sz="1800" i="1">
                            <a:latin typeface="Cambria Math" panose="02040503050406030204" pitchFamily="18" charset="0"/>
                          </a:rPr>
                        </m:ctrlPr>
                      </m:sSupPr>
                      <m:e>
                        <m:r>
                          <a:rPr lang="en-US" sz="1800" i="1">
                            <a:latin typeface="Cambria Math" panose="02040503050406030204" pitchFamily="18" charset="0"/>
                          </a:rPr>
                          <m:t>𝑒</m:t>
                        </m:r>
                      </m:e>
                      <m:sup>
                        <m:r>
                          <a:rPr lang="en-US" sz="1800" i="1">
                            <a:latin typeface="Cambria Math" panose="02040503050406030204" pitchFamily="18" charset="0"/>
                          </a:rPr>
                          <m:t>𝑖</m:t>
                        </m:r>
                        <m:d>
                          <m:dPr>
                            <m:ctrlPr>
                              <a:rPr lang="en-US" sz="1800" i="1">
                                <a:latin typeface="Cambria Math" panose="02040503050406030204" pitchFamily="18" charset="0"/>
                              </a:rPr>
                            </m:ctrlPr>
                          </m:dPr>
                          <m:e>
                            <m:r>
                              <a:rPr lang="en-US" sz="1800" b="1" i="1" smtClean="0">
                                <a:solidFill>
                                  <a:srgbClr val="0070C0"/>
                                </a:solidFill>
                                <a:latin typeface="Cambria Math" panose="02040503050406030204" pitchFamily="18" charset="0"/>
                              </a:rPr>
                              <m:t>𝑲</m:t>
                            </m:r>
                            <m:r>
                              <a:rPr lang="en-US" sz="1800" b="1"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rPr>
                              <m:t>𝒓</m:t>
                            </m:r>
                            <m:r>
                              <a:rPr lang="en-US" sz="1800" i="1">
                                <a:latin typeface="Cambria Math" panose="02040503050406030204" pitchFamily="18" charset="0"/>
                              </a:rPr>
                              <m:t>+</m:t>
                            </m:r>
                            <m:r>
                              <a:rPr lang="en-US" sz="1800" i="1">
                                <a:latin typeface="Cambria Math" panose="02040503050406030204" pitchFamily="18" charset="0"/>
                              </a:rPr>
                              <m:t>𝜔</m:t>
                            </m:r>
                            <m:r>
                              <a:rPr lang="en-US" sz="1800" i="1">
                                <a:latin typeface="Cambria Math" panose="02040503050406030204" pitchFamily="18" charset="0"/>
                              </a:rPr>
                              <m:t>𝑡</m:t>
                            </m:r>
                          </m:e>
                        </m:d>
                      </m:sup>
                    </m:sSup>
                  </m:oMath>
                </a14:m>
                <a:r>
                  <a:rPr lang="en-US" dirty="0"/>
                  <a:t>: </a:t>
                </a:r>
                <a:r>
                  <a:rPr lang="en-US" b="1" dirty="0">
                    <a:solidFill>
                      <a:srgbClr val="0070C0"/>
                    </a:solidFill>
                  </a:rPr>
                  <a:t>K</a:t>
                </a:r>
                <a:r>
                  <a:rPr lang="en-US" dirty="0">
                    <a:solidFill>
                      <a:prstClr val="black"/>
                    </a:solidFill>
                  </a:rPr>
                  <a:t>=</a:t>
                </a:r>
                <a14:m>
                  <m:oMath xmlns:m="http://schemas.openxmlformats.org/officeDocument/2006/math">
                    <m:d>
                      <m:dPr>
                        <m:ctrlPr>
                          <a:rPr lang="en-US" i="1">
                            <a:solidFill>
                              <a:prstClr val="black"/>
                            </a:solidFill>
                            <a:latin typeface="Cambria Math" panose="02040503050406030204" pitchFamily="18" charset="0"/>
                          </a:rPr>
                        </m:ctrlPr>
                      </m:dPr>
                      <m:e>
                        <m:r>
                          <a:rPr lang="en-US" i="1">
                            <a:solidFill>
                              <a:srgbClr val="0070C0"/>
                            </a:solidFill>
                            <a:latin typeface="Cambria Math" panose="02040503050406030204" pitchFamily="18" charset="0"/>
                          </a:rPr>
                          <m:t>𝑘</m:t>
                        </m:r>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𝑙</m:t>
                        </m:r>
                      </m:e>
                    </m:d>
                  </m:oMath>
                </a14:m>
                <a:r>
                  <a:rPr lang="en-US" dirty="0"/>
                  <a:t> is the direction where phase (ridges/troughs) varies.  </a:t>
                </a:r>
              </a:p>
            </p:txBody>
          </p:sp>
        </mc:Choice>
        <mc:Fallback xmlns="">
          <p:sp>
            <p:nvSpPr>
              <p:cNvPr id="23" name="TextBox 22">
                <a:extLst>
                  <a:ext uri="{FF2B5EF4-FFF2-40B4-BE49-F238E27FC236}">
                    <a16:creationId xmlns:a16="http://schemas.microsoft.com/office/drawing/2014/main" id="{2D2AC322-DFFE-4240-ACAB-75FE58D49AE7}"/>
                  </a:ext>
                </a:extLst>
              </p:cNvPr>
              <p:cNvSpPr txBox="1">
                <a:spLocks noRot="1" noChangeAspect="1" noMove="1" noResize="1" noEditPoints="1" noAdjustHandles="1" noChangeArrowheads="1" noChangeShapeType="1" noTextEdit="1"/>
              </p:cNvSpPr>
              <p:nvPr/>
            </p:nvSpPr>
            <p:spPr>
              <a:xfrm>
                <a:off x="570243" y="135440"/>
                <a:ext cx="4306575" cy="664926"/>
              </a:xfrm>
              <a:prstGeom prst="rect">
                <a:avLst/>
              </a:prstGeom>
              <a:blipFill>
                <a:blip r:embed="rId8"/>
                <a:stretch>
                  <a:fillRect l="-1275" t="-1835" b="-13761"/>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36D4CDFA-5670-4682-9757-33EE94909237}"/>
              </a:ext>
            </a:extLst>
          </p:cNvPr>
          <p:cNvSpPr/>
          <p:nvPr/>
        </p:nvSpPr>
        <p:spPr>
          <a:xfrm>
            <a:off x="139029" y="6445561"/>
            <a:ext cx="848512" cy="276999"/>
          </a:xfrm>
          <a:prstGeom prst="rect">
            <a:avLst/>
          </a:prstGeom>
        </p:spPr>
        <p:txBody>
          <a:bodyPr wrap="square" lIns="91440" tIns="45720" rIns="91440" bIns="45720" anchor="t">
            <a:spAutoFit/>
          </a:bodyPr>
          <a:lstStyle/>
          <a:p>
            <a:r>
              <a:rPr lang="en-US" sz="1200" b="1" dirty="0">
                <a:latin typeface="+mn-lt"/>
              </a:rPr>
              <a:t>Fig. 9.23</a:t>
            </a:r>
            <a:r>
              <a:rPr lang="en-US" sz="1200" dirty="0">
                <a:latin typeface="+mn-lt"/>
              </a:rPr>
              <a:t>. </a:t>
            </a:r>
          </a:p>
        </p:txBody>
      </p:sp>
      <p:pic>
        <p:nvPicPr>
          <p:cNvPr id="25" name="Picture 7" descr="Image for the Northern &#10;Hemisphere domain poleward of 20N.">
            <a:extLst>
              <a:ext uri="{FF2B5EF4-FFF2-40B4-BE49-F238E27FC236}">
                <a16:creationId xmlns:a16="http://schemas.microsoft.com/office/drawing/2014/main" id="{C0A86E67-961F-4532-BEAC-96E9080AB7E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6200000">
            <a:off x="5304339" y="3722658"/>
            <a:ext cx="3171610" cy="29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Freeform: Shape 25">
            <a:extLst>
              <a:ext uri="{FF2B5EF4-FFF2-40B4-BE49-F238E27FC236}">
                <a16:creationId xmlns:a16="http://schemas.microsoft.com/office/drawing/2014/main" id="{2681FA14-6796-474E-9AF1-AB93B8D4F4E3}"/>
              </a:ext>
            </a:extLst>
          </p:cNvPr>
          <p:cNvSpPr/>
          <p:nvPr/>
        </p:nvSpPr>
        <p:spPr>
          <a:xfrm rot="16200000">
            <a:off x="6759831" y="5261230"/>
            <a:ext cx="1409025" cy="934229"/>
          </a:xfrm>
          <a:custGeom>
            <a:avLst/>
            <a:gdLst>
              <a:gd name="connsiteX0" fmla="*/ 0 w 1748117"/>
              <a:gd name="connsiteY0" fmla="*/ 53914 h 1116232"/>
              <a:gd name="connsiteX1" fmla="*/ 389964 w 1748117"/>
              <a:gd name="connsiteY1" fmla="*/ 126 h 1116232"/>
              <a:gd name="connsiteX2" fmla="*/ 779929 w 1748117"/>
              <a:gd name="connsiteY2" fmla="*/ 67361 h 1116232"/>
              <a:gd name="connsiteX3" fmla="*/ 1337982 w 1748117"/>
              <a:gd name="connsiteY3" fmla="*/ 450602 h 1116232"/>
              <a:gd name="connsiteX4" fmla="*/ 1694329 w 1748117"/>
              <a:gd name="connsiteY4" fmla="*/ 1028826 h 1116232"/>
              <a:gd name="connsiteX5" fmla="*/ 1748117 w 1748117"/>
              <a:gd name="connsiteY5" fmla="*/ 1116232 h 111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8117" h="1116232">
                <a:moveTo>
                  <a:pt x="0" y="53914"/>
                </a:moveTo>
                <a:cubicBezTo>
                  <a:pt x="129988" y="25899"/>
                  <a:pt x="259976" y="-2115"/>
                  <a:pt x="389964" y="126"/>
                </a:cubicBezTo>
                <a:cubicBezTo>
                  <a:pt x="519952" y="2367"/>
                  <a:pt x="621926" y="-7718"/>
                  <a:pt x="779929" y="67361"/>
                </a:cubicBezTo>
                <a:cubicBezTo>
                  <a:pt x="937932" y="142440"/>
                  <a:pt x="1185582" y="290358"/>
                  <a:pt x="1337982" y="450602"/>
                </a:cubicBezTo>
                <a:cubicBezTo>
                  <a:pt x="1490382" y="610846"/>
                  <a:pt x="1694329" y="1028826"/>
                  <a:pt x="1694329" y="1028826"/>
                </a:cubicBezTo>
                <a:lnTo>
                  <a:pt x="1748117" y="1116232"/>
                </a:lnTo>
              </a:path>
            </a:pathLst>
          </a:custGeom>
          <a:noFill/>
          <a:ln w="38100">
            <a:solidFill>
              <a:srgbClr val="92D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3E444ECC-4A69-4B8B-8CD8-AC5210516ABC}"/>
              </a:ext>
            </a:extLst>
          </p:cNvPr>
          <p:cNvSpPr txBox="1"/>
          <p:nvPr/>
        </p:nvSpPr>
        <p:spPr>
          <a:xfrm>
            <a:off x="6904141" y="6256339"/>
            <a:ext cx="258671"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rPr>
              <a:t>H</a:t>
            </a:r>
          </a:p>
        </p:txBody>
      </p:sp>
      <p:sp>
        <p:nvSpPr>
          <p:cNvPr id="28" name="TextBox 27">
            <a:extLst>
              <a:ext uri="{FF2B5EF4-FFF2-40B4-BE49-F238E27FC236}">
                <a16:creationId xmlns:a16="http://schemas.microsoft.com/office/drawing/2014/main" id="{4A6D8322-F43D-40BC-87CA-E367B9F17FCD}"/>
              </a:ext>
            </a:extLst>
          </p:cNvPr>
          <p:cNvSpPr txBox="1"/>
          <p:nvPr/>
        </p:nvSpPr>
        <p:spPr>
          <a:xfrm>
            <a:off x="6915023" y="5679422"/>
            <a:ext cx="258671"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Calibri" panose="020F0502020204030204"/>
                <a:ea typeface="+mn-ea"/>
                <a:cs typeface="+mn-cs"/>
              </a:rPr>
              <a:t>L</a:t>
            </a:r>
          </a:p>
        </p:txBody>
      </p:sp>
      <p:sp>
        <p:nvSpPr>
          <p:cNvPr id="29" name="TextBox 28">
            <a:extLst>
              <a:ext uri="{FF2B5EF4-FFF2-40B4-BE49-F238E27FC236}">
                <a16:creationId xmlns:a16="http://schemas.microsoft.com/office/drawing/2014/main" id="{8217E9BB-9530-4543-961F-D55724E8B5A7}"/>
              </a:ext>
            </a:extLst>
          </p:cNvPr>
          <p:cNvSpPr txBox="1"/>
          <p:nvPr/>
        </p:nvSpPr>
        <p:spPr>
          <a:xfrm>
            <a:off x="418416" y="5068155"/>
            <a:ext cx="4701607" cy="76944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Pacific-North American (PNA)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pattern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z</a:t>
            </a:r>
            <a:r>
              <a:rPr kumimoji="0" lang="en-US" sz="2000" b="0" i="0" u="none" strike="noStrike" kern="1200" cap="none" spc="0" normalizeH="0" baseline="-25000" noProof="0" dirty="0">
                <a:ln>
                  <a:noFill/>
                </a:ln>
                <a:solidFill>
                  <a:prstClr val="black"/>
                </a:solidFill>
                <a:effectLst/>
                <a:uLnTx/>
                <a:uFillTx/>
                <a:latin typeface="Calibri" panose="020F0502020204030204"/>
                <a:ea typeface="+mn-ea"/>
                <a:cs typeface="+mn-cs"/>
              </a:rPr>
              <a:t>500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Corr</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with Nino3.4 SST</a:t>
            </a:r>
            <a:endParaRPr kumimoji="0" lang="en-US" sz="20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EDECD0-7148-B6BC-1FF6-384B3478A621}"/>
                  </a:ext>
                </a:extLst>
              </p:cNvPr>
              <p:cNvSpPr txBox="1"/>
              <p:nvPr/>
            </p:nvSpPr>
            <p:spPr>
              <a:xfrm>
                <a:off x="8219930" y="4676253"/>
                <a:ext cx="536364" cy="3585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0" lang="en-US" sz="1600" b="0" i="1" u="none" strike="noStrike" kern="1200" cap="none" spc="0" normalizeH="0" baseline="0" noProof="0" smtClean="0">
                              <a:ln>
                                <a:noFill/>
                              </a:ln>
                              <a:solidFill>
                                <a:srgbClr val="008000"/>
                              </a:solidFill>
                              <a:effectLst/>
                              <a:uLnTx/>
                              <a:uFillTx/>
                              <a:latin typeface="Cambria Math" panose="02040503050406030204" pitchFamily="18" charset="0"/>
                            </a:rPr>
                          </m:ctrlPr>
                        </m:sSubPr>
                        <m:e>
                          <m:r>
                            <a:rPr kumimoji="0" lang="en-US" sz="1600" b="1" i="1" u="none" strike="noStrike" kern="1200" cap="none" spc="0" normalizeH="0" baseline="0" noProof="0" smtClean="0">
                              <a:ln>
                                <a:noFill/>
                              </a:ln>
                              <a:solidFill>
                                <a:srgbClr val="008000"/>
                              </a:solidFill>
                              <a:effectLst/>
                              <a:uLnTx/>
                              <a:uFillTx/>
                              <a:latin typeface="Cambria Math" panose="02040503050406030204" pitchFamily="18" charset="0"/>
                            </a:rPr>
                            <m:t>𝒄</m:t>
                          </m:r>
                        </m:e>
                        <m:sub>
                          <m:r>
                            <a:rPr kumimoji="0" lang="en-US" sz="1600" b="0" i="1" u="none" strike="noStrike" kern="1200" cap="none" spc="0" normalizeH="0" baseline="0" noProof="0" smtClean="0">
                              <a:ln>
                                <a:noFill/>
                              </a:ln>
                              <a:solidFill>
                                <a:srgbClr val="008000"/>
                              </a:solidFill>
                              <a:effectLst/>
                              <a:uLnTx/>
                              <a:uFillTx/>
                              <a:latin typeface="Cambria Math" panose="02040503050406030204" pitchFamily="18" charset="0"/>
                            </a:rPr>
                            <m:t>𝑔</m:t>
                          </m:r>
                        </m:sub>
                      </m:sSub>
                    </m:oMath>
                  </m:oMathPara>
                </a14:m>
                <a:endParaRPr lang="en-US" sz="1600" dirty="0"/>
              </a:p>
            </p:txBody>
          </p:sp>
        </mc:Choice>
        <mc:Fallback xmlns="">
          <p:sp>
            <p:nvSpPr>
              <p:cNvPr id="3" name="TextBox 2">
                <a:extLst>
                  <a:ext uri="{FF2B5EF4-FFF2-40B4-BE49-F238E27FC236}">
                    <a16:creationId xmlns:a16="http://schemas.microsoft.com/office/drawing/2014/main" id="{DFEDECD0-7148-B6BC-1FF6-384B3478A621}"/>
                  </a:ext>
                </a:extLst>
              </p:cNvPr>
              <p:cNvSpPr txBox="1">
                <a:spLocks noRot="1" noChangeAspect="1" noMove="1" noResize="1" noEditPoints="1" noAdjustHandles="1" noChangeArrowheads="1" noChangeShapeType="1" noTextEdit="1"/>
              </p:cNvSpPr>
              <p:nvPr/>
            </p:nvSpPr>
            <p:spPr>
              <a:xfrm>
                <a:off x="8219930" y="4676253"/>
                <a:ext cx="536364" cy="358560"/>
              </a:xfrm>
              <a:prstGeom prst="rect">
                <a:avLst/>
              </a:prstGeom>
              <a:blipFill>
                <a:blip r:embed="rId10"/>
                <a:stretch>
                  <a:fillRect b="-3390"/>
                </a:stretch>
              </a:blipFill>
            </p:spPr>
            <p:txBody>
              <a:bodyPr/>
              <a:lstStyle/>
              <a:p>
                <a:r>
                  <a:rPr lang="en-US">
                    <a:noFill/>
                  </a:rPr>
                  <a:t> </a:t>
                </a:r>
              </a:p>
            </p:txBody>
          </p:sp>
        </mc:Fallback>
      </mc:AlternateContent>
    </p:spTree>
    <p:extLst>
      <p:ext uri="{BB962C8B-B14F-4D97-AF65-F5344CB8AC3E}">
        <p14:creationId xmlns:p14="http://schemas.microsoft.com/office/powerpoint/2010/main" val="211761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500"/>
                                        <p:tgtEl>
                                          <p:spTgt spid="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up)">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childTnLst>
                                </p:cTn>
                              </p:par>
                            </p:childTnLst>
                          </p:cTn>
                        </p:par>
                        <p:par>
                          <p:cTn id="42" fill="hold">
                            <p:stCondLst>
                              <p:cond delay="0"/>
                            </p:stCondLst>
                            <p:childTnLst>
                              <p:par>
                                <p:cTn id="43" presetID="22" presetClass="entr" presetSubtype="4"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down)">
                                      <p:cBhvr>
                                        <p:cTn id="45" dur="500"/>
                                        <p:tgtEl>
                                          <p:spTgt spid="26"/>
                                        </p:tgtEl>
                                      </p:cBhvr>
                                    </p:animEffect>
                                  </p:childTnLst>
                                </p:cTn>
                              </p:par>
                              <p:par>
                                <p:cTn id="46" presetID="1" presetClass="entr" presetSubtype="0"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childTnLst>
                                </p:cTn>
                              </p:par>
                            </p:childTnLst>
                          </p:cTn>
                        </p:par>
                        <p:par>
                          <p:cTn id="48" fill="hold">
                            <p:stCondLst>
                              <p:cond delay="500"/>
                            </p:stCondLst>
                            <p:childTnLst>
                              <p:par>
                                <p:cTn id="49" presetID="1" presetClass="entr" presetSubtype="0" fill="hold" grpId="0" nodeType="after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4" grpId="0"/>
      <p:bldP spid="19" grpId="0"/>
      <p:bldP spid="21" grpId="0"/>
      <p:bldP spid="26" grpId="0" animBg="1"/>
      <p:bldP spid="27" grpId="0"/>
      <p:bldP spid="28" grpId="0"/>
      <p:bldP spid="29"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2" y="-2258"/>
            <a:ext cx="6903169" cy="1143000"/>
          </a:xfrm>
        </p:spPr>
        <p:txBody>
          <a:bodyPr>
            <a:normAutofit/>
          </a:bodyPr>
          <a:lstStyle/>
          <a:p>
            <a:r>
              <a:rPr lang="en-US" sz="3200" dirty="0">
                <a:solidFill>
                  <a:srgbClr val="002060"/>
                </a:solidFill>
              </a:rPr>
              <a:t>Effect of zonal variations in mean flow</a:t>
            </a:r>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905650" y="2836893"/>
                <a:ext cx="6103401" cy="496861"/>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Perturbations gain energy from mean flow at </a:t>
                </a:r>
                <a:r>
                  <a:rPr kumimoji="0" lang="en-US" sz="1800" b="0" i="0" u="none" strike="noStrike" kern="1200" cap="none" spc="0" normalizeH="0" baseline="0" noProof="0" dirty="0">
                    <a:ln>
                      <a:noFill/>
                    </a:ln>
                    <a:solidFill>
                      <a:srgbClr val="C00000"/>
                    </a:solidFill>
                    <a:effectLst/>
                    <a:uLnTx/>
                    <a:uFillTx/>
                    <a:latin typeface="Calibri"/>
                    <a:ea typeface="+mn-ea"/>
                    <a:cs typeface="+mn-cs"/>
                  </a:rPr>
                  <a:t>jet exit </a:t>
                </a:r>
                <a:r>
                  <a:rPr kumimoji="0" lang="en-US" sz="1800" b="0" i="0" u="none" strike="noStrike" kern="1200" cap="none" spc="0" normalizeH="0" baseline="0" noProof="0" dirty="0">
                    <a:ln>
                      <a:noFill/>
                    </a:ln>
                    <a:solidFill>
                      <a:prstClr val="black"/>
                    </a:solidFill>
                    <a:effectLst/>
                    <a:uLnTx/>
                    <a:uFillTx/>
                    <a:latin typeface="Calibri"/>
                    <a:ea typeface="+mn-ea"/>
                    <a:cs typeface="+mn-cs"/>
                  </a:rPr>
                  <a:t>(</a:t>
                </a:r>
                <a14:m>
                  <m:oMath xmlns:m="http://schemas.openxmlformats.org/officeDocument/2006/math">
                    <m:f>
                      <m:fPr>
                        <m:ctrlP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acc>
                          <m:accPr>
                            <m:chr m:val="̅"/>
                            <m:ctrlP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𝑢</m:t>
                            </m:r>
                          </m:e>
                        </m:acc>
                      </m:num>
                      <m:den>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𝑥</m:t>
                        </m:r>
                      </m:den>
                    </m:f>
                  </m:oMath>
                </a14:m>
                <a:r>
                  <a:rPr kumimoji="0" lang="en-US" sz="1800" b="0" i="0" u="none" strike="noStrike" kern="1200" cap="none" spc="0" normalizeH="0" baseline="0" noProof="0" dirty="0">
                    <a:ln>
                      <a:noFill/>
                    </a:ln>
                    <a:solidFill>
                      <a:srgbClr val="FF0000"/>
                    </a:solidFill>
                    <a:effectLst/>
                    <a:uLnTx/>
                    <a:uFillTx/>
                    <a:latin typeface="Calibri"/>
                    <a:ea typeface="+mn-ea"/>
                    <a:cs typeface="+mn-cs"/>
                  </a:rPr>
                  <a:t>&lt;0</a:t>
                </a: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905650" y="2836893"/>
                <a:ext cx="6103401" cy="496861"/>
              </a:xfrm>
              <a:prstGeom prst="rect">
                <a:avLst/>
              </a:prstGeom>
              <a:blipFill>
                <a:blip r:embed="rId2"/>
                <a:stretch>
                  <a:fillRect l="-899" b="-7317"/>
                </a:stretch>
              </a:blipFill>
            </p:spPr>
            <p:txBody>
              <a:bodyPr/>
              <a:lstStyle/>
              <a:p>
                <a:r>
                  <a:rPr lang="en-US">
                    <a:noFill/>
                  </a:rPr>
                  <a:t> </a:t>
                </a:r>
              </a:p>
            </p:txBody>
          </p:sp>
        </mc:Fallback>
      </mc:AlternateContent>
      <p:sp>
        <p:nvSpPr>
          <p:cNvPr id="10" name="TextBox 9"/>
          <p:cNvSpPr txBox="1"/>
          <p:nvPr/>
        </p:nvSpPr>
        <p:spPr>
          <a:xfrm>
            <a:off x="156964" y="1926814"/>
            <a:ext cx="23622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558ED5"/>
                </a:solidFill>
                <a:effectLst/>
                <a:uLnTx/>
                <a:uFillTx/>
                <a:latin typeface="Calibri"/>
                <a:ea typeface="+mn-ea"/>
                <a:cs typeface="+mn-cs"/>
              </a:rPr>
              <a:t>Barotropical</a:t>
            </a:r>
            <a:r>
              <a:rPr kumimoji="0" lang="en-US" sz="1800" b="0" i="0" u="none" strike="noStrike" kern="1200" cap="none" spc="0" normalizeH="0" baseline="0" noProof="0" dirty="0">
                <a:ln>
                  <a:noFill/>
                </a:ln>
                <a:solidFill>
                  <a:srgbClr val="558ED5"/>
                </a:solidFill>
                <a:effectLst/>
                <a:uLnTx/>
                <a:uFillTx/>
                <a:latin typeface="Calibri"/>
                <a:ea typeface="+mn-ea"/>
                <a:cs typeface="+mn-cs"/>
              </a:rPr>
              <a:t> energy conversion </a:t>
            </a:r>
          </a:p>
        </p:txBody>
      </p:sp>
      <p:sp>
        <p:nvSpPr>
          <p:cNvPr id="11" name="TextBox 10"/>
          <p:cNvSpPr txBox="1"/>
          <p:nvPr/>
        </p:nvSpPr>
        <p:spPr>
          <a:xfrm>
            <a:off x="4248222" y="2065418"/>
            <a:ext cx="2362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58ED5"/>
                </a:solidFill>
                <a:effectLst/>
                <a:uLnTx/>
                <a:uFillTx/>
                <a:latin typeface="Calibri"/>
                <a:ea typeface="+mn-ea"/>
                <a:cs typeface="+mn-cs"/>
              </a:rPr>
              <a:t>Shear term</a:t>
            </a:r>
          </a:p>
        </p:txBody>
      </p:sp>
      <p:sp>
        <p:nvSpPr>
          <p:cNvPr id="12" name="TextBox 11"/>
          <p:cNvSpPr txBox="1"/>
          <p:nvPr/>
        </p:nvSpPr>
        <p:spPr>
          <a:xfrm>
            <a:off x="2262231" y="2054813"/>
            <a:ext cx="2362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58ED5"/>
                </a:solidFill>
                <a:effectLst/>
                <a:uLnTx/>
                <a:uFillTx/>
                <a:latin typeface="Calibri"/>
                <a:ea typeface="+mn-ea"/>
                <a:cs typeface="+mn-cs"/>
              </a:rPr>
              <a:t>Confluence term </a:t>
            </a:r>
          </a:p>
        </p:txBody>
      </p:sp>
      <p:sp>
        <p:nvSpPr>
          <p:cNvPr id="15" name="Rectangle 14"/>
          <p:cNvSpPr/>
          <p:nvPr/>
        </p:nvSpPr>
        <p:spPr>
          <a:xfrm>
            <a:off x="890631" y="1703299"/>
            <a:ext cx="39036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58ED5"/>
                </a:solidFill>
                <a:effectLst/>
                <a:uLnTx/>
                <a:uFillTx/>
                <a:latin typeface="Wingdings"/>
                <a:ea typeface="Wingdings"/>
                <a:cs typeface="Wingdings"/>
              </a:rPr>
              <a:t></a:t>
            </a:r>
            <a:endParaRPr kumimoji="0" lang="en-US" sz="1800" b="0" i="0" u="none" strike="noStrike" kern="1200" cap="none" spc="0" normalizeH="0" baseline="0" noProof="0" dirty="0">
              <a:ln>
                <a:noFill/>
              </a:ln>
              <a:solidFill>
                <a:srgbClr val="558ED5"/>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381DBABE-4E32-4101-A9F1-128E754A0B51}"/>
              </a:ext>
            </a:extLst>
          </p:cNvPr>
          <p:cNvSpPr/>
          <p:nvPr/>
        </p:nvSpPr>
        <p:spPr>
          <a:xfrm>
            <a:off x="3237142" y="1108679"/>
            <a:ext cx="390364" cy="711161"/>
          </a:xfrm>
          <a:prstGeom prst="rect">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74927C5-5FFC-403B-8B7A-CCB53231A433}"/>
                  </a:ext>
                </a:extLst>
              </p:cNvPr>
              <p:cNvSpPr txBox="1"/>
              <p:nvPr/>
            </p:nvSpPr>
            <p:spPr>
              <a:xfrm>
                <a:off x="594508" y="1128953"/>
                <a:ext cx="4496487" cy="63786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𝐾𝐸</m:t>
                          </m:r>
                        </m:num>
                        <m:den>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den>
                      </m:f>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acc>
                            <m:accPr>
                              <m: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sSup>
                                <m:sSup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p>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p>
                                <m:sSup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𝑣</m:t>
                                  </m:r>
                                </m:e>
                                <m:sup>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e>
                          </m:acc>
                        </m:e>
                      </m:d>
                      <m:f>
                        <m:f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e>
                          </m:acc>
                        </m:num>
                        <m:den>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den>
                      </m:f>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sSup>
                            <m:sSup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p>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up>
                          </m:sSup>
                          <m:sSup>
                            <m:sSup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𝑣</m:t>
                              </m:r>
                            </m:e>
                            <m:sup>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up>
                          </m:sSup>
                        </m:e>
                      </m:acc>
                      <m:f>
                        <m:f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acc>
                        </m:num>
                        <m:den>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den>
                      </m:f>
                    </m:oMath>
                  </m:oMathPara>
                </a14:m>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17" name="TextBox 16">
                <a:extLst>
                  <a:ext uri="{FF2B5EF4-FFF2-40B4-BE49-F238E27FC236}">
                    <a16:creationId xmlns:a16="http://schemas.microsoft.com/office/drawing/2014/main" id="{974927C5-5FFC-403B-8B7A-CCB53231A433}"/>
                  </a:ext>
                </a:extLst>
              </p:cNvPr>
              <p:cNvSpPr txBox="1">
                <a:spLocks noRot="1" noChangeAspect="1" noMove="1" noResize="1" noEditPoints="1" noAdjustHandles="1" noChangeArrowheads="1" noChangeShapeType="1" noTextEdit="1"/>
              </p:cNvSpPr>
              <p:nvPr/>
            </p:nvSpPr>
            <p:spPr>
              <a:xfrm>
                <a:off x="594508" y="1128953"/>
                <a:ext cx="4496487" cy="637867"/>
              </a:xfrm>
              <a:prstGeom prst="rect">
                <a:avLst/>
              </a:prstGeom>
              <a:blipFill>
                <a:blip r:embed="rId3"/>
                <a:stretch>
                  <a:fillRect/>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2B4512B0-BCAA-473E-8A05-1CE1F4F4AED4}"/>
              </a:ext>
            </a:extLst>
          </p:cNvPr>
          <p:cNvGrpSpPr/>
          <p:nvPr/>
        </p:nvGrpSpPr>
        <p:grpSpPr>
          <a:xfrm>
            <a:off x="684577" y="3429000"/>
            <a:ext cx="5517507" cy="2674844"/>
            <a:chOff x="1913791" y="2419457"/>
            <a:chExt cx="5517507" cy="2674844"/>
          </a:xfrm>
        </p:grpSpPr>
        <p:pic>
          <p:nvPicPr>
            <p:cNvPr id="23" name="图片 3" descr="图示&#10;&#10;描述已自动生成">
              <a:extLst>
                <a:ext uri="{FF2B5EF4-FFF2-40B4-BE49-F238E27FC236}">
                  <a16:creationId xmlns:a16="http://schemas.microsoft.com/office/drawing/2014/main" id="{57E7042D-88DE-4CEA-8D7F-C1AF294FFA0C}"/>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2010032" y="2419457"/>
              <a:ext cx="5233960" cy="2003473"/>
            </a:xfrm>
            <a:prstGeom prst="rect">
              <a:avLst/>
            </a:prstGeom>
          </p:spPr>
        </p:pic>
        <p:pic>
          <p:nvPicPr>
            <p:cNvPr id="24" name="图片 3" descr="图示&#10;&#10;描述已自动生成">
              <a:extLst>
                <a:ext uri="{FF2B5EF4-FFF2-40B4-BE49-F238E27FC236}">
                  <a16:creationId xmlns:a16="http://schemas.microsoft.com/office/drawing/2014/main" id="{DF00537A-97B6-4BEF-B4BD-3E14A13036A9}"/>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1913791" y="4278747"/>
              <a:ext cx="5517507" cy="815554"/>
            </a:xfrm>
            <a:prstGeom prst="rect">
              <a:avLst/>
            </a:prstGeom>
          </p:spPr>
        </p:pic>
      </p:grpSp>
      <p:sp>
        <p:nvSpPr>
          <p:cNvPr id="25" name="TextBox 24">
            <a:extLst>
              <a:ext uri="{FF2B5EF4-FFF2-40B4-BE49-F238E27FC236}">
                <a16:creationId xmlns:a16="http://schemas.microsoft.com/office/drawing/2014/main" id="{AF881586-1A74-4896-8C1F-A1716286D9C9}"/>
              </a:ext>
            </a:extLst>
          </p:cNvPr>
          <p:cNvSpPr txBox="1"/>
          <p:nvPr/>
        </p:nvSpPr>
        <p:spPr>
          <a:xfrm>
            <a:off x="1085813" y="6211084"/>
            <a:ext cx="4076700"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Arial"/>
              </a:rPr>
              <a:t>El Nino composite at 200 </a:t>
            </a:r>
            <a:r>
              <a:rPr kumimoji="0" lang="en-US" sz="1600" b="0" i="0" u="none" strike="noStrike" kern="1200" cap="none" spc="0" normalizeH="0" baseline="0" noProof="0" dirty="0" err="1">
                <a:ln>
                  <a:noFill/>
                </a:ln>
                <a:solidFill>
                  <a:prstClr val="black"/>
                </a:solidFill>
                <a:effectLst/>
                <a:uLnTx/>
                <a:uFillTx/>
                <a:latin typeface="Calibri"/>
                <a:ea typeface="+mn-ea"/>
                <a:cs typeface="Arial"/>
              </a:rPr>
              <a:t>hPa</a:t>
            </a:r>
            <a:r>
              <a:rPr kumimoji="0" lang="en-US" sz="1600" b="0" i="0" u="none" strike="noStrike" kern="1200" cap="none" spc="0" normalizeH="0" baseline="0" noProof="0" dirty="0">
                <a:ln>
                  <a:noFill/>
                </a:ln>
                <a:solidFill>
                  <a:prstClr val="black"/>
                </a:solidFill>
                <a:effectLst/>
                <a:uLnTx/>
                <a:uFillTx/>
                <a:latin typeface="Calibri"/>
                <a:ea typeface="+mn-ea"/>
                <a:cs typeface="Arial"/>
              </a:rPr>
              <a:t> (JFM 1979-2010). Chapman et al. (2021)</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TextBox 25">
            <a:extLst>
              <a:ext uri="{FF2B5EF4-FFF2-40B4-BE49-F238E27FC236}">
                <a16:creationId xmlns:a16="http://schemas.microsoft.com/office/drawing/2014/main" id="{A734FF1B-3FFE-4E33-8A13-2C25F5B18495}"/>
              </a:ext>
            </a:extLst>
          </p:cNvPr>
          <p:cNvSpPr txBox="1"/>
          <p:nvPr/>
        </p:nvSpPr>
        <p:spPr>
          <a:xfrm>
            <a:off x="5952619" y="4842496"/>
            <a:ext cx="2506803"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8000"/>
                </a:solidFill>
                <a:effectLst/>
                <a:uLnTx/>
                <a:uFillTx/>
                <a:latin typeface="Calibri"/>
                <a:ea typeface="+mn-ea"/>
                <a:cs typeface="Arial"/>
              </a:rPr>
              <a:t>Precip</a:t>
            </a:r>
            <a:r>
              <a:rPr kumimoji="0" lang="en-US" sz="1600" b="0" i="0" u="none" strike="noStrike" kern="1200" cap="none" spc="0" normalizeH="0" baseline="0" noProof="0" dirty="0">
                <a:ln>
                  <a:noFill/>
                </a:ln>
                <a:solidFill>
                  <a:prstClr val="black"/>
                </a:solidFill>
                <a:effectLst/>
                <a:uLnTx/>
                <a:uFillTx/>
                <a:latin typeface="Calibri"/>
                <a:ea typeface="+mn-ea"/>
                <a:cs typeface="Arial"/>
              </a:rPr>
              <a:t> &amp; divergent wind</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4D82DC7-46BC-4E6E-BAA3-27E859FBAA75}"/>
                  </a:ext>
                </a:extLst>
              </p:cNvPr>
              <p:cNvSpPr txBox="1"/>
              <p:nvPr/>
            </p:nvSpPr>
            <p:spPr>
              <a:xfrm>
                <a:off x="6111019" y="3471446"/>
                <a:ext cx="746981"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Arial"/>
                  </a:rPr>
                  <a:t>z’ &amp; </a:t>
                </a:r>
                <a14:m>
                  <m:oMath xmlns:m="http://schemas.openxmlformats.org/officeDocument/2006/math">
                    <m:acc>
                      <m:accPr>
                        <m:chr m:val="̅"/>
                        <m:ctrlPr>
                          <a:rPr kumimoji="0" lang="en-US" sz="1600" b="1" i="1" u="none" strike="noStrike" kern="1200" cap="none" spc="0" normalizeH="0" baseline="0" noProof="0" smtClean="0">
                            <a:ln>
                              <a:noFill/>
                            </a:ln>
                            <a:solidFill>
                              <a:srgbClr val="008000"/>
                            </a:solidFill>
                            <a:effectLst/>
                            <a:uLnTx/>
                            <a:uFillTx/>
                            <a:latin typeface="Cambria Math" panose="02040503050406030204" pitchFamily="18" charset="0"/>
                            <a:ea typeface="+mn-ea"/>
                            <a:cs typeface="+mn-cs"/>
                          </a:rPr>
                        </m:ctrlPr>
                      </m:accPr>
                      <m:e>
                        <m:r>
                          <a:rPr kumimoji="0" lang="en-US" sz="1600" b="1" i="1" u="none" strike="noStrike" kern="1200" cap="none" spc="0" normalizeH="0" baseline="0" noProof="0" smtClean="0">
                            <a:ln>
                              <a:noFill/>
                            </a:ln>
                            <a:solidFill>
                              <a:srgbClr val="008000"/>
                            </a:solidFill>
                            <a:effectLst/>
                            <a:uLnTx/>
                            <a:uFillTx/>
                            <a:latin typeface="Cambria Math" panose="02040503050406030204" pitchFamily="18" charset="0"/>
                            <a:ea typeface="+mn-ea"/>
                            <a:cs typeface="+mn-cs"/>
                          </a:rPr>
                          <m:t>𝒖</m:t>
                        </m:r>
                      </m:e>
                    </m:acc>
                  </m:oMath>
                </a14:m>
                <a:r>
                  <a:rPr kumimoji="0" lang="en-US" sz="1600" b="1" i="0" u="none" strike="noStrike" kern="1200" cap="none" spc="0" normalizeH="0" baseline="0" noProof="0" dirty="0">
                    <a:ln>
                      <a:noFill/>
                    </a:ln>
                    <a:solidFill>
                      <a:srgbClr val="008000"/>
                    </a:solidFill>
                    <a:effectLst/>
                    <a:uLnTx/>
                    <a:uFillTx/>
                    <a:latin typeface="Calibri"/>
                    <a:ea typeface="+mn-ea"/>
                    <a:cs typeface="Arial"/>
                  </a:rPr>
                  <a:t> </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27" name="TextBox 26">
                <a:extLst>
                  <a:ext uri="{FF2B5EF4-FFF2-40B4-BE49-F238E27FC236}">
                    <a16:creationId xmlns:a16="http://schemas.microsoft.com/office/drawing/2014/main" id="{D4D82DC7-46BC-4E6E-BAA3-27E859FBAA75}"/>
                  </a:ext>
                </a:extLst>
              </p:cNvPr>
              <p:cNvSpPr txBox="1">
                <a:spLocks noRot="1" noChangeAspect="1" noMove="1" noResize="1" noEditPoints="1" noAdjustHandles="1" noChangeArrowheads="1" noChangeShapeType="1" noTextEdit="1"/>
              </p:cNvSpPr>
              <p:nvPr/>
            </p:nvSpPr>
            <p:spPr>
              <a:xfrm>
                <a:off x="6111019" y="3471446"/>
                <a:ext cx="746981" cy="338554"/>
              </a:xfrm>
              <a:prstGeom prst="rect">
                <a:avLst/>
              </a:prstGeom>
              <a:blipFill>
                <a:blip r:embed="rId6"/>
                <a:stretch>
                  <a:fillRect l="-4065" t="-5357" r="-27642" b="-21429"/>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id="{22EF4A86-53C2-45B5-B512-A99AEA74B8FC}"/>
              </a:ext>
            </a:extLst>
          </p:cNvPr>
          <p:cNvSpPr/>
          <p:nvPr/>
        </p:nvSpPr>
        <p:spPr>
          <a:xfrm>
            <a:off x="8211995" y="6490345"/>
            <a:ext cx="848512" cy="276999"/>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Fig. 9.24</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20" name="Picture 4">
            <a:extLst>
              <a:ext uri="{FF2B5EF4-FFF2-40B4-BE49-F238E27FC236}">
                <a16:creationId xmlns:a16="http://schemas.microsoft.com/office/drawing/2014/main" id="{75B5DB81-F254-48EF-9C05-D9A1EDEC9E8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a:off x="6566749" y="353542"/>
            <a:ext cx="2506801" cy="242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F712EAF-7331-4BBD-8E3D-4A2BE7A5C800}"/>
                  </a:ext>
                </a:extLst>
              </p:cNvPr>
              <p:cNvSpPr txBox="1"/>
              <p:nvPr/>
            </p:nvSpPr>
            <p:spPr>
              <a:xfrm>
                <a:off x="6910431" y="2320354"/>
                <a:ext cx="536884"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𝑢</m:t>
                          </m:r>
                        </m:e>
                      </m:acc>
                    </m:oMath>
                  </m:oMathPara>
                </a14:m>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22" name="TextBox 21">
                <a:extLst>
                  <a:ext uri="{FF2B5EF4-FFF2-40B4-BE49-F238E27FC236}">
                    <a16:creationId xmlns:a16="http://schemas.microsoft.com/office/drawing/2014/main" id="{1F712EAF-7331-4BBD-8E3D-4A2BE7A5C800}"/>
                  </a:ext>
                </a:extLst>
              </p:cNvPr>
              <p:cNvSpPr txBox="1">
                <a:spLocks noRot="1" noChangeAspect="1" noMove="1" noResize="1" noEditPoints="1" noAdjustHandles="1" noChangeArrowheads="1" noChangeShapeType="1" noTextEdit="1"/>
              </p:cNvSpPr>
              <p:nvPr/>
            </p:nvSpPr>
            <p:spPr>
              <a:xfrm>
                <a:off x="6910431" y="2320354"/>
                <a:ext cx="536884" cy="369332"/>
              </a:xfrm>
              <a:prstGeom prst="rect">
                <a:avLst/>
              </a:prstGeom>
              <a:blipFill>
                <a:blip r:embed="rId8"/>
                <a:stretch>
                  <a:fillRect r="-12500"/>
                </a:stretch>
              </a:blipFill>
            </p:spPr>
            <p:txBody>
              <a:bodyPr/>
              <a:lstStyle/>
              <a:p>
                <a:r>
                  <a:rPr lang="en-US">
                    <a:noFill/>
                  </a:rPr>
                  <a:t> </a:t>
                </a:r>
              </a:p>
            </p:txBody>
          </p:sp>
        </mc:Fallback>
      </mc:AlternateContent>
      <p:sp>
        <p:nvSpPr>
          <p:cNvPr id="29" name="Rectangle 28">
            <a:extLst>
              <a:ext uri="{FF2B5EF4-FFF2-40B4-BE49-F238E27FC236}">
                <a16:creationId xmlns:a16="http://schemas.microsoft.com/office/drawing/2014/main" id="{51C99807-4CC1-4AA9-B76A-75CF59EB58ED}"/>
              </a:ext>
            </a:extLst>
          </p:cNvPr>
          <p:cNvSpPr/>
          <p:nvPr/>
        </p:nvSpPr>
        <p:spPr>
          <a:xfrm>
            <a:off x="3181433" y="1703299"/>
            <a:ext cx="39036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58ED5"/>
                </a:solidFill>
                <a:effectLst/>
                <a:uLnTx/>
                <a:uFillTx/>
                <a:latin typeface="Wingdings"/>
                <a:ea typeface="Wingdings"/>
                <a:cs typeface="Wingdings"/>
              </a:rPr>
              <a:t></a:t>
            </a:r>
            <a:endParaRPr kumimoji="0" lang="en-US" sz="1800" b="0" i="0" u="none" strike="noStrike" kern="1200" cap="none" spc="0" normalizeH="0" baseline="0" noProof="0" dirty="0">
              <a:ln>
                <a:noFill/>
              </a:ln>
              <a:solidFill>
                <a:srgbClr val="558ED5"/>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E66BD0EF-DE31-4D3E-890D-EFB705A7200F}"/>
              </a:ext>
            </a:extLst>
          </p:cNvPr>
          <p:cNvSpPr/>
          <p:nvPr/>
        </p:nvSpPr>
        <p:spPr>
          <a:xfrm>
            <a:off x="4332808" y="1689842"/>
            <a:ext cx="39036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58ED5"/>
                </a:solidFill>
                <a:effectLst/>
                <a:uLnTx/>
                <a:uFillTx/>
                <a:latin typeface="Wingdings"/>
                <a:ea typeface="Wingdings"/>
                <a:cs typeface="Wingdings"/>
              </a:rPr>
              <a:t></a:t>
            </a:r>
            <a:endParaRPr kumimoji="0" lang="en-US" sz="1800" b="0" i="0" u="none" strike="noStrike" kern="1200" cap="none" spc="0" normalizeH="0" baseline="0" noProof="0" dirty="0">
              <a:ln>
                <a:noFill/>
              </a:ln>
              <a:solidFill>
                <a:srgbClr val="558ED5"/>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7A785D64-C4F0-CA08-0C57-B9BC165F32AC}"/>
              </a:ext>
            </a:extLst>
          </p:cNvPr>
          <p:cNvSpPr txBox="1"/>
          <p:nvPr/>
        </p:nvSpPr>
        <p:spPr>
          <a:xfrm>
            <a:off x="6289623" y="4144252"/>
            <a:ext cx="2330152"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Tropical convection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divergent flow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PNA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A6A658-ECCC-4C68-833C-B5373F80957E}"/>
              </a:ext>
            </a:extLst>
          </p:cNvPr>
          <p:cNvSpPr txBox="1"/>
          <p:nvPr/>
        </p:nvSpPr>
        <p:spPr>
          <a:xfrm>
            <a:off x="910482" y="989282"/>
            <a:ext cx="7315200" cy="646331"/>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Developing El Nino.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a:rPr>
              <a:t>Warmest global-mean SST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E021350A-10BC-47B9-A2A0-8106072D19DF}"/>
              </a:ext>
            </a:extLst>
          </p:cNvPr>
          <p:cNvSpPr txBox="1"/>
          <p:nvPr/>
        </p:nvSpPr>
        <p:spPr>
          <a:xfrm>
            <a:off x="6477000" y="196697"/>
            <a:ext cx="2595496"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Current ENSO condition</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id="{41ED8320-A6A3-0514-82F3-CE3EF2F4A3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95" y="1803553"/>
            <a:ext cx="7620000" cy="4857750"/>
          </a:xfrm>
          <a:prstGeom prst="rect">
            <a:avLst/>
          </a:prstGeom>
        </p:spPr>
      </p:pic>
    </p:spTree>
    <p:extLst>
      <p:ext uri="{BB962C8B-B14F-4D97-AF65-F5344CB8AC3E}">
        <p14:creationId xmlns:p14="http://schemas.microsoft.com/office/powerpoint/2010/main" val="371001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 descr="sla_1997:2015.eps">
            <a:extLst>
              <a:ext uri="{FF2B5EF4-FFF2-40B4-BE49-F238E27FC236}">
                <a16:creationId xmlns:a16="http://schemas.microsoft.com/office/drawing/2014/main" id="{A7A635B7-1F0F-4D91-804D-BC59806E5715}"/>
              </a:ext>
            </a:extLst>
          </p:cNvPr>
          <p:cNvPicPr>
            <a:picLocks noChangeAspect="1"/>
          </p:cNvPicPr>
          <p:nvPr/>
        </p:nvPicPr>
        <p:blipFill rotWithShape="1">
          <a:blip r:embed="rId3">
            <a:extLst>
              <a:ext uri="{28A0092B-C50C-407E-A947-70E740481C1C}">
                <a14:useLocalDpi xmlns:a14="http://schemas.microsoft.com/office/drawing/2010/main" val="0"/>
              </a:ext>
            </a:extLst>
          </a:blip>
          <a:srcRect l="14551" r="47869"/>
          <a:stretch/>
        </p:blipFill>
        <p:spPr bwMode="auto">
          <a:xfrm>
            <a:off x="22412" y="1008062"/>
            <a:ext cx="3821112" cy="584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Box 2">
            <a:extLst>
              <a:ext uri="{FF2B5EF4-FFF2-40B4-BE49-F238E27FC236}">
                <a16:creationId xmlns:a16="http://schemas.microsoft.com/office/drawing/2014/main" id="{1808AAB7-D185-4B0B-A50A-A18BBA45075F}"/>
              </a:ext>
            </a:extLst>
          </p:cNvPr>
          <p:cNvSpPr txBox="1">
            <a:spLocks noChangeArrowheads="1"/>
          </p:cNvSpPr>
          <p:nvPr/>
        </p:nvSpPr>
        <p:spPr bwMode="auto">
          <a:xfrm>
            <a:off x="319262" y="264543"/>
            <a:ext cx="6462538"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Ocean teleconnection </a:t>
            </a: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(equatorial/coastal Kelvin wave)</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Sea Level rise (cm) from the Galapagos to Alaska</a:t>
            </a:r>
          </a:p>
        </p:txBody>
      </p:sp>
      <p:sp>
        <p:nvSpPr>
          <p:cNvPr id="60420" name="TextBox 3">
            <a:extLst>
              <a:ext uri="{FF2B5EF4-FFF2-40B4-BE49-F238E27FC236}">
                <a16:creationId xmlns:a16="http://schemas.microsoft.com/office/drawing/2014/main" id="{23D32842-D81E-4D17-83A2-8E99A73FB9F2}"/>
              </a:ext>
            </a:extLst>
          </p:cNvPr>
          <p:cNvSpPr txBox="1">
            <a:spLocks noChangeArrowheads="1"/>
          </p:cNvSpPr>
          <p:nvPr/>
        </p:nvSpPr>
        <p:spPr bwMode="auto">
          <a:xfrm>
            <a:off x="1186502" y="6366658"/>
            <a:ext cx="17556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1997            1998</a:t>
            </a:r>
          </a:p>
        </p:txBody>
      </p:sp>
      <p:pic>
        <p:nvPicPr>
          <p:cNvPr id="7" name="Picture 6" descr="C:\Users\Shang-Ping\AppData\Local\Microsoft\Windows\INetCacheContent.Word\chlafinal.jpg">
            <a:extLst>
              <a:ext uri="{FF2B5EF4-FFF2-40B4-BE49-F238E27FC236}">
                <a16:creationId xmlns:a16="http://schemas.microsoft.com/office/drawing/2014/main" id="{3AD6A354-70BC-42B1-B4CF-A7274247BF2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2517372"/>
            <a:ext cx="4920082" cy="2777947"/>
          </a:xfrm>
          <a:prstGeom prst="rect">
            <a:avLst/>
          </a:prstGeom>
          <a:noFill/>
          <a:ln>
            <a:noFill/>
          </a:ln>
        </p:spPr>
      </p:pic>
      <p:sp>
        <p:nvSpPr>
          <p:cNvPr id="2" name="Rectangle 1">
            <a:extLst>
              <a:ext uri="{FF2B5EF4-FFF2-40B4-BE49-F238E27FC236}">
                <a16:creationId xmlns:a16="http://schemas.microsoft.com/office/drawing/2014/main" id="{7B136829-2993-4C88-BA60-629FF806CEBC}"/>
              </a:ext>
            </a:extLst>
          </p:cNvPr>
          <p:cNvSpPr/>
          <p:nvPr/>
        </p:nvSpPr>
        <p:spPr>
          <a:xfrm>
            <a:off x="4419600" y="2245748"/>
            <a:ext cx="990977"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April 1998</a:t>
            </a:r>
          </a:p>
        </p:txBody>
      </p:sp>
      <p:sp>
        <p:nvSpPr>
          <p:cNvPr id="9" name="Rectangle 8">
            <a:extLst>
              <a:ext uri="{FF2B5EF4-FFF2-40B4-BE49-F238E27FC236}">
                <a16:creationId xmlns:a16="http://schemas.microsoft.com/office/drawing/2014/main" id="{D4ADB9D5-CF0B-4A77-86D0-BA5E9FA26AA0}"/>
              </a:ext>
            </a:extLst>
          </p:cNvPr>
          <p:cNvSpPr/>
          <p:nvPr/>
        </p:nvSpPr>
        <p:spPr>
          <a:xfrm>
            <a:off x="6781800" y="2245748"/>
            <a:ext cx="990977"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April 1999</a:t>
            </a:r>
          </a:p>
        </p:txBody>
      </p:sp>
      <p:cxnSp>
        <p:nvCxnSpPr>
          <p:cNvPr id="4" name="Straight Connector 3">
            <a:extLst>
              <a:ext uri="{FF2B5EF4-FFF2-40B4-BE49-F238E27FC236}">
                <a16:creationId xmlns:a16="http://schemas.microsoft.com/office/drawing/2014/main" id="{E4187355-3D78-4BBA-A652-B717AA0C8BF8}"/>
              </a:ext>
            </a:extLst>
          </p:cNvPr>
          <p:cNvCxnSpPr/>
          <p:nvPr/>
        </p:nvCxnSpPr>
        <p:spPr>
          <a:xfrm flipV="1">
            <a:off x="2514600" y="1524000"/>
            <a:ext cx="0" cy="47244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056EB66-639B-4EB8-A1CB-0C2AE2BF8046}"/>
              </a:ext>
            </a:extLst>
          </p:cNvPr>
          <p:cNvSpPr txBox="1"/>
          <p:nvPr/>
        </p:nvSpPr>
        <p:spPr>
          <a:xfrm>
            <a:off x="4495800" y="5303418"/>
            <a:ext cx="4572000" cy="73866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Temperature (℃; contours) and chlorophyll-a concentration (mg/liter; shaded) off Los Angeles during (a) El Nino (April 1998) and (b) La Nina (April 1999). </a:t>
            </a:r>
          </a:p>
        </p:txBody>
      </p:sp>
      <p:pic>
        <p:nvPicPr>
          <p:cNvPr id="5" name="Picture 4">
            <a:extLst>
              <a:ext uri="{FF2B5EF4-FFF2-40B4-BE49-F238E27FC236}">
                <a16:creationId xmlns:a16="http://schemas.microsoft.com/office/drawing/2014/main" id="{4DABA52A-5B20-4490-8CE7-65866861D9BD}"/>
              </a:ext>
            </a:extLst>
          </p:cNvPr>
          <p:cNvPicPr>
            <a:picLocks noChangeAspect="1"/>
          </p:cNvPicPr>
          <p:nvPr/>
        </p:nvPicPr>
        <p:blipFill>
          <a:blip r:embed="rId5"/>
          <a:stretch>
            <a:fillRect/>
          </a:stretch>
        </p:blipFill>
        <p:spPr>
          <a:xfrm>
            <a:off x="6910384" y="12814"/>
            <a:ext cx="2239059" cy="2207875"/>
          </a:xfrm>
          <a:prstGeom prst="rect">
            <a:avLst/>
          </a:prstGeom>
        </p:spPr>
      </p:pic>
      <p:sp>
        <p:nvSpPr>
          <p:cNvPr id="11" name="Rectangle 10">
            <a:extLst>
              <a:ext uri="{FF2B5EF4-FFF2-40B4-BE49-F238E27FC236}">
                <a16:creationId xmlns:a16="http://schemas.microsoft.com/office/drawing/2014/main" id="{38A3AB4B-5C67-4865-8E49-2CDA7DFD73D5}"/>
              </a:ext>
            </a:extLst>
          </p:cNvPr>
          <p:cNvSpPr/>
          <p:nvPr/>
        </p:nvSpPr>
        <p:spPr>
          <a:xfrm>
            <a:off x="8211995" y="6490345"/>
            <a:ext cx="848512" cy="276999"/>
          </a:xfrm>
          <a:prstGeom prst="rect">
            <a:avLst/>
          </a:prstGeom>
        </p:spPr>
        <p:txBody>
          <a:bodyPr wrap="square" lIns="91440" tIns="45720" rIns="91440" bIns="45720" anchor="t">
            <a:spAutoFit/>
          </a:bodyPr>
          <a:lstStyle/>
          <a:p>
            <a:r>
              <a:rPr lang="en-US" sz="1200" b="1" dirty="0">
                <a:latin typeface="+mn-lt"/>
              </a:rPr>
              <a:t>Fig. 9.22</a:t>
            </a:r>
            <a:r>
              <a:rPr lang="en-US" sz="1200" dirty="0">
                <a:latin typeface="+mn-lt"/>
              </a:rPr>
              <a:t>. </a:t>
            </a:r>
          </a:p>
        </p:txBody>
      </p:sp>
    </p:spTree>
    <p:extLst>
      <p:ext uri="{BB962C8B-B14F-4D97-AF65-F5344CB8AC3E}">
        <p14:creationId xmlns:p14="http://schemas.microsoft.com/office/powerpoint/2010/main" val="178196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8919" y="479853"/>
            <a:ext cx="8229600" cy="5978611"/>
          </a:xfrm>
        </p:spPr>
        <p:txBody>
          <a:bodyPr>
            <a:normAutofit/>
          </a:bodyPr>
          <a:lstStyle/>
          <a:p>
            <a:pPr marL="0" indent="0">
              <a:buNone/>
            </a:pPr>
            <a:r>
              <a:rPr lang="en-US" sz="2000" dirty="0"/>
              <a:t>   Key Points</a:t>
            </a:r>
          </a:p>
          <a:p>
            <a:r>
              <a:rPr lang="en-US" sz="2000" dirty="0"/>
              <a:t>Seasonal phase lock, equatorial waveguide</a:t>
            </a:r>
          </a:p>
          <a:p>
            <a:r>
              <a:rPr lang="en-US" sz="2000" dirty="0"/>
              <a:t>El Nino diversity, SST vs. convective view, moderate vs. extreme</a:t>
            </a:r>
          </a:p>
          <a:p>
            <a:r>
              <a:rPr lang="en-US" sz="2000" dirty="0"/>
              <a:t>ENSO cycle, slow thermocline adjustment (tilt and recharge modes), ENSO observing system</a:t>
            </a:r>
          </a:p>
          <a:p>
            <a:r>
              <a:rPr lang="en-US" sz="2000" dirty="0"/>
              <a:t>Seasonal prediction (vs. weather forecast)</a:t>
            </a:r>
          </a:p>
          <a:p>
            <a:r>
              <a:rPr lang="en-US" sz="2000" dirty="0"/>
              <a:t>ENSO excites Pacific North America (PNA) pattern, barotropic, effect on the N Pacific jet and impact on U.S. west coast</a:t>
            </a:r>
          </a:p>
          <a:p>
            <a:r>
              <a:rPr lang="en-US" sz="2000" dirty="0"/>
              <a:t>Barotropic stationary Rossby waves</a:t>
            </a:r>
          </a:p>
          <a:p>
            <a:pPr lvl="1"/>
            <a:r>
              <a:rPr lang="en-US" sz="1800" dirty="0">
                <a:solidFill>
                  <a:schemeClr val="bg1">
                    <a:lumMod val="75000"/>
                  </a:schemeClr>
                </a:solidFill>
              </a:rPr>
              <a:t>Rossby wave source and </a:t>
            </a:r>
            <a:r>
              <a:rPr lang="en-US" sz="1800" dirty="0"/>
              <a:t>group velocity (east and pole-ward energy propagation)</a:t>
            </a:r>
          </a:p>
          <a:p>
            <a:pPr lvl="1"/>
            <a:r>
              <a:rPr lang="en-US" sz="1800" dirty="0"/>
              <a:t>Amplification by barotropic energy conversion in the jet exit region. </a:t>
            </a:r>
          </a:p>
          <a:p>
            <a:pPr lvl="1"/>
            <a:r>
              <a:rPr lang="en-US" sz="1800" dirty="0"/>
              <a:t>Westerly jet structures, westerly waveguide, seasonality </a:t>
            </a:r>
          </a:p>
          <a:p>
            <a:pPr marL="228600" lvl="1"/>
            <a:r>
              <a:rPr lang="en-US" sz="2000" dirty="0"/>
              <a:t>PNA is strongest in winter </a:t>
            </a:r>
            <a:r>
              <a:rPr lang="en-US" sz="2000" dirty="0">
                <a:sym typeface="Wingdings" panose="05000000000000000000" pitchFamily="2" charset="2"/>
              </a:rPr>
              <a:t> intense subtropical jet close to equator, strong SST forcing locked to NDJ</a:t>
            </a:r>
            <a:endParaRPr lang="en-US" sz="2000" dirty="0"/>
          </a:p>
        </p:txBody>
      </p:sp>
    </p:spTree>
    <p:extLst>
      <p:ext uri="{BB962C8B-B14F-4D97-AF65-F5344CB8AC3E}">
        <p14:creationId xmlns:p14="http://schemas.microsoft.com/office/powerpoint/2010/main" val="1043198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352856-CD80-A975-BA0D-6030B8186FD7}"/>
              </a:ext>
            </a:extLst>
          </p:cNvPr>
          <p:cNvPicPr>
            <a:picLocks noChangeAspect="1"/>
          </p:cNvPicPr>
          <p:nvPr/>
        </p:nvPicPr>
        <p:blipFill>
          <a:blip r:embed="rId2"/>
          <a:stretch>
            <a:fillRect/>
          </a:stretch>
        </p:blipFill>
        <p:spPr>
          <a:xfrm>
            <a:off x="202282" y="730456"/>
            <a:ext cx="2825353" cy="1739531"/>
          </a:xfrm>
          <a:prstGeom prst="rect">
            <a:avLst/>
          </a:prstGeom>
        </p:spPr>
      </p:pic>
      <p:pic>
        <p:nvPicPr>
          <p:cNvPr id="5" name="Picture 4">
            <a:extLst>
              <a:ext uri="{FF2B5EF4-FFF2-40B4-BE49-F238E27FC236}">
                <a16:creationId xmlns:a16="http://schemas.microsoft.com/office/drawing/2014/main" id="{A01C439C-9A8A-D0C2-0379-7832610FEB58}"/>
              </a:ext>
            </a:extLst>
          </p:cNvPr>
          <p:cNvPicPr>
            <a:picLocks noChangeAspect="1"/>
          </p:cNvPicPr>
          <p:nvPr/>
        </p:nvPicPr>
        <p:blipFill>
          <a:blip r:embed="rId3"/>
          <a:stretch>
            <a:fillRect/>
          </a:stretch>
        </p:blipFill>
        <p:spPr>
          <a:xfrm>
            <a:off x="3124200" y="731375"/>
            <a:ext cx="5883382" cy="1673052"/>
          </a:xfrm>
          <a:prstGeom prst="rect">
            <a:avLst/>
          </a:prstGeom>
        </p:spPr>
      </p:pic>
      <p:sp>
        <p:nvSpPr>
          <p:cNvPr id="6" name="Oval 5">
            <a:extLst>
              <a:ext uri="{FF2B5EF4-FFF2-40B4-BE49-F238E27FC236}">
                <a16:creationId xmlns:a16="http://schemas.microsoft.com/office/drawing/2014/main" id="{C9AC6E77-B8E4-C6D2-EA5E-D3AC71E67FED}"/>
              </a:ext>
            </a:extLst>
          </p:cNvPr>
          <p:cNvSpPr/>
          <p:nvPr/>
        </p:nvSpPr>
        <p:spPr>
          <a:xfrm>
            <a:off x="8268480" y="1453705"/>
            <a:ext cx="222647" cy="2128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SimSun"/>
              <a:cs typeface="+mn-cs"/>
            </a:endParaRPr>
          </a:p>
        </p:txBody>
      </p:sp>
      <p:sp>
        <p:nvSpPr>
          <p:cNvPr id="8" name="Oval 7">
            <a:extLst>
              <a:ext uri="{FF2B5EF4-FFF2-40B4-BE49-F238E27FC236}">
                <a16:creationId xmlns:a16="http://schemas.microsoft.com/office/drawing/2014/main" id="{2E8E7A1E-5175-E5B6-09A6-07162988F224}"/>
              </a:ext>
            </a:extLst>
          </p:cNvPr>
          <p:cNvSpPr/>
          <p:nvPr/>
        </p:nvSpPr>
        <p:spPr>
          <a:xfrm>
            <a:off x="8269594" y="1240813"/>
            <a:ext cx="222647" cy="2128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SimSun"/>
              <a:cs typeface="+mn-cs"/>
            </a:endParaRPr>
          </a:p>
        </p:txBody>
      </p:sp>
      <p:sp>
        <p:nvSpPr>
          <p:cNvPr id="9" name="TextBox 8">
            <a:extLst>
              <a:ext uri="{FF2B5EF4-FFF2-40B4-BE49-F238E27FC236}">
                <a16:creationId xmlns:a16="http://schemas.microsoft.com/office/drawing/2014/main" id="{B68A5234-C3F9-323A-BE5F-7D6423FA2711}"/>
              </a:ext>
            </a:extLst>
          </p:cNvPr>
          <p:cNvSpPr txBox="1"/>
          <p:nvPr/>
        </p:nvSpPr>
        <p:spPr>
          <a:xfrm>
            <a:off x="5162204" y="2868090"/>
            <a:ext cx="3217599" cy="12003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5/19, Choose paper(s)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6/2 (F) </a:t>
            </a:r>
            <a:r>
              <a:rPr kumimoji="0" lang="en-US" sz="1800" b="0" i="0" u="none" strike="noStrike" kern="12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Calibri" panose="020F0502020204030204" pitchFamily="34" charset="0"/>
              </a:rPr>
              <a:t>Student talks </a:t>
            </a:r>
            <a:r>
              <a:rPr kumimoji="0" lang="en-US" sz="1800" b="0" i="0" u="none" strike="noStrike" kern="1200" cap="none" spc="0" normalizeH="0" baseline="0" noProof="0" dirty="0">
                <a:ln>
                  <a:noFill/>
                </a:ln>
                <a:effectLst/>
                <a:uLnTx/>
                <a:uFillTx/>
                <a:latin typeface="Calibri" panose="020F0502020204030204" pitchFamily="34" charset="0"/>
                <a:ea typeface="SimSun" panose="02010600030101010101" pitchFamily="2" charset="-122"/>
                <a:cs typeface="Calibri" panose="020F0502020204030204" pitchFamily="34" charset="0"/>
              </a:rPr>
              <a:t>(1-350pm)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6/5 </a:t>
            </a:r>
            <a:r>
              <a:rPr kumimoji="0" lang="en-US" sz="1800" b="0" i="0" u="none" strike="noStrike" kern="1200" cap="none" spc="0" normalizeH="0" baseline="0" noProof="0" dirty="0">
                <a:ln>
                  <a:noFill/>
                </a:ln>
                <a:effectLst/>
                <a:uLnTx/>
                <a:uFillTx/>
                <a:latin typeface="Calibri" panose="020F0502020204030204" pitchFamily="34" charset="0"/>
                <a:ea typeface="SimSun" panose="02010600030101010101" pitchFamily="2" charset="-122"/>
                <a:cs typeface="Calibri" panose="020F0502020204030204" pitchFamily="34" charset="0"/>
              </a:rPr>
              <a:t>Review</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for final</a:t>
            </a:r>
          </a:p>
          <a:p>
            <a:pPr marL="0" marR="0" lvl="0" indent="0" algn="l" defTabSz="914400" rtl="0" eaLnBrk="0" fontAlgn="base" latinLnBrk="0" hangingPunct="0">
              <a:lnSpc>
                <a:spcPct val="100000"/>
              </a:lnSpc>
              <a:spcBef>
                <a:spcPct val="0"/>
              </a:spcBef>
              <a:spcAft>
                <a:spcPct val="0"/>
              </a:spcAft>
              <a:buClrTx/>
              <a:buSzTx/>
              <a:buFontTx/>
              <a:buNone/>
              <a:tabLst/>
              <a:defRPr/>
            </a:pPr>
            <a:r>
              <a:rPr lang="en-US" dirty="0">
                <a:solidFill>
                  <a:srgbClr val="000000"/>
                </a:solidFill>
                <a:latin typeface="Calibri" panose="020F0502020204030204" pitchFamily="34" charset="0"/>
                <a:ea typeface="SimSun" panose="02010600030101010101" pitchFamily="2" charset="-122"/>
                <a:cs typeface="Calibri" panose="020F0502020204030204" pitchFamily="34" charset="0"/>
              </a:rPr>
              <a:t>6/9 (F) </a:t>
            </a:r>
            <a:r>
              <a:rPr lang="en-US" dirty="0">
                <a:solidFill>
                  <a:srgbClr val="FF0000"/>
                </a:solidFill>
                <a:latin typeface="Calibri" panose="020F0502020204030204" pitchFamily="34" charset="0"/>
                <a:ea typeface="SimSun" panose="02010600030101010101" pitchFamily="2" charset="-122"/>
                <a:cs typeface="Calibri" panose="020F0502020204030204" pitchFamily="34" charset="0"/>
              </a:rPr>
              <a:t>Final</a:t>
            </a:r>
            <a:r>
              <a:rPr lang="en-US" dirty="0">
                <a:solidFill>
                  <a:srgbClr val="000000"/>
                </a:solidFill>
                <a:latin typeface="Calibri" panose="020F0502020204030204" pitchFamily="34" charset="0"/>
                <a:ea typeface="SimSun" panose="02010600030101010101" pitchFamily="2" charset="-122"/>
                <a:cs typeface="Calibri" panose="020F0502020204030204" pitchFamily="34" charset="0"/>
              </a:rPr>
              <a:t>?</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sp>
        <p:nvSpPr>
          <p:cNvPr id="11" name="Oval 10">
            <a:extLst>
              <a:ext uri="{FF2B5EF4-FFF2-40B4-BE49-F238E27FC236}">
                <a16:creationId xmlns:a16="http://schemas.microsoft.com/office/drawing/2014/main" id="{3CA591E8-1949-4A4D-BF28-DFE96E2F5796}"/>
              </a:ext>
            </a:extLst>
          </p:cNvPr>
          <p:cNvSpPr/>
          <p:nvPr/>
        </p:nvSpPr>
        <p:spPr>
          <a:xfrm>
            <a:off x="1490430" y="1453705"/>
            <a:ext cx="222647" cy="21289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SimSun"/>
              <a:cs typeface="+mn-cs"/>
            </a:endParaRPr>
          </a:p>
        </p:txBody>
      </p:sp>
      <p:cxnSp>
        <p:nvCxnSpPr>
          <p:cNvPr id="4" name="Straight Connector 3">
            <a:extLst>
              <a:ext uri="{FF2B5EF4-FFF2-40B4-BE49-F238E27FC236}">
                <a16:creationId xmlns:a16="http://schemas.microsoft.com/office/drawing/2014/main" id="{97C27073-A078-7938-9428-A737FDAB0C8C}"/>
              </a:ext>
            </a:extLst>
          </p:cNvPr>
          <p:cNvCxnSpPr>
            <a:cxnSpLocks/>
          </p:cNvCxnSpPr>
          <p:nvPr/>
        </p:nvCxnSpPr>
        <p:spPr>
          <a:xfrm flipH="1">
            <a:off x="772509" y="1453705"/>
            <a:ext cx="147694" cy="1465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D0263375-9EBA-B859-B19D-18B729FC511B}"/>
              </a:ext>
            </a:extLst>
          </p:cNvPr>
          <p:cNvCxnSpPr>
            <a:cxnSpLocks/>
          </p:cNvCxnSpPr>
          <p:nvPr/>
        </p:nvCxnSpPr>
        <p:spPr>
          <a:xfrm flipH="1">
            <a:off x="7560869" y="1454388"/>
            <a:ext cx="147694" cy="1465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3DB3373E-BBAD-5608-F25A-F2BE5732B3EA}"/>
              </a:ext>
            </a:extLst>
          </p:cNvPr>
          <p:cNvSpPr/>
          <p:nvPr/>
        </p:nvSpPr>
        <p:spPr>
          <a:xfrm>
            <a:off x="6752153" y="1445847"/>
            <a:ext cx="222647" cy="21289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SimSun"/>
              <a:cs typeface="+mn-cs"/>
            </a:endParaRPr>
          </a:p>
        </p:txBody>
      </p:sp>
    </p:spTree>
    <p:extLst>
      <p:ext uri="{BB962C8B-B14F-4D97-AF65-F5344CB8AC3E}">
        <p14:creationId xmlns:p14="http://schemas.microsoft.com/office/powerpoint/2010/main" val="1323119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54651"/>
          <a:stretch/>
        </p:blipFill>
        <p:spPr bwMode="auto">
          <a:xfrm>
            <a:off x="1731942" y="550686"/>
            <a:ext cx="2998313"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45" y="3751053"/>
            <a:ext cx="5721184" cy="2836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758455" y="3063672"/>
            <a:ext cx="7808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Pacific</a:t>
            </a:r>
          </a:p>
        </p:txBody>
      </p:sp>
      <p:sp>
        <p:nvSpPr>
          <p:cNvPr id="10" name="TextBox 9"/>
          <p:cNvSpPr txBox="1"/>
          <p:nvPr/>
        </p:nvSpPr>
        <p:spPr>
          <a:xfrm>
            <a:off x="2580394" y="3762721"/>
            <a:ext cx="65594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PNA-</a:t>
            </a:r>
          </a:p>
        </p:txBody>
      </p:sp>
      <p:sp>
        <p:nvSpPr>
          <p:cNvPr id="11" name="TextBox 10"/>
          <p:cNvSpPr txBox="1"/>
          <p:nvPr/>
        </p:nvSpPr>
        <p:spPr>
          <a:xfrm>
            <a:off x="5446143" y="3751053"/>
            <a:ext cx="70083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PNA+</a:t>
            </a:r>
          </a:p>
        </p:txBody>
      </p:sp>
      <p:sp>
        <p:nvSpPr>
          <p:cNvPr id="4" name="TextBox 3"/>
          <p:cNvSpPr txBox="1"/>
          <p:nvPr/>
        </p:nvSpPr>
        <p:spPr>
          <a:xfrm>
            <a:off x="4756768" y="2754409"/>
            <a:ext cx="39471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Leading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sectoral</a:t>
            </a:r>
            <a:r>
              <a:rPr kumimoji="0" lang="en-US" sz="1800" b="0" i="0" u="none" strike="noStrike" kern="1200" cap="none" spc="0" normalizeH="0" baseline="0" noProof="0" dirty="0">
                <a:ln>
                  <a:noFill/>
                </a:ln>
                <a:solidFill>
                  <a:prstClr val="black"/>
                </a:solidFill>
                <a:effectLst/>
                <a:uLnTx/>
                <a:uFillTx/>
                <a:latin typeface="Calibri"/>
                <a:ea typeface="+mn-ea"/>
                <a:cs typeface="+mn-cs"/>
              </a:rPr>
              <a:t> EOF of </a:t>
            </a:r>
            <a:r>
              <a:rPr kumimoji="0" lang="en-US" sz="1800" b="0" i="0" u="none" strike="noStrike" kern="1200" cap="none" spc="0" normalizeH="0" baseline="0" noProof="0" dirty="0">
                <a:ln>
                  <a:noFill/>
                </a:ln>
                <a:solidFill>
                  <a:srgbClr val="FF0000"/>
                </a:solidFill>
                <a:effectLst/>
                <a:uLnTx/>
                <a:uFillTx/>
                <a:latin typeface="Calibri"/>
                <a:ea typeface="+mn-ea"/>
                <a:cs typeface="+mn-cs"/>
              </a:rPr>
              <a:t>Z500</a:t>
            </a:r>
            <a:r>
              <a:rPr kumimoji="0" lang="en-US" sz="1800" b="0" i="0" u="none" strike="noStrike" kern="1200" cap="none" spc="0" normalizeH="0" baseline="0" noProof="0" dirty="0">
                <a:ln>
                  <a:noFill/>
                </a:ln>
                <a:solidFill>
                  <a:prstClr val="black"/>
                </a:solidFill>
                <a:effectLst/>
                <a:uLnTx/>
                <a:uFillTx/>
                <a:latin typeface="Calibri"/>
                <a:ea typeface="+mn-ea"/>
                <a:cs typeface="+mn-cs"/>
              </a:rPr>
              <a:t> (&gt;30 days) </a:t>
            </a:r>
            <a:r>
              <a:rPr kumimoji="0" lang="en-US" sz="1400" b="0" i="0" u="none" strike="noStrike" kern="1200" cap="none" spc="0" normalizeH="0" baseline="0" noProof="0" dirty="0">
                <a:ln>
                  <a:noFill/>
                </a:ln>
                <a:solidFill>
                  <a:prstClr val="black"/>
                </a:solidFill>
                <a:effectLst/>
                <a:uLnTx/>
                <a:uFillTx/>
                <a:latin typeface="Calibri"/>
                <a:ea typeface="+mn-ea"/>
                <a:cs typeface="+mn-cs"/>
              </a:rPr>
              <a:t>(Mike Wallace, Toronto lectures)</a:t>
            </a:r>
          </a:p>
        </p:txBody>
      </p:sp>
      <p:sp>
        <p:nvSpPr>
          <p:cNvPr id="15" name="TextBox 14"/>
          <p:cNvSpPr txBox="1"/>
          <p:nvPr/>
        </p:nvSpPr>
        <p:spPr>
          <a:xfrm>
            <a:off x="3192036" y="6460499"/>
            <a:ext cx="200946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Accelerated Pacific jet</a:t>
            </a:r>
          </a:p>
        </p:txBody>
      </p:sp>
      <p:sp>
        <p:nvSpPr>
          <p:cNvPr id="16" name="TextBox 15"/>
          <p:cNvSpPr txBox="1"/>
          <p:nvPr/>
        </p:nvSpPr>
        <p:spPr>
          <a:xfrm>
            <a:off x="264543" y="6460499"/>
            <a:ext cx="168225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 Pacific blocking</a:t>
            </a:r>
          </a:p>
        </p:txBody>
      </p:sp>
      <p:sp>
        <p:nvSpPr>
          <p:cNvPr id="18" name="Rectangle 17"/>
          <p:cNvSpPr/>
          <p:nvPr/>
        </p:nvSpPr>
        <p:spPr>
          <a:xfrm>
            <a:off x="5334879" y="1371600"/>
            <a:ext cx="3275721"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SimSun-ExtB"/>
                <a:cs typeface="SimSun-ExtB"/>
              </a:rPr>
              <a:t>Pacific/North American pattern</a:t>
            </a: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9958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178E47-E2B9-4482-967E-654732E10267}"/>
              </a:ext>
            </a:extLst>
          </p:cNvPr>
          <p:cNvPicPr>
            <a:picLocks noChangeAspect="1"/>
          </p:cNvPicPr>
          <p:nvPr/>
        </p:nvPicPr>
        <p:blipFill>
          <a:blip r:embed="rId2"/>
          <a:stretch>
            <a:fillRect/>
          </a:stretch>
        </p:blipFill>
        <p:spPr>
          <a:xfrm>
            <a:off x="0" y="0"/>
            <a:ext cx="6852325" cy="6858000"/>
          </a:xfrm>
          <a:prstGeom prst="rect">
            <a:avLst/>
          </a:prstGeom>
        </p:spPr>
      </p:pic>
      <p:sp>
        <p:nvSpPr>
          <p:cNvPr id="6" name="TextBox 5">
            <a:extLst>
              <a:ext uri="{FF2B5EF4-FFF2-40B4-BE49-F238E27FC236}">
                <a16:creationId xmlns:a16="http://schemas.microsoft.com/office/drawing/2014/main" id="{BD8E029E-92D1-4CD5-AACB-7E48AEFDEEE7}"/>
              </a:ext>
            </a:extLst>
          </p:cNvPr>
          <p:cNvSpPr txBox="1"/>
          <p:nvPr/>
        </p:nvSpPr>
        <p:spPr>
          <a:xfrm>
            <a:off x="6970803" y="326571"/>
            <a:ext cx="718457" cy="369332"/>
          </a:xfrm>
          <a:prstGeom prst="rect">
            <a:avLst/>
          </a:prstGeom>
          <a:noFill/>
        </p:spPr>
        <p:txBody>
          <a:bodyPr wrap="square" rtlCol="0">
            <a:spAutoFit/>
          </a:bodyPr>
          <a:lstStyle/>
          <a:p>
            <a:r>
              <a:rPr lang="en-US" dirty="0"/>
              <a:t>u300</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441709C6-09C0-4A29-9213-7BAB365BACC4}"/>
                  </a:ext>
                </a:extLst>
              </p:cNvPr>
              <p:cNvSpPr/>
              <p:nvPr/>
            </p:nvSpPr>
            <p:spPr>
              <a:xfrm>
                <a:off x="6872530" y="3970136"/>
                <a:ext cx="1633460" cy="71231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prstClr val="black"/>
                          </a:solidFill>
                          <a:latin typeface="Cambria Math" panose="02040503050406030204" pitchFamily="18" charset="0"/>
                          <a:ea typeface="Cambria Math" panose="02040503050406030204" pitchFamily="18" charset="0"/>
                        </a:rPr>
                        <m:t>𝛽</m:t>
                      </m:r>
                      <m:r>
                        <a:rPr lang="en-US" b="0" i="1" smtClean="0">
                          <a:solidFill>
                            <a:prstClr val="black"/>
                          </a:solidFill>
                          <a:latin typeface="Cambria Math" panose="02040503050406030204" pitchFamily="18" charset="0"/>
                          <a:ea typeface="Cambria Math" panose="02040503050406030204" pitchFamily="18" charset="0"/>
                        </a:rPr>
                        <m:t>=</m:t>
                      </m:r>
                      <m:sSub>
                        <m:sSubPr>
                          <m:ctrlPr>
                            <a:rPr lang="en-US" b="0" i="1" smtClean="0">
                              <a:solidFill>
                                <a:prstClr val="black"/>
                              </a:solidFill>
                              <a:latin typeface="Cambria Math" panose="02040503050406030204" pitchFamily="18" charset="0"/>
                              <a:ea typeface="Cambria Math" panose="02040503050406030204" pitchFamily="18" charset="0"/>
                            </a:rPr>
                          </m:ctrlPr>
                        </m:sSubPr>
                        <m:e>
                          <m:r>
                            <a:rPr lang="en-US" b="0" i="1" smtClean="0">
                              <a:solidFill>
                                <a:prstClr val="black"/>
                              </a:solidFill>
                              <a:latin typeface="Cambria Math" panose="02040503050406030204" pitchFamily="18" charset="0"/>
                              <a:ea typeface="Cambria Math" panose="02040503050406030204" pitchFamily="18" charset="0"/>
                            </a:rPr>
                            <m:t>𝛽</m:t>
                          </m:r>
                        </m:e>
                        <m:sub>
                          <m:r>
                            <a:rPr lang="en-US" b="0" i="1" smtClean="0">
                              <a:solidFill>
                                <a:prstClr val="black"/>
                              </a:solidFill>
                              <a:latin typeface="Cambria Math" panose="02040503050406030204" pitchFamily="18" charset="0"/>
                              <a:ea typeface="Cambria Math" panose="02040503050406030204" pitchFamily="18" charset="0"/>
                            </a:rPr>
                            <m:t>0</m:t>
                          </m:r>
                        </m:sub>
                      </m:sSub>
                      <m:r>
                        <a:rPr lang="en-US" b="0" i="1" smtClean="0">
                          <a:solidFill>
                            <a:prstClr val="black"/>
                          </a:solidFill>
                          <a:latin typeface="Cambria Math" panose="02040503050406030204" pitchFamily="18" charset="0"/>
                          <a:ea typeface="Cambria Math" panose="02040503050406030204" pitchFamily="18" charset="0"/>
                        </a:rPr>
                        <m:t>−</m:t>
                      </m:r>
                      <m:f>
                        <m:fPr>
                          <m:ctrlPr>
                            <a:rPr lang="en-US" b="0" i="1" smtClean="0">
                              <a:solidFill>
                                <a:prstClr val="black"/>
                              </a:solidFill>
                              <a:latin typeface="Cambria Math" panose="02040503050406030204" pitchFamily="18" charset="0"/>
                              <a:ea typeface="Cambria Math" panose="02040503050406030204" pitchFamily="18" charset="0"/>
                            </a:rPr>
                          </m:ctrlPr>
                        </m:fPr>
                        <m:num>
                          <m:sSup>
                            <m:sSupPr>
                              <m:ctrlPr>
                                <a:rPr lang="en-US" b="0" i="1" smtClean="0">
                                  <a:solidFill>
                                    <a:prstClr val="black"/>
                                  </a:solidFill>
                                  <a:latin typeface="Cambria Math" panose="02040503050406030204" pitchFamily="18" charset="0"/>
                                  <a:ea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m:t>
                              </m:r>
                            </m:e>
                            <m:sup>
                              <m:r>
                                <a:rPr lang="en-US" b="0" i="1" smtClean="0">
                                  <a:solidFill>
                                    <a:prstClr val="black"/>
                                  </a:solidFill>
                                  <a:latin typeface="Cambria Math" panose="02040503050406030204" pitchFamily="18" charset="0"/>
                                  <a:ea typeface="Cambria Math" panose="02040503050406030204" pitchFamily="18" charset="0"/>
                                </a:rPr>
                                <m:t>2</m:t>
                              </m:r>
                            </m:sup>
                          </m:sSup>
                          <m:acc>
                            <m:accPr>
                              <m:chr m:val="̅"/>
                              <m:ctrlPr>
                                <a:rPr lang="en-US" i="1">
                                  <a:solidFill>
                                    <a:prstClr val="black"/>
                                  </a:solidFill>
                                  <a:latin typeface="Cambria Math" panose="02040503050406030204" pitchFamily="18" charset="0"/>
                                </a:rPr>
                              </m:ctrlPr>
                            </m:accPr>
                            <m:e>
                              <m:r>
                                <a:rPr lang="en-US" i="1">
                                  <a:solidFill>
                                    <a:prstClr val="black"/>
                                  </a:solidFill>
                                  <a:latin typeface="Cambria Math" panose="02040503050406030204" pitchFamily="18" charset="0"/>
                                </a:rPr>
                                <m:t>𝑢</m:t>
                              </m:r>
                            </m:e>
                          </m:acc>
                        </m:num>
                        <m:den>
                          <m:r>
                            <a:rPr lang="en-US" b="0" i="1" smtClean="0">
                              <a:solidFill>
                                <a:prstClr val="black"/>
                              </a:solidFill>
                              <a:latin typeface="Cambria Math" panose="02040503050406030204" pitchFamily="18" charset="0"/>
                              <a:ea typeface="Cambria Math" panose="02040503050406030204" pitchFamily="18" charset="0"/>
                            </a:rPr>
                            <m:t>𝜕</m:t>
                          </m:r>
                          <m:sSup>
                            <m:sSupPr>
                              <m:ctrlPr>
                                <a:rPr lang="en-US" b="0" i="1" smtClean="0">
                                  <a:solidFill>
                                    <a:prstClr val="black"/>
                                  </a:solidFill>
                                  <a:latin typeface="Cambria Math" panose="02040503050406030204" pitchFamily="18" charset="0"/>
                                  <a:ea typeface="Cambria Math" panose="02040503050406030204" pitchFamily="18" charset="0"/>
                                </a:rPr>
                              </m:ctrlPr>
                            </m:sSupPr>
                            <m:e>
                              <m:r>
                                <a:rPr lang="en-US" b="0" i="1" smtClean="0">
                                  <a:solidFill>
                                    <a:prstClr val="black"/>
                                  </a:solidFill>
                                  <a:latin typeface="Cambria Math" panose="02040503050406030204" pitchFamily="18" charset="0"/>
                                  <a:ea typeface="Cambria Math" panose="02040503050406030204" pitchFamily="18" charset="0"/>
                                </a:rPr>
                                <m:t>𝑦</m:t>
                              </m:r>
                            </m:e>
                            <m:sup>
                              <m:r>
                                <a:rPr lang="en-US" b="0" i="1" smtClean="0">
                                  <a:solidFill>
                                    <a:prstClr val="black"/>
                                  </a:solidFill>
                                  <a:latin typeface="Cambria Math" panose="02040503050406030204" pitchFamily="18" charset="0"/>
                                  <a:ea typeface="Cambria Math" panose="02040503050406030204" pitchFamily="18" charset="0"/>
                                </a:rPr>
                                <m:t>2</m:t>
                              </m:r>
                            </m:sup>
                          </m:sSup>
                        </m:den>
                      </m:f>
                    </m:oMath>
                  </m:oMathPara>
                </a14:m>
                <a:endParaRPr lang="en-US" dirty="0"/>
              </a:p>
            </p:txBody>
          </p:sp>
        </mc:Choice>
        <mc:Fallback xmlns="">
          <p:sp>
            <p:nvSpPr>
              <p:cNvPr id="7" name="Rectangle 6">
                <a:extLst>
                  <a:ext uri="{FF2B5EF4-FFF2-40B4-BE49-F238E27FC236}">
                    <a16:creationId xmlns:a16="http://schemas.microsoft.com/office/drawing/2014/main" id="{441709C6-09C0-4A29-9213-7BAB365BACC4}"/>
                  </a:ext>
                </a:extLst>
              </p:cNvPr>
              <p:cNvSpPr>
                <a:spLocks noRot="1" noChangeAspect="1" noMove="1" noResize="1" noEditPoints="1" noAdjustHandles="1" noChangeArrowheads="1" noChangeShapeType="1" noTextEdit="1"/>
              </p:cNvSpPr>
              <p:nvPr/>
            </p:nvSpPr>
            <p:spPr>
              <a:xfrm>
                <a:off x="6872530" y="3970136"/>
                <a:ext cx="1633460" cy="712311"/>
              </a:xfrm>
              <a:prstGeom prst="rect">
                <a:avLst/>
              </a:prstGeom>
              <a:blipFill>
                <a:blip r:embed="rId3"/>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549EBAFA-433C-1F74-6679-3B06B5175ED8}"/>
              </a:ext>
            </a:extLst>
          </p:cNvPr>
          <p:cNvSpPr txBox="1"/>
          <p:nvPr/>
        </p:nvSpPr>
        <p:spPr>
          <a:xfrm>
            <a:off x="6970803" y="4779469"/>
            <a:ext cx="1965728" cy="646331"/>
          </a:xfrm>
          <a:prstGeom prst="rect">
            <a:avLst/>
          </a:prstGeom>
          <a:noFill/>
        </p:spPr>
        <p:txBody>
          <a:bodyPr wrap="square" rtlCol="0">
            <a:spAutoFit/>
          </a:bodyPr>
          <a:lstStyle/>
          <a:p>
            <a:r>
              <a:rPr lang="en-US" dirty="0"/>
              <a:t>At the jet core, </a:t>
            </a:r>
            <a:r>
              <a:rPr lang="en-US" dirty="0">
                <a:latin typeface="Symbol" panose="05050102010706020507" pitchFamily="18" charset="2"/>
              </a:rPr>
              <a:t>b/b</a:t>
            </a:r>
            <a:r>
              <a:rPr lang="en-US" dirty="0"/>
              <a:t>0~3-4. </a:t>
            </a:r>
          </a:p>
        </p:txBody>
      </p:sp>
    </p:spTree>
    <p:extLst>
      <p:ext uri="{BB962C8B-B14F-4D97-AF65-F5344CB8AC3E}">
        <p14:creationId xmlns:p14="http://schemas.microsoft.com/office/powerpoint/2010/main" val="1441357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fst-precip-us-big">
            <a:extLst>
              <a:ext uri="{FF2B5EF4-FFF2-40B4-BE49-F238E27FC236}">
                <a16:creationId xmlns:a16="http://schemas.microsoft.com/office/drawing/2014/main" id="{D956311D-5266-4A2A-8D2C-44BE4FA2C9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35325"/>
            <a:ext cx="4848225"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3" descr="fst-temp-us-big">
            <a:extLst>
              <a:ext uri="{FF2B5EF4-FFF2-40B4-BE49-F238E27FC236}">
                <a16:creationId xmlns:a16="http://schemas.microsoft.com/office/drawing/2014/main" id="{B279C2E0-E589-4FBF-99A7-0D6B4161D9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5775" y="3235325"/>
            <a:ext cx="4848225"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4">
            <a:extLst>
              <a:ext uri="{FF2B5EF4-FFF2-40B4-BE49-F238E27FC236}">
                <a16:creationId xmlns:a16="http://schemas.microsoft.com/office/drawing/2014/main" id="{BEBFBED7-D6AA-4FB1-8F79-D1E0E3569650}"/>
              </a:ext>
            </a:extLst>
          </p:cNvPr>
          <p:cNvSpPr txBox="1">
            <a:spLocks noChangeArrowheads="1"/>
          </p:cNvSpPr>
          <p:nvPr/>
        </p:nvSpPr>
        <p:spPr bwMode="auto">
          <a:xfrm>
            <a:off x="457200" y="2743200"/>
            <a:ext cx="80359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3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El Nino’s influence on the US winter climate</a:t>
            </a:r>
          </a:p>
        </p:txBody>
      </p:sp>
      <p:pic>
        <p:nvPicPr>
          <p:cNvPr id="38917" name="Picture 2">
            <a:extLst>
              <a:ext uri="{FF2B5EF4-FFF2-40B4-BE49-F238E27FC236}">
                <a16:creationId xmlns:a16="http://schemas.microsoft.com/office/drawing/2014/main" id="{F9793E31-D85A-477E-9A4B-BEE5BE7C7B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776788" cy="282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Box 7">
            <a:extLst>
              <a:ext uri="{FF2B5EF4-FFF2-40B4-BE49-F238E27FC236}">
                <a16:creationId xmlns:a16="http://schemas.microsoft.com/office/drawing/2014/main" id="{2A535656-97DC-4376-96FD-F56340AF74EF}"/>
              </a:ext>
            </a:extLst>
          </p:cNvPr>
          <p:cNvSpPr txBox="1">
            <a:spLocks noChangeArrowheads="1"/>
          </p:cNvSpPr>
          <p:nvPr/>
        </p:nvSpPr>
        <p:spPr bwMode="auto">
          <a:xfrm>
            <a:off x="4800600" y="533400"/>
            <a:ext cx="434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DJF regression on Nino3.4: Z250 (color) &amp; Z850 (black)</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a:extLst>
              <a:ext uri="{FF2B5EF4-FFF2-40B4-BE49-F238E27FC236}">
                <a16:creationId xmlns:a16="http://schemas.microsoft.com/office/drawing/2014/main" id="{292F874F-E628-49BC-AC77-4BCE4093F9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9913"/>
            <a:ext cx="5676900"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3">
            <a:extLst>
              <a:ext uri="{FF2B5EF4-FFF2-40B4-BE49-F238E27FC236}">
                <a16:creationId xmlns:a16="http://schemas.microsoft.com/office/drawing/2014/main" id="{D5AC2397-CA8B-4B7D-A416-394461B418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2138" y="646113"/>
            <a:ext cx="3471862"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Box 5">
            <a:extLst>
              <a:ext uri="{FF2B5EF4-FFF2-40B4-BE49-F238E27FC236}">
                <a16:creationId xmlns:a16="http://schemas.microsoft.com/office/drawing/2014/main" id="{E7FB4634-CF4A-4565-8A07-E20FACED34D5}"/>
              </a:ext>
            </a:extLst>
          </p:cNvPr>
          <p:cNvSpPr txBox="1">
            <a:spLocks noChangeArrowheads="1"/>
          </p:cNvSpPr>
          <p:nvPr/>
        </p:nvSpPr>
        <p:spPr bwMode="auto">
          <a:xfrm>
            <a:off x="5562600" y="5675313"/>
            <a:ext cx="3544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LC1 in non-sheared environment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5 Feb 1999, long-tailed cold front</a:t>
            </a:r>
          </a:p>
        </p:txBody>
      </p:sp>
      <p:sp>
        <p:nvSpPr>
          <p:cNvPr id="45061" name="TextBox 6">
            <a:extLst>
              <a:ext uri="{FF2B5EF4-FFF2-40B4-BE49-F238E27FC236}">
                <a16:creationId xmlns:a16="http://schemas.microsoft.com/office/drawing/2014/main" id="{BD6F8DC3-D8B3-423A-BE4C-6874670EE976}"/>
              </a:ext>
            </a:extLst>
          </p:cNvPr>
          <p:cNvSpPr txBox="1">
            <a:spLocks noChangeArrowheads="1"/>
          </p:cNvSpPr>
          <p:nvPr/>
        </p:nvSpPr>
        <p:spPr bwMode="auto">
          <a:xfrm>
            <a:off x="5638800" y="36513"/>
            <a:ext cx="21161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LC2 in cyclonic shear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6 Feb 1998</a:t>
            </a:r>
          </a:p>
        </p:txBody>
      </p:sp>
      <p:sp>
        <p:nvSpPr>
          <p:cNvPr id="45062" name="TextBox 7">
            <a:extLst>
              <a:ext uri="{FF2B5EF4-FFF2-40B4-BE49-F238E27FC236}">
                <a16:creationId xmlns:a16="http://schemas.microsoft.com/office/drawing/2014/main" id="{3F6696EB-7C36-4747-B5C2-DD59C2C4834B}"/>
              </a:ext>
            </a:extLst>
          </p:cNvPr>
          <p:cNvSpPr txBox="1">
            <a:spLocks noChangeArrowheads="1"/>
          </p:cNvSpPr>
          <p:nvPr/>
        </p:nvSpPr>
        <p:spPr bwMode="auto">
          <a:xfrm>
            <a:off x="1905000" y="0"/>
            <a:ext cx="20177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(u,v) &amp; zonal wind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Jan-Mar 250 mb</a:t>
            </a:r>
          </a:p>
        </p:txBody>
      </p:sp>
      <p:sp>
        <p:nvSpPr>
          <p:cNvPr id="45063" name="TextBox 8">
            <a:extLst>
              <a:ext uri="{FF2B5EF4-FFF2-40B4-BE49-F238E27FC236}">
                <a16:creationId xmlns:a16="http://schemas.microsoft.com/office/drawing/2014/main" id="{EBFD8C2E-C0CA-4986-B4A0-ACE4A47F1E9F}"/>
              </a:ext>
            </a:extLst>
          </p:cNvPr>
          <p:cNvSpPr txBox="1">
            <a:spLocks noChangeArrowheads="1"/>
          </p:cNvSpPr>
          <p:nvPr/>
        </p:nvSpPr>
        <p:spPr bwMode="auto">
          <a:xfrm>
            <a:off x="381000" y="265113"/>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1998 El Nino</a:t>
            </a:r>
          </a:p>
        </p:txBody>
      </p:sp>
      <p:sp>
        <p:nvSpPr>
          <p:cNvPr id="45064" name="TextBox 9">
            <a:extLst>
              <a:ext uri="{FF2B5EF4-FFF2-40B4-BE49-F238E27FC236}">
                <a16:creationId xmlns:a16="http://schemas.microsoft.com/office/drawing/2014/main" id="{1D4DBEBC-D638-414A-AB9D-04A6DA7CBA6C}"/>
              </a:ext>
            </a:extLst>
          </p:cNvPr>
          <p:cNvSpPr txBox="1">
            <a:spLocks noChangeArrowheads="1"/>
          </p:cNvSpPr>
          <p:nvPr/>
        </p:nvSpPr>
        <p:spPr bwMode="auto">
          <a:xfrm>
            <a:off x="381000" y="2932113"/>
            <a:ext cx="1557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1999 La Nina</a:t>
            </a:r>
          </a:p>
        </p:txBody>
      </p:sp>
      <p:sp>
        <p:nvSpPr>
          <p:cNvPr id="45065" name="TextBox 10">
            <a:extLst>
              <a:ext uri="{FF2B5EF4-FFF2-40B4-BE49-F238E27FC236}">
                <a16:creationId xmlns:a16="http://schemas.microsoft.com/office/drawing/2014/main" id="{2BD3B0FF-6941-4B19-8BEA-8B8278B7256C}"/>
              </a:ext>
            </a:extLst>
          </p:cNvPr>
          <p:cNvSpPr txBox="1">
            <a:spLocks noChangeArrowheads="1"/>
          </p:cNvSpPr>
          <p:nvPr/>
        </p:nvSpPr>
        <p:spPr bwMode="auto">
          <a:xfrm>
            <a:off x="1295400" y="586740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PV on 320 K (color) &amp; 340 K (black) </a:t>
            </a: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sym typeface="Wingdings" panose="05000000000000000000" pitchFamily="2" charset="2"/>
              </a:rPr>
              <a:t></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5066" name="Rectangle 9">
            <a:extLst>
              <a:ext uri="{FF2B5EF4-FFF2-40B4-BE49-F238E27FC236}">
                <a16:creationId xmlns:a16="http://schemas.microsoft.com/office/drawing/2014/main" id="{E804719D-895F-4A6E-BC71-0813E6CFB197}"/>
              </a:ext>
            </a:extLst>
          </p:cNvPr>
          <p:cNvSpPr>
            <a:spLocks noChangeArrowheads="1"/>
          </p:cNvSpPr>
          <p:nvPr/>
        </p:nvSpPr>
        <p:spPr bwMode="auto">
          <a:xfrm>
            <a:off x="76200" y="6334125"/>
            <a:ext cx="883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Shapiro, M. A., et al. (2001), The influence of the 1997–99 El Niňo Southern Oscillation on extratropical baroclinic life cycles over the eastern North Pacific. QJ Royal Met. Soc., 127: 331–342.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TextBox 1">
            <a:extLst>
              <a:ext uri="{FF2B5EF4-FFF2-40B4-BE49-F238E27FC236}">
                <a16:creationId xmlns:a16="http://schemas.microsoft.com/office/drawing/2014/main" id="{8A1A97D0-741F-4029-994F-F3CDAA646908}"/>
              </a:ext>
            </a:extLst>
          </p:cNvPr>
          <p:cNvSpPr txBox="1">
            <a:spLocks noChangeArrowheads="1"/>
          </p:cNvSpPr>
          <p:nvPr/>
        </p:nvSpPr>
        <p:spPr bwMode="auto">
          <a:xfrm>
            <a:off x="533400" y="1219200"/>
            <a:ext cx="8229600" cy="426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74625" marR="0" lvl="0" indent="-174625" algn="l" defTabSz="914400" rtl="0" eaLnBrk="1" fontAlgn="base" latinLnBrk="0" hangingPunct="1">
              <a:lnSpc>
                <a:spcPct val="100000"/>
              </a:lnSpc>
              <a:spcBef>
                <a:spcPct val="0"/>
              </a:spcBef>
              <a:spcAft>
                <a:spcPts val="60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2000" b="1" i="0" u="none" strike="noStrike" kern="1200" cap="none" spc="0" normalizeH="0" baseline="0" noProof="0" dirty="0">
                <a:ln>
                  <a:noFill/>
                </a:ln>
                <a:solidFill>
                  <a:prstClr val="black"/>
                </a:solidFill>
                <a:effectLst/>
                <a:uLnTx/>
                <a:uFillTx/>
                <a:latin typeface="Calibri"/>
                <a:ea typeface="+mn-ea"/>
                <a:cs typeface="+mn-cs"/>
              </a:rPr>
              <a:t>Key words</a:t>
            </a:r>
          </a:p>
          <a:p>
            <a:pPr marL="174625" marR="0" lvl="0" indent="-174625"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El Nino and Southern Oscillation are a coupled ocean-atmosphere phenomenon</a:t>
            </a:r>
          </a:p>
          <a:p>
            <a:pPr marL="174625" marR="0" lvl="0" indent="-174625"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Ocean: SST warming, retreating cold tongue, deepened thermocline</a:t>
            </a:r>
            <a:r>
              <a:rPr kumimoji="0" lang="en-US" altLang="en-US" sz="18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 </a:t>
            </a:r>
            <a:r>
              <a:rPr kumimoji="0" lang="en-US" altLang="en-US" sz="1800" b="0" i="0" u="none" strike="noStrike" kern="1200" cap="none" spc="0" normalizeH="0" baseline="0" noProof="0" dirty="0">
                <a:ln>
                  <a:noFill/>
                </a:ln>
                <a:effectLst/>
                <a:uLnTx/>
                <a:uFillTx/>
                <a:latin typeface="Calibri"/>
                <a:ea typeface="+mn-ea"/>
                <a:cs typeface="+mn-cs"/>
              </a:rPr>
              <a:t>phase-locking</a:t>
            </a:r>
          </a:p>
          <a:p>
            <a:pPr marL="174625" marR="0" lvl="0" indent="-174625"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Atmosphere: eastward shift of convection, SLP seesaw between Darwin and Tahiti, westerly anomalies near the Dateline</a:t>
            </a:r>
          </a:p>
          <a:p>
            <a:pPr marL="174625" marR="0" lvl="0" indent="-174625"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Bjerknes feedback, coupled instability, </a:t>
            </a:r>
            <a:r>
              <a:rPr kumimoji="0" lang="en-US" altLang="en-US" sz="1800" b="0" i="0" u="none" strike="noStrike" kern="1200" cap="none" spc="0" normalizeH="0" baseline="0" noProof="0" dirty="0">
                <a:ln>
                  <a:noFill/>
                </a:ln>
                <a:solidFill>
                  <a:schemeClr val="bg1">
                    <a:lumMod val="75000"/>
                  </a:schemeClr>
                </a:solidFill>
                <a:effectLst/>
                <a:uLnTx/>
                <a:uFillTx/>
                <a:latin typeface="Calibri"/>
                <a:ea typeface="+mn-ea"/>
                <a:cs typeface="+mn-cs"/>
              </a:rPr>
              <a:t>effect of Earth rotation</a:t>
            </a:r>
          </a:p>
          <a:p>
            <a:pPr marL="174625" marR="0" lvl="0" indent="-174625"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Role of ocean Kelvin wave, zonal displacement between maximum zonal wind anomalies and peak SST warming on the equator, </a:t>
            </a:r>
            <a:r>
              <a:rPr kumimoji="0" lang="en-US" altLang="en-US" sz="18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coastal Kelvin wave observed at tide gauges, </a:t>
            </a:r>
          </a:p>
          <a:p>
            <a:pPr marL="174625" marR="0" lvl="0" indent="-174625"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Thermocline feedback confined to eastern Eq. Pacific </a:t>
            </a:r>
            <a:r>
              <a:rPr kumimoji="0" lang="en-US" altLang="en-US" sz="1800" b="0"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 </a:t>
            </a: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shallow mean thermocline &amp; persisting southeast trades</a:t>
            </a:r>
          </a:p>
          <a:p>
            <a:pPr marL="174625" marR="0" lvl="0" indent="-174625"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Oscillation b/w El Nino and La Nina, delayed negative feedback due to slow ocean wave propagation, preference for large basin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4" descr="图表, 散点图&#10;&#10;描述已自动生成">
            <a:extLst>
              <a:ext uri="{FF2B5EF4-FFF2-40B4-BE49-F238E27FC236}">
                <a16:creationId xmlns:a16="http://schemas.microsoft.com/office/drawing/2014/main" id="{99164DBD-8A25-4162-9808-8D068EE47D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607" y="2232704"/>
            <a:ext cx="4143385" cy="3482470"/>
          </a:xfrm>
          <a:prstGeom prst="rect">
            <a:avLst/>
          </a:prstGeom>
        </p:spPr>
      </p:pic>
      <p:sp>
        <p:nvSpPr>
          <p:cNvPr id="4" name="Rectangle 3">
            <a:extLst>
              <a:ext uri="{FF2B5EF4-FFF2-40B4-BE49-F238E27FC236}">
                <a16:creationId xmlns:a16="http://schemas.microsoft.com/office/drawing/2014/main" id="{951877E4-ECE3-49BC-B14B-6F60E0987B54}"/>
              </a:ext>
            </a:extLst>
          </p:cNvPr>
          <p:cNvSpPr/>
          <p:nvPr/>
        </p:nvSpPr>
        <p:spPr>
          <a:xfrm>
            <a:off x="5262973" y="6046063"/>
            <a:ext cx="3881027" cy="800219"/>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DJF SST (shading) &amp; rainfall anomalies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ranked by Niño-3.4 SST since 1982. Okumura (2019, Current Clim Change Rep)</a:t>
            </a:r>
          </a:p>
        </p:txBody>
      </p:sp>
      <p:sp>
        <p:nvSpPr>
          <p:cNvPr id="5" name="Rectangle 4">
            <a:extLst>
              <a:ext uri="{FF2B5EF4-FFF2-40B4-BE49-F238E27FC236}">
                <a16:creationId xmlns:a16="http://schemas.microsoft.com/office/drawing/2014/main" id="{8BDCD90B-BCB5-4FB5-A5DF-0D8BD8998324}"/>
              </a:ext>
            </a:extLst>
          </p:cNvPr>
          <p:cNvSpPr/>
          <p:nvPr/>
        </p:nvSpPr>
        <p:spPr>
          <a:xfrm>
            <a:off x="835713" y="230271"/>
            <a:ext cx="4030279" cy="132343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ts val="12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ENSO diversity</a:t>
            </a:r>
          </a:p>
          <a:p>
            <a:pPr marL="285750" marR="0" lvl="0" indent="-2857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CP vs. EP, or </a:t>
            </a:r>
          </a:p>
          <a:p>
            <a:pPr marL="285750" marR="0" lvl="0" indent="-2857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Moderate ENSO vs. </a:t>
            </a:r>
            <a:r>
              <a:rPr kumimoji="0" lang="en-US"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Extreme El Nino</a:t>
            </a:r>
          </a:p>
        </p:txBody>
      </p:sp>
      <p:sp>
        <p:nvSpPr>
          <p:cNvPr id="10" name="Rectangle 9">
            <a:extLst>
              <a:ext uri="{FF2B5EF4-FFF2-40B4-BE49-F238E27FC236}">
                <a16:creationId xmlns:a16="http://schemas.microsoft.com/office/drawing/2014/main" id="{E23AA2CE-FA9B-4763-AEEC-7896425B5A79}"/>
              </a:ext>
            </a:extLst>
          </p:cNvPr>
          <p:cNvSpPr/>
          <p:nvPr/>
        </p:nvSpPr>
        <p:spPr>
          <a:xfrm>
            <a:off x="3226835" y="4610363"/>
            <a:ext cx="1012105"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SST&gt;</a:t>
            </a: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a:t>
            </a:r>
            <a:r>
              <a:rPr kumimoji="0" lang="en-US" sz="1400" b="0" i="0" u="none" strike="noStrike" kern="1200" cap="none" spc="0" normalizeH="0" baseline="-25000" noProof="0" dirty="0" err="1">
                <a:ln>
                  <a:noFill/>
                </a:ln>
                <a:solidFill>
                  <a:prstClr val="black"/>
                </a:solidFill>
                <a:effectLst/>
                <a:uLnTx/>
                <a:uFillTx/>
                <a:latin typeface="Calibri" panose="020F0502020204030204" pitchFamily="34" charset="0"/>
                <a:ea typeface="+mn-ea"/>
                <a:cs typeface="Calibri" panose="020F0502020204030204" pitchFamily="34" charset="0"/>
              </a:rPr>
              <a:t>convt</a:t>
            </a:r>
            <a:endParaRPr kumimoji="0" lang="en-US" sz="1400" b="0" i="0" u="none" strike="noStrike" kern="1200" cap="none" spc="0" normalizeH="0" baseline="-25000" noProof="0" dirty="0">
              <a:ln>
                <a:noFill/>
              </a:ln>
              <a:solidFill>
                <a:prstClr val="black"/>
              </a:solidFill>
              <a:effectLst/>
              <a:uLnTx/>
              <a:uFillTx/>
              <a:latin typeface="Arial" panose="020B0604020202020204" pitchFamily="34" charset="0"/>
              <a:ea typeface="+mn-ea"/>
            </a:endParaRPr>
          </a:p>
        </p:txBody>
      </p:sp>
      <p:sp>
        <p:nvSpPr>
          <p:cNvPr id="11" name="Oval 10">
            <a:extLst>
              <a:ext uri="{FF2B5EF4-FFF2-40B4-BE49-F238E27FC236}">
                <a16:creationId xmlns:a16="http://schemas.microsoft.com/office/drawing/2014/main" id="{13A2AE36-9419-4BAC-8526-5A01990795DF}"/>
              </a:ext>
            </a:extLst>
          </p:cNvPr>
          <p:cNvSpPr/>
          <p:nvPr/>
        </p:nvSpPr>
        <p:spPr>
          <a:xfrm rot="1878876">
            <a:off x="3317660" y="2843881"/>
            <a:ext cx="1083056" cy="653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2AC54FF9-29A0-4375-9817-525A298E498D}"/>
              </a:ext>
            </a:extLst>
          </p:cNvPr>
          <p:cNvSpPr/>
          <p:nvPr/>
        </p:nvSpPr>
        <p:spPr>
          <a:xfrm>
            <a:off x="3268449" y="2456107"/>
            <a:ext cx="1181477" cy="307777"/>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Extreme Nino</a:t>
            </a:r>
            <a:endParaRPr kumimoji="0" lang="en-US" sz="1400" b="0" i="0" u="none" strike="noStrike" kern="1200" cap="none" spc="0" normalizeH="0" baseline="0" noProof="0" dirty="0">
              <a:ln>
                <a:noFill/>
              </a:ln>
              <a:solidFill>
                <a:srgbClr val="FF0000"/>
              </a:solidFill>
              <a:effectLst/>
              <a:uLnTx/>
              <a:uFillTx/>
              <a:latin typeface="Arial" panose="020B0604020202020204" pitchFamily="34" charset="0"/>
              <a:ea typeface="+mn-ea"/>
            </a:endParaRPr>
          </a:p>
        </p:txBody>
      </p:sp>
      <p:cxnSp>
        <p:nvCxnSpPr>
          <p:cNvPr id="8" name="Straight Connector 7">
            <a:extLst>
              <a:ext uri="{FF2B5EF4-FFF2-40B4-BE49-F238E27FC236}">
                <a16:creationId xmlns:a16="http://schemas.microsoft.com/office/drawing/2014/main" id="{A19E3212-316D-4DC1-A97A-7AA46DCABB10}"/>
              </a:ext>
            </a:extLst>
          </p:cNvPr>
          <p:cNvCxnSpPr>
            <a:cxnSpLocks/>
          </p:cNvCxnSpPr>
          <p:nvPr/>
        </p:nvCxnSpPr>
        <p:spPr>
          <a:xfrm flipV="1">
            <a:off x="1525930" y="2963743"/>
            <a:ext cx="1540743" cy="2020393"/>
          </a:xfrm>
          <a:prstGeom prst="line">
            <a:avLst/>
          </a:prstGeom>
        </p:spPr>
        <p:style>
          <a:lnRef idx="2">
            <a:schemeClr val="accent6"/>
          </a:lnRef>
          <a:fillRef idx="0">
            <a:schemeClr val="accent6"/>
          </a:fillRef>
          <a:effectRef idx="1">
            <a:schemeClr val="accent6"/>
          </a:effectRef>
          <a:fontRef idx="minor">
            <a:schemeClr val="tx1"/>
          </a:fontRef>
        </p:style>
      </p:cxnSp>
      <p:pic>
        <p:nvPicPr>
          <p:cNvPr id="14" name="图片 4" descr="不同颜色的披萨&#10;&#10;低可信度描述已自动生成">
            <a:extLst>
              <a:ext uri="{FF2B5EF4-FFF2-40B4-BE49-F238E27FC236}">
                <a16:creationId xmlns:a16="http://schemas.microsoft.com/office/drawing/2014/main" id="{EF792886-3DDE-4252-B905-9F7EEE2152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4768" y="98853"/>
            <a:ext cx="3006872" cy="5787721"/>
          </a:xfrm>
          <a:prstGeom prst="rect">
            <a:avLst/>
          </a:prstGeom>
        </p:spPr>
      </p:pic>
      <p:sp>
        <p:nvSpPr>
          <p:cNvPr id="15" name="Rectangle 14">
            <a:extLst>
              <a:ext uri="{FF2B5EF4-FFF2-40B4-BE49-F238E27FC236}">
                <a16:creationId xmlns:a16="http://schemas.microsoft.com/office/drawing/2014/main" id="{DB359FB8-3600-490B-B154-A410E65F5263}"/>
              </a:ext>
            </a:extLst>
          </p:cNvPr>
          <p:cNvSpPr/>
          <p:nvPr/>
        </p:nvSpPr>
        <p:spPr>
          <a:xfrm rot="18433058">
            <a:off x="1267841" y="3324458"/>
            <a:ext cx="1354025" cy="307777"/>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Moderate ENSO</a:t>
            </a:r>
            <a:endParaRPr kumimoji="0" lang="en-US" sz="1400" b="0" i="0" u="none" strike="noStrike" kern="1200" cap="none" spc="0" normalizeH="0" baseline="0" noProof="0" dirty="0">
              <a:ln>
                <a:noFill/>
              </a:ln>
              <a:effectLst/>
              <a:uLnTx/>
              <a:uFillTx/>
              <a:latin typeface="Arial" panose="020B0604020202020204" pitchFamily="34" charset="0"/>
              <a:ea typeface="+mn-ea"/>
            </a:endParaRPr>
          </a:p>
        </p:txBody>
      </p:sp>
      <p:sp>
        <p:nvSpPr>
          <p:cNvPr id="16" name="Rectangle 15">
            <a:extLst>
              <a:ext uri="{FF2B5EF4-FFF2-40B4-BE49-F238E27FC236}">
                <a16:creationId xmlns:a16="http://schemas.microsoft.com/office/drawing/2014/main" id="{D6691491-0729-4DB0-AB69-F2E8A5561BAB}"/>
              </a:ext>
            </a:extLst>
          </p:cNvPr>
          <p:cNvSpPr/>
          <p:nvPr/>
        </p:nvSpPr>
        <p:spPr>
          <a:xfrm>
            <a:off x="4370747" y="5360546"/>
            <a:ext cx="1012105" cy="27699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dirty="0">
                <a:solidFill>
                  <a:prstClr val="black"/>
                </a:solidFill>
                <a:latin typeface="Calibri" panose="020F0502020204030204" pitchFamily="34" charset="0"/>
                <a:cs typeface="Calibri" panose="020F0502020204030204" pitchFamily="34" charset="0"/>
              </a:rPr>
              <a:t>Nino3 </a:t>
            </a:r>
            <a:r>
              <a:rPr lang="en-US" sz="1200" dirty="0" err="1">
                <a:solidFill>
                  <a:prstClr val="black"/>
                </a:solidFill>
                <a:latin typeface="Calibri" panose="020F0502020204030204" pitchFamily="34" charset="0"/>
                <a:cs typeface="Calibri" panose="020F0502020204030204" pitchFamily="34" charset="0"/>
              </a:rPr>
              <a:t>precip</a:t>
            </a:r>
            <a:endParaRPr kumimoji="0" lang="en-US" sz="1200" b="0" i="0" u="none" strike="noStrike" kern="1200" cap="none" spc="0" normalizeH="0" baseline="-25000" noProof="0" dirty="0">
              <a:ln>
                <a:noFill/>
              </a:ln>
              <a:solidFill>
                <a:prstClr val="black"/>
              </a:solidFill>
              <a:effectLst/>
              <a:uLnTx/>
              <a:uFillTx/>
              <a:latin typeface="Arial" panose="020B0604020202020204" pitchFamily="34" charset="0"/>
            </a:endParaRPr>
          </a:p>
        </p:txBody>
      </p:sp>
      <p:sp>
        <p:nvSpPr>
          <p:cNvPr id="19" name="TextBox 18">
            <a:extLst>
              <a:ext uri="{FF2B5EF4-FFF2-40B4-BE49-F238E27FC236}">
                <a16:creationId xmlns:a16="http://schemas.microsoft.com/office/drawing/2014/main" id="{6DBEB894-16C7-4FFE-ADD7-9C76938BAFC2}"/>
              </a:ext>
            </a:extLst>
          </p:cNvPr>
          <p:cNvSpPr txBox="1"/>
          <p:nvPr/>
        </p:nvSpPr>
        <p:spPr>
          <a:xfrm>
            <a:off x="415974" y="6446172"/>
            <a:ext cx="1379876" cy="276999"/>
          </a:xfrm>
          <a:prstGeom prst="rect">
            <a:avLst/>
          </a:prstGeom>
          <a:noFill/>
        </p:spPr>
        <p:txBody>
          <a:bodyPr wrap="square" lIns="91440" tIns="45720" rIns="91440" bIns="45720" rtlCol="0" anchor="t">
            <a:spAutoFit/>
          </a:bodyPr>
          <a:lstStyle/>
          <a:p>
            <a:r>
              <a:rPr lang="en-US" sz="1200" b="1" dirty="0">
                <a:latin typeface="+mn-lt"/>
              </a:rPr>
              <a:t>Figs. 9.16, 9.17</a:t>
            </a:r>
            <a:endParaRPr lang="en-US" sz="1200" b="1" dirty="0">
              <a:latin typeface="Calibri"/>
              <a:cs typeface="Calibri"/>
            </a:endParaRPr>
          </a:p>
        </p:txBody>
      </p:sp>
    </p:spTree>
    <p:extLst>
      <p:ext uri="{BB962C8B-B14F-4D97-AF65-F5344CB8AC3E}">
        <p14:creationId xmlns:p14="http://schemas.microsoft.com/office/powerpoint/2010/main" val="128263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BE3416-7607-47EC-9F06-F875098BF898}"/>
              </a:ext>
            </a:extLst>
          </p:cNvPr>
          <p:cNvPicPr>
            <a:picLocks noChangeAspect="1"/>
          </p:cNvPicPr>
          <p:nvPr/>
        </p:nvPicPr>
        <p:blipFill>
          <a:blip r:embed="rId2"/>
          <a:stretch>
            <a:fillRect/>
          </a:stretch>
        </p:blipFill>
        <p:spPr>
          <a:xfrm>
            <a:off x="1290623" y="1817916"/>
            <a:ext cx="6562753" cy="4278086"/>
          </a:xfrm>
          <a:prstGeom prst="rect">
            <a:avLst/>
          </a:prstGeom>
        </p:spPr>
      </p:pic>
      <p:sp>
        <p:nvSpPr>
          <p:cNvPr id="3" name="TextBox 2">
            <a:extLst>
              <a:ext uri="{FF2B5EF4-FFF2-40B4-BE49-F238E27FC236}">
                <a16:creationId xmlns:a16="http://schemas.microsoft.com/office/drawing/2014/main" id="{1A9A492D-CFDD-47B7-9DB5-2147214E055F}"/>
              </a:ext>
            </a:extLst>
          </p:cNvPr>
          <p:cNvSpPr txBox="1"/>
          <p:nvPr/>
        </p:nvSpPr>
        <p:spPr>
          <a:xfrm>
            <a:off x="1290623" y="5700043"/>
            <a:ext cx="4782541"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ea typeface="+mn-ea"/>
                <a:cs typeface="+mn-cs"/>
              </a:rPr>
              <a:t>El Nino composites of wind anomalies at 180</a:t>
            </a:r>
            <a:r>
              <a:rPr kumimoji="0" lang="en-US" sz="1800" b="0" i="0" u="none" strike="noStrike" kern="1200" cap="none" spc="0" normalizeH="0" baseline="30000" noProof="0" dirty="0">
                <a:ln>
                  <a:noFill/>
                </a:ln>
                <a:solidFill>
                  <a:prstClr val="black"/>
                </a:solidFill>
                <a:effectLst/>
                <a:uLnTx/>
                <a:uFillTx/>
                <a:ea typeface="+mn-ea"/>
                <a:cs typeface="+mn-cs"/>
              </a:rPr>
              <a:t>o</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400" b="0" i="0" u="none" strike="noStrike" kern="1200" cap="none" spc="0" normalizeH="0" baseline="0" noProof="0" dirty="0">
                <a:ln>
                  <a:noFill/>
                </a:ln>
                <a:solidFill>
                  <a:prstClr val="black"/>
                </a:solidFill>
                <a:effectLst/>
                <a:uLnTx/>
                <a:uFillTx/>
                <a:ea typeface="+mn-ea"/>
                <a:cs typeface="+mn-cs"/>
              </a:rPr>
              <a:t>during 1953-77. Harrison (1987 MWR)</a:t>
            </a:r>
          </a:p>
        </p:txBody>
      </p:sp>
      <p:sp>
        <p:nvSpPr>
          <p:cNvPr id="6" name="TextBox 5">
            <a:extLst>
              <a:ext uri="{FF2B5EF4-FFF2-40B4-BE49-F238E27FC236}">
                <a16:creationId xmlns:a16="http://schemas.microsoft.com/office/drawing/2014/main" id="{CEF510B0-AD5E-44CE-929F-06F59AD1CD93}"/>
              </a:ext>
            </a:extLst>
          </p:cNvPr>
          <p:cNvSpPr txBox="1"/>
          <p:nvPr/>
        </p:nvSpPr>
        <p:spPr>
          <a:xfrm>
            <a:off x="550395" y="381000"/>
            <a:ext cx="8419434"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t>Westerly wind anomalies displaced south of Eq. from Nov on, following mean convection.</a:t>
            </a:r>
          </a:p>
          <a:p>
            <a:pPr marL="285750" indent="-285750">
              <a:spcAft>
                <a:spcPts val="1200"/>
              </a:spcAft>
              <a:buFont typeface="Arial" panose="020B0604020202020204" pitchFamily="34" charset="0"/>
              <a:buChar char="•"/>
            </a:pPr>
            <a:r>
              <a:rPr lang="en-US" dirty="0">
                <a:latin typeface="Segoe Print" panose="02000600000000000000" pitchFamily="2" charset="0"/>
              </a:rPr>
              <a:t>How does this change affect the equatorial thermocline in the east?</a:t>
            </a:r>
          </a:p>
        </p:txBody>
      </p:sp>
    </p:spTree>
    <p:extLst>
      <p:ext uri="{BB962C8B-B14F-4D97-AF65-F5344CB8AC3E}">
        <p14:creationId xmlns:p14="http://schemas.microsoft.com/office/powerpoint/2010/main" val="3010697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5601DF-580C-40CB-A416-E1F254F1637B}"/>
              </a:ext>
            </a:extLst>
          </p:cNvPr>
          <p:cNvPicPr>
            <a:picLocks noChangeAspect="1"/>
          </p:cNvPicPr>
          <p:nvPr/>
        </p:nvPicPr>
        <p:blipFill>
          <a:blip r:embed="rId3"/>
          <a:stretch>
            <a:fillRect/>
          </a:stretch>
        </p:blipFill>
        <p:spPr>
          <a:xfrm>
            <a:off x="1513115" y="2296886"/>
            <a:ext cx="6225188" cy="2218500"/>
          </a:xfrm>
          <a:prstGeom prst="rect">
            <a:avLst/>
          </a:prstGeom>
        </p:spPr>
      </p:pic>
      <p:pic>
        <p:nvPicPr>
          <p:cNvPr id="3" name="Picture 2">
            <a:extLst>
              <a:ext uri="{FF2B5EF4-FFF2-40B4-BE49-F238E27FC236}">
                <a16:creationId xmlns:a16="http://schemas.microsoft.com/office/drawing/2014/main" id="{6ACD00BE-B05F-4799-9031-C4B9DF46CBDD}"/>
              </a:ext>
            </a:extLst>
          </p:cNvPr>
          <p:cNvPicPr>
            <a:picLocks noChangeAspect="1"/>
          </p:cNvPicPr>
          <p:nvPr/>
        </p:nvPicPr>
        <p:blipFill>
          <a:blip r:embed="rId4"/>
          <a:stretch>
            <a:fillRect/>
          </a:stretch>
        </p:blipFill>
        <p:spPr>
          <a:xfrm>
            <a:off x="1665515" y="4659086"/>
            <a:ext cx="6138000" cy="1535550"/>
          </a:xfrm>
          <a:prstGeom prst="rect">
            <a:avLst/>
          </a:prstGeom>
        </p:spPr>
      </p:pic>
      <p:sp>
        <p:nvSpPr>
          <p:cNvPr id="4" name="TextBox 3">
            <a:extLst>
              <a:ext uri="{FF2B5EF4-FFF2-40B4-BE49-F238E27FC236}">
                <a16:creationId xmlns:a16="http://schemas.microsoft.com/office/drawing/2014/main" id="{48F8634E-B99B-4A95-97AA-B798371A8710}"/>
              </a:ext>
            </a:extLst>
          </p:cNvPr>
          <p:cNvSpPr txBox="1"/>
          <p:nvPr/>
        </p:nvSpPr>
        <p:spPr>
          <a:xfrm>
            <a:off x="4625709" y="5649686"/>
            <a:ext cx="2566728" cy="276999"/>
          </a:xfrm>
          <a:prstGeom prst="rect">
            <a:avLst/>
          </a:prstGeom>
          <a:noFill/>
        </p:spPr>
        <p:txBody>
          <a:bodyPr wrap="none" rtlCol="0">
            <a:spAutoFit/>
          </a:bodyPr>
          <a:lstStyle/>
          <a:p>
            <a:r>
              <a:rPr lang="en-US" sz="1200" dirty="0" err="1"/>
              <a:t>r</a:t>
            </a:r>
            <a:r>
              <a:rPr lang="en-US" sz="1200" baseline="-25000" dirty="0" err="1"/>
              <a:t>max</a:t>
            </a:r>
            <a:r>
              <a:rPr lang="en-US" sz="1200" dirty="0"/>
              <a:t>=0.77 w/ PC2 leading by 9 mon</a:t>
            </a:r>
          </a:p>
        </p:txBody>
      </p:sp>
      <p:sp>
        <p:nvSpPr>
          <p:cNvPr id="5" name="Rectangle 4">
            <a:extLst>
              <a:ext uri="{FF2B5EF4-FFF2-40B4-BE49-F238E27FC236}">
                <a16:creationId xmlns:a16="http://schemas.microsoft.com/office/drawing/2014/main" id="{5D2687B9-BD43-4296-9D68-D1E10AF6BD3B}"/>
              </a:ext>
            </a:extLst>
          </p:cNvPr>
          <p:cNvSpPr/>
          <p:nvPr/>
        </p:nvSpPr>
        <p:spPr>
          <a:xfrm>
            <a:off x="1367997" y="2220686"/>
            <a:ext cx="595035" cy="338554"/>
          </a:xfrm>
          <a:prstGeom prst="rect">
            <a:avLst/>
          </a:prstGeom>
        </p:spPr>
        <p:txBody>
          <a:bodyPr wrap="none">
            <a:spAutoFit/>
          </a:bodyPr>
          <a:lstStyle/>
          <a:p>
            <a:r>
              <a:rPr lang="en-US" sz="1600" dirty="0"/>
              <a:t>28%</a:t>
            </a:r>
          </a:p>
        </p:txBody>
      </p:sp>
      <p:sp>
        <p:nvSpPr>
          <p:cNvPr id="6" name="Rectangle 5">
            <a:extLst>
              <a:ext uri="{FF2B5EF4-FFF2-40B4-BE49-F238E27FC236}">
                <a16:creationId xmlns:a16="http://schemas.microsoft.com/office/drawing/2014/main" id="{8CBCD671-A635-478F-8422-090ED2FA3AA1}"/>
              </a:ext>
            </a:extLst>
          </p:cNvPr>
          <p:cNvSpPr/>
          <p:nvPr/>
        </p:nvSpPr>
        <p:spPr>
          <a:xfrm>
            <a:off x="4789715" y="2205693"/>
            <a:ext cx="595035" cy="338554"/>
          </a:xfrm>
          <a:prstGeom prst="rect">
            <a:avLst/>
          </a:prstGeom>
        </p:spPr>
        <p:txBody>
          <a:bodyPr wrap="none">
            <a:spAutoFit/>
          </a:bodyPr>
          <a:lstStyle/>
          <a:p>
            <a:r>
              <a:rPr lang="en-US" sz="1600" dirty="0"/>
              <a:t>21%</a:t>
            </a:r>
          </a:p>
        </p:txBody>
      </p:sp>
      <p:sp>
        <p:nvSpPr>
          <p:cNvPr id="7" name="TextBox 6">
            <a:extLst>
              <a:ext uri="{FF2B5EF4-FFF2-40B4-BE49-F238E27FC236}">
                <a16:creationId xmlns:a16="http://schemas.microsoft.com/office/drawing/2014/main" id="{0C78B0E9-96C4-4FB7-85C6-E42C6348E7D0}"/>
              </a:ext>
            </a:extLst>
          </p:cNvPr>
          <p:cNvSpPr txBox="1"/>
          <p:nvPr/>
        </p:nvSpPr>
        <p:spPr>
          <a:xfrm>
            <a:off x="1446171" y="878689"/>
            <a:ext cx="6855094" cy="707886"/>
          </a:xfrm>
          <a:prstGeom prst="rect">
            <a:avLst/>
          </a:prstGeom>
          <a:noFill/>
        </p:spPr>
        <p:txBody>
          <a:bodyPr wrap="square" rtlCol="0">
            <a:spAutoFit/>
          </a:bodyPr>
          <a:lstStyle/>
          <a:p>
            <a:pPr algn="ctr"/>
            <a:r>
              <a:rPr lang="en-US" sz="2000" dirty="0"/>
              <a:t>Slow thermocline depth adjustment provides predictability (ocean initial condition)</a:t>
            </a:r>
          </a:p>
        </p:txBody>
      </p:sp>
      <p:sp>
        <p:nvSpPr>
          <p:cNvPr id="8" name="TextBox 7">
            <a:extLst>
              <a:ext uri="{FF2B5EF4-FFF2-40B4-BE49-F238E27FC236}">
                <a16:creationId xmlns:a16="http://schemas.microsoft.com/office/drawing/2014/main" id="{C8B8C083-F90B-4EF5-9FC3-F2969B58F270}"/>
              </a:ext>
            </a:extLst>
          </p:cNvPr>
          <p:cNvSpPr txBox="1"/>
          <p:nvPr/>
        </p:nvSpPr>
        <p:spPr>
          <a:xfrm>
            <a:off x="1446171" y="1905978"/>
            <a:ext cx="2940228" cy="369332"/>
          </a:xfrm>
          <a:prstGeom prst="rect">
            <a:avLst/>
          </a:prstGeom>
          <a:noFill/>
        </p:spPr>
        <p:txBody>
          <a:bodyPr wrap="none" rtlCol="0">
            <a:spAutoFit/>
          </a:bodyPr>
          <a:lstStyle/>
          <a:p>
            <a:r>
              <a:rPr lang="en-US" dirty="0">
                <a:solidFill>
                  <a:srgbClr val="C00000"/>
                </a:solidFill>
              </a:rPr>
              <a:t>Tilt mode </a:t>
            </a:r>
            <a:r>
              <a:rPr lang="en-US" dirty="0"/>
              <a:t>in phase w/ El Nino</a:t>
            </a:r>
          </a:p>
        </p:txBody>
      </p:sp>
      <p:sp>
        <p:nvSpPr>
          <p:cNvPr id="9" name="TextBox 8">
            <a:extLst>
              <a:ext uri="{FF2B5EF4-FFF2-40B4-BE49-F238E27FC236}">
                <a16:creationId xmlns:a16="http://schemas.microsoft.com/office/drawing/2014/main" id="{ACF85E87-B78A-4EB2-B6CC-BE1D365A57D2}"/>
              </a:ext>
            </a:extLst>
          </p:cNvPr>
          <p:cNvSpPr txBox="1"/>
          <p:nvPr/>
        </p:nvSpPr>
        <p:spPr>
          <a:xfrm>
            <a:off x="4867889" y="1881958"/>
            <a:ext cx="2931123" cy="369332"/>
          </a:xfrm>
          <a:prstGeom prst="rect">
            <a:avLst/>
          </a:prstGeom>
          <a:noFill/>
        </p:spPr>
        <p:txBody>
          <a:bodyPr wrap="none" rtlCol="0">
            <a:spAutoFit/>
          </a:bodyPr>
          <a:lstStyle/>
          <a:p>
            <a:r>
              <a:rPr lang="en-US" dirty="0">
                <a:solidFill>
                  <a:srgbClr val="C00000"/>
                </a:solidFill>
              </a:rPr>
              <a:t>Recharge mode </a:t>
            </a:r>
            <a:r>
              <a:rPr lang="en-US" dirty="0"/>
              <a:t>out of phase </a:t>
            </a:r>
          </a:p>
        </p:txBody>
      </p:sp>
      <p:cxnSp>
        <p:nvCxnSpPr>
          <p:cNvPr id="11" name="Straight Connector 10">
            <a:extLst>
              <a:ext uri="{FF2B5EF4-FFF2-40B4-BE49-F238E27FC236}">
                <a16:creationId xmlns:a16="http://schemas.microsoft.com/office/drawing/2014/main" id="{CA0772E2-D614-4306-A8AF-E13876A4C965}"/>
              </a:ext>
            </a:extLst>
          </p:cNvPr>
          <p:cNvCxnSpPr/>
          <p:nvPr/>
        </p:nvCxnSpPr>
        <p:spPr>
          <a:xfrm>
            <a:off x="1963032" y="3373479"/>
            <a:ext cx="5635197" cy="0"/>
          </a:xfrm>
          <a:prstGeom prst="line">
            <a:avLst/>
          </a:prstGeom>
        </p:spPr>
        <p:style>
          <a:lnRef idx="1">
            <a:schemeClr val="accent2"/>
          </a:lnRef>
          <a:fillRef idx="0">
            <a:schemeClr val="accent2"/>
          </a:fillRef>
          <a:effectRef idx="0">
            <a:schemeClr val="accent2"/>
          </a:effectRef>
          <a:fontRef idx="minor">
            <a:schemeClr val="tx1"/>
          </a:fontRef>
        </p:style>
      </p:cxnSp>
      <p:sp>
        <p:nvSpPr>
          <p:cNvPr id="12" name="Text Box 4">
            <a:extLst>
              <a:ext uri="{FF2B5EF4-FFF2-40B4-BE49-F238E27FC236}">
                <a16:creationId xmlns:a16="http://schemas.microsoft.com/office/drawing/2014/main" id="{61AC3EF3-EEDC-46F1-91A4-4FD94379D5DB}"/>
              </a:ext>
            </a:extLst>
          </p:cNvPr>
          <p:cNvSpPr txBox="1">
            <a:spLocks noChangeArrowheads="1"/>
          </p:cNvSpPr>
          <p:nvPr/>
        </p:nvSpPr>
        <p:spPr bwMode="auto">
          <a:xfrm>
            <a:off x="163286" y="337458"/>
            <a:ext cx="88441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69863" indent="-1698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ct val="20000"/>
              </a:spcAft>
              <a:buFontTx/>
              <a:buNone/>
            </a:pPr>
            <a:r>
              <a:rPr lang="zh-CN" altLang="en-US" dirty="0">
                <a:solidFill>
                  <a:srgbClr val="000000"/>
                </a:solidFill>
                <a:latin typeface="Times New Roman" panose="02020603050405020304" pitchFamily="18" charset="0"/>
              </a:rPr>
              <a:t>  </a:t>
            </a:r>
            <a:r>
              <a:rPr lang="en-US" altLang="zh-CN" b="1" dirty="0">
                <a:solidFill>
                  <a:srgbClr val="000000"/>
                </a:solidFill>
              </a:rPr>
              <a:t>ENSO Cycle: thermocline depth</a:t>
            </a:r>
            <a:endParaRPr lang="en-US" altLang="zh-CN" dirty="0">
              <a:solidFill>
                <a:srgbClr val="000000"/>
              </a:solidFill>
              <a:latin typeface="Times New Roman" panose="02020603050405020304" pitchFamily="18" charset="0"/>
            </a:endParaRPr>
          </a:p>
        </p:txBody>
      </p:sp>
      <p:sp>
        <p:nvSpPr>
          <p:cNvPr id="13" name="TextBox 12">
            <a:extLst>
              <a:ext uri="{FF2B5EF4-FFF2-40B4-BE49-F238E27FC236}">
                <a16:creationId xmlns:a16="http://schemas.microsoft.com/office/drawing/2014/main" id="{BB3B8AD7-039C-48D6-8010-CAD16ED75105}"/>
              </a:ext>
            </a:extLst>
          </p:cNvPr>
          <p:cNvSpPr txBox="1"/>
          <p:nvPr/>
        </p:nvSpPr>
        <p:spPr>
          <a:xfrm>
            <a:off x="4867889" y="6445991"/>
            <a:ext cx="2286203" cy="276999"/>
          </a:xfrm>
          <a:prstGeom prst="rect">
            <a:avLst/>
          </a:prstGeom>
          <a:noFill/>
        </p:spPr>
        <p:txBody>
          <a:bodyPr wrap="none" rtlCol="0">
            <a:spAutoFit/>
          </a:bodyPr>
          <a:lstStyle/>
          <a:p>
            <a:r>
              <a:rPr lang="en-US" sz="1200" dirty="0" err="1"/>
              <a:t>Meinen</a:t>
            </a:r>
            <a:r>
              <a:rPr lang="en-US" sz="1200" dirty="0"/>
              <a:t> and McPhaden (2000, JC)</a:t>
            </a:r>
          </a:p>
        </p:txBody>
      </p:sp>
      <p:sp>
        <p:nvSpPr>
          <p:cNvPr id="14" name="Rectangle 13">
            <a:extLst>
              <a:ext uri="{FF2B5EF4-FFF2-40B4-BE49-F238E27FC236}">
                <a16:creationId xmlns:a16="http://schemas.microsoft.com/office/drawing/2014/main" id="{643AE645-66C8-4584-8B16-A84B70D724F2}"/>
              </a:ext>
            </a:extLst>
          </p:cNvPr>
          <p:cNvSpPr/>
          <p:nvPr/>
        </p:nvSpPr>
        <p:spPr>
          <a:xfrm>
            <a:off x="321263" y="6461775"/>
            <a:ext cx="848512" cy="276999"/>
          </a:xfrm>
          <a:prstGeom prst="rect">
            <a:avLst/>
          </a:prstGeom>
        </p:spPr>
        <p:txBody>
          <a:bodyPr wrap="square" lIns="91440" tIns="45720" rIns="91440" bIns="45720" anchor="t">
            <a:spAutoFit/>
          </a:bodyPr>
          <a:lstStyle/>
          <a:p>
            <a:r>
              <a:rPr lang="en-US" sz="1200" b="1" dirty="0">
                <a:latin typeface="+mn-lt"/>
              </a:rPr>
              <a:t>Fig. 9.15</a:t>
            </a:r>
            <a:r>
              <a:rPr lang="en-US" sz="1200" dirty="0">
                <a:latin typeface="+mn-lt"/>
              </a:rPr>
              <a:t>. </a:t>
            </a:r>
          </a:p>
        </p:txBody>
      </p:sp>
    </p:spTree>
    <p:extLst>
      <p:ext uri="{BB962C8B-B14F-4D97-AF65-F5344CB8AC3E}">
        <p14:creationId xmlns:p14="http://schemas.microsoft.com/office/powerpoint/2010/main" val="1738704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9649C722-DA36-4907-9168-C3D9122F0F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410" y="4167867"/>
            <a:ext cx="5715000" cy="2352675"/>
          </a:xfrm>
          <a:prstGeom prst="rect">
            <a:avLst/>
          </a:prstGeom>
        </p:spPr>
      </p:pic>
      <p:sp>
        <p:nvSpPr>
          <p:cNvPr id="4" name="Text Box 4">
            <a:extLst>
              <a:ext uri="{FF2B5EF4-FFF2-40B4-BE49-F238E27FC236}">
                <a16:creationId xmlns:a16="http://schemas.microsoft.com/office/drawing/2014/main" id="{7D632F6E-70F7-42E4-B8D6-6C538724AEC0}"/>
              </a:ext>
            </a:extLst>
          </p:cNvPr>
          <p:cNvSpPr txBox="1">
            <a:spLocks noChangeArrowheads="1"/>
          </p:cNvSpPr>
          <p:nvPr/>
        </p:nvSpPr>
        <p:spPr bwMode="auto">
          <a:xfrm>
            <a:off x="4462539" y="772598"/>
            <a:ext cx="4435475" cy="277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69863" indent="-1698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ct val="20000"/>
              </a:spcAft>
              <a:buFontTx/>
              <a:buNone/>
            </a:pPr>
            <a:r>
              <a:rPr lang="zh-CN" altLang="en-US" dirty="0">
                <a:solidFill>
                  <a:srgbClr val="000000"/>
                </a:solidFill>
                <a:latin typeface="Times New Roman" panose="02020603050405020304" pitchFamily="18" charset="0"/>
              </a:rPr>
              <a:t>  </a:t>
            </a:r>
            <a:r>
              <a:rPr lang="en-US" altLang="zh-CN" b="1" dirty="0">
                <a:solidFill>
                  <a:srgbClr val="000000"/>
                </a:solidFill>
              </a:rPr>
              <a:t>ENSO Cycle</a:t>
            </a:r>
            <a:r>
              <a:rPr lang="en-US" altLang="zh-CN" dirty="0">
                <a:solidFill>
                  <a:srgbClr val="000000"/>
                </a:solidFill>
                <a:latin typeface="Times New Roman" panose="02020603050405020304" pitchFamily="18" charset="0"/>
              </a:rPr>
              <a:t> </a:t>
            </a:r>
          </a:p>
          <a:p>
            <a:pPr eaLnBrk="1" hangingPunct="1">
              <a:spcBef>
                <a:spcPct val="0"/>
              </a:spcBef>
              <a:spcAft>
                <a:spcPct val="20000"/>
              </a:spcAft>
              <a:buFontTx/>
              <a:buChar char="•"/>
            </a:pPr>
            <a:r>
              <a:rPr lang="en-US" altLang="zh-CN" sz="2000" dirty="0">
                <a:solidFill>
                  <a:srgbClr val="000000"/>
                </a:solidFill>
              </a:rPr>
              <a:t>Swings between El Ni</a:t>
            </a:r>
            <a:r>
              <a:rPr lang="en-US" altLang="zh-CN" sz="2000" dirty="0">
                <a:solidFill>
                  <a:srgbClr val="000000"/>
                </a:solidFill>
                <a:cs typeface="Arial" panose="020B0604020202020204" pitchFamily="34" charset="0"/>
              </a:rPr>
              <a:t>ñ</a:t>
            </a:r>
            <a:r>
              <a:rPr lang="en-US" altLang="zh-CN" sz="2000" dirty="0">
                <a:solidFill>
                  <a:srgbClr val="000000"/>
                </a:solidFill>
              </a:rPr>
              <a:t>o and La Nina.</a:t>
            </a:r>
          </a:p>
          <a:p>
            <a:pPr eaLnBrk="1" hangingPunct="1">
              <a:spcBef>
                <a:spcPct val="0"/>
              </a:spcBef>
              <a:spcAft>
                <a:spcPct val="20000"/>
              </a:spcAft>
              <a:buFontTx/>
              <a:buChar char="•"/>
            </a:pPr>
            <a:r>
              <a:rPr lang="en-US" altLang="zh-CN" sz="2000" dirty="0">
                <a:solidFill>
                  <a:srgbClr val="000000"/>
                </a:solidFill>
              </a:rPr>
              <a:t>Basin-scale ocean waves are the switch.</a:t>
            </a:r>
          </a:p>
          <a:p>
            <a:pPr eaLnBrk="1" hangingPunct="1">
              <a:spcBef>
                <a:spcPct val="0"/>
              </a:spcBef>
              <a:spcAft>
                <a:spcPct val="20000"/>
              </a:spcAft>
              <a:buFontTx/>
              <a:buChar char="•"/>
            </a:pPr>
            <a:r>
              <a:rPr lang="en-US" altLang="zh-CN" sz="2400" dirty="0">
                <a:solidFill>
                  <a:srgbClr val="C00000"/>
                </a:solidFill>
              </a:rPr>
              <a:t>ENSO observing system</a:t>
            </a:r>
            <a:r>
              <a:rPr lang="en-US" altLang="zh-CN" sz="2000" dirty="0">
                <a:solidFill>
                  <a:srgbClr val="000000"/>
                </a:solidFill>
              </a:rPr>
              <a:t>: moored array, Argo floats &amp; satellites</a:t>
            </a:r>
          </a:p>
          <a:p>
            <a:pPr eaLnBrk="1" hangingPunct="1">
              <a:spcBef>
                <a:spcPct val="0"/>
              </a:spcBef>
              <a:spcAft>
                <a:spcPct val="20000"/>
              </a:spcAft>
              <a:buFontTx/>
              <a:buChar char="•"/>
            </a:pPr>
            <a:r>
              <a:rPr lang="en-US" altLang="zh-CN" sz="2000" dirty="0">
                <a:solidFill>
                  <a:srgbClr val="000000"/>
                </a:solidFill>
              </a:rPr>
              <a:t>Significant skill in predicting El Niño six months ahead.</a:t>
            </a:r>
          </a:p>
        </p:txBody>
      </p:sp>
      <p:pic>
        <p:nvPicPr>
          <p:cNvPr id="5" name="Picture 23">
            <a:extLst>
              <a:ext uri="{FF2B5EF4-FFF2-40B4-BE49-F238E27FC236}">
                <a16:creationId xmlns:a16="http://schemas.microsoft.com/office/drawing/2014/main" id="{AF222720-72AF-44FA-A9DF-742E647302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72" y="730930"/>
            <a:ext cx="3486150" cy="281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A4504CD-0886-475F-8ADE-67305CC12D66}"/>
              </a:ext>
            </a:extLst>
          </p:cNvPr>
          <p:cNvSpPr/>
          <p:nvPr/>
        </p:nvSpPr>
        <p:spPr>
          <a:xfrm>
            <a:off x="1243274" y="3733284"/>
            <a:ext cx="1852367" cy="369332"/>
          </a:xfrm>
          <a:prstGeom prst="rect">
            <a:avLst/>
          </a:prstGeom>
        </p:spPr>
        <p:txBody>
          <a:bodyPr wrap="none">
            <a:spAutoFit/>
          </a:bodyPr>
          <a:lstStyle/>
          <a:p>
            <a:r>
              <a:rPr lang="en-US" altLang="zh-CN" dirty="0">
                <a:solidFill>
                  <a:srgbClr val="000000"/>
                </a:solidFill>
              </a:rPr>
              <a:t>Observing System</a:t>
            </a:r>
            <a:endParaRPr lang="en-US" dirty="0"/>
          </a:p>
        </p:txBody>
      </p:sp>
    </p:spTree>
    <p:extLst>
      <p:ext uri="{BB962C8B-B14F-4D97-AF65-F5344CB8AC3E}">
        <p14:creationId xmlns:p14="http://schemas.microsoft.com/office/powerpoint/2010/main" val="2018589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7" descr="图片包含 图表&#10;&#10;描述已自动生成">
            <a:extLst>
              <a:ext uri="{FF2B5EF4-FFF2-40B4-BE49-F238E27FC236}">
                <a16:creationId xmlns:a16="http://schemas.microsoft.com/office/drawing/2014/main" id="{73FA5E79-5635-4A08-836C-A28498E13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452" y="1897451"/>
            <a:ext cx="3566386" cy="3512514"/>
          </a:xfrm>
          <a:prstGeom prst="rect">
            <a:avLst/>
          </a:prstGeom>
        </p:spPr>
      </p:pic>
      <p:sp>
        <p:nvSpPr>
          <p:cNvPr id="15364" name="Rectangle 4"/>
          <p:cNvSpPr>
            <a:spLocks noChangeArrowheads="1"/>
          </p:cNvSpPr>
          <p:nvPr/>
        </p:nvSpPr>
        <p:spPr bwMode="auto">
          <a:xfrm>
            <a:off x="406928" y="5409965"/>
            <a:ext cx="364363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284163" marR="0" lvl="0" indent="-284163"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Ensemble forecast with perturbed initial conditions to sample uncertainty.  </a:t>
            </a:r>
          </a:p>
        </p:txBody>
      </p:sp>
      <p:sp>
        <p:nvSpPr>
          <p:cNvPr id="15365" name="Text Box 4"/>
          <p:cNvSpPr txBox="1">
            <a:spLocks noChangeArrowheads="1"/>
          </p:cNvSpPr>
          <p:nvPr/>
        </p:nvSpPr>
        <p:spPr bwMode="auto">
          <a:xfrm>
            <a:off x="0" y="76200"/>
            <a:ext cx="914400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SimSun"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Arial" charset="0"/>
                <a:ea typeface="SimSun" charset="0"/>
              </a:rPr>
              <a:t>El Nino Prediction: A triumph of science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Arial" charset="0"/>
                <a:ea typeface="SimSun" charset="0"/>
              </a:rPr>
              <a:t>Iterations of </a:t>
            </a:r>
            <a:r>
              <a:rPr kumimoji="0" lang="en-US" altLang="zh-CN" sz="2000" b="0" i="0" u="none" strike="noStrike" kern="1200" cap="none" spc="0" normalizeH="0" baseline="0" noProof="0" dirty="0">
                <a:ln>
                  <a:noFill/>
                </a:ln>
                <a:solidFill>
                  <a:srgbClr val="FF0000"/>
                </a:solidFill>
                <a:effectLst/>
                <a:uLnTx/>
                <a:uFillTx/>
                <a:latin typeface="Arial" charset="0"/>
                <a:ea typeface="SimSun" charset="0"/>
              </a:rPr>
              <a:t>physical understanding</a:t>
            </a:r>
            <a:r>
              <a:rPr kumimoji="0" lang="en-US" altLang="zh-CN" sz="2000" b="0" i="0" u="none" strike="noStrike" kern="1200" cap="none" spc="0" normalizeH="0" baseline="0" noProof="0" dirty="0">
                <a:ln>
                  <a:noFill/>
                </a:ln>
                <a:solidFill>
                  <a:prstClr val="black"/>
                </a:solidFill>
                <a:effectLst/>
                <a:uLnTx/>
                <a:uFillTx/>
                <a:latin typeface="Arial" charset="0"/>
                <a:ea typeface="SimSun" charset="0"/>
              </a:rPr>
              <a:t>, </a:t>
            </a:r>
            <a:r>
              <a:rPr kumimoji="0" lang="en-US" altLang="zh-CN" sz="2000" b="0" i="0" u="none" strike="noStrike" kern="1200" cap="none" spc="0" normalizeH="0" baseline="0" noProof="0" dirty="0">
                <a:ln>
                  <a:noFill/>
                </a:ln>
                <a:solidFill>
                  <a:srgbClr val="008000"/>
                </a:solidFill>
                <a:effectLst/>
                <a:uLnTx/>
                <a:uFillTx/>
                <a:latin typeface="Arial" charset="0"/>
                <a:ea typeface="SimSun" charset="0"/>
              </a:rPr>
              <a:t>coupled models</a:t>
            </a:r>
            <a:r>
              <a:rPr kumimoji="0" lang="en-US" altLang="zh-CN" sz="2000" b="0" i="0" u="none" strike="noStrike" kern="1200" cap="none" spc="0" normalizeH="0" baseline="0" noProof="0" dirty="0">
                <a:ln>
                  <a:noFill/>
                </a:ln>
                <a:solidFill>
                  <a:prstClr val="black"/>
                </a:solidFill>
                <a:effectLst/>
                <a:uLnTx/>
                <a:uFillTx/>
                <a:latin typeface="Arial" charset="0"/>
                <a:ea typeface="SimSun" charset="0"/>
              </a:rPr>
              <a:t>, and </a:t>
            </a:r>
            <a:r>
              <a:rPr kumimoji="0" lang="en-US" altLang="zh-CN" sz="2000" b="0" i="0" u="none" strike="noStrike" kern="1200" cap="none" spc="0" normalizeH="0" baseline="0" noProof="0" dirty="0">
                <a:ln>
                  <a:noFill/>
                </a:ln>
                <a:solidFill>
                  <a:srgbClr val="0000FF"/>
                </a:solidFill>
                <a:effectLst/>
                <a:uLnTx/>
                <a:uFillTx/>
                <a:latin typeface="Arial" charset="0"/>
                <a:ea typeface="SimSun" charset="0"/>
              </a:rPr>
              <a:t>observing system</a:t>
            </a:r>
            <a:r>
              <a:rPr kumimoji="0" lang="en-US" altLang="zh-CN" sz="2000" b="1" i="0" u="none" strike="noStrike" kern="1200" cap="none" spc="0" normalizeH="0" baseline="0" noProof="0" dirty="0">
                <a:ln>
                  <a:noFill/>
                </a:ln>
                <a:solidFill>
                  <a:prstClr val="black"/>
                </a:solidFill>
                <a:effectLst/>
                <a:uLnTx/>
                <a:uFillTx/>
                <a:latin typeface="Arial" charset="0"/>
                <a:ea typeface="SimSun" charset="0"/>
              </a:rPr>
              <a:t> </a:t>
            </a:r>
            <a:endParaRPr kumimoji="0" lang="en-US" altLang="zh-CN" sz="2000" b="0" i="0" u="none" strike="noStrike" kern="1200" cap="none" spc="0" normalizeH="0" baseline="0" noProof="0" dirty="0">
              <a:ln>
                <a:noFill/>
              </a:ln>
              <a:solidFill>
                <a:prstClr val="black"/>
              </a:solidFill>
              <a:effectLst/>
              <a:uLnTx/>
              <a:uFillTx/>
              <a:latin typeface="Arial" charset="0"/>
              <a:ea typeface="SimSun" charset="0"/>
            </a:endParaRPr>
          </a:p>
        </p:txBody>
      </p:sp>
      <p:sp>
        <p:nvSpPr>
          <p:cNvPr id="15367" name="TextBox 4"/>
          <p:cNvSpPr txBox="1">
            <a:spLocks noChangeArrowheads="1"/>
          </p:cNvSpPr>
          <p:nvPr/>
        </p:nvSpPr>
        <p:spPr bwMode="auto">
          <a:xfrm>
            <a:off x="866457" y="3972655"/>
            <a:ext cx="19019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Arial" charset="0"/>
                <a:ea typeface="SimSun"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charset="0"/>
                <a:ea typeface="SimSun" charset="0"/>
              </a:rPr>
              <a:t>Ensemble </a:t>
            </a:r>
            <a:r>
              <a:rPr kumimoji="0" lang="en-US" sz="1800" b="0" i="0" u="none" strike="noStrike" kern="1200" cap="none" spc="0" normalizeH="0" baseline="0" noProof="0" dirty="0">
                <a:ln>
                  <a:noFill/>
                </a:ln>
                <a:solidFill>
                  <a:srgbClr val="FF00FF"/>
                </a:solidFill>
                <a:effectLst/>
                <a:uLnTx/>
                <a:uFillTx/>
                <a:latin typeface="Calibri" charset="0"/>
                <a:ea typeface="SimSun" charset="0"/>
              </a:rPr>
              <a:t>forecast</a:t>
            </a:r>
          </a:p>
        </p:txBody>
      </p:sp>
      <p:sp>
        <p:nvSpPr>
          <p:cNvPr id="15368" name="TextBox 5"/>
          <p:cNvSpPr txBox="1">
            <a:spLocks noChangeArrowheads="1"/>
          </p:cNvSpPr>
          <p:nvPr/>
        </p:nvSpPr>
        <p:spPr bwMode="auto">
          <a:xfrm>
            <a:off x="3913468" y="1999535"/>
            <a:ext cx="4973080" cy="2554545"/>
          </a:xfrm>
          <a:prstGeom prst="rect">
            <a:avLst/>
          </a:prstGeom>
          <a:solidFill>
            <a:srgbClr val="FFFF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a:defRPr sz="3200">
                <a:solidFill>
                  <a:schemeClr val="tx1"/>
                </a:solidFill>
                <a:latin typeface="Arial" charset="0"/>
                <a:ea typeface="SimSun"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marL="285750" marR="0" lvl="0" indent="-285750" algn="l" defTabSz="914400" rtl="0" eaLnBrk="1" fontAlgn="base" latinLnBrk="0" hangingPunct="1">
              <a:lnSpc>
                <a:spcPct val="100000"/>
              </a:lnSpc>
              <a:spcBef>
                <a:spcPct val="0"/>
              </a:spcBef>
              <a:spcAft>
                <a:spcPts val="120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Calibri" charset="0"/>
                <a:ea typeface="SimSun" charset="0"/>
              </a:rPr>
              <a:t>Weather forecast: </a:t>
            </a:r>
            <a:r>
              <a:rPr kumimoji="0" lang="en-US" sz="2000" b="0" i="0" u="none" strike="noStrike" kern="1200" cap="none" spc="0" normalizeH="0" baseline="0" noProof="0" dirty="0">
                <a:ln>
                  <a:noFill/>
                </a:ln>
                <a:solidFill>
                  <a:srgbClr val="C00000"/>
                </a:solidFill>
                <a:effectLst/>
                <a:uLnTx/>
                <a:uFillTx/>
                <a:latin typeface="Calibri" charset="0"/>
                <a:ea typeface="SimSun" charset="0"/>
              </a:rPr>
              <a:t>initialize atmosphere </a:t>
            </a:r>
            <a:r>
              <a:rPr kumimoji="0" lang="en-US" sz="2000" b="0" i="0" u="none" strike="noStrike" kern="1200" cap="none" spc="0" normalizeH="0" baseline="0" noProof="0" dirty="0">
                <a:ln>
                  <a:noFill/>
                </a:ln>
                <a:solidFill>
                  <a:prstClr val="black"/>
                </a:solidFill>
                <a:effectLst/>
                <a:uLnTx/>
                <a:uFillTx/>
                <a:latin typeface="Calibri" charset="0"/>
                <a:ea typeface="SimSun" charset="0"/>
              </a:rPr>
              <a:t>(lead&lt; 2 weeks)</a:t>
            </a:r>
          </a:p>
          <a:p>
            <a:pPr marL="285750" marR="0" lvl="0" indent="-285750" algn="l" defTabSz="914400" rtl="0" eaLnBrk="1" fontAlgn="base" latinLnBrk="0" hangingPunct="1">
              <a:lnSpc>
                <a:spcPct val="100000"/>
              </a:lnSpc>
              <a:spcBef>
                <a:spcPct val="0"/>
              </a:spcBef>
              <a:spcAft>
                <a:spcPts val="120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Calibri" charset="0"/>
                <a:ea typeface="SimSun" charset="0"/>
              </a:rPr>
              <a:t>Seasonal forecast: </a:t>
            </a:r>
            <a:r>
              <a:rPr kumimoji="0" lang="en-US" sz="2000" b="0" i="0" u="none" strike="noStrike" kern="1200" cap="none" spc="0" normalizeH="0" baseline="0" noProof="0" dirty="0">
                <a:ln>
                  <a:noFill/>
                </a:ln>
                <a:solidFill>
                  <a:srgbClr val="00B0F0"/>
                </a:solidFill>
                <a:effectLst/>
                <a:uLnTx/>
                <a:uFillTx/>
                <a:latin typeface="Calibri" charset="0"/>
                <a:ea typeface="SimSun" charset="0"/>
              </a:rPr>
              <a:t>initialize ocean</a:t>
            </a:r>
            <a:r>
              <a:rPr kumimoji="0" lang="en-US" sz="2000" b="0" i="0" u="none" strike="noStrike" kern="1200" cap="none" spc="0" normalizeH="0" baseline="0" noProof="0" dirty="0">
                <a:ln>
                  <a:noFill/>
                </a:ln>
                <a:solidFill>
                  <a:prstClr val="black"/>
                </a:solidFill>
                <a:effectLst/>
                <a:uLnTx/>
                <a:uFillTx/>
                <a:latin typeface="Calibri" charset="0"/>
                <a:ea typeface="SimSun" charset="0"/>
              </a:rPr>
              <a:t>; predict monthly-seasonal mean statistics, not individual storms (lead ~ 2-3 seasons)</a:t>
            </a:r>
          </a:p>
          <a:p>
            <a:pPr marL="285750" marR="0" lvl="0" indent="-285750" algn="l" defTabSz="914400" rtl="0" eaLnBrk="1" fontAlgn="base" latinLnBrk="0" hangingPunct="1">
              <a:lnSpc>
                <a:spcPct val="100000"/>
              </a:lnSpc>
              <a:spcBef>
                <a:spcPct val="0"/>
              </a:spcBef>
              <a:spcAft>
                <a:spcPts val="1200"/>
              </a:spcAft>
              <a:buClrTx/>
              <a:buSzTx/>
              <a:buFontTx/>
              <a:buChar char="•"/>
              <a:tabLst/>
              <a:defRPr/>
            </a:pPr>
            <a:r>
              <a:rPr lang="en-US" sz="2000" dirty="0">
                <a:solidFill>
                  <a:prstClr val="black"/>
                </a:solidFill>
                <a:latin typeface="Calibri" charset="0"/>
              </a:rPr>
              <a:t>Ensemble spread indicates uncertainties of the forecast.</a:t>
            </a:r>
            <a:endParaRPr kumimoji="0" lang="en-US" sz="2000" b="0" i="0" u="none" strike="noStrike" kern="1200" cap="none" spc="0" normalizeH="0" baseline="0" noProof="0" dirty="0">
              <a:ln>
                <a:noFill/>
              </a:ln>
              <a:solidFill>
                <a:prstClr val="black"/>
              </a:solidFill>
              <a:effectLst/>
              <a:uLnTx/>
              <a:uFillTx/>
              <a:latin typeface="Calibri" charset="0"/>
              <a:ea typeface="SimSun" charset="0"/>
            </a:endParaRPr>
          </a:p>
        </p:txBody>
      </p:sp>
      <p:pic>
        <p:nvPicPr>
          <p:cNvPr id="3" name="Picture 2">
            <a:extLst>
              <a:ext uri="{FF2B5EF4-FFF2-40B4-BE49-F238E27FC236}">
                <a16:creationId xmlns:a16="http://schemas.microsoft.com/office/drawing/2014/main" id="{87F03CDD-6C67-4801-ABF4-94068AD561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9643" y="943016"/>
            <a:ext cx="1395118" cy="959144"/>
          </a:xfrm>
          <a:prstGeom prst="rect">
            <a:avLst/>
          </a:prstGeom>
        </p:spPr>
      </p:pic>
      <p:sp>
        <p:nvSpPr>
          <p:cNvPr id="2" name="TextBox 1">
            <a:extLst>
              <a:ext uri="{FF2B5EF4-FFF2-40B4-BE49-F238E27FC236}">
                <a16:creationId xmlns:a16="http://schemas.microsoft.com/office/drawing/2014/main" id="{C17131B8-EFEC-48C4-BF3E-20EBD3319AF6}"/>
              </a:ext>
            </a:extLst>
          </p:cNvPr>
          <p:cNvSpPr txBox="1"/>
          <p:nvPr/>
        </p:nvSpPr>
        <p:spPr>
          <a:xfrm flipH="1">
            <a:off x="4250811" y="5348409"/>
            <a:ext cx="4798712" cy="646331"/>
          </a:xfrm>
          <a:prstGeom prst="rect">
            <a:avLst/>
          </a:prstGeom>
          <a:noFill/>
        </p:spPr>
        <p:txBody>
          <a:bodyPr wrap="square" rtlCol="0">
            <a:spAutoFit/>
          </a:bodyPr>
          <a:lstStyle/>
          <a:p>
            <a:pPr algn="ctr"/>
            <a:r>
              <a:rPr lang="en-US" dirty="0">
                <a:solidFill>
                  <a:srgbClr val="CC00CC"/>
                </a:solidFill>
                <a:latin typeface="Segoe Print" panose="02000600000000000000" pitchFamily="2" charset="0"/>
              </a:rPr>
              <a:t>What variables are most important initial conditions for ENSO prediction?</a:t>
            </a:r>
          </a:p>
        </p:txBody>
      </p:sp>
      <p:sp>
        <p:nvSpPr>
          <p:cNvPr id="13" name="Rectangle 12">
            <a:extLst>
              <a:ext uri="{FF2B5EF4-FFF2-40B4-BE49-F238E27FC236}">
                <a16:creationId xmlns:a16="http://schemas.microsoft.com/office/drawing/2014/main" id="{E15C9969-890C-451A-98ED-F316CFB7D77E}"/>
              </a:ext>
            </a:extLst>
          </p:cNvPr>
          <p:cNvSpPr/>
          <p:nvPr/>
        </p:nvSpPr>
        <p:spPr>
          <a:xfrm>
            <a:off x="321263" y="6461775"/>
            <a:ext cx="848512" cy="276999"/>
          </a:xfrm>
          <a:prstGeom prst="rect">
            <a:avLst/>
          </a:prstGeom>
        </p:spPr>
        <p:txBody>
          <a:bodyPr wrap="square" lIns="91440" tIns="45720" rIns="91440" bIns="45720" anchor="t">
            <a:spAutoFit/>
          </a:bodyPr>
          <a:lstStyle/>
          <a:p>
            <a:r>
              <a:rPr lang="en-US" sz="1200" b="1" dirty="0">
                <a:latin typeface="+mn-lt"/>
              </a:rPr>
              <a:t>Fig. 9.26</a:t>
            </a:r>
            <a:r>
              <a:rPr lang="en-US" sz="1200" dirty="0">
                <a:latin typeface="+mn-lt"/>
              </a:rPr>
              <a:t>. </a:t>
            </a:r>
          </a:p>
        </p:txBody>
      </p:sp>
    </p:spTree>
    <p:extLst>
      <p:ext uri="{BB962C8B-B14F-4D97-AF65-F5344CB8AC3E}">
        <p14:creationId xmlns:p14="http://schemas.microsoft.com/office/powerpoint/2010/main" val="53801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a:extLst>
              <a:ext uri="{FF2B5EF4-FFF2-40B4-BE49-F238E27FC236}">
                <a16:creationId xmlns:a16="http://schemas.microsoft.com/office/drawing/2014/main" id="{A36A8433-9056-4968-9CDA-59DE8EA409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73150"/>
            <a:ext cx="8658225" cy="236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3" name="Picture 3">
            <a:extLst>
              <a:ext uri="{FF2B5EF4-FFF2-40B4-BE49-F238E27FC236}">
                <a16:creationId xmlns:a16="http://schemas.microsoft.com/office/drawing/2014/main" id="{C72ADD25-D0B6-48A5-9FD1-42AFE87885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275" y="3355975"/>
            <a:ext cx="8162925" cy="1065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4" name="Picture 4">
            <a:extLst>
              <a:ext uri="{FF2B5EF4-FFF2-40B4-BE49-F238E27FC236}">
                <a16:creationId xmlns:a16="http://schemas.microsoft.com/office/drawing/2014/main" id="{08065617-7622-4F86-9BB0-75381AF831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838200"/>
            <a:ext cx="4814888" cy="30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05" name="TextBox 1">
            <a:extLst>
              <a:ext uri="{FF2B5EF4-FFF2-40B4-BE49-F238E27FC236}">
                <a16:creationId xmlns:a16="http://schemas.microsoft.com/office/drawing/2014/main" id="{518F6A05-7B85-4761-A44F-4CF4C3297394}"/>
              </a:ext>
            </a:extLst>
          </p:cNvPr>
          <p:cNvSpPr txBox="1">
            <a:spLocks noChangeArrowheads="1"/>
          </p:cNvSpPr>
          <p:nvPr/>
        </p:nvSpPr>
        <p:spPr bwMode="auto">
          <a:xfrm>
            <a:off x="762000" y="838200"/>
            <a:ext cx="608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Obs</a:t>
            </a:r>
          </a:p>
        </p:txBody>
      </p:sp>
      <p:sp>
        <p:nvSpPr>
          <p:cNvPr id="51206" name="TextBox 2">
            <a:extLst>
              <a:ext uri="{FF2B5EF4-FFF2-40B4-BE49-F238E27FC236}">
                <a16:creationId xmlns:a16="http://schemas.microsoft.com/office/drawing/2014/main" id="{C8D3E084-0D55-44B2-BCE2-193FE36F1FE9}"/>
              </a:ext>
            </a:extLst>
          </p:cNvPr>
          <p:cNvSpPr txBox="1">
            <a:spLocks noChangeArrowheads="1"/>
          </p:cNvSpPr>
          <p:nvPr/>
        </p:nvSpPr>
        <p:spPr bwMode="auto">
          <a:xfrm>
            <a:off x="7239000" y="841375"/>
            <a:ext cx="1608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MME forecast</a:t>
            </a:r>
          </a:p>
        </p:txBody>
      </p:sp>
      <p:sp>
        <p:nvSpPr>
          <p:cNvPr id="51207" name="Rectangle 3">
            <a:extLst>
              <a:ext uri="{FF2B5EF4-FFF2-40B4-BE49-F238E27FC236}">
                <a16:creationId xmlns:a16="http://schemas.microsoft.com/office/drawing/2014/main" id="{CC6BEE90-CB43-42CF-8ECC-1210F1F495A2}"/>
              </a:ext>
            </a:extLst>
          </p:cNvPr>
          <p:cNvSpPr>
            <a:spLocks noChangeArrowheads="1"/>
          </p:cNvSpPr>
          <p:nvPr/>
        </p:nvSpPr>
        <p:spPr bwMode="auto">
          <a:xfrm>
            <a:off x="3429000" y="4422775"/>
            <a:ext cx="2743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8000"/>
                </a:solidFill>
                <a:effectLst/>
                <a:uLnTx/>
                <a:uFillTx/>
                <a:latin typeface="Arial" panose="020B0604020202020204" pitchFamily="34" charset="0"/>
                <a:ea typeface="+mn-ea"/>
                <a:cs typeface="+mn-cs"/>
              </a:rPr>
              <a:t>Precip </a:t>
            </a: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(shaded) &amp; Z500</a:t>
            </a:r>
          </a:p>
        </p:txBody>
      </p:sp>
      <p:sp>
        <p:nvSpPr>
          <p:cNvPr id="51208" name="Rectangle 4">
            <a:extLst>
              <a:ext uri="{FF2B5EF4-FFF2-40B4-BE49-F238E27FC236}">
                <a16:creationId xmlns:a16="http://schemas.microsoft.com/office/drawing/2014/main" id="{1CA2AA25-0DEA-4C44-8BC8-E3F618F32134}"/>
              </a:ext>
            </a:extLst>
          </p:cNvPr>
          <p:cNvSpPr>
            <a:spLocks noChangeArrowheads="1"/>
          </p:cNvSpPr>
          <p:nvPr/>
        </p:nvSpPr>
        <p:spPr bwMode="auto">
          <a:xfrm>
            <a:off x="6491288" y="4421188"/>
            <a:ext cx="25765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Wang et al. (2009, Clim. Dyn.)</a:t>
            </a:r>
          </a:p>
        </p:txBody>
      </p:sp>
      <p:sp>
        <p:nvSpPr>
          <p:cNvPr id="51209" name="TextBox 1">
            <a:extLst>
              <a:ext uri="{FF2B5EF4-FFF2-40B4-BE49-F238E27FC236}">
                <a16:creationId xmlns:a16="http://schemas.microsoft.com/office/drawing/2014/main" id="{0311B30F-960F-4943-942D-466B4242C6CA}"/>
              </a:ext>
            </a:extLst>
          </p:cNvPr>
          <p:cNvSpPr txBox="1">
            <a:spLocks noChangeArrowheads="1"/>
          </p:cNvSpPr>
          <p:nvPr/>
        </p:nvSpPr>
        <p:spPr bwMode="auto">
          <a:xfrm>
            <a:off x="641350" y="4995863"/>
            <a:ext cx="41592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Agreement is good in the tropics.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Predicted extratropical anomalies: </a:t>
            </a: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deepened Aleutian low; </a:t>
            </a: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wet California/TexMex; </a:t>
            </a: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wet southern China </a:t>
            </a:r>
          </a:p>
        </p:txBody>
      </p:sp>
      <p:sp>
        <p:nvSpPr>
          <p:cNvPr id="10" name="Rectangle 9">
            <a:extLst>
              <a:ext uri="{FF2B5EF4-FFF2-40B4-BE49-F238E27FC236}">
                <a16:creationId xmlns:a16="http://schemas.microsoft.com/office/drawing/2014/main" id="{47FB7961-8A8A-429A-A017-06D8579DA044}"/>
              </a:ext>
            </a:extLst>
          </p:cNvPr>
          <p:cNvSpPr/>
          <p:nvPr/>
        </p:nvSpPr>
        <p:spPr>
          <a:xfrm>
            <a:off x="8295488" y="6472238"/>
            <a:ext cx="848512" cy="276999"/>
          </a:xfrm>
          <a:prstGeom prst="rect">
            <a:avLst/>
          </a:prstGeom>
        </p:spPr>
        <p:txBody>
          <a:bodyPr wrap="square" lIns="91440" tIns="45720" rIns="91440" bIns="45720" anchor="t">
            <a:spAutoFit/>
          </a:bodyPr>
          <a:lstStyle/>
          <a:p>
            <a:r>
              <a:rPr lang="en-US" sz="1200" b="1" dirty="0">
                <a:latin typeface="+mn-lt"/>
              </a:rPr>
              <a:t>Fig. 9.27</a:t>
            </a:r>
            <a:r>
              <a:rPr lang="en-US" sz="1200" dirty="0">
                <a:latin typeface="+mn-lt"/>
              </a:rPr>
              <a:t>. </a:t>
            </a:r>
          </a:p>
        </p:txBody>
      </p:sp>
    </p:spTree>
    <p:extLst>
      <p:ext uri="{BB962C8B-B14F-4D97-AF65-F5344CB8AC3E}">
        <p14:creationId xmlns:p14="http://schemas.microsoft.com/office/powerpoint/2010/main" val="1891360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C:\WINDOWS\Desktop\Ahrens Art\chapter7\0729.jpg"/>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默认设计模板">
  <a:themeElements>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SimSun"/>
        <a:cs typeface=""/>
      </a:majorFont>
      <a:minorFont>
        <a:latin typeface="Times New Roman"/>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SimSun"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3518</TotalTime>
  <Words>2126</Words>
  <Application>Microsoft Office PowerPoint</Application>
  <PresentationFormat>On-screen Show (4:3)</PresentationFormat>
  <Paragraphs>230</Paragraphs>
  <Slides>26</Slides>
  <Notes>15</Notes>
  <HiddenSlides>6</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26</vt:i4>
      </vt:variant>
    </vt:vector>
  </HeadingPairs>
  <TitlesOfParts>
    <vt:vector size="41" baseType="lpstr">
      <vt:lpstr>Arial</vt:lpstr>
      <vt:lpstr>Calibri</vt:lpstr>
      <vt:lpstr>Calibri Light</vt:lpstr>
      <vt:lpstr>Cambria Math</vt:lpstr>
      <vt:lpstr>Segoe Print</vt:lpstr>
      <vt:lpstr>Symbol</vt:lpstr>
      <vt:lpstr>Times New Roman</vt:lpstr>
      <vt:lpstr>Wingdings</vt:lpstr>
      <vt:lpstr>Office Theme</vt:lpstr>
      <vt:lpstr>3_Office Theme</vt:lpstr>
      <vt:lpstr>1_Office Theme</vt:lpstr>
      <vt:lpstr>4_Office Theme</vt:lpstr>
      <vt:lpstr>5_Office Theme</vt:lpstr>
      <vt:lpstr>Default Design</vt:lpstr>
      <vt:lpstr>2_默认设计模板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Barotropic Rossby wave</vt:lpstr>
      <vt:lpstr>PowerPoint Presentation</vt:lpstr>
      <vt:lpstr>PowerPoint Presentation</vt:lpstr>
      <vt:lpstr>PowerPoint Presentation</vt:lpstr>
      <vt:lpstr>Effect of zonal variations in mean 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Shang-Ping</dc:creator>
  <cp:lastModifiedBy>Shang-Ping Xie</cp:lastModifiedBy>
  <cp:revision>185</cp:revision>
  <dcterms:created xsi:type="dcterms:W3CDTF">2017-04-14T18:02:57Z</dcterms:created>
  <dcterms:modified xsi:type="dcterms:W3CDTF">2023-07-11T19:11:29Z</dcterms:modified>
</cp:coreProperties>
</file>