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2" r:id="rId2"/>
  </p:sldMasterIdLst>
  <p:notesMasterIdLst>
    <p:notesMasterId r:id="rId24"/>
  </p:notesMasterIdLst>
  <p:handoutMasterIdLst>
    <p:handoutMasterId r:id="rId25"/>
  </p:handoutMasterIdLst>
  <p:sldIdLst>
    <p:sldId id="256" r:id="rId3"/>
    <p:sldId id="286" r:id="rId4"/>
    <p:sldId id="333" r:id="rId5"/>
    <p:sldId id="313" r:id="rId6"/>
    <p:sldId id="285" r:id="rId7"/>
    <p:sldId id="312" r:id="rId8"/>
    <p:sldId id="275" r:id="rId9"/>
    <p:sldId id="277" r:id="rId10"/>
    <p:sldId id="272" r:id="rId11"/>
    <p:sldId id="261" r:id="rId12"/>
    <p:sldId id="332" r:id="rId13"/>
    <p:sldId id="1180" r:id="rId14"/>
    <p:sldId id="342" r:id="rId15"/>
    <p:sldId id="314" r:id="rId16"/>
    <p:sldId id="1179" r:id="rId17"/>
    <p:sldId id="317" r:id="rId18"/>
    <p:sldId id="260" r:id="rId19"/>
    <p:sldId id="347" r:id="rId20"/>
    <p:sldId id="331" r:id="rId21"/>
    <p:sldId id="294" r:id="rId22"/>
    <p:sldId id="1181" r:id="rId2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C000"/>
    <a:srgbClr val="00CCFF"/>
    <a:srgbClr val="CC6600"/>
    <a:srgbClr val="FF9900"/>
    <a:srgbClr val="339933"/>
    <a:srgbClr val="F4FDB7"/>
    <a:srgbClr val="F6FEC7"/>
    <a:srgbClr val="808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89415" autoAdjust="0"/>
  </p:normalViewPr>
  <p:slideViewPr>
    <p:cSldViewPr snapToObjects="1">
      <p:cViewPr varScale="1">
        <p:scale>
          <a:sx n="101" d="100"/>
          <a:sy n="101" d="100"/>
        </p:scale>
        <p:origin x="5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ECBDDD-5C10-47D0-9FA9-11AC8DE083F7}"/>
              </a:ext>
            </a:extLst>
          </p:cNvPr>
          <p:cNvSpPr>
            <a:spLocks noGrp="1"/>
          </p:cNvSpPr>
          <p:nvPr>
            <p:ph type="hdr" sz="quarter"/>
          </p:nvPr>
        </p:nvSpPr>
        <p:spPr>
          <a:xfrm>
            <a:off x="0" y="0"/>
            <a:ext cx="3170238" cy="47942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E17CAE79-8B2A-47B3-BDE5-3E4D21B1F7F6}"/>
              </a:ext>
            </a:extLst>
          </p:cNvPr>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eaLnBrk="1" hangingPunct="1">
              <a:defRPr sz="1200"/>
            </a:lvl1pPr>
          </a:lstStyle>
          <a:p>
            <a:pPr>
              <a:defRPr/>
            </a:pPr>
            <a:fld id="{FA5AD7C5-0A92-413C-995F-A519E1226365}" type="datetimeFigureOut">
              <a:rPr lang="en-US"/>
              <a:pPr>
                <a:defRPr/>
              </a:pPr>
              <a:t>7/11/2023</a:t>
            </a:fld>
            <a:endParaRPr lang="en-US"/>
          </a:p>
        </p:txBody>
      </p:sp>
      <p:sp>
        <p:nvSpPr>
          <p:cNvPr id="4" name="Footer Placeholder 3">
            <a:extLst>
              <a:ext uri="{FF2B5EF4-FFF2-40B4-BE49-F238E27FC236}">
                <a16:creationId xmlns:a16="http://schemas.microsoft.com/office/drawing/2014/main" id="{82618EF9-5EB0-4E10-A69A-91E58629B5DC}"/>
              </a:ext>
            </a:extLst>
          </p:cNvPr>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73D1BC80-CA5E-4A93-9551-59DB39E1F945}"/>
              </a:ext>
            </a:extLst>
          </p:cNvPr>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8541429-EF8F-4B93-BC8D-D2FC6639C8F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4D10230-27D1-4F62-94E6-BB96F9E63D12}"/>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zh-CN" altLang="en-US"/>
          </a:p>
        </p:txBody>
      </p:sp>
      <p:sp>
        <p:nvSpPr>
          <p:cNvPr id="4099" name="Rectangle 3">
            <a:extLst>
              <a:ext uri="{FF2B5EF4-FFF2-40B4-BE49-F238E27FC236}">
                <a16:creationId xmlns:a16="http://schemas.microsoft.com/office/drawing/2014/main" id="{4E38B85E-F5AF-4245-8CB7-E368EF26DF70}"/>
              </a:ext>
            </a:extLst>
          </p:cNvPr>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zh-CN" altLang="en-US"/>
          </a:p>
        </p:txBody>
      </p:sp>
      <p:sp>
        <p:nvSpPr>
          <p:cNvPr id="3076" name="Rectangle 4">
            <a:extLst>
              <a:ext uri="{FF2B5EF4-FFF2-40B4-BE49-F238E27FC236}">
                <a16:creationId xmlns:a16="http://schemas.microsoft.com/office/drawing/2014/main" id="{B9BFDE8A-78DB-4EF6-8BFC-6FCB91B95A38}"/>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C1CBF6CB-B417-4E5A-9C90-3181D3C5D712}"/>
              </a:ext>
            </a:extLst>
          </p:cNvPr>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a:extLst>
              <a:ext uri="{FF2B5EF4-FFF2-40B4-BE49-F238E27FC236}">
                <a16:creationId xmlns:a16="http://schemas.microsoft.com/office/drawing/2014/main" id="{025374A5-BA6E-4C5D-BB75-D2333202473B}"/>
              </a:ext>
            </a:extLst>
          </p:cNvPr>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zh-CN" altLang="en-US"/>
          </a:p>
        </p:txBody>
      </p:sp>
      <p:sp>
        <p:nvSpPr>
          <p:cNvPr id="4103" name="Rectangle 7">
            <a:extLst>
              <a:ext uri="{FF2B5EF4-FFF2-40B4-BE49-F238E27FC236}">
                <a16:creationId xmlns:a16="http://schemas.microsoft.com/office/drawing/2014/main" id="{394C57BD-3E7F-4BB5-9334-76C45B9E58F4}"/>
              </a:ext>
            </a:extLst>
          </p:cNvPr>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3AD958A7-C441-412C-A6B0-2FD6E3C63FC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10.1.2, 10.2-3, 10.4.1, 10.5.1-3, </a:t>
            </a:r>
          </a:p>
        </p:txBody>
      </p:sp>
      <p:sp>
        <p:nvSpPr>
          <p:cNvPr id="4" name="Slide Number Placeholder 3"/>
          <p:cNvSpPr>
            <a:spLocks noGrp="1"/>
          </p:cNvSpPr>
          <p:nvPr>
            <p:ph type="sldNum" sz="quarter" idx="5"/>
          </p:nvPr>
        </p:nvSpPr>
        <p:spPr/>
        <p:txBody>
          <a:bodyPr/>
          <a:lstStyle/>
          <a:p>
            <a:pPr>
              <a:defRPr/>
            </a:pPr>
            <a:fld id="{3AD958A7-C441-412C-A6B0-2FD6E3C63FC6}" type="slidenum">
              <a:rPr lang="zh-CN" altLang="en-US" smtClean="0"/>
              <a:pPr>
                <a:defRPr/>
              </a:pPr>
              <a:t>1</a:t>
            </a:fld>
            <a:endParaRPr lang="zh-CN" altLang="en-US"/>
          </a:p>
        </p:txBody>
      </p:sp>
    </p:spTree>
    <p:extLst>
      <p:ext uri="{BB962C8B-B14F-4D97-AF65-F5344CB8AC3E}">
        <p14:creationId xmlns:p14="http://schemas.microsoft.com/office/powerpoint/2010/main" val="32111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DD57EF-1419-486C-8108-63ECA7A9F327}" type="slidenum">
              <a:rPr lang="zh-CN" altLang="en-US" smtClean="0"/>
              <a:t>15</a:t>
            </a:fld>
            <a:endParaRPr lang="zh-CN" altLang="en-US"/>
          </a:p>
        </p:txBody>
      </p:sp>
    </p:spTree>
    <p:extLst>
      <p:ext uri="{BB962C8B-B14F-4D97-AF65-F5344CB8AC3E}">
        <p14:creationId xmlns:p14="http://schemas.microsoft.com/office/powerpoint/2010/main" val="3125915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B540B0-6790-8042-9985-A76952CB627D}" type="slidenum">
              <a:rPr lang="en-US" smtClean="0"/>
              <a:t>18</a:t>
            </a:fld>
            <a:endParaRPr lang="en-US"/>
          </a:p>
        </p:txBody>
      </p:sp>
    </p:spTree>
    <p:extLst>
      <p:ext uri="{BB962C8B-B14F-4D97-AF65-F5344CB8AC3E}">
        <p14:creationId xmlns:p14="http://schemas.microsoft.com/office/powerpoint/2010/main" val="203075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spcBef>
                <a:spcPct val="30000"/>
              </a:spcBef>
              <a:defRPr sz="1100">
                <a:solidFill>
                  <a:schemeClr val="tx1"/>
                </a:solidFill>
                <a:latin typeface="Arial" charset="0"/>
              </a:defRPr>
            </a:lvl1pPr>
            <a:lvl2pPr marL="702756" indent="-270291" defTabSz="914485" eaLnBrk="0" hangingPunct="0">
              <a:spcBef>
                <a:spcPct val="30000"/>
              </a:spcBef>
              <a:defRPr sz="1100">
                <a:solidFill>
                  <a:schemeClr val="tx1"/>
                </a:solidFill>
                <a:latin typeface="Arial" charset="0"/>
              </a:defRPr>
            </a:lvl2pPr>
            <a:lvl3pPr marL="1081164" indent="-216233" defTabSz="914485" eaLnBrk="0" hangingPunct="0">
              <a:spcBef>
                <a:spcPct val="30000"/>
              </a:spcBef>
              <a:defRPr sz="1100">
                <a:solidFill>
                  <a:schemeClr val="tx1"/>
                </a:solidFill>
                <a:latin typeface="Arial" charset="0"/>
              </a:defRPr>
            </a:lvl3pPr>
            <a:lvl4pPr marL="1513629" indent="-216233" defTabSz="914485" eaLnBrk="0" hangingPunct="0">
              <a:spcBef>
                <a:spcPct val="30000"/>
              </a:spcBef>
              <a:defRPr sz="1100">
                <a:solidFill>
                  <a:schemeClr val="tx1"/>
                </a:solidFill>
                <a:latin typeface="Arial" charset="0"/>
              </a:defRPr>
            </a:lvl4pPr>
            <a:lvl5pPr marL="1946095" indent="-216233" defTabSz="914485" eaLnBrk="0" hangingPunct="0">
              <a:spcBef>
                <a:spcPct val="30000"/>
              </a:spcBef>
              <a:defRPr sz="1100">
                <a:solidFill>
                  <a:schemeClr val="tx1"/>
                </a:solidFill>
                <a:latin typeface="Arial" charset="0"/>
              </a:defRPr>
            </a:lvl5pPr>
            <a:lvl6pPr marL="2378560" indent="-216233" defTabSz="914485" eaLnBrk="0" fontAlgn="base" hangingPunct="0">
              <a:spcBef>
                <a:spcPct val="30000"/>
              </a:spcBef>
              <a:spcAft>
                <a:spcPct val="0"/>
              </a:spcAft>
              <a:defRPr sz="1100">
                <a:solidFill>
                  <a:schemeClr val="tx1"/>
                </a:solidFill>
                <a:latin typeface="Arial" charset="0"/>
              </a:defRPr>
            </a:lvl6pPr>
            <a:lvl7pPr marL="2811026" indent="-216233" defTabSz="914485" eaLnBrk="0" fontAlgn="base" hangingPunct="0">
              <a:spcBef>
                <a:spcPct val="30000"/>
              </a:spcBef>
              <a:spcAft>
                <a:spcPct val="0"/>
              </a:spcAft>
              <a:defRPr sz="1100">
                <a:solidFill>
                  <a:schemeClr val="tx1"/>
                </a:solidFill>
                <a:latin typeface="Arial" charset="0"/>
              </a:defRPr>
            </a:lvl7pPr>
            <a:lvl8pPr marL="3243491" indent="-216233" defTabSz="914485" eaLnBrk="0" fontAlgn="base" hangingPunct="0">
              <a:spcBef>
                <a:spcPct val="30000"/>
              </a:spcBef>
              <a:spcAft>
                <a:spcPct val="0"/>
              </a:spcAft>
              <a:defRPr sz="1100">
                <a:solidFill>
                  <a:schemeClr val="tx1"/>
                </a:solidFill>
                <a:latin typeface="Arial" charset="0"/>
              </a:defRPr>
            </a:lvl8pPr>
            <a:lvl9pPr marL="3675957" indent="-216233" defTabSz="914485"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AD9CFE47-D951-4778-8A69-A9143545358A}" type="slidenum">
              <a:rPr lang="en-US" altLang="en-US" sz="1200"/>
              <a:pPr eaLnBrk="1" hangingPunct="1">
                <a:spcBef>
                  <a:spcPct val="0"/>
                </a:spcBef>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92DBA2F-CFB5-4269-8E0A-9124C4E5E60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A2D92D-B165-44D5-8D53-722BEEBE1ED1}" type="slidenum">
              <a:rPr lang="en-US" altLang="ja-JP" sz="1300"/>
              <a:pPr>
                <a:spcBef>
                  <a:spcPct val="0"/>
                </a:spcBef>
              </a:pPr>
              <a:t>2</a:t>
            </a:fld>
            <a:endParaRPr lang="en-US" altLang="ja-JP" sz="1300"/>
          </a:p>
        </p:txBody>
      </p:sp>
      <p:sp>
        <p:nvSpPr>
          <p:cNvPr id="7171" name="Rectangle 2">
            <a:extLst>
              <a:ext uri="{FF2B5EF4-FFF2-40B4-BE49-F238E27FC236}">
                <a16:creationId xmlns:a16="http://schemas.microsoft.com/office/drawing/2014/main" id="{3DDA8633-DF17-4FBA-B96F-C4CA497183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4AE44AD4-8CF7-42CC-A6E4-A40F614A824F}"/>
              </a:ext>
            </a:extLst>
          </p:cNvPr>
          <p:cNvSpPr>
            <a:spLocks noGrp="1" noChangeArrowheads="1"/>
          </p:cNvSpPr>
          <p:nvPr>
            <p:ph type="body" idx="1"/>
          </p:nvPr>
        </p:nvSpPr>
        <p:spPr>
          <a:noFill/>
        </p:spPr>
        <p:txBody>
          <a:bodyPr/>
          <a:lstStyle/>
          <a:p>
            <a:pPr eaLnBrk="1" hangingPunct="1"/>
            <a:endParaRPr lang="en-US" alt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E8040EDC-B1A2-4F26-9F71-EC9232F8373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C8E9446-3305-4317-972C-B2FD8E1EBFEC}" type="slidenum">
              <a:rPr lang="en-US" altLang="ja-JP" sz="1300"/>
              <a:pPr>
                <a:spcBef>
                  <a:spcPct val="0"/>
                </a:spcBef>
              </a:pPr>
              <a:t>5</a:t>
            </a:fld>
            <a:endParaRPr lang="en-US" altLang="ja-JP" sz="1300"/>
          </a:p>
        </p:txBody>
      </p:sp>
      <p:sp>
        <p:nvSpPr>
          <p:cNvPr id="11267" name="Rectangle 2">
            <a:extLst>
              <a:ext uri="{FF2B5EF4-FFF2-40B4-BE49-F238E27FC236}">
                <a16:creationId xmlns:a16="http://schemas.microsoft.com/office/drawing/2014/main" id="{9D2F02E9-2045-4043-B3A8-AE81DC7F22C6}"/>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CEFE9067-B99F-4D97-9E4A-7D5D0855E0B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D1B4FC7-E09B-4EA5-BA19-8C7C2F36882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2E3FEF-F680-4E91-92AD-AC307DDF9377}" type="slidenum">
              <a:rPr lang="en-US" altLang="ja-JP" sz="1300"/>
              <a:pPr>
                <a:spcBef>
                  <a:spcPct val="0"/>
                </a:spcBef>
              </a:pPr>
              <a:t>6</a:t>
            </a:fld>
            <a:endParaRPr lang="en-US" altLang="ja-JP" sz="1300"/>
          </a:p>
        </p:txBody>
      </p:sp>
      <p:sp>
        <p:nvSpPr>
          <p:cNvPr id="13315" name="Rectangle 2">
            <a:extLst>
              <a:ext uri="{FF2B5EF4-FFF2-40B4-BE49-F238E27FC236}">
                <a16:creationId xmlns:a16="http://schemas.microsoft.com/office/drawing/2014/main" id="{7A9A1650-454A-4ECA-AAE0-E8F3FBF4B58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82A68325-DFE8-409A-9B88-213E3DBC231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6FF6CAF9-CCB7-4D13-A718-FBFEE3F09C6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7B5516-5667-4770-A106-018ED8C4112E}" type="slidenum">
              <a:rPr lang="zh-CN" altLang="en-US" sz="1300"/>
              <a:pPr>
                <a:spcBef>
                  <a:spcPct val="0"/>
                </a:spcBef>
              </a:pPr>
              <a:t>7</a:t>
            </a:fld>
            <a:endParaRPr lang="zh-CN" altLang="en-US" sz="1300"/>
          </a:p>
        </p:txBody>
      </p:sp>
      <p:sp>
        <p:nvSpPr>
          <p:cNvPr id="15363" name="Rectangle 2050">
            <a:extLst>
              <a:ext uri="{FF2B5EF4-FFF2-40B4-BE49-F238E27FC236}">
                <a16:creationId xmlns:a16="http://schemas.microsoft.com/office/drawing/2014/main" id="{208DA1BD-BF90-489A-A006-1F1B0DF707AE}"/>
              </a:ext>
            </a:extLst>
          </p:cNvPr>
          <p:cNvSpPr>
            <a:spLocks noGrp="1" noRot="1" noChangeAspect="1" noChangeArrowheads="1" noTextEdit="1"/>
          </p:cNvSpPr>
          <p:nvPr>
            <p:ph type="sldImg"/>
          </p:nvPr>
        </p:nvSpPr>
        <p:spPr>
          <a:solidFill>
            <a:srgbClr val="FFFFFF"/>
          </a:solidFill>
          <a:ln/>
        </p:spPr>
      </p:sp>
      <p:sp>
        <p:nvSpPr>
          <p:cNvPr id="15364" name="Rectangle 2051">
            <a:extLst>
              <a:ext uri="{FF2B5EF4-FFF2-40B4-BE49-F238E27FC236}">
                <a16:creationId xmlns:a16="http://schemas.microsoft.com/office/drawing/2014/main" id="{E70FC6B5-7008-4E70-9187-ECF766FEF549}"/>
              </a:ext>
            </a:extLst>
          </p:cNvPr>
          <p:cNvSpPr>
            <a:spLocks noGrp="1" noChangeArrowheads="1"/>
          </p:cNvSpPr>
          <p:nvPr>
            <p:ph type="body" idx="1"/>
          </p:nvPr>
        </p:nvSpPr>
        <p:spPr>
          <a:xfrm>
            <a:off x="731838" y="4560888"/>
            <a:ext cx="5851525" cy="4319587"/>
          </a:xfrm>
          <a:solidFill>
            <a:srgbClr val="FFFFFF"/>
          </a:solidFill>
          <a:ln>
            <a:solidFill>
              <a:srgbClr val="000000"/>
            </a:solidFill>
            <a:miter lim="800000"/>
            <a:headEnd/>
            <a:tailEnd/>
          </a:ln>
        </p:spPr>
        <p:txBody>
          <a:bodyPr lIns="95076" tIns="47538" rIns="95076" bIns="47538"/>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92D8CA0-141A-4AC0-9ABE-F06DE39614C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F256B5-57E3-4FCE-B87E-F8C6F3A80891}" type="slidenum">
              <a:rPr lang="zh-CN" altLang="en-US" sz="1300"/>
              <a:pPr>
                <a:spcBef>
                  <a:spcPct val="0"/>
                </a:spcBef>
              </a:pPr>
              <a:t>9</a:t>
            </a:fld>
            <a:endParaRPr lang="zh-CN" altLang="en-US" sz="1300"/>
          </a:p>
        </p:txBody>
      </p:sp>
      <p:sp>
        <p:nvSpPr>
          <p:cNvPr id="20483" name="Rectangle 2">
            <a:extLst>
              <a:ext uri="{FF2B5EF4-FFF2-40B4-BE49-F238E27FC236}">
                <a16:creationId xmlns:a16="http://schemas.microsoft.com/office/drawing/2014/main" id="{03B25EE5-9B25-4FEE-B5CC-BCF62F1FFFFE}"/>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A2EC7664-7DF0-4564-8400-D405D93FFB96}"/>
              </a:ext>
            </a:extLst>
          </p:cNvPr>
          <p:cNvSpPr>
            <a:spLocks noGrp="1" noChangeArrowheads="1"/>
          </p:cNvSpPr>
          <p:nvPr>
            <p:ph type="body" idx="1"/>
          </p:nvPr>
        </p:nvSpPr>
        <p:spPr>
          <a:xfrm>
            <a:off x="731838" y="4560888"/>
            <a:ext cx="5851525" cy="4319587"/>
          </a:xfrm>
          <a:noFill/>
        </p:spPr>
        <p:txBody>
          <a:bodyPr/>
          <a:lstStyle/>
          <a:p>
            <a:pPr eaLnBrk="1" hangingPunct="1"/>
            <a:r>
              <a:rPr lang="en-US" altLang="ja-JP" sz="1100"/>
              <a:t>How to characterize the rest of the tropical Atlantic SST variability still remains controversial. The empirical analysis suggests that there is a dipole mode which is asymmetric about the equator (to be accurate, about the annual mean ITCZ) and it is oscillating in a decadal time scale. </a:t>
            </a:r>
          </a:p>
          <a:p>
            <a:pPr eaLnBrk="1" hangingPunct="1"/>
            <a:r>
              <a:rPr lang="en-US" altLang="ja-JP" sz="1100"/>
              <a:t>(</a:t>
            </a:r>
            <a:r>
              <a:rPr lang="en-US" altLang="ja-JP" sz="1100" b="1"/>
              <a:t>The upper panel</a:t>
            </a:r>
            <a:r>
              <a:rPr lang="en-US" altLang="ja-JP" sz="1100"/>
              <a:t> </a:t>
            </a:r>
            <a:r>
              <a:rPr lang="en-US" altLang="ja-JP" sz="1100">
                <a:sym typeface="Wingdings" panose="05000000000000000000" pitchFamily="2" charset="2"/>
              </a:rPr>
              <a:t></a:t>
            </a:r>
            <a:r>
              <a:rPr lang="en-US" altLang="ja-JP" sz="1100"/>
              <a:t> the leading mode of joint EOF analysis, shows SST in contours and surface winds in vectors.)</a:t>
            </a:r>
          </a:p>
          <a:p>
            <a:pPr eaLnBrk="1" hangingPunct="1"/>
            <a:r>
              <a:rPr lang="en-US" altLang="ja-JP" sz="1100"/>
              <a:t>(</a:t>
            </a:r>
            <a:r>
              <a:rPr lang="en-US" altLang="ja-JP" sz="1100" b="1"/>
              <a:t>The lower panel</a:t>
            </a:r>
            <a:r>
              <a:rPr lang="en-US" altLang="ja-JP" sz="1100"/>
              <a:t> </a:t>
            </a:r>
            <a:r>
              <a:rPr lang="en-US" altLang="ja-JP" sz="1100">
                <a:sym typeface="Wingdings" panose="05000000000000000000" pitchFamily="2" charset="2"/>
              </a:rPr>
              <a:t> time series of this mode.)</a:t>
            </a:r>
            <a:endParaRPr lang="en-US" altLang="ja-JP" sz="1100"/>
          </a:p>
          <a:p>
            <a:pPr eaLnBrk="1" hangingPunct="1"/>
            <a:endParaRPr lang="en-US" altLang="ja-JP" sz="1100"/>
          </a:p>
          <a:p>
            <a:pPr eaLnBrk="1" hangingPunct="1"/>
            <a:r>
              <a:rPr lang="en-US" altLang="ja-JP" sz="1100"/>
              <a:t>This SST anomaly pattern has been known in relation to the rainfall variability in Northeast Brazil and Sahel region. The northeastern Brazil receives significant rainfall only in boreal spring, when the oceanic ITCZ moves south of the equator. When there is a warm SST anomaly to the north and cold anomaly to the south, ITCZ does not migrate south of the equator, and this area experience a serious drought. </a:t>
            </a:r>
          </a:p>
          <a:p>
            <a:pPr eaLnBrk="1" hangingPunct="1"/>
            <a:endParaRPr lang="en-US" altLang="ja-JP" sz="1100"/>
          </a:p>
          <a:p>
            <a:pPr eaLnBrk="1" hangingPunct="1"/>
            <a:r>
              <a:rPr lang="en-US" altLang="ja-JP" sz="1100"/>
              <a:t>The surface wind pattern shows anomalous (south)-westerly over the warm SST and (south)-easterly over the cold SST. These westerly (easterly) winds weaken (strengthen) the mean trade winds and hence reduce (enhance) evaporation at the surface. So we can expect that these SST anomalies are forced by these anomalous trade winds. On the other hand, these SST anomalies would establish a southward SLP gradient and induce cross-equatorial southerlies. The Coriolis force acts upon these southerlies, inducing anomalous easterly winds to the south of the equator and westerly winds to the north of the equator. </a:t>
            </a:r>
          </a:p>
          <a:p>
            <a:pPr eaLnBrk="1" hangingPunct="1"/>
            <a:endParaRPr lang="en-US" altLang="ja-JP"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Large range of </a:t>
            </a:r>
            <a:r>
              <a:rPr lang="en-US" altLang="en-US" dirty="0" err="1"/>
              <a:t>dC</a:t>
            </a:r>
            <a:r>
              <a:rPr lang="en-US" altLang="en-US" dirty="0"/>
              <a:t>/dT regression coefficient in the last three cases: spatial correlation, IAV in SEP and the </a:t>
            </a:r>
            <a:r>
              <a:rPr lang="en-US" altLang="en-US"/>
              <a:t>tropical Atlantic.</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66216B2-01E0-42B2-A784-91AE08F915FE}" type="slidenum">
              <a:rPr lang="zh-CN" altLang="en-US" sz="1300" smtClean="0">
                <a:latin typeface="Times New Roman" pitchFamily="18" charset="0"/>
              </a:rPr>
              <a:pPr eaLnBrk="1" hangingPunct="1"/>
              <a:t>11</a:t>
            </a:fld>
            <a:endParaRPr lang="en-US" altLang="zh-CN" sz="1300">
              <a:latin typeface="Times New Roman" pitchFamily="18" charset="0"/>
            </a:endParaRPr>
          </a:p>
        </p:txBody>
      </p:sp>
    </p:spTree>
    <p:extLst>
      <p:ext uri="{BB962C8B-B14F-4D97-AF65-F5344CB8AC3E}">
        <p14:creationId xmlns:p14="http://schemas.microsoft.com/office/powerpoint/2010/main" val="43055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AdvPSTIM10-R"/>
                <a:ea typeface="+mn-ea"/>
                <a:cs typeface="+mn-cs"/>
              </a:rPr>
              <a:t>(1982-2011) García-Serrano et al. (2017, JC).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C8E48-CBC4-4BAC-8A94-8C971895C5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664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80-20W, 10N-20N</a:t>
            </a:r>
          </a:p>
        </p:txBody>
      </p:sp>
      <p:sp>
        <p:nvSpPr>
          <p:cNvPr id="4" name="Slide Number Placeholder 3"/>
          <p:cNvSpPr>
            <a:spLocks noGrp="1"/>
          </p:cNvSpPr>
          <p:nvPr>
            <p:ph type="sldNum" sz="quarter" idx="5"/>
          </p:nvPr>
        </p:nvSpPr>
        <p:spPr/>
        <p:txBody>
          <a:bodyPr/>
          <a:lstStyle/>
          <a:p>
            <a:pPr>
              <a:defRPr/>
            </a:pPr>
            <a:fld id="{3AD958A7-C441-412C-A6B0-2FD6E3C63FC6}" type="slidenum">
              <a:rPr lang="zh-CN" altLang="en-US" smtClean="0"/>
              <a:pPr>
                <a:defRPr/>
              </a:pPr>
              <a:t>13</a:t>
            </a:fld>
            <a:endParaRPr lang="zh-CN" altLang="en-US"/>
          </a:p>
        </p:txBody>
      </p:sp>
    </p:spTree>
    <p:extLst>
      <p:ext uri="{BB962C8B-B14F-4D97-AF65-F5344CB8AC3E}">
        <p14:creationId xmlns:p14="http://schemas.microsoft.com/office/powerpoint/2010/main" val="247900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A4975B3-A4CC-4670-9970-62FC26580812}"/>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a:extLst>
              <a:ext uri="{FF2B5EF4-FFF2-40B4-BE49-F238E27FC236}">
                <a16:creationId xmlns:a16="http://schemas.microsoft.com/office/drawing/2014/main" id="{242DEA1E-0C6F-48B7-8DBE-1EFDAEA51DB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a:extLst>
              <a:ext uri="{FF2B5EF4-FFF2-40B4-BE49-F238E27FC236}">
                <a16:creationId xmlns:a16="http://schemas.microsoft.com/office/drawing/2014/main" id="{46BEB7A4-B001-4BF5-8A2C-EF66B00C79A5}"/>
              </a:ext>
            </a:extLst>
          </p:cNvPr>
          <p:cNvSpPr>
            <a:spLocks noGrp="1" noChangeArrowheads="1"/>
          </p:cNvSpPr>
          <p:nvPr>
            <p:ph type="sldNum" sz="quarter" idx="12"/>
          </p:nvPr>
        </p:nvSpPr>
        <p:spPr>
          <a:ln/>
        </p:spPr>
        <p:txBody>
          <a:bodyPr/>
          <a:lstStyle>
            <a:lvl1pPr>
              <a:defRPr/>
            </a:lvl1pPr>
          </a:lstStyle>
          <a:p>
            <a:pPr>
              <a:defRPr/>
            </a:pPr>
            <a:fld id="{B5669F3F-1538-476C-B4FC-BFED05ED9BF3}" type="slidenum">
              <a:rPr lang="zh-CN" altLang="en-US"/>
              <a:pPr>
                <a:defRPr/>
              </a:pPr>
              <a:t>‹#›</a:t>
            </a:fld>
            <a:endParaRPr lang="zh-CN" altLang="en-US"/>
          </a:p>
        </p:txBody>
      </p:sp>
    </p:spTree>
    <p:extLst>
      <p:ext uri="{BB962C8B-B14F-4D97-AF65-F5344CB8AC3E}">
        <p14:creationId xmlns:p14="http://schemas.microsoft.com/office/powerpoint/2010/main" val="213726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A13257-91B2-462E-884B-31874A1EFB35}"/>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a:extLst>
              <a:ext uri="{FF2B5EF4-FFF2-40B4-BE49-F238E27FC236}">
                <a16:creationId xmlns:a16="http://schemas.microsoft.com/office/drawing/2014/main" id="{042BCA85-EE6D-4347-ADA2-9C1641592B9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a:extLst>
              <a:ext uri="{FF2B5EF4-FFF2-40B4-BE49-F238E27FC236}">
                <a16:creationId xmlns:a16="http://schemas.microsoft.com/office/drawing/2014/main" id="{A4D5F1AD-5F65-4787-9345-13EA80CC6592}"/>
              </a:ext>
            </a:extLst>
          </p:cNvPr>
          <p:cNvSpPr>
            <a:spLocks noGrp="1" noChangeArrowheads="1"/>
          </p:cNvSpPr>
          <p:nvPr>
            <p:ph type="sldNum" sz="quarter" idx="12"/>
          </p:nvPr>
        </p:nvSpPr>
        <p:spPr>
          <a:ln/>
        </p:spPr>
        <p:txBody>
          <a:bodyPr/>
          <a:lstStyle>
            <a:lvl1pPr>
              <a:defRPr/>
            </a:lvl1pPr>
          </a:lstStyle>
          <a:p>
            <a:pPr>
              <a:defRPr/>
            </a:pPr>
            <a:fld id="{2C7C3F64-4F2D-40E3-83B2-75057FCC48DF}" type="slidenum">
              <a:rPr lang="zh-CN" altLang="en-US"/>
              <a:pPr>
                <a:defRPr/>
              </a:pPr>
              <a:t>‹#›</a:t>
            </a:fld>
            <a:endParaRPr lang="zh-CN" altLang="en-US"/>
          </a:p>
        </p:txBody>
      </p:sp>
    </p:spTree>
    <p:extLst>
      <p:ext uri="{BB962C8B-B14F-4D97-AF65-F5344CB8AC3E}">
        <p14:creationId xmlns:p14="http://schemas.microsoft.com/office/powerpoint/2010/main" val="418172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57A43A-B218-49AA-AEDF-03BA7BBF2932}"/>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a:extLst>
              <a:ext uri="{FF2B5EF4-FFF2-40B4-BE49-F238E27FC236}">
                <a16:creationId xmlns:a16="http://schemas.microsoft.com/office/drawing/2014/main" id="{96A7F96D-7E9D-49B0-BEE9-7EF0099E585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a:extLst>
              <a:ext uri="{FF2B5EF4-FFF2-40B4-BE49-F238E27FC236}">
                <a16:creationId xmlns:a16="http://schemas.microsoft.com/office/drawing/2014/main" id="{05483D0F-6A06-476A-A5D0-FB3069382713}"/>
              </a:ext>
            </a:extLst>
          </p:cNvPr>
          <p:cNvSpPr>
            <a:spLocks noGrp="1" noChangeArrowheads="1"/>
          </p:cNvSpPr>
          <p:nvPr>
            <p:ph type="sldNum" sz="quarter" idx="12"/>
          </p:nvPr>
        </p:nvSpPr>
        <p:spPr>
          <a:ln/>
        </p:spPr>
        <p:txBody>
          <a:bodyPr/>
          <a:lstStyle>
            <a:lvl1pPr>
              <a:defRPr/>
            </a:lvl1pPr>
          </a:lstStyle>
          <a:p>
            <a:pPr>
              <a:defRPr/>
            </a:pPr>
            <a:fld id="{E1EF841B-DB36-4BCF-9FC2-5DDAC1DB4197}" type="slidenum">
              <a:rPr lang="zh-CN" altLang="en-US"/>
              <a:pPr>
                <a:defRPr/>
              </a:pPr>
              <a:t>‹#›</a:t>
            </a:fld>
            <a:endParaRPr lang="zh-CN" altLang="en-US"/>
          </a:p>
        </p:txBody>
      </p:sp>
    </p:spTree>
    <p:extLst>
      <p:ext uri="{BB962C8B-B14F-4D97-AF65-F5344CB8AC3E}">
        <p14:creationId xmlns:p14="http://schemas.microsoft.com/office/powerpoint/2010/main" val="2727076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CB3399-F19E-44DE-A487-9D53337439C4}"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AD014-0C10-404E-84C4-A45D917B3B11}" type="slidenum">
              <a:rPr lang="en-US" smtClean="0"/>
              <a:t>‹#›</a:t>
            </a:fld>
            <a:endParaRPr lang="en-US"/>
          </a:p>
        </p:txBody>
      </p:sp>
    </p:spTree>
    <p:extLst>
      <p:ext uri="{BB962C8B-B14F-4D97-AF65-F5344CB8AC3E}">
        <p14:creationId xmlns:p14="http://schemas.microsoft.com/office/powerpoint/2010/main" val="374284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B3399-F19E-44DE-A487-9D53337439C4}"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AD014-0C10-404E-84C4-A45D917B3B11}" type="slidenum">
              <a:rPr lang="en-US" smtClean="0"/>
              <a:t>‹#›</a:t>
            </a:fld>
            <a:endParaRPr lang="en-US"/>
          </a:p>
        </p:txBody>
      </p:sp>
    </p:spTree>
    <p:extLst>
      <p:ext uri="{BB962C8B-B14F-4D97-AF65-F5344CB8AC3E}">
        <p14:creationId xmlns:p14="http://schemas.microsoft.com/office/powerpoint/2010/main" val="4164473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CB3399-F19E-44DE-A487-9D53337439C4}"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AD014-0C10-404E-84C4-A45D917B3B11}" type="slidenum">
              <a:rPr lang="en-US" smtClean="0"/>
              <a:t>‹#›</a:t>
            </a:fld>
            <a:endParaRPr lang="en-US"/>
          </a:p>
        </p:txBody>
      </p:sp>
    </p:spTree>
    <p:extLst>
      <p:ext uri="{BB962C8B-B14F-4D97-AF65-F5344CB8AC3E}">
        <p14:creationId xmlns:p14="http://schemas.microsoft.com/office/powerpoint/2010/main" val="3319391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CB3399-F19E-44DE-A487-9D53337439C4}"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AD014-0C10-404E-84C4-A45D917B3B11}" type="slidenum">
              <a:rPr lang="en-US" smtClean="0"/>
              <a:t>‹#›</a:t>
            </a:fld>
            <a:endParaRPr lang="en-US"/>
          </a:p>
        </p:txBody>
      </p:sp>
    </p:spTree>
    <p:extLst>
      <p:ext uri="{BB962C8B-B14F-4D97-AF65-F5344CB8AC3E}">
        <p14:creationId xmlns:p14="http://schemas.microsoft.com/office/powerpoint/2010/main" val="1364595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CB3399-F19E-44DE-A487-9D53337439C4}"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AD014-0C10-404E-84C4-A45D917B3B11}" type="slidenum">
              <a:rPr lang="en-US" smtClean="0"/>
              <a:t>‹#›</a:t>
            </a:fld>
            <a:endParaRPr lang="en-US"/>
          </a:p>
        </p:txBody>
      </p:sp>
    </p:spTree>
    <p:extLst>
      <p:ext uri="{BB962C8B-B14F-4D97-AF65-F5344CB8AC3E}">
        <p14:creationId xmlns:p14="http://schemas.microsoft.com/office/powerpoint/2010/main" val="1016683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CB3399-F19E-44DE-A487-9D53337439C4}"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AD014-0C10-404E-84C4-A45D917B3B11}" type="slidenum">
              <a:rPr lang="en-US" smtClean="0"/>
              <a:t>‹#›</a:t>
            </a:fld>
            <a:endParaRPr lang="en-US"/>
          </a:p>
        </p:txBody>
      </p:sp>
    </p:spTree>
    <p:extLst>
      <p:ext uri="{BB962C8B-B14F-4D97-AF65-F5344CB8AC3E}">
        <p14:creationId xmlns:p14="http://schemas.microsoft.com/office/powerpoint/2010/main" val="4074676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B3399-F19E-44DE-A487-9D53337439C4}"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AD014-0C10-404E-84C4-A45D917B3B11}" type="slidenum">
              <a:rPr lang="en-US" smtClean="0"/>
              <a:t>‹#›</a:t>
            </a:fld>
            <a:endParaRPr lang="en-US"/>
          </a:p>
        </p:txBody>
      </p:sp>
    </p:spTree>
    <p:extLst>
      <p:ext uri="{BB962C8B-B14F-4D97-AF65-F5344CB8AC3E}">
        <p14:creationId xmlns:p14="http://schemas.microsoft.com/office/powerpoint/2010/main" val="1950249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CB3399-F19E-44DE-A487-9D53337439C4}"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AD014-0C10-404E-84C4-A45D917B3B11}" type="slidenum">
              <a:rPr lang="en-US" smtClean="0"/>
              <a:t>‹#›</a:t>
            </a:fld>
            <a:endParaRPr lang="en-US"/>
          </a:p>
        </p:txBody>
      </p:sp>
    </p:spTree>
    <p:extLst>
      <p:ext uri="{BB962C8B-B14F-4D97-AF65-F5344CB8AC3E}">
        <p14:creationId xmlns:p14="http://schemas.microsoft.com/office/powerpoint/2010/main" val="5702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3317B7-4850-43D3-AC17-35191B377F66}"/>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a:extLst>
              <a:ext uri="{FF2B5EF4-FFF2-40B4-BE49-F238E27FC236}">
                <a16:creationId xmlns:a16="http://schemas.microsoft.com/office/drawing/2014/main" id="{37ED2CA7-1FBE-4166-A95D-6A672037239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a:extLst>
              <a:ext uri="{FF2B5EF4-FFF2-40B4-BE49-F238E27FC236}">
                <a16:creationId xmlns:a16="http://schemas.microsoft.com/office/drawing/2014/main" id="{853B288D-3028-4FC8-9401-CD1B005AF60A}"/>
              </a:ext>
            </a:extLst>
          </p:cNvPr>
          <p:cNvSpPr>
            <a:spLocks noGrp="1" noChangeArrowheads="1"/>
          </p:cNvSpPr>
          <p:nvPr>
            <p:ph type="sldNum" sz="quarter" idx="12"/>
          </p:nvPr>
        </p:nvSpPr>
        <p:spPr>
          <a:ln/>
        </p:spPr>
        <p:txBody>
          <a:bodyPr/>
          <a:lstStyle>
            <a:lvl1pPr>
              <a:defRPr/>
            </a:lvl1pPr>
          </a:lstStyle>
          <a:p>
            <a:pPr>
              <a:defRPr/>
            </a:pPr>
            <a:fld id="{A11735B2-E2E2-4B00-9B92-13997E64BB8B}" type="slidenum">
              <a:rPr lang="zh-CN" altLang="en-US"/>
              <a:pPr>
                <a:defRPr/>
              </a:pPr>
              <a:t>‹#›</a:t>
            </a:fld>
            <a:endParaRPr lang="zh-CN" altLang="en-US"/>
          </a:p>
        </p:txBody>
      </p:sp>
    </p:spTree>
    <p:extLst>
      <p:ext uri="{BB962C8B-B14F-4D97-AF65-F5344CB8AC3E}">
        <p14:creationId xmlns:p14="http://schemas.microsoft.com/office/powerpoint/2010/main" val="223475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CB3399-F19E-44DE-A487-9D53337439C4}"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AD014-0C10-404E-84C4-A45D917B3B11}" type="slidenum">
              <a:rPr lang="en-US" smtClean="0"/>
              <a:t>‹#›</a:t>
            </a:fld>
            <a:endParaRPr lang="en-US"/>
          </a:p>
        </p:txBody>
      </p:sp>
    </p:spTree>
    <p:extLst>
      <p:ext uri="{BB962C8B-B14F-4D97-AF65-F5344CB8AC3E}">
        <p14:creationId xmlns:p14="http://schemas.microsoft.com/office/powerpoint/2010/main" val="2571633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B3399-F19E-44DE-A487-9D53337439C4}"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AD014-0C10-404E-84C4-A45D917B3B11}" type="slidenum">
              <a:rPr lang="en-US" smtClean="0"/>
              <a:t>‹#›</a:t>
            </a:fld>
            <a:endParaRPr lang="en-US"/>
          </a:p>
        </p:txBody>
      </p:sp>
    </p:spTree>
    <p:extLst>
      <p:ext uri="{BB962C8B-B14F-4D97-AF65-F5344CB8AC3E}">
        <p14:creationId xmlns:p14="http://schemas.microsoft.com/office/powerpoint/2010/main" val="3450438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B3399-F19E-44DE-A487-9D53337439C4}"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AD014-0C10-404E-84C4-A45D917B3B11}" type="slidenum">
              <a:rPr lang="en-US" smtClean="0"/>
              <a:t>‹#›</a:t>
            </a:fld>
            <a:endParaRPr lang="en-US"/>
          </a:p>
        </p:txBody>
      </p:sp>
    </p:spTree>
    <p:extLst>
      <p:ext uri="{BB962C8B-B14F-4D97-AF65-F5344CB8AC3E}">
        <p14:creationId xmlns:p14="http://schemas.microsoft.com/office/powerpoint/2010/main" val="380435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AD6D273-B241-472F-8F82-A47435EC4427}"/>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5" name="Rectangle 5">
            <a:extLst>
              <a:ext uri="{FF2B5EF4-FFF2-40B4-BE49-F238E27FC236}">
                <a16:creationId xmlns:a16="http://schemas.microsoft.com/office/drawing/2014/main" id="{765B027B-FB39-4A50-BEAA-0EBD2015340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6">
            <a:extLst>
              <a:ext uri="{FF2B5EF4-FFF2-40B4-BE49-F238E27FC236}">
                <a16:creationId xmlns:a16="http://schemas.microsoft.com/office/drawing/2014/main" id="{29866990-95FB-4BE9-B79A-F9FD01AED289}"/>
              </a:ext>
            </a:extLst>
          </p:cNvPr>
          <p:cNvSpPr>
            <a:spLocks noGrp="1" noChangeArrowheads="1"/>
          </p:cNvSpPr>
          <p:nvPr>
            <p:ph type="sldNum" sz="quarter" idx="12"/>
          </p:nvPr>
        </p:nvSpPr>
        <p:spPr>
          <a:ln/>
        </p:spPr>
        <p:txBody>
          <a:bodyPr/>
          <a:lstStyle>
            <a:lvl1pPr>
              <a:defRPr/>
            </a:lvl1pPr>
          </a:lstStyle>
          <a:p>
            <a:pPr>
              <a:defRPr/>
            </a:pPr>
            <a:fld id="{ED3739F6-8819-433F-9357-3B50D332CFFE}" type="slidenum">
              <a:rPr lang="zh-CN" altLang="en-US"/>
              <a:pPr>
                <a:defRPr/>
              </a:pPr>
              <a:t>‹#›</a:t>
            </a:fld>
            <a:endParaRPr lang="zh-CN" altLang="en-US"/>
          </a:p>
        </p:txBody>
      </p:sp>
    </p:spTree>
    <p:extLst>
      <p:ext uri="{BB962C8B-B14F-4D97-AF65-F5344CB8AC3E}">
        <p14:creationId xmlns:p14="http://schemas.microsoft.com/office/powerpoint/2010/main" val="306553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6C5E703-833E-451B-A2D3-DACCEAD08A62}"/>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a:extLst>
              <a:ext uri="{FF2B5EF4-FFF2-40B4-BE49-F238E27FC236}">
                <a16:creationId xmlns:a16="http://schemas.microsoft.com/office/drawing/2014/main" id="{56984C9E-4DD8-4FC1-A9FE-970CFC99157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a:extLst>
              <a:ext uri="{FF2B5EF4-FFF2-40B4-BE49-F238E27FC236}">
                <a16:creationId xmlns:a16="http://schemas.microsoft.com/office/drawing/2014/main" id="{18C65C44-C7AD-4EBE-B565-2B74B32826A0}"/>
              </a:ext>
            </a:extLst>
          </p:cNvPr>
          <p:cNvSpPr>
            <a:spLocks noGrp="1" noChangeArrowheads="1"/>
          </p:cNvSpPr>
          <p:nvPr>
            <p:ph type="sldNum" sz="quarter" idx="12"/>
          </p:nvPr>
        </p:nvSpPr>
        <p:spPr>
          <a:ln/>
        </p:spPr>
        <p:txBody>
          <a:bodyPr/>
          <a:lstStyle>
            <a:lvl1pPr>
              <a:defRPr/>
            </a:lvl1pPr>
          </a:lstStyle>
          <a:p>
            <a:pPr>
              <a:defRPr/>
            </a:pPr>
            <a:fld id="{082946DA-C5DB-4177-936D-20CFF7394459}" type="slidenum">
              <a:rPr lang="zh-CN" altLang="en-US"/>
              <a:pPr>
                <a:defRPr/>
              </a:pPr>
              <a:t>‹#›</a:t>
            </a:fld>
            <a:endParaRPr lang="zh-CN" altLang="en-US"/>
          </a:p>
        </p:txBody>
      </p:sp>
    </p:spTree>
    <p:extLst>
      <p:ext uri="{BB962C8B-B14F-4D97-AF65-F5344CB8AC3E}">
        <p14:creationId xmlns:p14="http://schemas.microsoft.com/office/powerpoint/2010/main" val="357677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D335769-C64E-4114-8AA1-D671E8C1630E}"/>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8" name="Rectangle 5">
            <a:extLst>
              <a:ext uri="{FF2B5EF4-FFF2-40B4-BE49-F238E27FC236}">
                <a16:creationId xmlns:a16="http://schemas.microsoft.com/office/drawing/2014/main" id="{5D54D0DD-1C23-472D-99E6-F7BD5EE7EB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6">
            <a:extLst>
              <a:ext uri="{FF2B5EF4-FFF2-40B4-BE49-F238E27FC236}">
                <a16:creationId xmlns:a16="http://schemas.microsoft.com/office/drawing/2014/main" id="{B5CFDE11-416C-47D0-923F-3AE5EA994663}"/>
              </a:ext>
            </a:extLst>
          </p:cNvPr>
          <p:cNvSpPr>
            <a:spLocks noGrp="1" noChangeArrowheads="1"/>
          </p:cNvSpPr>
          <p:nvPr>
            <p:ph type="sldNum" sz="quarter" idx="12"/>
          </p:nvPr>
        </p:nvSpPr>
        <p:spPr>
          <a:ln/>
        </p:spPr>
        <p:txBody>
          <a:bodyPr/>
          <a:lstStyle>
            <a:lvl1pPr>
              <a:defRPr/>
            </a:lvl1pPr>
          </a:lstStyle>
          <a:p>
            <a:pPr>
              <a:defRPr/>
            </a:pPr>
            <a:fld id="{77D95945-70A5-4299-B2FC-70B6EE76D6AC}" type="slidenum">
              <a:rPr lang="zh-CN" altLang="en-US"/>
              <a:pPr>
                <a:defRPr/>
              </a:pPr>
              <a:t>‹#›</a:t>
            </a:fld>
            <a:endParaRPr lang="zh-CN" altLang="en-US"/>
          </a:p>
        </p:txBody>
      </p:sp>
    </p:spTree>
    <p:extLst>
      <p:ext uri="{BB962C8B-B14F-4D97-AF65-F5344CB8AC3E}">
        <p14:creationId xmlns:p14="http://schemas.microsoft.com/office/powerpoint/2010/main" val="177914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53B0862-33E0-4F6C-9707-B7194CA9F418}"/>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4" name="Rectangle 5">
            <a:extLst>
              <a:ext uri="{FF2B5EF4-FFF2-40B4-BE49-F238E27FC236}">
                <a16:creationId xmlns:a16="http://schemas.microsoft.com/office/drawing/2014/main" id="{4FDFBA82-EFEF-413A-81D1-17451F54BF9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6">
            <a:extLst>
              <a:ext uri="{FF2B5EF4-FFF2-40B4-BE49-F238E27FC236}">
                <a16:creationId xmlns:a16="http://schemas.microsoft.com/office/drawing/2014/main" id="{166E61CD-B59A-49D3-A12C-3A30DC7AD302}"/>
              </a:ext>
            </a:extLst>
          </p:cNvPr>
          <p:cNvSpPr>
            <a:spLocks noGrp="1" noChangeArrowheads="1"/>
          </p:cNvSpPr>
          <p:nvPr>
            <p:ph type="sldNum" sz="quarter" idx="12"/>
          </p:nvPr>
        </p:nvSpPr>
        <p:spPr>
          <a:ln/>
        </p:spPr>
        <p:txBody>
          <a:bodyPr/>
          <a:lstStyle>
            <a:lvl1pPr>
              <a:defRPr/>
            </a:lvl1pPr>
          </a:lstStyle>
          <a:p>
            <a:pPr>
              <a:defRPr/>
            </a:pPr>
            <a:fld id="{D79655C8-A496-4129-BBFE-BA57F9AD30ED}" type="slidenum">
              <a:rPr lang="zh-CN" altLang="en-US"/>
              <a:pPr>
                <a:defRPr/>
              </a:pPr>
              <a:t>‹#›</a:t>
            </a:fld>
            <a:endParaRPr lang="zh-CN" altLang="en-US"/>
          </a:p>
        </p:txBody>
      </p:sp>
    </p:spTree>
    <p:extLst>
      <p:ext uri="{BB962C8B-B14F-4D97-AF65-F5344CB8AC3E}">
        <p14:creationId xmlns:p14="http://schemas.microsoft.com/office/powerpoint/2010/main" val="182673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46BEF4C-ABE1-4AAA-87E0-618D2FE2D3E8}"/>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3" name="Rectangle 5">
            <a:extLst>
              <a:ext uri="{FF2B5EF4-FFF2-40B4-BE49-F238E27FC236}">
                <a16:creationId xmlns:a16="http://schemas.microsoft.com/office/drawing/2014/main" id="{680B5769-709F-4BAB-B0D4-99D49F8F1C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a:extLst>
              <a:ext uri="{FF2B5EF4-FFF2-40B4-BE49-F238E27FC236}">
                <a16:creationId xmlns:a16="http://schemas.microsoft.com/office/drawing/2014/main" id="{F26B3059-F3BF-4C08-8A53-D2850B8AE17E}"/>
              </a:ext>
            </a:extLst>
          </p:cNvPr>
          <p:cNvSpPr>
            <a:spLocks noGrp="1" noChangeArrowheads="1"/>
          </p:cNvSpPr>
          <p:nvPr>
            <p:ph type="sldNum" sz="quarter" idx="12"/>
          </p:nvPr>
        </p:nvSpPr>
        <p:spPr>
          <a:ln/>
        </p:spPr>
        <p:txBody>
          <a:bodyPr/>
          <a:lstStyle>
            <a:lvl1pPr>
              <a:defRPr/>
            </a:lvl1pPr>
          </a:lstStyle>
          <a:p>
            <a:pPr>
              <a:defRPr/>
            </a:pPr>
            <a:fld id="{DEF155B2-6734-4D4E-9E07-AAFEF5F81A43}" type="slidenum">
              <a:rPr lang="zh-CN" altLang="en-US"/>
              <a:pPr>
                <a:defRPr/>
              </a:pPr>
              <a:t>‹#›</a:t>
            </a:fld>
            <a:endParaRPr lang="zh-CN" altLang="en-US"/>
          </a:p>
        </p:txBody>
      </p:sp>
    </p:spTree>
    <p:extLst>
      <p:ext uri="{BB962C8B-B14F-4D97-AF65-F5344CB8AC3E}">
        <p14:creationId xmlns:p14="http://schemas.microsoft.com/office/powerpoint/2010/main" val="329625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182E997-0998-4265-8948-4EA2ECF40043}"/>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a:extLst>
              <a:ext uri="{FF2B5EF4-FFF2-40B4-BE49-F238E27FC236}">
                <a16:creationId xmlns:a16="http://schemas.microsoft.com/office/drawing/2014/main" id="{9BE90EA0-73E0-42BF-801F-CDE5C9DA98D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a:extLst>
              <a:ext uri="{FF2B5EF4-FFF2-40B4-BE49-F238E27FC236}">
                <a16:creationId xmlns:a16="http://schemas.microsoft.com/office/drawing/2014/main" id="{F8C0383E-A63A-4A4D-BB89-BE2569042970}"/>
              </a:ext>
            </a:extLst>
          </p:cNvPr>
          <p:cNvSpPr>
            <a:spLocks noGrp="1" noChangeArrowheads="1"/>
          </p:cNvSpPr>
          <p:nvPr>
            <p:ph type="sldNum" sz="quarter" idx="12"/>
          </p:nvPr>
        </p:nvSpPr>
        <p:spPr>
          <a:ln/>
        </p:spPr>
        <p:txBody>
          <a:bodyPr/>
          <a:lstStyle>
            <a:lvl1pPr>
              <a:defRPr/>
            </a:lvl1pPr>
          </a:lstStyle>
          <a:p>
            <a:pPr>
              <a:defRPr/>
            </a:pPr>
            <a:fld id="{DDCCD701-695D-453C-A661-5EB0DA9D1112}" type="slidenum">
              <a:rPr lang="zh-CN" altLang="en-US"/>
              <a:pPr>
                <a:defRPr/>
              </a:pPr>
              <a:t>‹#›</a:t>
            </a:fld>
            <a:endParaRPr lang="zh-CN" altLang="en-US"/>
          </a:p>
        </p:txBody>
      </p:sp>
    </p:spTree>
    <p:extLst>
      <p:ext uri="{BB962C8B-B14F-4D97-AF65-F5344CB8AC3E}">
        <p14:creationId xmlns:p14="http://schemas.microsoft.com/office/powerpoint/2010/main" val="177674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6D23509-2C2C-4AA4-ABF2-B1425DF271F4}"/>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5">
            <a:extLst>
              <a:ext uri="{FF2B5EF4-FFF2-40B4-BE49-F238E27FC236}">
                <a16:creationId xmlns:a16="http://schemas.microsoft.com/office/drawing/2014/main" id="{DEEBD169-B725-4655-911B-2184D21A224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6">
            <a:extLst>
              <a:ext uri="{FF2B5EF4-FFF2-40B4-BE49-F238E27FC236}">
                <a16:creationId xmlns:a16="http://schemas.microsoft.com/office/drawing/2014/main" id="{C6F30857-AFEE-4410-9F1F-0E501004620C}"/>
              </a:ext>
            </a:extLst>
          </p:cNvPr>
          <p:cNvSpPr>
            <a:spLocks noGrp="1" noChangeArrowheads="1"/>
          </p:cNvSpPr>
          <p:nvPr>
            <p:ph type="sldNum" sz="quarter" idx="12"/>
          </p:nvPr>
        </p:nvSpPr>
        <p:spPr>
          <a:ln/>
        </p:spPr>
        <p:txBody>
          <a:bodyPr/>
          <a:lstStyle>
            <a:lvl1pPr>
              <a:defRPr/>
            </a:lvl1pPr>
          </a:lstStyle>
          <a:p>
            <a:pPr>
              <a:defRPr/>
            </a:pPr>
            <a:fld id="{B6D69183-F0FC-4787-8524-6433C022C195}" type="slidenum">
              <a:rPr lang="zh-CN" altLang="en-US"/>
              <a:pPr>
                <a:defRPr/>
              </a:pPr>
              <a:t>‹#›</a:t>
            </a:fld>
            <a:endParaRPr lang="zh-CN" altLang="en-US"/>
          </a:p>
        </p:txBody>
      </p:sp>
    </p:spTree>
    <p:extLst>
      <p:ext uri="{BB962C8B-B14F-4D97-AF65-F5344CB8AC3E}">
        <p14:creationId xmlns:p14="http://schemas.microsoft.com/office/powerpoint/2010/main" val="37256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891B4DA-E625-4391-AF1C-6C0FA9EAF51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3408301D-A768-4A9C-907F-704FA381417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80EE91B5-4BF8-4E2D-8182-5506975AF6F6}"/>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a typeface="SimSun" pitchFamily="2" charset="-122"/>
              </a:defRPr>
            </a:lvl1pPr>
          </a:lstStyle>
          <a:p>
            <a:pPr>
              <a:defRPr/>
            </a:pPr>
            <a:endParaRPr lang="zh-CN" altLang="en-US"/>
          </a:p>
        </p:txBody>
      </p:sp>
      <p:sp>
        <p:nvSpPr>
          <p:cNvPr id="1029" name="Rectangle 5">
            <a:extLst>
              <a:ext uri="{FF2B5EF4-FFF2-40B4-BE49-F238E27FC236}">
                <a16:creationId xmlns:a16="http://schemas.microsoft.com/office/drawing/2014/main" id="{85188648-8A15-491D-8875-0EE6F1EF592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SimSun" pitchFamily="2" charset="-122"/>
              </a:defRPr>
            </a:lvl1pPr>
          </a:lstStyle>
          <a:p>
            <a:pPr>
              <a:defRPr/>
            </a:pPr>
            <a:endParaRPr lang="zh-CN" altLang="en-US"/>
          </a:p>
        </p:txBody>
      </p:sp>
      <p:sp>
        <p:nvSpPr>
          <p:cNvPr id="1030" name="Rectangle 6">
            <a:extLst>
              <a:ext uri="{FF2B5EF4-FFF2-40B4-BE49-F238E27FC236}">
                <a16:creationId xmlns:a16="http://schemas.microsoft.com/office/drawing/2014/main" id="{4AEF392B-675A-4F5E-A941-A508A63FCA8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ea typeface="SimSun" panose="02010600030101010101" pitchFamily="2" charset="-122"/>
              </a:defRPr>
            </a:lvl1pPr>
          </a:lstStyle>
          <a:p>
            <a:pPr>
              <a:defRPr/>
            </a:pPr>
            <a:fld id="{A3541AA1-A250-41C1-9FAE-3190D2B47E0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B3399-F19E-44DE-A487-9D53337439C4}" type="datetimeFigureOut">
              <a:rPr lang="en-US" smtClean="0"/>
              <a:t>7/11/2023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AD014-0C10-404E-84C4-A45D917B3B11}" type="slidenum">
              <a:rPr lang="en-US" smtClean="0"/>
              <a:t>‹#›</a:t>
            </a:fld>
            <a:endParaRPr lang="en-US"/>
          </a:p>
        </p:txBody>
      </p:sp>
    </p:spTree>
    <p:extLst>
      <p:ext uri="{BB962C8B-B14F-4D97-AF65-F5344CB8AC3E}">
        <p14:creationId xmlns:p14="http://schemas.microsoft.com/office/powerpoint/2010/main" val="295651872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320.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25.emf"/><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TextBox 7">
            <a:extLst>
              <a:ext uri="{FF2B5EF4-FFF2-40B4-BE49-F238E27FC236}">
                <a16:creationId xmlns:a16="http://schemas.microsoft.com/office/drawing/2014/main" id="{B644F9EE-2876-4172-B7DE-085CC3836CB4}"/>
              </a:ext>
            </a:extLst>
          </p:cNvPr>
          <p:cNvSpPr txBox="1">
            <a:spLocks noChangeArrowheads="1"/>
          </p:cNvSpPr>
          <p:nvPr/>
        </p:nvSpPr>
        <p:spPr bwMode="auto">
          <a:xfrm>
            <a:off x="2819400" y="4264025"/>
            <a:ext cx="1271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FFFF00"/>
                </a:solidFill>
              </a:rPr>
              <a:t>Gulf of Guinea</a:t>
            </a:r>
          </a:p>
        </p:txBody>
      </p:sp>
      <p:pic>
        <p:nvPicPr>
          <p:cNvPr id="5" name="Picture 4" descr="A close up of a map&#10;&#10;Description automatically generated">
            <a:extLst>
              <a:ext uri="{FF2B5EF4-FFF2-40B4-BE49-F238E27FC236}">
                <a16:creationId xmlns:a16="http://schemas.microsoft.com/office/drawing/2014/main" id="{A16657FD-CFA0-4495-A28E-8D7D2A7A8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5600"/>
            <a:ext cx="9144000" cy="2692400"/>
          </a:xfrm>
          <a:prstGeom prst="rect">
            <a:avLst/>
          </a:prstGeom>
        </p:spPr>
      </p:pic>
      <p:sp>
        <p:nvSpPr>
          <p:cNvPr id="5122" name="Rectangle 3">
            <a:extLst>
              <a:ext uri="{FF2B5EF4-FFF2-40B4-BE49-F238E27FC236}">
                <a16:creationId xmlns:a16="http://schemas.microsoft.com/office/drawing/2014/main" id="{3D31E994-F70D-4C75-A6D7-681F58A874DC}"/>
              </a:ext>
            </a:extLst>
          </p:cNvPr>
          <p:cNvSpPr>
            <a:spLocks noChangeArrowheads="1"/>
          </p:cNvSpPr>
          <p:nvPr/>
        </p:nvSpPr>
        <p:spPr bwMode="auto">
          <a:xfrm>
            <a:off x="0" y="-29737"/>
            <a:ext cx="9144000" cy="1662113"/>
          </a:xfrm>
          <a:prstGeom prst="rect">
            <a:avLst/>
          </a:prstGeom>
          <a:solidFill>
            <a:schemeClr val="bg1"/>
          </a:solidFill>
          <a:ln w="9525">
            <a:noFill/>
            <a:miter lim="800000"/>
            <a:headEnd/>
            <a:tailEnd/>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zh-CN" altLang="en-US" sz="2000" b="1" dirty="0">
              <a:latin typeface="Calibri" panose="020F0502020204030204" pitchFamily="34" charset="0"/>
              <a:ea typeface="SimSun" panose="02010600030101010101" pitchFamily="2" charset="-122"/>
              <a:cs typeface="Calibri" panose="020F0502020204030204" pitchFamily="34" charset="0"/>
            </a:endParaRPr>
          </a:p>
          <a:p>
            <a:pPr algn="ctr" eaLnBrk="1" hangingPunct="1">
              <a:spcBef>
                <a:spcPct val="0"/>
              </a:spcBef>
              <a:buFontTx/>
              <a:buNone/>
            </a:pPr>
            <a:r>
              <a:rPr lang="en-US" altLang="zh-CN" b="1" dirty="0">
                <a:latin typeface="Calibri" panose="020F0502020204030204" pitchFamily="34" charset="0"/>
                <a:ea typeface="SimSun" panose="02010600030101010101" pitchFamily="2" charset="-122"/>
                <a:cs typeface="Calibri" panose="020F0502020204030204" pitchFamily="34" charset="0"/>
              </a:rPr>
              <a:t>12. Tropical Atlantic Variability</a:t>
            </a:r>
          </a:p>
          <a:p>
            <a:pPr algn="ctr" eaLnBrk="1" hangingPunct="1">
              <a:spcBef>
                <a:spcPts val="1200"/>
              </a:spcBef>
              <a:buFontTx/>
              <a:buNone/>
            </a:pPr>
            <a:r>
              <a:rPr lang="en-US" altLang="zh-CN" sz="2000" b="1" dirty="0">
                <a:latin typeface="Calibri" panose="020F0502020204030204" pitchFamily="34" charset="0"/>
                <a:ea typeface="SimSun" panose="02010600030101010101" pitchFamily="2" charset="-122"/>
                <a:cs typeface="Calibri" panose="020F0502020204030204" pitchFamily="34" charset="0"/>
              </a:rPr>
              <a:t>Comparison of prevailing wind, basin size &amp; land influence w/ Pac</a:t>
            </a:r>
          </a:p>
          <a:p>
            <a:pPr algn="ctr" eaLnBrk="1" hangingPunct="1">
              <a:spcBef>
                <a:spcPct val="0"/>
              </a:spcBef>
              <a:buFontTx/>
              <a:buNone/>
            </a:pPr>
            <a:endParaRPr lang="en-US" altLang="zh-CN" sz="2000" b="1" dirty="0">
              <a:solidFill>
                <a:srgbClr val="FF3300"/>
              </a:solidFill>
              <a:latin typeface="Calibri" panose="020F0502020204030204" pitchFamily="34" charset="0"/>
              <a:ea typeface="SimSun" panose="02010600030101010101" pitchFamily="2" charset="-122"/>
              <a:cs typeface="Calibri" panose="020F0502020204030204" pitchFamily="34" charset="0"/>
            </a:endParaRPr>
          </a:p>
        </p:txBody>
      </p:sp>
      <p:sp>
        <p:nvSpPr>
          <p:cNvPr id="9" name="Arrow: Left 8">
            <a:extLst>
              <a:ext uri="{FF2B5EF4-FFF2-40B4-BE49-F238E27FC236}">
                <a16:creationId xmlns:a16="http://schemas.microsoft.com/office/drawing/2014/main" id="{51F54F7B-05C2-4618-8FFA-EF61FB078104}"/>
              </a:ext>
            </a:extLst>
          </p:cNvPr>
          <p:cNvSpPr/>
          <p:nvPr/>
        </p:nvSpPr>
        <p:spPr>
          <a:xfrm rot="19671285">
            <a:off x="3516542" y="4702702"/>
            <a:ext cx="533400" cy="307975"/>
          </a:xfrm>
          <a:prstGeom prst="lef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a:t>
            </a:r>
          </a:p>
        </p:txBody>
      </p:sp>
      <p:sp>
        <p:nvSpPr>
          <p:cNvPr id="10" name="Arrow: Left 9">
            <a:extLst>
              <a:ext uri="{FF2B5EF4-FFF2-40B4-BE49-F238E27FC236}">
                <a16:creationId xmlns:a16="http://schemas.microsoft.com/office/drawing/2014/main" id="{3C16B5B9-96F1-400C-856B-B952A2D413D0}"/>
              </a:ext>
            </a:extLst>
          </p:cNvPr>
          <p:cNvSpPr/>
          <p:nvPr/>
        </p:nvSpPr>
        <p:spPr>
          <a:xfrm rot="1887850">
            <a:off x="4017184" y="5429978"/>
            <a:ext cx="533400" cy="307975"/>
          </a:xfrm>
          <a:prstGeom prst="lef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a:t>
            </a:r>
          </a:p>
        </p:txBody>
      </p:sp>
      <p:sp>
        <p:nvSpPr>
          <p:cNvPr id="11" name="TextBox 10">
            <a:extLst>
              <a:ext uri="{FF2B5EF4-FFF2-40B4-BE49-F238E27FC236}">
                <a16:creationId xmlns:a16="http://schemas.microsoft.com/office/drawing/2014/main" id="{ADD79A72-7224-435F-A4F6-6A04B310EB7B}"/>
              </a:ext>
            </a:extLst>
          </p:cNvPr>
          <p:cNvSpPr txBox="1"/>
          <p:nvPr/>
        </p:nvSpPr>
        <p:spPr>
          <a:xfrm>
            <a:off x="3753545" y="5174911"/>
            <a:ext cx="513655"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ITCZ</a:t>
            </a:r>
          </a:p>
        </p:txBody>
      </p:sp>
      <p:pic>
        <p:nvPicPr>
          <p:cNvPr id="2" name="Picture 1" descr="A view of the earth from space&#10;&#10;Description automatically generated with low confidence">
            <a:extLst>
              <a:ext uri="{FF2B5EF4-FFF2-40B4-BE49-F238E27FC236}">
                <a16:creationId xmlns:a16="http://schemas.microsoft.com/office/drawing/2014/main" id="{68E5A1F3-3882-73C7-1C30-9A98307ED4CC}"/>
              </a:ext>
            </a:extLst>
          </p:cNvPr>
          <p:cNvPicPr>
            <a:picLocks noChangeAspect="1"/>
          </p:cNvPicPr>
          <p:nvPr/>
        </p:nvPicPr>
        <p:blipFill rotWithShape="1">
          <a:blip r:embed="rId4">
            <a:extLst>
              <a:ext uri="{28A0092B-C50C-407E-A947-70E740481C1C}">
                <a14:useLocalDpi xmlns:a14="http://schemas.microsoft.com/office/drawing/2010/main" val="0"/>
              </a:ext>
            </a:extLst>
          </a:blip>
          <a:srcRect t="8889" r="6958" b="33537"/>
          <a:stretch/>
        </p:blipFill>
        <p:spPr>
          <a:xfrm>
            <a:off x="2360468" y="1517798"/>
            <a:ext cx="4268932" cy="2641600"/>
          </a:xfrm>
          <a:prstGeom prst="rect">
            <a:avLst/>
          </a:prstGeom>
        </p:spPr>
      </p:pic>
      <p:sp>
        <p:nvSpPr>
          <p:cNvPr id="3" name="TextBox 5">
            <a:extLst>
              <a:ext uri="{FF2B5EF4-FFF2-40B4-BE49-F238E27FC236}">
                <a16:creationId xmlns:a16="http://schemas.microsoft.com/office/drawing/2014/main" id="{FF1D91A2-F92F-6F66-42DF-BAA941559CCA}"/>
              </a:ext>
            </a:extLst>
          </p:cNvPr>
          <p:cNvSpPr txBox="1">
            <a:spLocks noChangeArrowheads="1"/>
          </p:cNvSpPr>
          <p:nvPr/>
        </p:nvSpPr>
        <p:spPr bwMode="auto">
          <a:xfrm>
            <a:off x="3557614" y="3239294"/>
            <a:ext cx="18746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rgbClr val="66CCFF"/>
                </a:solidFill>
                <a:latin typeface="Calibri" panose="020F0502020204030204" pitchFamily="34" charset="0"/>
              </a:rPr>
              <a:t>Gulf of Guinea</a:t>
            </a:r>
          </a:p>
        </p:txBody>
      </p:sp>
      <p:sp>
        <p:nvSpPr>
          <p:cNvPr id="4" name="TextBox 5">
            <a:extLst>
              <a:ext uri="{FF2B5EF4-FFF2-40B4-BE49-F238E27FC236}">
                <a16:creationId xmlns:a16="http://schemas.microsoft.com/office/drawing/2014/main" id="{1B0CB50F-D926-E9CA-64A0-BECD01290E15}"/>
              </a:ext>
            </a:extLst>
          </p:cNvPr>
          <p:cNvSpPr txBox="1">
            <a:spLocks noChangeArrowheads="1"/>
          </p:cNvSpPr>
          <p:nvPr/>
        </p:nvSpPr>
        <p:spPr bwMode="auto">
          <a:xfrm>
            <a:off x="4494934" y="2184162"/>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rgbClr val="FFFF00"/>
                </a:solidFill>
                <a:latin typeface="Calibri" panose="020F0502020204030204" pitchFamily="34" charset="0"/>
              </a:rPr>
              <a:t>Sahara</a:t>
            </a:r>
          </a:p>
        </p:txBody>
      </p:sp>
      <p:sp>
        <p:nvSpPr>
          <p:cNvPr id="7" name="TextBox 5">
            <a:extLst>
              <a:ext uri="{FF2B5EF4-FFF2-40B4-BE49-F238E27FC236}">
                <a16:creationId xmlns:a16="http://schemas.microsoft.com/office/drawing/2014/main" id="{0F5ED7FA-9BCB-2EED-195A-162803F08693}"/>
              </a:ext>
            </a:extLst>
          </p:cNvPr>
          <p:cNvSpPr txBox="1">
            <a:spLocks noChangeArrowheads="1"/>
          </p:cNvSpPr>
          <p:nvPr/>
        </p:nvSpPr>
        <p:spPr bwMode="auto">
          <a:xfrm>
            <a:off x="4152034" y="2705894"/>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rgbClr val="92D050"/>
                </a:solidFill>
                <a:latin typeface="Calibri" panose="020F0502020204030204" pitchFamily="34" charset="0"/>
              </a:rPr>
              <a:t>Sahel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D0D75542-4FF4-4FC7-9952-CF5D5498A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526" y="111988"/>
            <a:ext cx="4648200" cy="326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ext Box 3">
            <a:extLst>
              <a:ext uri="{FF2B5EF4-FFF2-40B4-BE49-F238E27FC236}">
                <a16:creationId xmlns:a16="http://schemas.microsoft.com/office/drawing/2014/main" id="{832AE3CA-FA99-4C97-A58B-15ABFEBF4549}"/>
              </a:ext>
            </a:extLst>
          </p:cNvPr>
          <p:cNvSpPr txBox="1">
            <a:spLocks noChangeArrowheads="1"/>
          </p:cNvSpPr>
          <p:nvPr/>
        </p:nvSpPr>
        <p:spPr bwMode="auto">
          <a:xfrm>
            <a:off x="4732800" y="1109246"/>
            <a:ext cx="19928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1600" dirty="0">
                <a:latin typeface="Arial" panose="020B0604020202020204" pitchFamily="34" charset="0"/>
                <a:ea typeface="SimSun" panose="02010600030101010101" pitchFamily="2" charset="-122"/>
              </a:rPr>
              <a:t>Rainfall in NE Brazil</a:t>
            </a:r>
          </a:p>
        </p:txBody>
      </p:sp>
      <p:sp>
        <p:nvSpPr>
          <p:cNvPr id="21508" name="Text Box 4">
            <a:extLst>
              <a:ext uri="{FF2B5EF4-FFF2-40B4-BE49-F238E27FC236}">
                <a16:creationId xmlns:a16="http://schemas.microsoft.com/office/drawing/2014/main" id="{387D9A9E-08CB-4FF1-B407-A19E16BFFAC2}"/>
              </a:ext>
            </a:extLst>
          </p:cNvPr>
          <p:cNvSpPr txBox="1">
            <a:spLocks noChangeArrowheads="1"/>
          </p:cNvSpPr>
          <p:nvPr/>
        </p:nvSpPr>
        <p:spPr bwMode="auto">
          <a:xfrm>
            <a:off x="4800600" y="2831453"/>
            <a:ext cx="11811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1600">
                <a:latin typeface="Arial" panose="020B0604020202020204" pitchFamily="34" charset="0"/>
                <a:ea typeface="SimSun" panose="02010600030101010101" pitchFamily="2" charset="-122"/>
              </a:rPr>
              <a:t>SST dipole</a:t>
            </a:r>
          </a:p>
        </p:txBody>
      </p:sp>
      <p:pic>
        <p:nvPicPr>
          <p:cNvPr id="21509" name="Picture 13">
            <a:extLst>
              <a:ext uri="{FF2B5EF4-FFF2-40B4-BE49-F238E27FC236}">
                <a16:creationId xmlns:a16="http://schemas.microsoft.com/office/drawing/2014/main" id="{DD53D1B7-0168-4BEC-91BA-A4CD0B424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551" y="3645484"/>
            <a:ext cx="4872449" cy="264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 Box 14">
            <a:extLst>
              <a:ext uri="{FF2B5EF4-FFF2-40B4-BE49-F238E27FC236}">
                <a16:creationId xmlns:a16="http://schemas.microsoft.com/office/drawing/2014/main" id="{97F14318-3164-4433-B8DD-64D17C65E828}"/>
              </a:ext>
            </a:extLst>
          </p:cNvPr>
          <p:cNvSpPr txBox="1">
            <a:spLocks noChangeArrowheads="1"/>
          </p:cNvSpPr>
          <p:nvPr/>
        </p:nvSpPr>
        <p:spPr bwMode="auto">
          <a:xfrm>
            <a:off x="7531687" y="5425072"/>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zh-CN" altLang="en-US" sz="2400" b="1">
                <a:solidFill>
                  <a:srgbClr val="FF0000"/>
                </a:solidFill>
                <a:latin typeface="Arial" panose="020B0604020202020204" pitchFamily="34" charset="0"/>
                <a:ea typeface="SimSun" panose="02010600030101010101" pitchFamily="2" charset="-122"/>
              </a:rPr>
              <a:t>+</a:t>
            </a:r>
          </a:p>
        </p:txBody>
      </p:sp>
      <p:sp>
        <p:nvSpPr>
          <p:cNvPr id="21511" name="Text Box 15">
            <a:extLst>
              <a:ext uri="{FF2B5EF4-FFF2-40B4-BE49-F238E27FC236}">
                <a16:creationId xmlns:a16="http://schemas.microsoft.com/office/drawing/2014/main" id="{B9B2A8F9-74C9-48E3-BB20-699D16E4642A}"/>
              </a:ext>
            </a:extLst>
          </p:cNvPr>
          <p:cNvSpPr txBox="1">
            <a:spLocks noChangeArrowheads="1"/>
          </p:cNvSpPr>
          <p:nvPr/>
        </p:nvSpPr>
        <p:spPr bwMode="auto">
          <a:xfrm>
            <a:off x="6693487" y="3902659"/>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zh-CN" altLang="en-US" sz="2400" b="1">
                <a:solidFill>
                  <a:srgbClr val="0066FF"/>
                </a:solidFill>
                <a:latin typeface="Arial" panose="020B0604020202020204" pitchFamily="34" charset="0"/>
                <a:ea typeface="SimSun" panose="02010600030101010101" pitchFamily="2" charset="-122"/>
              </a:rPr>
              <a:t>_</a:t>
            </a:r>
          </a:p>
        </p:txBody>
      </p:sp>
      <p:sp>
        <p:nvSpPr>
          <p:cNvPr id="21512" name="Text Box 16">
            <a:extLst>
              <a:ext uri="{FF2B5EF4-FFF2-40B4-BE49-F238E27FC236}">
                <a16:creationId xmlns:a16="http://schemas.microsoft.com/office/drawing/2014/main" id="{60C253D2-07E5-44CE-AF29-BEC50B5EFEB6}"/>
              </a:ext>
            </a:extLst>
          </p:cNvPr>
          <p:cNvSpPr txBox="1">
            <a:spLocks noChangeArrowheads="1"/>
          </p:cNvSpPr>
          <p:nvPr/>
        </p:nvSpPr>
        <p:spPr bwMode="auto">
          <a:xfrm>
            <a:off x="7760287" y="3826459"/>
            <a:ext cx="1111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zh-CN" sz="1800" b="1">
                <a:latin typeface="Arial" panose="020B0604020202020204" pitchFamily="34" charset="0"/>
                <a:ea typeface="SimSun" panose="02010600030101010101" pitchFamily="2" charset="-122"/>
              </a:rPr>
              <a:t>Rainfall</a:t>
            </a:r>
          </a:p>
          <a:p>
            <a:pPr algn="ctr" eaLnBrk="1" hangingPunct="1">
              <a:spcBef>
                <a:spcPct val="0"/>
              </a:spcBef>
              <a:buFontTx/>
              <a:buNone/>
            </a:pPr>
            <a:r>
              <a:rPr lang="en-US" altLang="zh-CN" sz="1800" b="1">
                <a:latin typeface="Arial" panose="020B0604020202020204" pitchFamily="34" charset="0"/>
                <a:ea typeface="SimSun" panose="02010600030101010101" pitchFamily="2" charset="-122"/>
              </a:rPr>
              <a:t>Mar-May</a:t>
            </a:r>
          </a:p>
        </p:txBody>
      </p:sp>
      <p:sp>
        <p:nvSpPr>
          <p:cNvPr id="21513" name="Text Box 17">
            <a:extLst>
              <a:ext uri="{FF2B5EF4-FFF2-40B4-BE49-F238E27FC236}">
                <a16:creationId xmlns:a16="http://schemas.microsoft.com/office/drawing/2014/main" id="{11EFB6F3-F12E-4622-B173-35764515C587}"/>
              </a:ext>
            </a:extLst>
          </p:cNvPr>
          <p:cNvSpPr txBox="1">
            <a:spLocks noChangeArrowheads="1"/>
          </p:cNvSpPr>
          <p:nvPr/>
        </p:nvSpPr>
        <p:spPr bwMode="auto">
          <a:xfrm>
            <a:off x="7276517" y="3326437"/>
            <a:ext cx="17942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1600" dirty="0">
                <a:latin typeface="Calibri" panose="020F0502020204030204" pitchFamily="34" charset="0"/>
                <a:ea typeface="SimSun" panose="02010600030101010101" pitchFamily="2" charset="-122"/>
                <a:cs typeface="Calibri" panose="020F0502020204030204" pitchFamily="34" charset="0"/>
              </a:rPr>
              <a:t>Carton et al. (1996)</a:t>
            </a:r>
          </a:p>
        </p:txBody>
      </p:sp>
      <p:sp>
        <p:nvSpPr>
          <p:cNvPr id="21514" name="Text Box 18">
            <a:extLst>
              <a:ext uri="{FF2B5EF4-FFF2-40B4-BE49-F238E27FC236}">
                <a16:creationId xmlns:a16="http://schemas.microsoft.com/office/drawing/2014/main" id="{69CF1C52-3F40-4A8B-8E29-A2EB15970C63}"/>
              </a:ext>
            </a:extLst>
          </p:cNvPr>
          <p:cNvSpPr txBox="1">
            <a:spLocks noChangeArrowheads="1"/>
          </p:cNvSpPr>
          <p:nvPr/>
        </p:nvSpPr>
        <p:spPr bwMode="auto">
          <a:xfrm>
            <a:off x="6915150" y="6382294"/>
            <a:ext cx="22466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1600" dirty="0" err="1">
                <a:latin typeface="Calibri" panose="020F0502020204030204" pitchFamily="34" charset="0"/>
                <a:ea typeface="SimSun" panose="02010600030101010101" pitchFamily="2" charset="-122"/>
                <a:cs typeface="Calibri" panose="020F0502020204030204" pitchFamily="34" charset="0"/>
              </a:rPr>
              <a:t>Nobre</a:t>
            </a:r>
            <a:r>
              <a:rPr lang="en-US" altLang="zh-CN" sz="1600" dirty="0">
                <a:latin typeface="Calibri" panose="020F0502020204030204" pitchFamily="34" charset="0"/>
                <a:ea typeface="SimSun" panose="02010600030101010101" pitchFamily="2" charset="-122"/>
                <a:cs typeface="Calibri" panose="020F0502020204030204" pitchFamily="34" charset="0"/>
              </a:rPr>
              <a:t> and Shukla (1996)</a:t>
            </a:r>
          </a:p>
        </p:txBody>
      </p:sp>
      <p:sp>
        <p:nvSpPr>
          <p:cNvPr id="11" name="TextBox 2">
            <a:extLst>
              <a:ext uri="{FF2B5EF4-FFF2-40B4-BE49-F238E27FC236}">
                <a16:creationId xmlns:a16="http://schemas.microsoft.com/office/drawing/2014/main" id="{9E22FDC7-4C82-417D-85A1-27096248682A}"/>
              </a:ext>
            </a:extLst>
          </p:cNvPr>
          <p:cNvSpPr txBox="1">
            <a:spLocks noChangeArrowheads="1"/>
          </p:cNvSpPr>
          <p:nvPr/>
        </p:nvSpPr>
        <p:spPr bwMode="auto">
          <a:xfrm>
            <a:off x="249343" y="762000"/>
            <a:ext cx="4018046"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 indent="-1143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eaLnBrk="1" hangingPunct="1">
              <a:spcBef>
                <a:spcPct val="0"/>
              </a:spcBef>
              <a:spcAft>
                <a:spcPts val="1200"/>
              </a:spcAft>
              <a:buNone/>
            </a:pPr>
            <a:r>
              <a:rPr lang="en-US" altLang="en-US" sz="2000" b="1" dirty="0">
                <a:latin typeface="Calibri" panose="020F0502020204030204" pitchFamily="34" charset="0"/>
                <a:cs typeface="Calibri" panose="020F0502020204030204" pitchFamily="34" charset="0"/>
              </a:rPr>
              <a:t>Meridional mode</a:t>
            </a:r>
            <a:r>
              <a:rPr lang="en-US" altLang="en-US" sz="2000" dirty="0">
                <a:latin typeface="Calibri" panose="020F0502020204030204" pitchFamily="34" charset="0"/>
                <a:cs typeface="Calibri" panose="020F0502020204030204" pitchFamily="34" charset="0"/>
              </a:rPr>
              <a:t>: </a:t>
            </a:r>
            <a:r>
              <a:rPr lang="en-US" altLang="en-US" sz="2000" dirty="0">
                <a:solidFill>
                  <a:srgbClr val="C00000"/>
                </a:solidFill>
                <a:latin typeface="Calibri" panose="020F0502020204030204" pitchFamily="34" charset="0"/>
                <a:cs typeface="Calibri" panose="020F0502020204030204" pitchFamily="34" charset="0"/>
              </a:rPr>
              <a:t>Mar-Apr</a:t>
            </a:r>
            <a:r>
              <a:rPr lang="en-US" altLang="en-US" sz="2000" dirty="0">
                <a:latin typeface="Calibri" panose="020F0502020204030204" pitchFamily="34" charset="0"/>
                <a:cs typeface="Calibri" panose="020F0502020204030204" pitchFamily="34" charset="0"/>
              </a:rPr>
              <a:t> </a:t>
            </a:r>
          </a:p>
          <a:p>
            <a:pPr eaLnBrk="1" hangingPunct="1">
              <a:spcBef>
                <a:spcPct val="0"/>
              </a:spcBef>
              <a:spcAft>
                <a:spcPts val="1200"/>
              </a:spcAft>
            </a:pPr>
            <a:r>
              <a:rPr lang="en-US" altLang="en-US" sz="2000" dirty="0">
                <a:latin typeface="Calibri" panose="020F0502020204030204" pitchFamily="34" charset="0"/>
                <a:cs typeface="Calibri" panose="020F0502020204030204" pitchFamily="34" charset="0"/>
              </a:rPr>
              <a:t>Mean ITCZ is symmetric and close to equator.</a:t>
            </a:r>
          </a:p>
          <a:p>
            <a:pPr eaLnBrk="1" hangingPunct="1">
              <a:spcBef>
                <a:spcPct val="0"/>
              </a:spcBef>
              <a:spcAft>
                <a:spcPts val="1200"/>
              </a:spcAft>
            </a:pPr>
            <a:r>
              <a:rPr lang="en-US" altLang="en-US" sz="2000" dirty="0">
                <a:latin typeface="Calibri" panose="020F0502020204030204" pitchFamily="34" charset="0"/>
                <a:cs typeface="Calibri" panose="020F0502020204030204" pitchFamily="34" charset="0"/>
              </a:rPr>
              <a:t>Mean SST gradient is small </a:t>
            </a:r>
          </a:p>
          <a:p>
            <a:pPr eaLnBrk="1" hangingPunct="1">
              <a:spcBef>
                <a:spcPct val="0"/>
              </a:spcBef>
              <a:spcAft>
                <a:spcPts val="1200"/>
              </a:spcAft>
            </a:pPr>
            <a:r>
              <a:rPr lang="en-US" altLang="en-US" sz="2000" dirty="0">
                <a:latin typeface="Calibri" panose="020F0502020204030204" pitchFamily="34" charset="0"/>
                <a:cs typeface="Calibri" panose="020F0502020204030204" pitchFamily="34" charset="0"/>
              </a:rPr>
              <a:t>Winter ENSO/NAO forcing</a:t>
            </a:r>
          </a:p>
        </p:txBody>
      </p:sp>
      <p:sp>
        <p:nvSpPr>
          <p:cNvPr id="15" name="Rectangle 14">
            <a:extLst>
              <a:ext uri="{FF2B5EF4-FFF2-40B4-BE49-F238E27FC236}">
                <a16:creationId xmlns:a16="http://schemas.microsoft.com/office/drawing/2014/main" id="{B1FC047A-8713-4738-A2BF-118F806FCA2D}"/>
              </a:ext>
            </a:extLst>
          </p:cNvPr>
          <p:cNvSpPr/>
          <p:nvPr/>
        </p:nvSpPr>
        <p:spPr>
          <a:xfrm>
            <a:off x="6096000" y="5031372"/>
            <a:ext cx="588928" cy="451512"/>
          </a:xfrm>
          <a:prstGeom prst="rect">
            <a:avLst/>
          </a:prstGeom>
          <a:solidFill>
            <a:srgbClr val="CC6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57">
            <a:extLst>
              <a:ext uri="{FF2B5EF4-FFF2-40B4-BE49-F238E27FC236}">
                <a16:creationId xmlns:a16="http://schemas.microsoft.com/office/drawing/2014/main" id="{967DF14B-31B8-461C-8DC6-E8031B7DBF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456" r="24276" b="52756"/>
          <a:stretch/>
        </p:blipFill>
        <p:spPr bwMode="auto">
          <a:xfrm>
            <a:off x="-23665" y="3645484"/>
            <a:ext cx="4138465" cy="2592750"/>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alpha val="50998"/>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Line 58">
            <a:extLst>
              <a:ext uri="{FF2B5EF4-FFF2-40B4-BE49-F238E27FC236}">
                <a16:creationId xmlns:a16="http://schemas.microsoft.com/office/drawing/2014/main" id="{3237499D-DBD8-4EDF-831B-8FE320CFE201}"/>
              </a:ext>
            </a:extLst>
          </p:cNvPr>
          <p:cNvSpPr>
            <a:spLocks noChangeShapeType="1"/>
          </p:cNvSpPr>
          <p:nvPr/>
        </p:nvSpPr>
        <p:spPr bwMode="auto">
          <a:xfrm>
            <a:off x="619272" y="4871033"/>
            <a:ext cx="3341688" cy="3810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1" name="Text Box 60">
            <a:extLst>
              <a:ext uri="{FF2B5EF4-FFF2-40B4-BE49-F238E27FC236}">
                <a16:creationId xmlns:a16="http://schemas.microsoft.com/office/drawing/2014/main" id="{EEF74B4F-AABB-4C67-A4FC-594710D6E4D1}"/>
              </a:ext>
            </a:extLst>
          </p:cNvPr>
          <p:cNvSpPr txBox="1">
            <a:spLocks noChangeArrowheads="1"/>
          </p:cNvSpPr>
          <p:nvPr/>
        </p:nvSpPr>
        <p:spPr bwMode="auto">
          <a:xfrm>
            <a:off x="2687785" y="3796295"/>
            <a:ext cx="1269899" cy="461665"/>
          </a:xfrm>
          <a:prstGeom prst="rect">
            <a:avLst/>
          </a:prstGeom>
          <a:solidFill>
            <a:schemeClr val="bg1"/>
          </a:solidFill>
          <a:ln w="28575" algn="ctr">
            <a:solidFill>
              <a:srgbClr val="99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400" b="1" dirty="0">
                <a:solidFill>
                  <a:srgbClr val="9900FF"/>
                </a:solidFill>
                <a:latin typeface="Calibri" panose="020F0502020204030204" pitchFamily="34" charset="0"/>
                <a:ea typeface="MS PGothic" panose="020B0600070205080204" pitchFamily="34" charset="-128"/>
                <a:cs typeface="Calibri" panose="020F0502020204030204" pitchFamily="34" charset="0"/>
              </a:rPr>
              <a:t>Mar-Apr</a:t>
            </a:r>
          </a:p>
        </p:txBody>
      </p:sp>
      <p:sp>
        <p:nvSpPr>
          <p:cNvPr id="23" name="Text Box 62">
            <a:extLst>
              <a:ext uri="{FF2B5EF4-FFF2-40B4-BE49-F238E27FC236}">
                <a16:creationId xmlns:a16="http://schemas.microsoft.com/office/drawing/2014/main" id="{8B3A5477-0BD2-4B98-BF31-9FB13D12CFAF}"/>
              </a:ext>
            </a:extLst>
          </p:cNvPr>
          <p:cNvSpPr txBox="1">
            <a:spLocks noChangeArrowheads="1"/>
          </p:cNvSpPr>
          <p:nvPr/>
        </p:nvSpPr>
        <p:spPr bwMode="auto">
          <a:xfrm>
            <a:off x="559230" y="3372739"/>
            <a:ext cx="2972673" cy="400110"/>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alpha val="50998"/>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000" b="1" dirty="0">
                <a:solidFill>
                  <a:srgbClr val="000099"/>
                </a:solidFill>
                <a:latin typeface="Calibri" panose="020F0502020204030204" pitchFamily="34" charset="0"/>
                <a:ea typeface="MS PGothic" panose="020B0600070205080204" pitchFamily="34" charset="-128"/>
                <a:cs typeface="Calibri" panose="020F0502020204030204" pitchFamily="34" charset="0"/>
              </a:rPr>
              <a:t>SST, </a:t>
            </a:r>
            <a:r>
              <a:rPr lang="en-US" altLang="ja-JP" sz="2000" b="1" dirty="0" err="1">
                <a:solidFill>
                  <a:srgbClr val="000099"/>
                </a:solidFill>
                <a:latin typeface="Calibri" panose="020F0502020204030204" pitchFamily="34" charset="0"/>
                <a:ea typeface="MS PGothic" panose="020B0600070205080204" pitchFamily="34" charset="-128"/>
                <a:cs typeface="Calibri" panose="020F0502020204030204" pitchFamily="34" charset="0"/>
              </a:rPr>
              <a:t>precip</a:t>
            </a:r>
            <a:r>
              <a:rPr lang="en-US" altLang="ja-JP" sz="2000" b="1" dirty="0">
                <a:solidFill>
                  <a:srgbClr val="000099"/>
                </a:solidFill>
                <a:latin typeface="Calibri" panose="020F0502020204030204" pitchFamily="34" charset="0"/>
                <a:ea typeface="MS PGothic" panose="020B0600070205080204" pitchFamily="34" charset="-128"/>
                <a:cs typeface="Calibri" panose="020F0502020204030204" pitchFamily="34" charset="0"/>
              </a:rPr>
              <a:t> &amp; surface wind</a:t>
            </a:r>
          </a:p>
        </p:txBody>
      </p:sp>
      <p:sp>
        <p:nvSpPr>
          <p:cNvPr id="24" name="Rectangle 63">
            <a:extLst>
              <a:ext uri="{FF2B5EF4-FFF2-40B4-BE49-F238E27FC236}">
                <a16:creationId xmlns:a16="http://schemas.microsoft.com/office/drawing/2014/main" id="{732E7B59-295F-4680-B292-8E1E6F9B066D}"/>
              </a:ext>
            </a:extLst>
          </p:cNvPr>
          <p:cNvSpPr>
            <a:spLocks noChangeArrowheads="1"/>
          </p:cNvSpPr>
          <p:nvPr/>
        </p:nvSpPr>
        <p:spPr bwMode="auto">
          <a:xfrm>
            <a:off x="90635" y="4747208"/>
            <a:ext cx="50165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000" b="1">
                <a:solidFill>
                  <a:srgbClr val="FF0000"/>
                </a:solidFill>
                <a:ea typeface="MS PGothic" panose="020B0600070205080204" pitchFamily="34" charset="-128"/>
              </a:rPr>
              <a:t>EQ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3029" t="6366" r="7234"/>
          <a:stretch>
            <a:fillRect/>
          </a:stretch>
        </p:blipFill>
        <p:spPr bwMode="auto">
          <a:xfrm>
            <a:off x="395288" y="2420938"/>
            <a:ext cx="5329237"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5"/>
          <p:cNvSpPr>
            <a:spLocks noChangeArrowheads="1"/>
          </p:cNvSpPr>
          <p:nvPr/>
        </p:nvSpPr>
        <p:spPr bwMode="auto">
          <a:xfrm>
            <a:off x="5795963" y="3890357"/>
            <a:ext cx="33480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zh-CN" sz="1600" dirty="0">
                <a:latin typeface="Calibri" panose="020F0502020204030204" pitchFamily="34" charset="0"/>
                <a:ea typeface="BatangChe" pitchFamily="49" charset="-127"/>
                <a:cs typeface="Calibri" panose="020F0502020204030204" pitchFamily="34" charset="0"/>
              </a:rPr>
              <a:t>COADS SST (contours in </a:t>
            </a:r>
            <a:r>
              <a:rPr lang="en-US" altLang="zh-CN" sz="1600" baseline="30000" dirty="0" err="1">
                <a:latin typeface="Calibri" panose="020F0502020204030204" pitchFamily="34" charset="0"/>
                <a:ea typeface="BatangChe" pitchFamily="49" charset="-127"/>
                <a:cs typeface="Calibri" panose="020F0502020204030204" pitchFamily="34" charset="0"/>
              </a:rPr>
              <a:t>o</a:t>
            </a:r>
            <a:r>
              <a:rPr lang="en-US" altLang="zh-CN" sz="1600" dirty="0" err="1">
                <a:latin typeface="Calibri" panose="020F0502020204030204" pitchFamily="34" charset="0"/>
                <a:ea typeface="BatangChe" pitchFamily="49" charset="-127"/>
                <a:cs typeface="Calibri" panose="020F0502020204030204" pitchFamily="34" charset="0"/>
              </a:rPr>
              <a:t>C</a:t>
            </a:r>
            <a:r>
              <a:rPr lang="en-US" altLang="zh-CN" sz="1600" dirty="0">
                <a:latin typeface="Calibri" panose="020F0502020204030204" pitchFamily="34" charset="0"/>
                <a:ea typeface="BatangChe" pitchFamily="49" charset="-127"/>
                <a:cs typeface="Calibri" panose="020F0502020204030204" pitchFamily="34" charset="0"/>
              </a:rPr>
              <a:t>) and </a:t>
            </a:r>
            <a:r>
              <a:rPr lang="en-US" altLang="zh-CN" sz="1600" dirty="0">
                <a:solidFill>
                  <a:srgbClr val="0070C0"/>
                </a:solidFill>
                <a:latin typeface="Calibri" panose="020F0502020204030204" pitchFamily="34" charset="0"/>
                <a:ea typeface="BatangChe" pitchFamily="49" charset="-127"/>
                <a:cs typeface="Calibri" panose="020F0502020204030204" pitchFamily="34" charset="0"/>
              </a:rPr>
              <a:t>cloudiness</a:t>
            </a:r>
            <a:r>
              <a:rPr lang="en-US" altLang="zh-CN" sz="1600" dirty="0">
                <a:latin typeface="Calibri" panose="020F0502020204030204" pitchFamily="34" charset="0"/>
                <a:ea typeface="BatangChe" pitchFamily="49" charset="-127"/>
                <a:cs typeface="Calibri" panose="020F0502020204030204" pitchFamily="34" charset="0"/>
              </a:rPr>
              <a:t> (color in %) composite in Jan-Mar based on a cross-equatorial SST gradient index. SST-cloud correlation in subtropics is opposite to that in deep tropics. Xie (2004, BAMS)</a:t>
            </a:r>
          </a:p>
        </p:txBody>
      </p:sp>
      <p:sp>
        <p:nvSpPr>
          <p:cNvPr id="15364" name="Text Box 6"/>
          <p:cNvSpPr txBox="1">
            <a:spLocks noChangeArrowheads="1"/>
          </p:cNvSpPr>
          <p:nvPr/>
        </p:nvSpPr>
        <p:spPr bwMode="auto">
          <a:xfrm>
            <a:off x="597513" y="580393"/>
            <a:ext cx="5023704" cy="1323439"/>
          </a:xfrm>
          <a:prstGeom prst="rect">
            <a:avLst/>
          </a:prstGeom>
          <a:noFill/>
          <a:ln w="9525">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indent="0" eaLnBrk="1" hangingPunct="1">
              <a:spcAft>
                <a:spcPct val="50000"/>
              </a:spcAft>
            </a:pPr>
            <a:r>
              <a:rPr lang="en-US" altLang="zh-CN" sz="2000" b="1" dirty="0">
                <a:latin typeface="Calibri" panose="020F0502020204030204" pitchFamily="34" charset="0"/>
                <a:ea typeface="宋体" pitchFamily="2" charset="-122"/>
                <a:cs typeface="Calibri" panose="020F0502020204030204" pitchFamily="34" charset="0"/>
              </a:rPr>
              <a:t>SST-cloud feedback </a:t>
            </a:r>
          </a:p>
          <a:p>
            <a:pPr eaLnBrk="1" hangingPunct="1">
              <a:spcAft>
                <a:spcPct val="50000"/>
              </a:spcAft>
              <a:buFontTx/>
              <a:buChar char="•"/>
            </a:pPr>
            <a:r>
              <a:rPr lang="en-US" altLang="zh-CN" sz="2000" dirty="0">
                <a:latin typeface="Calibri" panose="020F0502020204030204" pitchFamily="34" charset="0"/>
                <a:ea typeface="宋体" pitchFamily="2" charset="-122"/>
                <a:cs typeface="Calibri" panose="020F0502020204030204" pitchFamily="34" charset="0"/>
              </a:rPr>
              <a:t>SST-stratus: positive (+) </a:t>
            </a:r>
          </a:p>
          <a:p>
            <a:pPr eaLnBrk="1" hangingPunct="1">
              <a:spcAft>
                <a:spcPct val="50000"/>
              </a:spcAft>
              <a:buFontTx/>
              <a:buChar char="•"/>
            </a:pPr>
            <a:r>
              <a:rPr lang="en-US" altLang="zh-CN" sz="2000" dirty="0">
                <a:latin typeface="Calibri" panose="020F0502020204030204" pitchFamily="34" charset="0"/>
                <a:ea typeface="宋体" pitchFamily="2" charset="-122"/>
                <a:cs typeface="Calibri" panose="020F0502020204030204" pitchFamily="34" charset="0"/>
              </a:rPr>
              <a:t>SST-</a:t>
            </a:r>
            <a:r>
              <a:rPr lang="en-US" altLang="zh-CN" sz="2000" dirty="0" err="1">
                <a:latin typeface="Calibri" panose="020F0502020204030204" pitchFamily="34" charset="0"/>
                <a:ea typeface="宋体" pitchFamily="2" charset="-122"/>
                <a:cs typeface="Calibri" panose="020F0502020204030204" pitchFamily="34" charset="0"/>
              </a:rPr>
              <a:t>Cb</a:t>
            </a:r>
            <a:r>
              <a:rPr lang="en-US" altLang="zh-CN" sz="2000" dirty="0">
                <a:latin typeface="Calibri" panose="020F0502020204030204" pitchFamily="34" charset="0"/>
                <a:ea typeface="宋体" pitchFamily="2" charset="-122"/>
                <a:cs typeface="Calibri" panose="020F0502020204030204" pitchFamily="34" charset="0"/>
              </a:rPr>
              <a:t> (deep convective cloud): negative (-)</a:t>
            </a:r>
          </a:p>
        </p:txBody>
      </p:sp>
      <p:sp>
        <p:nvSpPr>
          <p:cNvPr id="2" name="Rectangle 1"/>
          <p:cNvSpPr/>
          <p:nvPr/>
        </p:nvSpPr>
        <p:spPr>
          <a:xfrm rot="21312235">
            <a:off x="1544497" y="4050910"/>
            <a:ext cx="4032448" cy="122788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21312235">
            <a:off x="494590" y="2488217"/>
            <a:ext cx="4032448" cy="163992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1312235">
            <a:off x="1934467" y="5211440"/>
            <a:ext cx="3698075" cy="111957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2" grpId="0" animBg="1"/>
      <p:bldP spid="9" grpId="0" animBg="1"/>
      <p:bldP spid="9" grpId="1"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01A464-EFAA-4921-8324-A2887E57DEAE}"/>
              </a:ext>
            </a:extLst>
          </p:cNvPr>
          <p:cNvPicPr>
            <a:picLocks noChangeAspect="1"/>
          </p:cNvPicPr>
          <p:nvPr/>
        </p:nvPicPr>
        <p:blipFill rotWithShape="1">
          <a:blip r:embed="rId3"/>
          <a:srcRect r="49516"/>
          <a:stretch/>
        </p:blipFill>
        <p:spPr>
          <a:xfrm>
            <a:off x="105258" y="3725340"/>
            <a:ext cx="4542942" cy="2774987"/>
          </a:xfrm>
          <a:prstGeom prst="rect">
            <a:avLst/>
          </a:prstGeom>
        </p:spPr>
      </p:pic>
      <p:pic>
        <p:nvPicPr>
          <p:cNvPr id="8" name="Picture 7">
            <a:extLst>
              <a:ext uri="{FF2B5EF4-FFF2-40B4-BE49-F238E27FC236}">
                <a16:creationId xmlns:a16="http://schemas.microsoft.com/office/drawing/2014/main" id="{92632162-CF78-7E53-6462-FF5706CDC6D3}"/>
              </a:ext>
            </a:extLst>
          </p:cNvPr>
          <p:cNvPicPr>
            <a:picLocks noChangeAspect="1"/>
          </p:cNvPicPr>
          <p:nvPr/>
        </p:nvPicPr>
        <p:blipFill>
          <a:blip r:embed="rId4"/>
          <a:stretch>
            <a:fillRect/>
          </a:stretch>
        </p:blipFill>
        <p:spPr>
          <a:xfrm>
            <a:off x="121190" y="1627743"/>
            <a:ext cx="4411621" cy="2410857"/>
          </a:xfrm>
          <a:prstGeom prst="rect">
            <a:avLst/>
          </a:prstGeom>
        </p:spPr>
      </p:pic>
      <p:pic>
        <p:nvPicPr>
          <p:cNvPr id="3" name="Picture 2">
            <a:extLst>
              <a:ext uri="{FF2B5EF4-FFF2-40B4-BE49-F238E27FC236}">
                <a16:creationId xmlns:a16="http://schemas.microsoft.com/office/drawing/2014/main" id="{E2D5C1B5-BE46-45D5-A6C7-236D8D198C6E}"/>
              </a:ext>
            </a:extLst>
          </p:cNvPr>
          <p:cNvPicPr>
            <a:picLocks noChangeAspect="1"/>
          </p:cNvPicPr>
          <p:nvPr/>
        </p:nvPicPr>
        <p:blipFill rotWithShape="1">
          <a:blip r:embed="rId5"/>
          <a:srcRect r="50264"/>
          <a:stretch/>
        </p:blipFill>
        <p:spPr>
          <a:xfrm>
            <a:off x="4605572" y="3762790"/>
            <a:ext cx="4513249" cy="2324750"/>
          </a:xfrm>
          <a:prstGeom prst="rect">
            <a:avLst/>
          </a:prstGeom>
        </p:spPr>
      </p:pic>
      <p:sp>
        <p:nvSpPr>
          <p:cNvPr id="6" name="TextBox 5">
            <a:extLst>
              <a:ext uri="{FF2B5EF4-FFF2-40B4-BE49-F238E27FC236}">
                <a16:creationId xmlns:a16="http://schemas.microsoft.com/office/drawing/2014/main" id="{AD557F69-3EF3-424B-BBB6-08C84BDA9EE5}"/>
              </a:ext>
            </a:extLst>
          </p:cNvPr>
          <p:cNvSpPr txBox="1"/>
          <p:nvPr/>
        </p:nvSpPr>
        <p:spPr>
          <a:xfrm>
            <a:off x="457200" y="42046"/>
            <a:ext cx="482366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El Nino effects on tropical Atlantic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Winter </a:t>
            </a:r>
            <a:r>
              <a:rPr kumimoji="0" lang="en-US" sz="1600" b="0" i="0" u="none" strike="noStrike" kern="1200" cap="none" spc="0" normalizeH="0" baseline="0" noProof="0" dirty="0">
                <a:ln>
                  <a:noFill/>
                </a:ln>
                <a:solidFill>
                  <a:srgbClr val="339933"/>
                </a:solidFill>
                <a:effectLst/>
                <a:uLnTx/>
                <a:uFillTx/>
                <a:latin typeface="Calibri"/>
                <a:ea typeface="+mn-ea"/>
                <a:cs typeface="+mn-cs"/>
              </a:rPr>
              <a:t>PNA</a:t>
            </a:r>
            <a:r>
              <a:rPr kumimoji="0" lang="en-US" sz="1600" b="0" i="0" u="none" strike="noStrike" kern="1200" cap="none" spc="0" normalizeH="0" baseline="0" noProof="0" dirty="0">
                <a:ln>
                  <a:noFill/>
                </a:ln>
                <a:solidFill>
                  <a:prstClr val="black"/>
                </a:solidFill>
                <a:effectLst/>
                <a:uLnTx/>
                <a:uFillTx/>
                <a:latin typeface="Calibri"/>
                <a:ea typeface="+mn-ea"/>
                <a:cs typeface="+mn-cs"/>
              </a:rPr>
              <a:t> + eq. Walker teleconnections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Reduced NE trades </a:t>
            </a:r>
            <a:r>
              <a:rPr kumimoji="0" lang="en-US" sz="16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SST warming over trop N Atlantic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90B5E3E-2CAF-42BB-8550-921170145573}"/>
                  </a:ext>
                </a:extLst>
              </p:cNvPr>
              <p:cNvSpPr/>
              <p:nvPr/>
            </p:nvSpPr>
            <p:spPr>
              <a:xfrm>
                <a:off x="4939968" y="1998132"/>
                <a:ext cx="4212425" cy="134536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dvPSTIM10-R"/>
                    <a:ea typeface="+mn-ea"/>
                    <a:cs typeface="+mn-cs"/>
                  </a:rPr>
                  <a:t>Regression of (b) SST (C; shading) and surface wind (m/s; vectors); (d) </a:t>
                </a:r>
                <a:r>
                  <a:rPr kumimoji="0" lang="en-US" sz="1600" b="0" i="0" u="none" strike="noStrike" kern="1200" cap="none" spc="0" normalizeH="0" baseline="0" noProof="0" dirty="0" err="1">
                    <a:ln>
                      <a:noFill/>
                    </a:ln>
                    <a:solidFill>
                      <a:prstClr val="black"/>
                    </a:solidFill>
                    <a:effectLst/>
                    <a:uLnTx/>
                    <a:uFillTx/>
                    <a:latin typeface="AdvPSTIM10-R"/>
                    <a:ea typeface="+mn-ea"/>
                    <a:cs typeface="+mn-cs"/>
                  </a:rPr>
                  <a:t>streamfunction</a:t>
                </a:r>
                <a:r>
                  <a:rPr kumimoji="0" lang="en-US" sz="1600" b="0" i="0" u="none" strike="noStrike" kern="1200" cap="none" spc="0" normalizeH="0" baseline="0" noProof="0" dirty="0">
                    <a:ln>
                      <a:noFill/>
                    </a:ln>
                    <a:solidFill>
                      <a:prstClr val="black"/>
                    </a:solidFill>
                    <a:effectLst/>
                    <a:uLnTx/>
                    <a:uFillTx/>
                    <a:latin typeface="AdvPSTIM10-R"/>
                    <a:ea typeface="+mn-ea"/>
                    <a:cs typeface="+mn-cs"/>
                  </a:rPr>
                  <a:t> </a:t>
                </a:r>
                <a14:m>
                  <m:oMath xmlns:m="http://schemas.openxmlformats.org/officeDocument/2006/math">
                    <m:r>
                      <a:rPr kumimoji="0" lang="en-US" sz="16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𝜓</m:t>
                    </m:r>
                  </m:oMath>
                </a14:m>
                <a:r>
                  <a:rPr kumimoji="0" lang="en-US" sz="1600" b="0" i="0" u="none" strike="noStrike" kern="1200" cap="none" spc="0" normalizeH="0" baseline="0" noProof="0" dirty="0">
                    <a:ln>
                      <a:noFill/>
                    </a:ln>
                    <a:solidFill>
                      <a:prstClr val="black"/>
                    </a:solidFill>
                    <a:effectLst/>
                    <a:uLnTx/>
                    <a:uFillTx/>
                    <a:latin typeface="AdvPSTIM10-R"/>
                    <a:ea typeface="+mn-ea"/>
                    <a:cs typeface="+mn-cs"/>
                  </a:rPr>
                  <a:t> (m2/s; contours) and rotational wind </a:t>
                </a:r>
                <a14:m>
                  <m:oMath xmlns:m="http://schemas.openxmlformats.org/officeDocument/2006/math">
                    <m:sSub>
                      <m:sSubPr>
                        <m:ctrlPr>
                          <a:rPr kumimoji="0" lang="en-US" sz="16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sSubPr>
                      <m:e>
                        <m:r>
                          <a:rPr kumimoji="0" lang="en-US" sz="16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𝒖</m:t>
                        </m:r>
                      </m:e>
                      <m:sub>
                        <m:r>
                          <a:rPr kumimoji="0" lang="en-US" sz="1600" b="0"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𝜓</m:t>
                        </m:r>
                      </m:sub>
                    </m:sSub>
                  </m:oMath>
                </a14:m>
                <a:r>
                  <a:rPr kumimoji="0" lang="en-US" sz="1600" b="0" i="0" u="none" strike="noStrike" kern="1200" cap="none" spc="0" normalizeH="0" baseline="0" noProof="0" dirty="0">
                    <a:ln>
                      <a:noFill/>
                    </a:ln>
                    <a:solidFill>
                      <a:prstClr val="black"/>
                    </a:solidFill>
                    <a:effectLst/>
                    <a:uLnTx/>
                    <a:uFillTx/>
                    <a:latin typeface="AdvPSTIM10-R"/>
                    <a:ea typeface="+mn-ea"/>
                    <a:cs typeface="+mn-cs"/>
                  </a:rPr>
                  <a:t> (m/s; vectors) at 200 hPa; Note </a:t>
                </a:r>
                <a:r>
                  <a:rPr kumimoji="0" lang="en-US" sz="1600" b="0" i="0" u="none" strike="noStrike" kern="1200" cap="none" spc="0" normalizeH="0" baseline="0" noProof="0" dirty="0">
                    <a:ln>
                      <a:noFill/>
                    </a:ln>
                    <a:solidFill>
                      <a:srgbClr val="F79646">
                        <a:lumMod val="50000"/>
                      </a:srgbClr>
                    </a:solidFill>
                    <a:effectLst/>
                    <a:uLnTx/>
                    <a:uFillTx/>
                    <a:latin typeface="AdvPSTIM10-R"/>
                    <a:ea typeface="+mn-ea"/>
                    <a:cs typeface="+mn-cs"/>
                  </a:rPr>
                  <a:t>barotropic vertical structure near the Aleutians and subtropical N Atlantic</a:t>
                </a:r>
                <a:r>
                  <a:rPr kumimoji="0" lang="en-US" sz="1600" b="0" i="0" u="none" strike="noStrike" kern="1200" cap="none" spc="0" normalizeH="0" baseline="0" noProof="0" dirty="0">
                    <a:ln>
                      <a:noFill/>
                    </a:ln>
                    <a:solidFill>
                      <a:prstClr val="black"/>
                    </a:solidFill>
                    <a:effectLst/>
                    <a:uLnTx/>
                    <a:uFillTx/>
                    <a:latin typeface="AdvPSTIM10-R"/>
                    <a:ea typeface="+mn-ea"/>
                    <a:cs typeface="+mn-cs"/>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7" name="Rectangle 6">
                <a:extLst>
                  <a:ext uri="{FF2B5EF4-FFF2-40B4-BE49-F238E27FC236}">
                    <a16:creationId xmlns:a16="http://schemas.microsoft.com/office/drawing/2014/main" id="{690B5E3E-2CAF-42BB-8550-921170145573}"/>
                  </a:ext>
                </a:extLst>
              </p:cNvPr>
              <p:cNvSpPr>
                <a:spLocks noRot="1" noChangeAspect="1" noMove="1" noResize="1" noEditPoints="1" noAdjustHandles="1" noChangeArrowheads="1" noChangeShapeType="1" noTextEdit="1"/>
              </p:cNvSpPr>
              <p:nvPr/>
            </p:nvSpPr>
            <p:spPr>
              <a:xfrm>
                <a:off x="4939968" y="1998132"/>
                <a:ext cx="4212425" cy="1345368"/>
              </a:xfrm>
              <a:prstGeom prst="rect">
                <a:avLst/>
              </a:prstGeom>
              <a:blipFill>
                <a:blip r:embed="rId6"/>
                <a:stretch>
                  <a:fillRect l="-724" t="-1364" r="-1302" b="-545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58B9EA51-CE35-4373-9343-296A1187269F}"/>
              </a:ext>
            </a:extLst>
          </p:cNvPr>
          <p:cNvSpPr txBox="1"/>
          <p:nvPr/>
        </p:nvSpPr>
        <p:spPr>
          <a:xfrm>
            <a:off x="3810000" y="5020740"/>
            <a:ext cx="533400"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DJF</a:t>
            </a:r>
          </a:p>
        </p:txBody>
      </p:sp>
      <p:sp>
        <p:nvSpPr>
          <p:cNvPr id="10" name="TextBox 9">
            <a:extLst>
              <a:ext uri="{FF2B5EF4-FFF2-40B4-BE49-F238E27FC236}">
                <a16:creationId xmlns:a16="http://schemas.microsoft.com/office/drawing/2014/main" id="{68D8FB25-3E70-43DF-A6D0-32519F78B3FE}"/>
              </a:ext>
            </a:extLst>
          </p:cNvPr>
          <p:cNvSpPr txBox="1"/>
          <p:nvPr/>
        </p:nvSpPr>
        <p:spPr>
          <a:xfrm>
            <a:off x="8305800" y="5003863"/>
            <a:ext cx="660083"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FMA</a:t>
            </a:r>
          </a:p>
        </p:txBody>
      </p:sp>
      <p:sp>
        <p:nvSpPr>
          <p:cNvPr id="11" name="TextBox 10">
            <a:extLst>
              <a:ext uri="{FF2B5EF4-FFF2-40B4-BE49-F238E27FC236}">
                <a16:creationId xmlns:a16="http://schemas.microsoft.com/office/drawing/2014/main" id="{82C2A2CB-1967-4355-9242-D16FB1903BC8}"/>
              </a:ext>
            </a:extLst>
          </p:cNvPr>
          <p:cNvSpPr txBox="1"/>
          <p:nvPr/>
        </p:nvSpPr>
        <p:spPr>
          <a:xfrm>
            <a:off x="2051585" y="2865973"/>
            <a:ext cx="9144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EEECE1">
                    <a:lumMod val="25000"/>
                  </a:srgbClr>
                </a:solidFill>
                <a:effectLst/>
                <a:uLnTx/>
                <a:uFillTx/>
                <a:latin typeface="Calibri"/>
                <a:ea typeface="+mn-ea"/>
                <a:cs typeface="+mn-cs"/>
              </a:rPr>
              <a:t>Rossby</a:t>
            </a:r>
          </a:p>
        </p:txBody>
      </p:sp>
      <p:sp>
        <p:nvSpPr>
          <p:cNvPr id="12" name="TextBox 11">
            <a:extLst>
              <a:ext uri="{FF2B5EF4-FFF2-40B4-BE49-F238E27FC236}">
                <a16:creationId xmlns:a16="http://schemas.microsoft.com/office/drawing/2014/main" id="{03248EFF-7923-4631-9782-B59608793C36}"/>
              </a:ext>
            </a:extLst>
          </p:cNvPr>
          <p:cNvSpPr txBox="1"/>
          <p:nvPr/>
        </p:nvSpPr>
        <p:spPr>
          <a:xfrm>
            <a:off x="3803815" y="2865973"/>
            <a:ext cx="9144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EEECE1">
                    <a:lumMod val="25000"/>
                  </a:srgbClr>
                </a:solidFill>
                <a:effectLst/>
                <a:uLnTx/>
                <a:uFillTx/>
                <a:latin typeface="Calibri"/>
                <a:ea typeface="+mn-ea"/>
                <a:cs typeface="+mn-cs"/>
              </a:rPr>
              <a:t>Kelvin</a:t>
            </a:r>
          </a:p>
        </p:txBody>
      </p:sp>
      <p:sp>
        <p:nvSpPr>
          <p:cNvPr id="13" name="Freeform: Shape 12">
            <a:extLst>
              <a:ext uri="{FF2B5EF4-FFF2-40B4-BE49-F238E27FC236}">
                <a16:creationId xmlns:a16="http://schemas.microsoft.com/office/drawing/2014/main" id="{E3D4E82E-7F9F-471E-8E0B-DEFB72BF478C}"/>
              </a:ext>
            </a:extLst>
          </p:cNvPr>
          <p:cNvSpPr/>
          <p:nvPr/>
        </p:nvSpPr>
        <p:spPr>
          <a:xfrm>
            <a:off x="1796995" y="1854480"/>
            <a:ext cx="1168990" cy="620517"/>
          </a:xfrm>
          <a:custGeom>
            <a:avLst/>
            <a:gdLst>
              <a:gd name="connsiteX0" fmla="*/ 0 w 1168990"/>
              <a:gd name="connsiteY0" fmla="*/ 461267 h 636195"/>
              <a:gd name="connsiteX1" fmla="*/ 127221 w 1168990"/>
              <a:gd name="connsiteY1" fmla="*/ 198874 h 636195"/>
              <a:gd name="connsiteX2" fmla="*/ 564542 w 1168990"/>
              <a:gd name="connsiteY2" fmla="*/ 91 h 636195"/>
              <a:gd name="connsiteX3" fmla="*/ 930302 w 1168990"/>
              <a:gd name="connsiteY3" fmla="*/ 222728 h 636195"/>
              <a:gd name="connsiteX4" fmla="*/ 1160890 w 1168990"/>
              <a:gd name="connsiteY4" fmla="*/ 620293 h 636195"/>
              <a:gd name="connsiteX5" fmla="*/ 1160890 w 1168990"/>
              <a:gd name="connsiteY5" fmla="*/ 620293 h 636195"/>
              <a:gd name="connsiteX6" fmla="*/ 1160890 w 1168990"/>
              <a:gd name="connsiteY6" fmla="*/ 620293 h 636195"/>
              <a:gd name="connsiteX7" fmla="*/ 1168842 w 1168990"/>
              <a:gd name="connsiteY7" fmla="*/ 620293 h 636195"/>
              <a:gd name="connsiteX8" fmla="*/ 1152939 w 1168990"/>
              <a:gd name="connsiteY8" fmla="*/ 636195 h 636195"/>
              <a:gd name="connsiteX9" fmla="*/ 1152939 w 1168990"/>
              <a:gd name="connsiteY9" fmla="*/ 636195 h 636195"/>
              <a:gd name="connsiteX0" fmla="*/ 0 w 1168990"/>
              <a:gd name="connsiteY0" fmla="*/ 461455 h 636383"/>
              <a:gd name="connsiteX1" fmla="*/ 222637 w 1168990"/>
              <a:gd name="connsiteY1" fmla="*/ 183159 h 636383"/>
              <a:gd name="connsiteX2" fmla="*/ 564542 w 1168990"/>
              <a:gd name="connsiteY2" fmla="*/ 279 h 636383"/>
              <a:gd name="connsiteX3" fmla="*/ 930302 w 1168990"/>
              <a:gd name="connsiteY3" fmla="*/ 222916 h 636383"/>
              <a:gd name="connsiteX4" fmla="*/ 1160890 w 1168990"/>
              <a:gd name="connsiteY4" fmla="*/ 620481 h 636383"/>
              <a:gd name="connsiteX5" fmla="*/ 1160890 w 1168990"/>
              <a:gd name="connsiteY5" fmla="*/ 620481 h 636383"/>
              <a:gd name="connsiteX6" fmla="*/ 1160890 w 1168990"/>
              <a:gd name="connsiteY6" fmla="*/ 620481 h 636383"/>
              <a:gd name="connsiteX7" fmla="*/ 1168842 w 1168990"/>
              <a:gd name="connsiteY7" fmla="*/ 620481 h 636383"/>
              <a:gd name="connsiteX8" fmla="*/ 1152939 w 1168990"/>
              <a:gd name="connsiteY8" fmla="*/ 636383 h 636383"/>
              <a:gd name="connsiteX9" fmla="*/ 1152939 w 1168990"/>
              <a:gd name="connsiteY9" fmla="*/ 636383 h 636383"/>
              <a:gd name="connsiteX0" fmla="*/ 0 w 1168990"/>
              <a:gd name="connsiteY0" fmla="*/ 445589 h 620517"/>
              <a:gd name="connsiteX1" fmla="*/ 222637 w 1168990"/>
              <a:gd name="connsiteY1" fmla="*/ 167293 h 620517"/>
              <a:gd name="connsiteX2" fmla="*/ 596347 w 1168990"/>
              <a:gd name="connsiteY2" fmla="*/ 315 h 620517"/>
              <a:gd name="connsiteX3" fmla="*/ 930302 w 1168990"/>
              <a:gd name="connsiteY3" fmla="*/ 207050 h 620517"/>
              <a:gd name="connsiteX4" fmla="*/ 1160890 w 1168990"/>
              <a:gd name="connsiteY4" fmla="*/ 604615 h 620517"/>
              <a:gd name="connsiteX5" fmla="*/ 1160890 w 1168990"/>
              <a:gd name="connsiteY5" fmla="*/ 604615 h 620517"/>
              <a:gd name="connsiteX6" fmla="*/ 1160890 w 1168990"/>
              <a:gd name="connsiteY6" fmla="*/ 604615 h 620517"/>
              <a:gd name="connsiteX7" fmla="*/ 1168842 w 1168990"/>
              <a:gd name="connsiteY7" fmla="*/ 604615 h 620517"/>
              <a:gd name="connsiteX8" fmla="*/ 1152939 w 1168990"/>
              <a:gd name="connsiteY8" fmla="*/ 620517 h 620517"/>
              <a:gd name="connsiteX9" fmla="*/ 1152939 w 1168990"/>
              <a:gd name="connsiteY9" fmla="*/ 620517 h 62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8990" h="620517">
                <a:moveTo>
                  <a:pt x="0" y="445589"/>
                </a:moveTo>
                <a:cubicBezTo>
                  <a:pt x="16565" y="352824"/>
                  <a:pt x="123246" y="241505"/>
                  <a:pt x="222637" y="167293"/>
                </a:cubicBezTo>
                <a:cubicBezTo>
                  <a:pt x="322028" y="93081"/>
                  <a:pt x="478403" y="-6311"/>
                  <a:pt x="596347" y="315"/>
                </a:cubicBezTo>
                <a:cubicBezTo>
                  <a:pt x="714291" y="6941"/>
                  <a:pt x="836212" y="106333"/>
                  <a:pt x="930302" y="207050"/>
                </a:cubicBezTo>
                <a:cubicBezTo>
                  <a:pt x="1024393" y="307767"/>
                  <a:pt x="1160890" y="604615"/>
                  <a:pt x="1160890" y="604615"/>
                </a:cubicBezTo>
                <a:lnTo>
                  <a:pt x="1160890" y="604615"/>
                </a:lnTo>
                <a:lnTo>
                  <a:pt x="1160890" y="604615"/>
                </a:lnTo>
                <a:cubicBezTo>
                  <a:pt x="1162215" y="604615"/>
                  <a:pt x="1170167" y="601965"/>
                  <a:pt x="1168842" y="604615"/>
                </a:cubicBezTo>
                <a:cubicBezTo>
                  <a:pt x="1167517" y="607265"/>
                  <a:pt x="1152939" y="620517"/>
                  <a:pt x="1152939" y="620517"/>
                </a:cubicBezTo>
                <a:lnTo>
                  <a:pt x="1152939" y="620517"/>
                </a:lnTo>
              </a:path>
            </a:pathLst>
          </a:custGeom>
          <a:noFill/>
          <a:ln>
            <a:solidFill>
              <a:srgbClr val="92D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9C9484F-6401-4064-9F26-609A52089CEF}"/>
              </a:ext>
            </a:extLst>
          </p:cNvPr>
          <p:cNvSpPr txBox="1"/>
          <p:nvPr/>
        </p:nvSpPr>
        <p:spPr>
          <a:xfrm>
            <a:off x="2307155" y="1912017"/>
            <a:ext cx="59167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9933"/>
                </a:solidFill>
                <a:effectLst/>
                <a:uLnTx/>
                <a:uFillTx/>
                <a:latin typeface="Calibri"/>
                <a:ea typeface="+mn-ea"/>
                <a:cs typeface="+mn-cs"/>
              </a:rPr>
              <a:t>PNA</a:t>
            </a:r>
          </a:p>
        </p:txBody>
      </p:sp>
      <p:sp>
        <p:nvSpPr>
          <p:cNvPr id="16" name="TextBox 15">
            <a:extLst>
              <a:ext uri="{FF2B5EF4-FFF2-40B4-BE49-F238E27FC236}">
                <a16:creationId xmlns:a16="http://schemas.microsoft.com/office/drawing/2014/main" id="{96D49993-9367-4332-89AA-B8DA8E7DBFC7}"/>
              </a:ext>
            </a:extLst>
          </p:cNvPr>
          <p:cNvSpPr txBox="1"/>
          <p:nvPr/>
        </p:nvSpPr>
        <p:spPr>
          <a:xfrm>
            <a:off x="4848183" y="3687890"/>
            <a:ext cx="4117699" cy="338554"/>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7" name="TextBox 16">
            <a:extLst>
              <a:ext uri="{FF2B5EF4-FFF2-40B4-BE49-F238E27FC236}">
                <a16:creationId xmlns:a16="http://schemas.microsoft.com/office/drawing/2014/main" id="{C49150D3-3A8C-4D3D-B0F3-39D9E12F74A3}"/>
              </a:ext>
            </a:extLst>
          </p:cNvPr>
          <p:cNvSpPr txBox="1"/>
          <p:nvPr/>
        </p:nvSpPr>
        <p:spPr>
          <a:xfrm>
            <a:off x="1456046" y="6519446"/>
            <a:ext cx="1591954"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SST &amp; 10m wind</a:t>
            </a:r>
          </a:p>
        </p:txBody>
      </p:sp>
      <p:sp>
        <p:nvSpPr>
          <p:cNvPr id="15" name="Rectangle 14">
            <a:extLst>
              <a:ext uri="{FF2B5EF4-FFF2-40B4-BE49-F238E27FC236}">
                <a16:creationId xmlns:a16="http://schemas.microsoft.com/office/drawing/2014/main" id="{184098AD-CC4A-4F73-B84F-7DF984812E17}"/>
              </a:ext>
            </a:extLst>
          </p:cNvPr>
          <p:cNvSpPr/>
          <p:nvPr/>
        </p:nvSpPr>
        <p:spPr>
          <a:xfrm>
            <a:off x="8074961" y="6561660"/>
            <a:ext cx="1061750" cy="276999"/>
          </a:xfrm>
          <a:prstGeom prst="rect">
            <a:avLst/>
          </a:prstGeom>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Fig. 10.11</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C63EA39-1727-4A9A-B385-D1E23C7A32D5}"/>
                  </a:ext>
                </a:extLst>
              </p:cNvPr>
              <p:cNvSpPr txBox="1"/>
              <p:nvPr/>
            </p:nvSpPr>
            <p:spPr>
              <a:xfrm>
                <a:off x="5664040" y="1253665"/>
                <a:ext cx="2485983"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𝐮</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𝐤</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m:rPr>
                          <m:sty m:val="p"/>
                        </m:r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𝜓</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m:rPr>
                          <m:sty m:val="p"/>
                        </m:r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C00000"/>
                          </a:solidFill>
                          <a:effectLst/>
                          <a:uLnTx/>
                          <a:uFillTx/>
                          <a:latin typeface="Cambria Math" panose="02040503050406030204" pitchFamily="18" charset="0"/>
                          <a:ea typeface="Cambria Math" panose="02040503050406030204" pitchFamily="18" charset="0"/>
                          <a:cs typeface="+mn-cs"/>
                        </a:rPr>
                        <m:t>𝜒</m:t>
                      </m:r>
                    </m:oMath>
                  </m:oMathPara>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18" name="TextBox 17">
                <a:extLst>
                  <a:ext uri="{FF2B5EF4-FFF2-40B4-BE49-F238E27FC236}">
                    <a16:creationId xmlns:a16="http://schemas.microsoft.com/office/drawing/2014/main" id="{9C63EA39-1727-4A9A-B385-D1E23C7A32D5}"/>
                  </a:ext>
                </a:extLst>
              </p:cNvPr>
              <p:cNvSpPr txBox="1">
                <a:spLocks noRot="1" noChangeAspect="1" noMove="1" noResize="1" noEditPoints="1" noAdjustHandles="1" noChangeArrowheads="1" noChangeShapeType="1" noTextEdit="1"/>
              </p:cNvSpPr>
              <p:nvPr/>
            </p:nvSpPr>
            <p:spPr>
              <a:xfrm>
                <a:off x="5664040" y="1253665"/>
                <a:ext cx="2485983" cy="523220"/>
              </a:xfrm>
              <a:prstGeom prst="rect">
                <a:avLst/>
              </a:prstGeom>
              <a:blipFill>
                <a:blip r:embed="rId7"/>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8DE61EE8-C974-4B6A-B4F5-31C596C87632}"/>
              </a:ext>
            </a:extLst>
          </p:cNvPr>
          <p:cNvSpPr/>
          <p:nvPr/>
        </p:nvSpPr>
        <p:spPr>
          <a:xfrm>
            <a:off x="5308490" y="5994270"/>
            <a:ext cx="384390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Tropical N Atlantic warming &amp; cross-eq wind</a:t>
            </a:r>
          </a:p>
        </p:txBody>
      </p:sp>
      <p:sp>
        <p:nvSpPr>
          <p:cNvPr id="23" name="TextBox 22">
            <a:extLst>
              <a:ext uri="{FF2B5EF4-FFF2-40B4-BE49-F238E27FC236}">
                <a16:creationId xmlns:a16="http://schemas.microsoft.com/office/drawing/2014/main" id="{F2308239-7195-5072-DB7F-4356165DF4B2}"/>
              </a:ext>
            </a:extLst>
          </p:cNvPr>
          <p:cNvSpPr txBox="1"/>
          <p:nvPr/>
        </p:nvSpPr>
        <p:spPr>
          <a:xfrm>
            <a:off x="746760" y="1329429"/>
            <a:ext cx="3596640"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dvPSTIM10-R"/>
                <a:ea typeface="+mn-ea"/>
                <a:cs typeface="+mn-cs"/>
              </a:rPr>
              <a:t>DJF rotational wind @200 </a:t>
            </a:r>
            <a:r>
              <a:rPr kumimoji="0" lang="en-US" sz="1600" b="0" i="0" u="none" strike="noStrike" kern="1200" cap="none" spc="0" normalizeH="0" baseline="0" noProof="0" dirty="0" err="1">
                <a:ln>
                  <a:noFill/>
                </a:ln>
                <a:solidFill>
                  <a:prstClr val="black"/>
                </a:solidFill>
                <a:effectLst/>
                <a:uLnTx/>
                <a:uFillTx/>
                <a:latin typeface="AdvPSTIM10-R"/>
                <a:ea typeface="+mn-ea"/>
                <a:cs typeface="+mn-cs"/>
              </a:rPr>
              <a:t>hPa</a:t>
            </a:r>
            <a:r>
              <a:rPr kumimoji="0" lang="en-US" sz="1600" b="0" i="0" u="none" strike="noStrike" kern="1200" cap="none" spc="0" normalizeH="0" baseline="0" noProof="0" dirty="0">
                <a:ln>
                  <a:noFill/>
                </a:ln>
                <a:solidFill>
                  <a:prstClr val="black"/>
                </a:solidFill>
                <a:effectLst/>
                <a:uLnTx/>
                <a:uFillTx/>
                <a:latin typeface="AdvPSTIM10-R"/>
                <a:ea typeface="+mn-ea"/>
                <a:cs typeface="+mn-cs"/>
              </a:rPr>
              <a:t>  (Nino3.4)</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8433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P spid="14" grpId="0"/>
      <p:bldP spid="16"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F8BE8F3-1023-4B22-B018-2DD45520B4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887"/>
          <a:stretch/>
        </p:blipFill>
        <p:spPr>
          <a:xfrm>
            <a:off x="859854" y="2348577"/>
            <a:ext cx="7713669" cy="3994601"/>
          </a:xfrm>
          <a:prstGeom prst="rect">
            <a:avLst/>
          </a:prstGeom>
        </p:spPr>
      </p:pic>
      <p:sp>
        <p:nvSpPr>
          <p:cNvPr id="4" name="Oval 3">
            <a:extLst>
              <a:ext uri="{FF2B5EF4-FFF2-40B4-BE49-F238E27FC236}">
                <a16:creationId xmlns:a16="http://schemas.microsoft.com/office/drawing/2014/main" id="{F6CB6C0C-B7CA-4FB9-8D19-C0AA5D853248}"/>
              </a:ext>
            </a:extLst>
          </p:cNvPr>
          <p:cNvSpPr/>
          <p:nvPr/>
        </p:nvSpPr>
        <p:spPr>
          <a:xfrm>
            <a:off x="7713744" y="2702908"/>
            <a:ext cx="1295400" cy="457200"/>
          </a:xfrm>
          <a:prstGeom prst="ellips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5" name="Oval 4">
            <a:extLst>
              <a:ext uri="{FF2B5EF4-FFF2-40B4-BE49-F238E27FC236}">
                <a16:creationId xmlns:a16="http://schemas.microsoft.com/office/drawing/2014/main" id="{DC249F75-D9DE-45ED-AF6B-408AFC4E7BC5}"/>
              </a:ext>
            </a:extLst>
          </p:cNvPr>
          <p:cNvSpPr/>
          <p:nvPr/>
        </p:nvSpPr>
        <p:spPr>
          <a:xfrm>
            <a:off x="4038600" y="2752436"/>
            <a:ext cx="762000" cy="457200"/>
          </a:xfrm>
          <a:prstGeom prst="ellips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7" name="Straight Connector 6">
            <a:extLst>
              <a:ext uri="{FF2B5EF4-FFF2-40B4-BE49-F238E27FC236}">
                <a16:creationId xmlns:a16="http://schemas.microsoft.com/office/drawing/2014/main" id="{930BE6B2-5C0D-4ED6-9386-5B6323C8C251}"/>
              </a:ext>
            </a:extLst>
          </p:cNvPr>
          <p:cNvCxnSpPr/>
          <p:nvPr/>
        </p:nvCxnSpPr>
        <p:spPr>
          <a:xfrm>
            <a:off x="1143000" y="3362037"/>
            <a:ext cx="73152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AC35C1A-5D5B-48BC-A9E2-A9C24BE509B8}"/>
              </a:ext>
            </a:extLst>
          </p:cNvPr>
          <p:cNvSpPr/>
          <p:nvPr/>
        </p:nvSpPr>
        <p:spPr>
          <a:xfrm>
            <a:off x="591259" y="4380239"/>
            <a:ext cx="2108269"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TC genesis locations</a:t>
            </a:r>
          </a:p>
        </p:txBody>
      </p:sp>
      <p:sp>
        <p:nvSpPr>
          <p:cNvPr id="10" name="Oval 9">
            <a:extLst>
              <a:ext uri="{FF2B5EF4-FFF2-40B4-BE49-F238E27FC236}">
                <a16:creationId xmlns:a16="http://schemas.microsoft.com/office/drawing/2014/main" id="{65749737-C5B5-4B81-B77B-AA8A06555018}"/>
              </a:ext>
            </a:extLst>
          </p:cNvPr>
          <p:cNvSpPr/>
          <p:nvPr/>
        </p:nvSpPr>
        <p:spPr>
          <a:xfrm>
            <a:off x="5882278" y="2591033"/>
            <a:ext cx="2743200" cy="680951"/>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Oval 10">
            <a:extLst>
              <a:ext uri="{FF2B5EF4-FFF2-40B4-BE49-F238E27FC236}">
                <a16:creationId xmlns:a16="http://schemas.microsoft.com/office/drawing/2014/main" id="{813569ED-D4D0-4BE0-95F4-D67A2A81E7FB}"/>
              </a:ext>
            </a:extLst>
          </p:cNvPr>
          <p:cNvSpPr/>
          <p:nvPr/>
        </p:nvSpPr>
        <p:spPr>
          <a:xfrm>
            <a:off x="3048000" y="2752437"/>
            <a:ext cx="1828800" cy="491837"/>
          </a:xfrm>
          <a:prstGeom prst="ellipse">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2" name="TextBox 11">
            <a:extLst>
              <a:ext uri="{FF2B5EF4-FFF2-40B4-BE49-F238E27FC236}">
                <a16:creationId xmlns:a16="http://schemas.microsoft.com/office/drawing/2014/main" id="{C7EFA2F2-EA3E-4361-AE51-9F7F6E29EEC6}"/>
              </a:ext>
            </a:extLst>
          </p:cNvPr>
          <p:cNvSpPr txBox="1"/>
          <p:nvPr/>
        </p:nvSpPr>
        <p:spPr>
          <a:xfrm>
            <a:off x="5862022" y="2025042"/>
            <a:ext cx="253538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Gill pattern: </a:t>
            </a:r>
            <a:r>
              <a:rPr kumimoji="0" lang="en-US"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Tibetan High</a:t>
            </a:r>
          </a:p>
        </p:txBody>
      </p:sp>
      <p:grpSp>
        <p:nvGrpSpPr>
          <p:cNvPr id="19" name="Group 18">
            <a:extLst>
              <a:ext uri="{FF2B5EF4-FFF2-40B4-BE49-F238E27FC236}">
                <a16:creationId xmlns:a16="http://schemas.microsoft.com/office/drawing/2014/main" id="{82287F66-FB0F-41F4-9AAE-97082509FB1F}"/>
              </a:ext>
            </a:extLst>
          </p:cNvPr>
          <p:cNvGrpSpPr/>
          <p:nvPr/>
        </p:nvGrpSpPr>
        <p:grpSpPr>
          <a:xfrm>
            <a:off x="135628" y="3133527"/>
            <a:ext cx="626372" cy="830998"/>
            <a:chOff x="59428" y="2667090"/>
            <a:chExt cx="626372" cy="830998"/>
          </a:xfrm>
        </p:grpSpPr>
        <p:sp>
          <p:nvSpPr>
            <p:cNvPr id="14" name="Rectangle: Rounded Corners 13">
              <a:extLst>
                <a:ext uri="{FF2B5EF4-FFF2-40B4-BE49-F238E27FC236}">
                  <a16:creationId xmlns:a16="http://schemas.microsoft.com/office/drawing/2014/main" id="{F73BB8A7-AA2E-4985-A2BE-8D297308E0ED}"/>
                </a:ext>
              </a:extLst>
            </p:cNvPr>
            <p:cNvSpPr/>
            <p:nvPr/>
          </p:nvSpPr>
          <p:spPr>
            <a:xfrm>
              <a:off x="61322" y="2667090"/>
              <a:ext cx="624478" cy="8309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16" name="Straight Arrow Connector 15">
              <a:extLst>
                <a:ext uri="{FF2B5EF4-FFF2-40B4-BE49-F238E27FC236}">
                  <a16:creationId xmlns:a16="http://schemas.microsoft.com/office/drawing/2014/main" id="{2AB29DC2-C058-49D9-968E-E53A8DAB8E7F}"/>
                </a:ext>
              </a:extLst>
            </p:cNvPr>
            <p:cNvCxnSpPr>
              <a:cxnSpLocks/>
              <a:stCxn id="14" idx="1"/>
            </p:cNvCxnSpPr>
            <p:nvPr/>
          </p:nvCxnSpPr>
          <p:spPr>
            <a:xfrm flipH="1">
              <a:off x="59428" y="3082589"/>
              <a:ext cx="1894" cy="66859"/>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05C668D-86A4-4698-AD81-50BB9093FFF4}"/>
                </a:ext>
              </a:extLst>
            </p:cNvPr>
            <p:cNvCxnSpPr>
              <a:cxnSpLocks/>
            </p:cNvCxnSpPr>
            <p:nvPr/>
          </p:nvCxnSpPr>
          <p:spPr>
            <a:xfrm flipH="1" flipV="1">
              <a:off x="683906" y="3048000"/>
              <a:ext cx="1894" cy="66859"/>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6997EA56-85FE-4BAA-84EF-0748F8DB7F75}"/>
              </a:ext>
            </a:extLst>
          </p:cNvPr>
          <p:cNvSpPr txBox="1"/>
          <p:nvPr/>
        </p:nvSpPr>
        <p:spPr>
          <a:xfrm rot="16200000">
            <a:off x="88858" y="3360548"/>
            <a:ext cx="713373"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CC99">
                    <a:lumMod val="75000"/>
                  </a:srgbClr>
                </a:solidFill>
                <a:effectLst/>
                <a:uLnTx/>
                <a:uFillTx/>
                <a:latin typeface="Calibri" panose="020F0502020204030204" pitchFamily="34" charset="0"/>
                <a:ea typeface="+mn-ea"/>
                <a:cs typeface="Calibri" panose="020F0502020204030204" pitchFamily="34" charset="0"/>
              </a:rPr>
              <a:t>Hadley</a:t>
            </a:r>
          </a:p>
        </p:txBody>
      </p:sp>
      <p:sp>
        <p:nvSpPr>
          <p:cNvPr id="21" name="Rectangle 23">
            <a:extLst>
              <a:ext uri="{FF2B5EF4-FFF2-40B4-BE49-F238E27FC236}">
                <a16:creationId xmlns:a16="http://schemas.microsoft.com/office/drawing/2014/main" id="{4A178BBC-C47C-46BD-AB9A-B47F840DD4C4}"/>
              </a:ext>
            </a:extLst>
          </p:cNvPr>
          <p:cNvSpPr>
            <a:spLocks noChangeArrowheads="1"/>
          </p:cNvSpPr>
          <p:nvPr/>
        </p:nvSpPr>
        <p:spPr bwMode="auto">
          <a:xfrm>
            <a:off x="5172080" y="5165284"/>
            <a:ext cx="847720" cy="228416"/>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 name="Rectangle 32">
            <a:extLst>
              <a:ext uri="{FF2B5EF4-FFF2-40B4-BE49-F238E27FC236}">
                <a16:creationId xmlns:a16="http://schemas.microsoft.com/office/drawing/2014/main" id="{38065C7F-3E8D-4CAB-A442-A5D41B84D9F5}"/>
              </a:ext>
            </a:extLst>
          </p:cNvPr>
          <p:cNvSpPr>
            <a:spLocks noChangeArrowheads="1"/>
          </p:cNvSpPr>
          <p:nvPr/>
        </p:nvSpPr>
        <p:spPr bwMode="auto">
          <a:xfrm>
            <a:off x="6875318" y="63246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Main Development Region</a:t>
            </a:r>
          </a:p>
        </p:txBody>
      </p:sp>
      <p:sp>
        <p:nvSpPr>
          <p:cNvPr id="23" name="Line 33">
            <a:extLst>
              <a:ext uri="{FF2B5EF4-FFF2-40B4-BE49-F238E27FC236}">
                <a16:creationId xmlns:a16="http://schemas.microsoft.com/office/drawing/2014/main" id="{75495807-001C-4450-979E-D4418DACC01C}"/>
              </a:ext>
            </a:extLst>
          </p:cNvPr>
          <p:cNvSpPr>
            <a:spLocks noChangeShapeType="1"/>
          </p:cNvSpPr>
          <p:nvPr/>
        </p:nvSpPr>
        <p:spPr bwMode="auto">
          <a:xfrm flipH="1" flipV="1">
            <a:off x="5999018" y="5444837"/>
            <a:ext cx="477982" cy="990599"/>
          </a:xfrm>
          <a:prstGeom prst="line">
            <a:avLst/>
          </a:prstGeom>
          <a:noFill/>
          <a:ln w="12700">
            <a:solidFill>
              <a:srgbClr val="FF0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 name="Rectangle 32">
            <a:extLst>
              <a:ext uri="{FF2B5EF4-FFF2-40B4-BE49-F238E27FC236}">
                <a16:creationId xmlns:a16="http://schemas.microsoft.com/office/drawing/2014/main" id="{BD8FD244-C745-49F6-ABDB-19F0D3122540}"/>
              </a:ext>
            </a:extLst>
          </p:cNvPr>
          <p:cNvSpPr>
            <a:spLocks noChangeArrowheads="1"/>
          </p:cNvSpPr>
          <p:nvPr/>
        </p:nvSpPr>
        <p:spPr bwMode="auto">
          <a:xfrm>
            <a:off x="4220097" y="2296606"/>
            <a:ext cx="2655221" cy="235126"/>
          </a:xfrm>
          <a:prstGeom prst="rect">
            <a:avLst/>
          </a:prstGeom>
          <a:solidFill>
            <a:schemeClr val="bg1"/>
          </a:solidFill>
          <a:ln>
            <a:noFill/>
          </a:ln>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shear vector</a:t>
            </a:r>
          </a:p>
        </p:txBody>
      </p:sp>
      <p:sp>
        <p:nvSpPr>
          <p:cNvPr id="29" name="Oval 28">
            <a:extLst>
              <a:ext uri="{FF2B5EF4-FFF2-40B4-BE49-F238E27FC236}">
                <a16:creationId xmlns:a16="http://schemas.microsoft.com/office/drawing/2014/main" id="{32A3F434-9B5A-4EDD-A748-993AF291D6C0}"/>
              </a:ext>
            </a:extLst>
          </p:cNvPr>
          <p:cNvSpPr/>
          <p:nvPr/>
        </p:nvSpPr>
        <p:spPr>
          <a:xfrm rot="21301629">
            <a:off x="5424237" y="2990654"/>
            <a:ext cx="1295400" cy="141707"/>
          </a:xfrm>
          <a:prstGeom prst="ellipse">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24" name="Picture 4" descr="g-11-19">
            <a:extLst>
              <a:ext uri="{FF2B5EF4-FFF2-40B4-BE49-F238E27FC236}">
                <a16:creationId xmlns:a16="http://schemas.microsoft.com/office/drawing/2014/main" id="{10655704-094D-49BF-B9E6-9A79785F74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66" r="17021" b="82025"/>
          <a:stretch/>
        </p:blipFill>
        <p:spPr bwMode="auto">
          <a:xfrm>
            <a:off x="5520584" y="-32671"/>
            <a:ext cx="5694363" cy="208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7A0328FE-6FCC-488B-9591-460D760A8694}"/>
              </a:ext>
            </a:extLst>
          </p:cNvPr>
          <p:cNvSpPr txBox="1"/>
          <p:nvPr/>
        </p:nvSpPr>
        <p:spPr>
          <a:xfrm>
            <a:off x="990600" y="6473456"/>
            <a:ext cx="2433153" cy="307777"/>
          </a:xfrm>
          <a:prstGeom prst="rect">
            <a:avLst/>
          </a:prstGeom>
          <a:noFill/>
        </p:spPr>
        <p:txBody>
          <a:bodyPr wrap="square">
            <a:spAutoFit/>
          </a:bodyPr>
          <a:lstStyle/>
          <a:p>
            <a:r>
              <a:rPr kumimoji="0" lang="en-US" altLang="zh-CN" sz="14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Aiyyer</a:t>
            </a:r>
            <a:r>
              <a:rPr kumimoji="0" lang="en-US" altLang="zh-CN"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&amp; </a:t>
            </a:r>
            <a:r>
              <a:rPr kumimoji="0" lang="en-US" altLang="zh-CN" sz="14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Thorncroft</a:t>
            </a:r>
            <a:r>
              <a:rPr kumimoji="0" lang="en-US" altLang="zh-CN"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(2006, JC)</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lang="en-US" dirty="0"/>
          </a:p>
        </p:txBody>
      </p:sp>
      <p:sp>
        <p:nvSpPr>
          <p:cNvPr id="30" name="Rectangle 29">
            <a:extLst>
              <a:ext uri="{FF2B5EF4-FFF2-40B4-BE49-F238E27FC236}">
                <a16:creationId xmlns:a16="http://schemas.microsoft.com/office/drawing/2014/main" id="{0B7EC2D1-471C-48D0-95A8-D2E08BF2D385}"/>
              </a:ext>
            </a:extLst>
          </p:cNvPr>
          <p:cNvSpPr/>
          <p:nvPr/>
        </p:nvSpPr>
        <p:spPr>
          <a:xfrm>
            <a:off x="-21871" y="27892"/>
            <a:ext cx="9187741" cy="41247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7" name="TextBox 26">
            <a:extLst>
              <a:ext uri="{FF2B5EF4-FFF2-40B4-BE49-F238E27FC236}">
                <a16:creationId xmlns:a16="http://schemas.microsoft.com/office/drawing/2014/main" id="{6E196CD5-7FFA-419A-9846-81909F00AF66}"/>
              </a:ext>
            </a:extLst>
          </p:cNvPr>
          <p:cNvSpPr txBox="1"/>
          <p:nvPr/>
        </p:nvSpPr>
        <p:spPr>
          <a:xfrm>
            <a:off x="-18104" y="1241000"/>
            <a:ext cx="6256113" cy="80021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Segoe Print" panose="02000600000000000000" pitchFamily="2" charset="0"/>
                <a:ea typeface="+mn-ea"/>
                <a:cs typeface="+mn-cs"/>
              </a:rPr>
              <a:t>Why is vertical shear large in winter hemisphere?</a:t>
            </a:r>
          </a:p>
          <a:p>
            <a:pPr marL="0" marR="0" lvl="0" indent="0" algn="l" defTabSz="914400" rtl="0" eaLnBrk="0" fontAlgn="base" latinLnBrk="0" hangingPunct="0">
              <a:lnSpc>
                <a:spcPct val="100000"/>
              </a:lnSpc>
              <a:spcBef>
                <a:spcPct val="0"/>
              </a:spcBef>
              <a:spcAft>
                <a:spcPts val="120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Segoe Print" panose="02000600000000000000" pitchFamily="2" charset="0"/>
                <a:ea typeface="+mn-ea"/>
                <a:cs typeface="+mn-cs"/>
              </a:rPr>
              <a:t>How can Gill model explain the zonal variations?</a:t>
            </a:r>
          </a:p>
        </p:txBody>
      </p:sp>
      <p:sp>
        <p:nvSpPr>
          <p:cNvPr id="25" name="Rectangle 24">
            <a:extLst>
              <a:ext uri="{FF2B5EF4-FFF2-40B4-BE49-F238E27FC236}">
                <a16:creationId xmlns:a16="http://schemas.microsoft.com/office/drawing/2014/main" id="{AAEB7B1D-5E7C-41B5-93F6-F06C59C6E400}"/>
              </a:ext>
            </a:extLst>
          </p:cNvPr>
          <p:cNvSpPr/>
          <p:nvPr/>
        </p:nvSpPr>
        <p:spPr>
          <a:xfrm>
            <a:off x="3" y="6548844"/>
            <a:ext cx="1371598" cy="276999"/>
          </a:xfrm>
          <a:prstGeom prst="rect">
            <a:avLst/>
          </a:prstGeom>
        </p:spPr>
        <p:txBody>
          <a:bodyPr wrap="square" lIns="91440" tIns="45720" rIns="91440" bIns="45720" anchor="t">
            <a:spAutoFit/>
          </a:bodyPr>
          <a:lstStyle/>
          <a:p>
            <a:r>
              <a:rPr lang="en-US" altLang="en-US" sz="1200" b="1" dirty="0">
                <a:latin typeface="Calibri" panose="020F0502020204030204" pitchFamily="34" charset="0"/>
                <a:cs typeface="Calibri" panose="020F0502020204030204" pitchFamily="34" charset="0"/>
              </a:rPr>
              <a:t>Fig. 10.16</a:t>
            </a:r>
            <a:r>
              <a:rPr lang="en-US" altLang="en-US" sz="12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28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500"/>
                                        <p:tgtEl>
                                          <p:spTgt spid="29"/>
                                        </p:tgtEl>
                                      </p:cBhvr>
                                    </p:animEffect>
                                  </p:childTnLst>
                                </p:cTn>
                              </p:par>
                              <p:par>
                                <p:cTn id="28" presetID="22" presetClass="entr" presetSubtype="2"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righ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a:extLst>
              <a:ext uri="{FF2B5EF4-FFF2-40B4-BE49-F238E27FC236}">
                <a16:creationId xmlns:a16="http://schemas.microsoft.com/office/drawing/2014/main" id="{10A75418-9AE9-4810-865F-8E1EF6570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719" t="52367" r="25191"/>
          <a:stretch>
            <a:fillRect/>
          </a:stretch>
        </p:blipFill>
        <p:spPr bwMode="auto">
          <a:xfrm>
            <a:off x="457200" y="2679700"/>
            <a:ext cx="39624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5">
            <a:extLst>
              <a:ext uri="{FF2B5EF4-FFF2-40B4-BE49-F238E27FC236}">
                <a16:creationId xmlns:a16="http://schemas.microsoft.com/office/drawing/2014/main" id="{A68DD454-8BCA-4324-853C-E71C1FC83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641" r="25191" b="51884"/>
          <a:stretch>
            <a:fillRect/>
          </a:stretch>
        </p:blipFill>
        <p:spPr bwMode="auto">
          <a:xfrm>
            <a:off x="4724400" y="2667000"/>
            <a:ext cx="40386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Rectangle 6">
            <a:extLst>
              <a:ext uri="{FF2B5EF4-FFF2-40B4-BE49-F238E27FC236}">
                <a16:creationId xmlns:a16="http://schemas.microsoft.com/office/drawing/2014/main" id="{A508F628-0385-4C49-A4DF-15156CF3EA70}"/>
              </a:ext>
            </a:extLst>
          </p:cNvPr>
          <p:cNvSpPr>
            <a:spLocks noChangeArrowheads="1"/>
          </p:cNvSpPr>
          <p:nvPr/>
        </p:nvSpPr>
        <p:spPr bwMode="auto">
          <a:xfrm>
            <a:off x="152400" y="11430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zh-CN" sz="2600" b="1" dirty="0">
                <a:solidFill>
                  <a:schemeClr val="tx2"/>
                </a:solidFill>
                <a:ea typeface="SimSun" panose="02010600030101010101" pitchFamily="2" charset="-122"/>
              </a:rPr>
              <a:t>Tracks of major hurricanes (1900-2009)</a:t>
            </a:r>
          </a:p>
        </p:txBody>
      </p:sp>
      <p:sp>
        <p:nvSpPr>
          <p:cNvPr id="40965" name="Rectangle 7">
            <a:extLst>
              <a:ext uri="{FF2B5EF4-FFF2-40B4-BE49-F238E27FC236}">
                <a16:creationId xmlns:a16="http://schemas.microsoft.com/office/drawing/2014/main" id="{F98B5135-5DF6-40A7-A431-5848F5A4206A}"/>
              </a:ext>
            </a:extLst>
          </p:cNvPr>
          <p:cNvSpPr>
            <a:spLocks noChangeArrowheads="1"/>
          </p:cNvSpPr>
          <p:nvPr/>
        </p:nvSpPr>
        <p:spPr bwMode="auto">
          <a:xfrm>
            <a:off x="1371600" y="5257800"/>
            <a:ext cx="2133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zh-CN" sz="2000" dirty="0">
                <a:solidFill>
                  <a:srgbClr val="C00000"/>
                </a:solidFill>
                <a:latin typeface="Calibri" panose="020F0502020204030204" pitchFamily="34" charset="0"/>
                <a:ea typeface="SimSun" panose="02010600030101010101" pitchFamily="2" charset="-122"/>
                <a:cs typeface="Calibri" panose="020F0502020204030204" pitchFamily="34" charset="0"/>
              </a:rPr>
              <a:t>43</a:t>
            </a:r>
            <a:r>
              <a:rPr lang="en-US" altLang="zh-CN" sz="2000" dirty="0">
                <a:latin typeface="Calibri" panose="020F0502020204030204" pitchFamily="34" charset="0"/>
                <a:ea typeface="SimSun" panose="02010600030101010101" pitchFamily="2" charset="-122"/>
                <a:cs typeface="Calibri" panose="020F0502020204030204" pitchFamily="34" charset="0"/>
              </a:rPr>
              <a:t> major hurricanes and</a:t>
            </a:r>
          </a:p>
          <a:p>
            <a:pPr algn="ctr" eaLnBrk="1" hangingPunct="1">
              <a:spcBef>
                <a:spcPct val="0"/>
              </a:spcBef>
              <a:buFontTx/>
              <a:buNone/>
            </a:pPr>
            <a:r>
              <a:rPr lang="en-US" altLang="zh-CN" sz="2000" dirty="0">
                <a:solidFill>
                  <a:srgbClr val="C00000"/>
                </a:solidFill>
                <a:latin typeface="Calibri" panose="020F0502020204030204" pitchFamily="34" charset="0"/>
                <a:ea typeface="SimSun" panose="02010600030101010101" pitchFamily="2" charset="-122"/>
                <a:cs typeface="Calibri" panose="020F0502020204030204" pitchFamily="34" charset="0"/>
              </a:rPr>
              <a:t>85</a:t>
            </a:r>
            <a:r>
              <a:rPr lang="en-US" altLang="zh-CN" sz="2000" dirty="0">
                <a:latin typeface="Calibri" panose="020F0502020204030204" pitchFamily="34" charset="0"/>
                <a:ea typeface="SimSun" panose="02010600030101010101" pitchFamily="2" charset="-122"/>
                <a:cs typeface="Calibri" panose="020F0502020204030204" pitchFamily="34" charset="0"/>
              </a:rPr>
              <a:t> major hurricane days</a:t>
            </a:r>
          </a:p>
        </p:txBody>
      </p:sp>
      <p:sp>
        <p:nvSpPr>
          <p:cNvPr id="40966" name="Rectangle 8">
            <a:extLst>
              <a:ext uri="{FF2B5EF4-FFF2-40B4-BE49-F238E27FC236}">
                <a16:creationId xmlns:a16="http://schemas.microsoft.com/office/drawing/2014/main" id="{22AD5779-32A9-4927-A9CE-D2552FA9B7B0}"/>
              </a:ext>
            </a:extLst>
          </p:cNvPr>
          <p:cNvSpPr>
            <a:spLocks noChangeArrowheads="1"/>
          </p:cNvSpPr>
          <p:nvPr/>
        </p:nvSpPr>
        <p:spPr bwMode="auto">
          <a:xfrm>
            <a:off x="5867400" y="5257800"/>
            <a:ext cx="2133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zh-CN" sz="2000" dirty="0">
                <a:solidFill>
                  <a:srgbClr val="0070C0"/>
                </a:solidFill>
                <a:latin typeface="Calibri" panose="020F0502020204030204" pitchFamily="34" charset="0"/>
                <a:ea typeface="SimSun" panose="02010600030101010101" pitchFamily="2" charset="-122"/>
                <a:cs typeface="Calibri" panose="020F0502020204030204" pitchFamily="34" charset="0"/>
              </a:rPr>
              <a:t>82</a:t>
            </a:r>
            <a:r>
              <a:rPr lang="en-US" altLang="zh-CN" sz="2000" dirty="0">
                <a:latin typeface="Calibri" panose="020F0502020204030204" pitchFamily="34" charset="0"/>
                <a:ea typeface="SimSun" panose="02010600030101010101" pitchFamily="2" charset="-122"/>
                <a:cs typeface="Calibri" panose="020F0502020204030204" pitchFamily="34" charset="0"/>
              </a:rPr>
              <a:t> major hurricanes and</a:t>
            </a:r>
          </a:p>
          <a:p>
            <a:pPr algn="ctr" eaLnBrk="1" hangingPunct="1">
              <a:spcBef>
                <a:spcPct val="0"/>
              </a:spcBef>
              <a:buFontTx/>
              <a:buNone/>
            </a:pPr>
            <a:r>
              <a:rPr lang="en-US" altLang="zh-CN" sz="2000" dirty="0">
                <a:solidFill>
                  <a:srgbClr val="0070C0"/>
                </a:solidFill>
                <a:latin typeface="Calibri" panose="020F0502020204030204" pitchFamily="34" charset="0"/>
                <a:ea typeface="SimSun" panose="02010600030101010101" pitchFamily="2" charset="-122"/>
                <a:cs typeface="Calibri" panose="020F0502020204030204" pitchFamily="34" charset="0"/>
              </a:rPr>
              <a:t>186</a:t>
            </a:r>
            <a:r>
              <a:rPr lang="en-US" altLang="zh-CN" sz="2000" dirty="0">
                <a:latin typeface="Calibri" panose="020F0502020204030204" pitchFamily="34" charset="0"/>
                <a:ea typeface="SimSun" panose="02010600030101010101" pitchFamily="2" charset="-122"/>
                <a:cs typeface="Calibri" panose="020F0502020204030204" pitchFamily="34" charset="0"/>
              </a:rPr>
              <a:t> major hurricane days</a:t>
            </a:r>
          </a:p>
        </p:txBody>
      </p:sp>
      <p:sp>
        <p:nvSpPr>
          <p:cNvPr id="40967" name="Rectangle 9">
            <a:extLst>
              <a:ext uri="{FF2B5EF4-FFF2-40B4-BE49-F238E27FC236}">
                <a16:creationId xmlns:a16="http://schemas.microsoft.com/office/drawing/2014/main" id="{45C0F883-E29C-4958-A043-0946559DDD7F}"/>
              </a:ext>
            </a:extLst>
          </p:cNvPr>
          <p:cNvSpPr>
            <a:spLocks noChangeArrowheads="1"/>
          </p:cNvSpPr>
          <p:nvPr/>
        </p:nvSpPr>
        <p:spPr bwMode="auto">
          <a:xfrm>
            <a:off x="1371600" y="1905000"/>
            <a:ext cx="2133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zh-CN" sz="2000" b="1">
                <a:solidFill>
                  <a:srgbClr val="FF0000"/>
                </a:solidFill>
                <a:ea typeface="SimSun" panose="02010600030101010101" pitchFamily="2" charset="-122"/>
              </a:rPr>
              <a:t>28 El Nino years</a:t>
            </a:r>
          </a:p>
        </p:txBody>
      </p:sp>
      <p:sp>
        <p:nvSpPr>
          <p:cNvPr id="40968" name="Rectangle 10">
            <a:extLst>
              <a:ext uri="{FF2B5EF4-FFF2-40B4-BE49-F238E27FC236}">
                <a16:creationId xmlns:a16="http://schemas.microsoft.com/office/drawing/2014/main" id="{5BE2E2E8-191C-41C3-855B-A578B8F1E4AD}"/>
              </a:ext>
            </a:extLst>
          </p:cNvPr>
          <p:cNvSpPr>
            <a:spLocks noChangeArrowheads="1"/>
          </p:cNvSpPr>
          <p:nvPr/>
        </p:nvSpPr>
        <p:spPr bwMode="auto">
          <a:xfrm>
            <a:off x="5638800" y="1905000"/>
            <a:ext cx="2133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zh-CN" sz="2000" b="1" dirty="0">
                <a:solidFill>
                  <a:srgbClr val="0070C0"/>
                </a:solidFill>
                <a:ea typeface="SimSun" panose="02010600030101010101" pitchFamily="2" charset="-122"/>
              </a:rPr>
              <a:t>26 La Nina years</a:t>
            </a:r>
          </a:p>
        </p:txBody>
      </p:sp>
      <p:sp>
        <p:nvSpPr>
          <p:cNvPr id="40969" name="Rectangle 11">
            <a:extLst>
              <a:ext uri="{FF2B5EF4-FFF2-40B4-BE49-F238E27FC236}">
                <a16:creationId xmlns:a16="http://schemas.microsoft.com/office/drawing/2014/main" id="{96AD919C-B59D-4874-922B-CE47B1120BA8}"/>
              </a:ext>
            </a:extLst>
          </p:cNvPr>
          <p:cNvSpPr>
            <a:spLocks noChangeArrowheads="1"/>
          </p:cNvSpPr>
          <p:nvPr/>
        </p:nvSpPr>
        <p:spPr bwMode="auto">
          <a:xfrm>
            <a:off x="7543800" y="6248400"/>
            <a:ext cx="99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zh-CN" sz="1500" i="1">
                <a:ea typeface="SimSun" panose="02010600030101010101" pitchFamily="2" charset="-122"/>
              </a:rPr>
              <a:t>(Klotzbach 2011)</a:t>
            </a:r>
          </a:p>
        </p:txBody>
      </p:sp>
      <p:sp>
        <p:nvSpPr>
          <p:cNvPr id="40970" name="TextBox 1">
            <a:extLst>
              <a:ext uri="{FF2B5EF4-FFF2-40B4-BE49-F238E27FC236}">
                <a16:creationId xmlns:a16="http://schemas.microsoft.com/office/drawing/2014/main" id="{054CE959-FC33-4F39-925A-F0799D91B375}"/>
              </a:ext>
            </a:extLst>
          </p:cNvPr>
          <p:cNvSpPr txBox="1">
            <a:spLocks noChangeArrowheads="1"/>
          </p:cNvSpPr>
          <p:nvPr/>
        </p:nvSpPr>
        <p:spPr bwMode="auto">
          <a:xfrm>
            <a:off x="787400" y="457200"/>
            <a:ext cx="805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0070C0"/>
                </a:solidFill>
              </a:rPr>
              <a:t>Environmental control on tropical cyclone statistics</a:t>
            </a:r>
          </a:p>
        </p:txBody>
      </p:sp>
      <p:sp>
        <p:nvSpPr>
          <p:cNvPr id="13" name="Rectangle 12">
            <a:extLst>
              <a:ext uri="{FF2B5EF4-FFF2-40B4-BE49-F238E27FC236}">
                <a16:creationId xmlns:a16="http://schemas.microsoft.com/office/drawing/2014/main" id="{99C66FF1-D9B2-4B25-89A8-1EAB15B27A08}"/>
              </a:ext>
            </a:extLst>
          </p:cNvPr>
          <p:cNvSpPr/>
          <p:nvPr/>
        </p:nvSpPr>
        <p:spPr>
          <a:xfrm>
            <a:off x="3" y="6548844"/>
            <a:ext cx="1371598" cy="276999"/>
          </a:xfrm>
          <a:prstGeom prst="rect">
            <a:avLst/>
          </a:prstGeom>
        </p:spPr>
        <p:txBody>
          <a:bodyPr wrap="square" lIns="91440" tIns="45720" rIns="91440" bIns="45720" anchor="t">
            <a:spAutoFit/>
          </a:bodyPr>
          <a:lstStyle/>
          <a:p>
            <a:r>
              <a:rPr lang="en-US" altLang="en-US" sz="1200" b="1" dirty="0">
                <a:latin typeface="Calibri" panose="020F0502020204030204" pitchFamily="34" charset="0"/>
                <a:cs typeface="Calibri" panose="020F0502020204030204" pitchFamily="34" charset="0"/>
              </a:rPr>
              <a:t>Fig. 10.17</a:t>
            </a:r>
            <a:r>
              <a:rPr lang="en-US" altLang="en-US" sz="12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2521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18DFF2-3B5A-48A3-8B36-1FB26422BC59}"/>
              </a:ext>
            </a:extLst>
          </p:cNvPr>
          <p:cNvSpPr/>
          <p:nvPr/>
        </p:nvSpPr>
        <p:spPr>
          <a:xfrm>
            <a:off x="243132" y="5765659"/>
            <a:ext cx="8449960" cy="954107"/>
          </a:xfrm>
          <a:prstGeom prst="rect">
            <a:avLst/>
          </a:prstGeom>
        </p:spPr>
        <p:txBody>
          <a:bodyPr wrap="square" lIns="91440" tIns="45720" rIns="91440" bIns="45720" anchor="t">
            <a:spAutoFit/>
          </a:bodyPr>
          <a:lstStyle/>
          <a:p>
            <a:pPr eaLnBrk="0" fontAlgn="base" hangingPunct="0">
              <a:spcBef>
                <a:spcPct val="0"/>
              </a:spcBef>
              <a:spcAft>
                <a:spcPct val="0"/>
              </a:spcAft>
              <a:defRPr/>
            </a:pPr>
            <a:r>
              <a:rPr kumimoji="0" lang="en-US" sz="1400" b="1" i="0" u="none" strike="noStrike" kern="1200" cap="none" spc="0" normalizeH="0" baseline="0" noProof="0" dirty="0">
                <a:ln>
                  <a:noFill/>
                </a:ln>
                <a:solidFill>
                  <a:srgbClr val="000000"/>
                </a:solidFill>
                <a:effectLst/>
                <a:uLnTx/>
                <a:uFillTx/>
                <a:latin typeface="Calibri"/>
                <a:cs typeface="Calibri"/>
              </a:rPr>
              <a:t>Fig. </a:t>
            </a:r>
            <a:r>
              <a:rPr lang="en-US" sz="1400" b="1" dirty="0">
                <a:solidFill>
                  <a:srgbClr val="000000"/>
                </a:solidFill>
                <a:latin typeface="Calibri"/>
                <a:cs typeface="Calibri"/>
              </a:rPr>
              <a:t>10.18</a:t>
            </a:r>
            <a:r>
              <a:rPr kumimoji="0" lang="en-US" sz="1400" b="0" i="0" u="none" strike="noStrike" kern="1200" cap="none" spc="0" normalizeH="0" baseline="0" noProof="0" dirty="0">
                <a:ln>
                  <a:noFill/>
                </a:ln>
                <a:solidFill>
                  <a:srgbClr val="000000"/>
                </a:solidFill>
                <a:effectLst/>
                <a:uLnTx/>
                <a:uFillTx/>
                <a:latin typeface="Calibri"/>
                <a:cs typeface="Calibri"/>
              </a:rPr>
              <a:t>. (a)</a:t>
            </a:r>
            <a:r>
              <a:rPr lang="en-US" sz="1400" dirty="0">
                <a:solidFill>
                  <a:srgbClr val="000000"/>
                </a:solidFill>
                <a:latin typeface="Calibri"/>
                <a:cs typeface="Calibri"/>
              </a:rPr>
              <a:t> El Niño and (b) La Niña composites </a:t>
            </a:r>
            <a:r>
              <a:rPr kumimoji="0" lang="en-US" sz="1400" b="0" i="0" u="none" strike="noStrike" kern="1200" cap="none" spc="0" normalizeH="0" baseline="0" noProof="0" dirty="0">
                <a:ln>
                  <a:noFill/>
                </a:ln>
                <a:solidFill>
                  <a:srgbClr val="000000"/>
                </a:solidFill>
                <a:effectLst/>
                <a:uLnTx/>
                <a:uFillTx/>
                <a:latin typeface="Calibri"/>
                <a:cs typeface="Calibri"/>
              </a:rPr>
              <a:t>: </a:t>
            </a:r>
            <a:r>
              <a:rPr lang="en-US" sz="1400" dirty="0">
                <a:solidFill>
                  <a:srgbClr val="000000"/>
                </a:solidFill>
                <a:latin typeface="Calibri"/>
                <a:cs typeface="Calibri"/>
              </a:rPr>
              <a:t>shear vectors (m/s, zonal component in color shading, zero highlighted in red contours) and TC genesis. (c) El</a:t>
            </a:r>
            <a:r>
              <a:rPr kumimoji="0" lang="en-US" sz="1400" b="0" i="0" u="none" strike="noStrike" kern="1200" cap="none" spc="0" normalizeH="0" baseline="0" noProof="0" dirty="0">
                <a:ln>
                  <a:noFill/>
                </a:ln>
                <a:solidFill>
                  <a:srgbClr val="000000"/>
                </a:solidFill>
                <a:effectLst/>
                <a:uLnTx/>
                <a:uFillTx/>
                <a:latin typeface="Calibri"/>
                <a:cs typeface="Calibri"/>
              </a:rPr>
              <a:t> </a:t>
            </a:r>
            <a:r>
              <a:rPr lang="en-US" sz="1400" dirty="0">
                <a:solidFill>
                  <a:srgbClr val="000000"/>
                </a:solidFill>
                <a:latin typeface="Calibri"/>
                <a:cs typeface="Calibri"/>
              </a:rPr>
              <a:t>Niño</a:t>
            </a:r>
            <a:r>
              <a:rPr kumimoji="0" lang="en-US" sz="1400" b="0" i="0" u="none" strike="noStrike" kern="1200" cap="none" spc="0" normalizeH="0" baseline="0" noProof="0" dirty="0">
                <a:ln>
                  <a:noFill/>
                </a:ln>
                <a:solidFill>
                  <a:srgbClr val="000000"/>
                </a:solidFill>
                <a:effectLst/>
                <a:uLnTx/>
                <a:uFillTx/>
                <a:latin typeface="Calibri"/>
                <a:cs typeface="Calibri"/>
              </a:rPr>
              <a:t> – La </a:t>
            </a:r>
            <a:r>
              <a:rPr lang="en-US" sz="1400" dirty="0">
                <a:solidFill>
                  <a:srgbClr val="000000"/>
                </a:solidFill>
                <a:latin typeface="Calibri"/>
                <a:cs typeface="Calibri"/>
              </a:rPr>
              <a:t>Niña</a:t>
            </a:r>
            <a:r>
              <a:rPr kumimoji="0" lang="en-US" sz="1400" b="0" i="0" u="none" strike="noStrike" kern="1200" cap="none" spc="0" normalizeH="0" baseline="0" noProof="0" dirty="0">
                <a:ln>
                  <a:noFill/>
                </a:ln>
                <a:solidFill>
                  <a:srgbClr val="000000"/>
                </a:solidFill>
                <a:effectLst/>
                <a:uLnTx/>
                <a:uFillTx/>
                <a:latin typeface="Calibri"/>
                <a:cs typeface="Calibri"/>
              </a:rPr>
              <a:t> differences in </a:t>
            </a:r>
            <a:r>
              <a:rPr lang="en-US" sz="1400" dirty="0">
                <a:solidFill>
                  <a:srgbClr val="000000"/>
                </a:solidFill>
                <a:latin typeface="Calibri"/>
                <a:cs typeface="Calibri"/>
              </a:rPr>
              <a:t>shear vectors and 850-200 </a:t>
            </a:r>
            <a:r>
              <a:rPr lang="en-US" sz="1400" dirty="0" err="1">
                <a:solidFill>
                  <a:srgbClr val="000000"/>
                </a:solidFill>
                <a:latin typeface="Calibri"/>
                <a:cs typeface="Calibri"/>
              </a:rPr>
              <a:t>hPa</a:t>
            </a:r>
            <a:r>
              <a:rPr lang="en-US" sz="1400" dirty="0">
                <a:solidFill>
                  <a:srgbClr val="000000"/>
                </a:solidFill>
                <a:latin typeface="Calibri"/>
                <a:cs typeface="Calibri"/>
              </a:rPr>
              <a:t> mean temperature (positive/negative in gray shading/contours). The anomalous shear vectors that strengthen/weaken the mean scalar shear are colored in red/blue. Courtesy Y. Shi.</a:t>
            </a:r>
            <a:endParaRPr lang="en-US"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a:endParaRPr>
          </a:p>
        </p:txBody>
      </p:sp>
      <p:pic>
        <p:nvPicPr>
          <p:cNvPr id="2" name="Picture 4">
            <a:extLst>
              <a:ext uri="{FF2B5EF4-FFF2-40B4-BE49-F238E27FC236}">
                <a16:creationId xmlns:a16="http://schemas.microsoft.com/office/drawing/2014/main" id="{B148CBF7-90EB-44AE-8D92-33E688C7F645}"/>
              </a:ext>
            </a:extLst>
          </p:cNvPr>
          <p:cNvPicPr>
            <a:picLocks noChangeAspect="1"/>
          </p:cNvPicPr>
          <p:nvPr/>
        </p:nvPicPr>
        <p:blipFill>
          <a:blip r:embed="rId3"/>
          <a:stretch>
            <a:fillRect/>
          </a:stretch>
        </p:blipFill>
        <p:spPr>
          <a:xfrm>
            <a:off x="16496" y="135012"/>
            <a:ext cx="6784801" cy="5427588"/>
          </a:xfrm>
          <a:prstGeom prst="rect">
            <a:avLst/>
          </a:prstGeom>
        </p:spPr>
      </p:pic>
      <p:sp>
        <p:nvSpPr>
          <p:cNvPr id="4" name="Rectangle 23">
            <a:extLst>
              <a:ext uri="{FF2B5EF4-FFF2-40B4-BE49-F238E27FC236}">
                <a16:creationId xmlns:a16="http://schemas.microsoft.com/office/drawing/2014/main" id="{3AD7FFAF-5C1E-4BBF-9466-E694A8E024E2}"/>
              </a:ext>
            </a:extLst>
          </p:cNvPr>
          <p:cNvSpPr>
            <a:spLocks noChangeArrowheads="1"/>
          </p:cNvSpPr>
          <p:nvPr/>
        </p:nvSpPr>
        <p:spPr bwMode="auto">
          <a:xfrm>
            <a:off x="4151025" y="3708828"/>
            <a:ext cx="1228720" cy="22841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tangle 32">
            <a:extLst>
              <a:ext uri="{FF2B5EF4-FFF2-40B4-BE49-F238E27FC236}">
                <a16:creationId xmlns:a16="http://schemas.microsoft.com/office/drawing/2014/main" id="{B3499E2A-EAEC-4145-9A5F-41070AD8A683}"/>
              </a:ext>
            </a:extLst>
          </p:cNvPr>
          <p:cNvSpPr>
            <a:spLocks noChangeArrowheads="1"/>
          </p:cNvSpPr>
          <p:nvPr/>
        </p:nvSpPr>
        <p:spPr bwMode="auto">
          <a:xfrm>
            <a:off x="6534892" y="3559697"/>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effectLst/>
                <a:uLnTx/>
                <a:uFillTx/>
                <a:latin typeface="Calibri" panose="020F0502020204030204" pitchFamily="34" charset="0"/>
                <a:ea typeface="SimSun" panose="02010600030101010101" pitchFamily="2" charset="-122"/>
                <a:cs typeface="Calibri" panose="020F0502020204030204" pitchFamily="34" charset="0"/>
              </a:rPr>
              <a:t>Main Development Region</a:t>
            </a:r>
          </a:p>
        </p:txBody>
      </p:sp>
      <p:sp>
        <p:nvSpPr>
          <p:cNvPr id="7" name="Rectangle 23">
            <a:extLst>
              <a:ext uri="{FF2B5EF4-FFF2-40B4-BE49-F238E27FC236}">
                <a16:creationId xmlns:a16="http://schemas.microsoft.com/office/drawing/2014/main" id="{F16B73A2-6BB2-410C-85A3-6A810049C05F}"/>
              </a:ext>
            </a:extLst>
          </p:cNvPr>
          <p:cNvSpPr>
            <a:spLocks noChangeArrowheads="1"/>
          </p:cNvSpPr>
          <p:nvPr/>
        </p:nvSpPr>
        <p:spPr bwMode="auto">
          <a:xfrm>
            <a:off x="4151025" y="1826298"/>
            <a:ext cx="1228720" cy="22841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23">
            <a:extLst>
              <a:ext uri="{FF2B5EF4-FFF2-40B4-BE49-F238E27FC236}">
                <a16:creationId xmlns:a16="http://schemas.microsoft.com/office/drawing/2014/main" id="{29C65DE2-8E21-4E45-9D0A-A7739DADA193}"/>
              </a:ext>
            </a:extLst>
          </p:cNvPr>
          <p:cNvSpPr>
            <a:spLocks noChangeArrowheads="1"/>
          </p:cNvSpPr>
          <p:nvPr/>
        </p:nvSpPr>
        <p:spPr bwMode="auto">
          <a:xfrm>
            <a:off x="4151025" y="584444"/>
            <a:ext cx="1228720" cy="22841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TextBox 2">
            <a:extLst>
              <a:ext uri="{FF2B5EF4-FFF2-40B4-BE49-F238E27FC236}">
                <a16:creationId xmlns:a16="http://schemas.microsoft.com/office/drawing/2014/main" id="{DEA4E984-268F-416C-B770-E52A330BE033}"/>
              </a:ext>
            </a:extLst>
          </p:cNvPr>
          <p:cNvSpPr txBox="1"/>
          <p:nvPr/>
        </p:nvSpPr>
        <p:spPr>
          <a:xfrm>
            <a:off x="5695948" y="5004044"/>
            <a:ext cx="1677887" cy="523220"/>
          </a:xfrm>
          <a:prstGeom prst="rect">
            <a:avLst/>
          </a:prstGeom>
          <a:noFill/>
        </p:spPr>
        <p:txBody>
          <a:bodyPr wrap="square" rtlCol="0">
            <a:spAutoFit/>
          </a:bodyPr>
          <a:lstStyle/>
          <a:p>
            <a:pPr algn="ctr"/>
            <a:r>
              <a:rPr lang="en-US" sz="1400" dirty="0">
                <a:solidFill>
                  <a:srgbClr val="FF0000"/>
                </a:solidFill>
                <a:latin typeface="Calibri" panose="020F0502020204030204" pitchFamily="34" charset="0"/>
                <a:cs typeface="Calibri" panose="020F0502020204030204" pitchFamily="34" charset="0"/>
              </a:rPr>
              <a:t>Increased</a:t>
            </a:r>
            <a:r>
              <a:rPr lang="en-US" sz="1400" dirty="0">
                <a:latin typeface="Calibri" panose="020F0502020204030204" pitchFamily="34" charset="0"/>
                <a:cs typeface="Calibri" panose="020F0502020204030204" pitchFamily="34" charset="0"/>
              </a:rPr>
              <a:t>/</a:t>
            </a:r>
            <a:r>
              <a:rPr lang="en-US" sz="1400" dirty="0">
                <a:solidFill>
                  <a:srgbClr val="0070C0"/>
                </a:solidFill>
                <a:latin typeface="Calibri" panose="020F0502020204030204" pitchFamily="34" charset="0"/>
                <a:cs typeface="Calibri" panose="020F0502020204030204" pitchFamily="34" charset="0"/>
              </a:rPr>
              <a:t>deceased</a:t>
            </a:r>
            <a:r>
              <a:rPr lang="en-US" sz="1400" dirty="0">
                <a:latin typeface="Calibri" panose="020F0502020204030204" pitchFamily="34" charset="0"/>
                <a:cs typeface="Calibri" panose="020F0502020204030204" pitchFamily="34" charset="0"/>
              </a:rPr>
              <a:t> 200-850 </a:t>
            </a:r>
            <a:r>
              <a:rPr lang="en-US" sz="1400" dirty="0" err="1">
                <a:latin typeface="Calibri" panose="020F0502020204030204" pitchFamily="34" charset="0"/>
                <a:cs typeface="Calibri" panose="020F0502020204030204" pitchFamily="34" charset="0"/>
              </a:rPr>
              <a:t>hPa</a:t>
            </a:r>
            <a:r>
              <a:rPr lang="en-US" sz="1400" dirty="0">
                <a:latin typeface="Calibri" panose="020F0502020204030204" pitchFamily="34" charset="0"/>
                <a:cs typeface="Calibri" panose="020F0502020204030204" pitchFamily="34" charset="0"/>
              </a:rPr>
              <a:t> shear</a:t>
            </a:r>
          </a:p>
        </p:txBody>
      </p:sp>
      <p:sp>
        <p:nvSpPr>
          <p:cNvPr id="10" name="Rectangle 9">
            <a:extLst>
              <a:ext uri="{FF2B5EF4-FFF2-40B4-BE49-F238E27FC236}">
                <a16:creationId xmlns:a16="http://schemas.microsoft.com/office/drawing/2014/main" id="{8DFFAF62-C786-470A-95C5-43F2DFB36BF9}"/>
              </a:ext>
            </a:extLst>
          </p:cNvPr>
          <p:cNvSpPr/>
          <p:nvPr/>
        </p:nvSpPr>
        <p:spPr>
          <a:xfrm>
            <a:off x="5934306" y="46861"/>
            <a:ext cx="3057293" cy="1200329"/>
          </a:xfrm>
          <a:prstGeom prst="rect">
            <a:avLst/>
          </a:prstGeom>
        </p:spPr>
        <p:txBody>
          <a:bodyPr wrap="square">
            <a:spAutoFit/>
          </a:bodyPr>
          <a:lstStyle/>
          <a:p>
            <a:pPr algn="ctr"/>
            <a:r>
              <a:rPr lang="en-US" b="1" dirty="0">
                <a:latin typeface="Calibri" panose="020F0502020204030204" pitchFamily="34" charset="0"/>
                <a:cs typeface="Calibri" panose="020F0502020204030204" pitchFamily="34" charset="0"/>
              </a:rPr>
              <a:t>ENSO effect</a:t>
            </a:r>
          </a:p>
          <a:p>
            <a:pPr algn="ct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El Nino </a:t>
            </a:r>
            <a:r>
              <a:rPr lang="en-US" sz="1600" dirty="0">
                <a:latin typeface="Calibri" panose="020F0502020204030204" pitchFamily="34" charset="0"/>
                <a:cs typeface="Calibri" panose="020F0502020204030204" pitchFamily="34" charset="0"/>
                <a:sym typeface="Wingdings" panose="05000000000000000000" pitchFamily="2" charset="2"/>
              </a:rPr>
              <a:t> enhanced vertical shear </a:t>
            </a:r>
          </a:p>
          <a:p>
            <a:pPr algn="ctr"/>
            <a:r>
              <a:rPr lang="en-US" sz="1600" dirty="0">
                <a:latin typeface="Calibri" panose="020F0502020204030204" pitchFamily="34" charset="0"/>
                <a:cs typeface="Calibri" panose="020F0502020204030204" pitchFamily="34" charset="0"/>
                <a:sym typeface="Wingdings" panose="05000000000000000000" pitchFamily="2" charset="2"/>
              </a:rPr>
              <a:t> inactive TCs over N Atlantic</a:t>
            </a:r>
            <a:endParaRPr lang="en-US" sz="1600" dirty="0">
              <a:latin typeface="Calibri" panose="020F0502020204030204" pitchFamily="34" charset="0"/>
              <a:cs typeface="Calibri" panose="020F0502020204030204" pitchFamily="34" charset="0"/>
            </a:endParaRPr>
          </a:p>
        </p:txBody>
      </p:sp>
      <p:sp>
        <p:nvSpPr>
          <p:cNvPr id="11" name="Rectangle 23">
            <a:extLst>
              <a:ext uri="{FF2B5EF4-FFF2-40B4-BE49-F238E27FC236}">
                <a16:creationId xmlns:a16="http://schemas.microsoft.com/office/drawing/2014/main" id="{F08E07A2-B5EF-44B2-837E-68196B75D610}"/>
              </a:ext>
            </a:extLst>
          </p:cNvPr>
          <p:cNvSpPr>
            <a:spLocks noChangeArrowheads="1"/>
          </p:cNvSpPr>
          <p:nvPr/>
        </p:nvSpPr>
        <p:spPr bwMode="auto">
          <a:xfrm>
            <a:off x="1712625" y="737028"/>
            <a:ext cx="1228720" cy="228416"/>
          </a:xfrm>
          <a:prstGeom prst="rect">
            <a:avLst/>
          </a:prstGeom>
          <a:noFill/>
          <a:ln w="12700">
            <a:solidFill>
              <a:srgbClr val="00CC00">
                <a:alpha val="50196"/>
              </a:srgb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 name="Rectangle 23">
            <a:extLst>
              <a:ext uri="{FF2B5EF4-FFF2-40B4-BE49-F238E27FC236}">
                <a16:creationId xmlns:a16="http://schemas.microsoft.com/office/drawing/2014/main" id="{5BE7D482-89B4-4E7F-A58C-0CE11730FCBE}"/>
              </a:ext>
            </a:extLst>
          </p:cNvPr>
          <p:cNvSpPr>
            <a:spLocks noChangeArrowheads="1"/>
          </p:cNvSpPr>
          <p:nvPr/>
        </p:nvSpPr>
        <p:spPr bwMode="auto">
          <a:xfrm>
            <a:off x="1712625" y="1940506"/>
            <a:ext cx="1228720" cy="228416"/>
          </a:xfrm>
          <a:prstGeom prst="rect">
            <a:avLst/>
          </a:prstGeom>
          <a:noFill/>
          <a:ln w="12700">
            <a:solidFill>
              <a:srgbClr val="00CC00">
                <a:alpha val="50196"/>
              </a:srgb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 name="TextBox 14">
            <a:extLst>
              <a:ext uri="{FF2B5EF4-FFF2-40B4-BE49-F238E27FC236}">
                <a16:creationId xmlns:a16="http://schemas.microsoft.com/office/drawing/2014/main" id="{A0376214-0A11-454A-B01F-9FDFC3BCC350}"/>
              </a:ext>
            </a:extLst>
          </p:cNvPr>
          <p:cNvSpPr txBox="1"/>
          <p:nvPr/>
        </p:nvSpPr>
        <p:spPr>
          <a:xfrm>
            <a:off x="4468112" y="60968"/>
            <a:ext cx="1371600" cy="307777"/>
          </a:xfrm>
          <a:prstGeom prst="rect">
            <a:avLst/>
          </a:prstGeom>
          <a:noFill/>
        </p:spPr>
        <p:txBody>
          <a:bodyPr wrap="square">
            <a:spAutoFit/>
          </a:bodyPr>
          <a:lstStyle/>
          <a:p>
            <a:r>
              <a:rPr kumimoji="0" lang="en-US" sz="1400" b="0" i="0" u="none" strike="noStrike" kern="1200" cap="none" spc="0" normalizeH="0" baseline="0" noProof="0" dirty="0">
                <a:ln>
                  <a:noFill/>
                </a:ln>
                <a:solidFill>
                  <a:srgbClr val="000000"/>
                </a:solidFill>
                <a:effectLst/>
                <a:uLnTx/>
                <a:uFillTx/>
                <a:latin typeface="Calibri"/>
                <a:ea typeface="+mn-ea"/>
                <a:cs typeface="Calibri"/>
              </a:rPr>
              <a:t>JASO 1982-2020</a:t>
            </a:r>
            <a:endParaRPr lang="en-US" dirty="0"/>
          </a:p>
        </p:txBody>
      </p:sp>
    </p:spTree>
    <p:extLst>
      <p:ext uri="{BB962C8B-B14F-4D97-AF65-F5344CB8AC3E}">
        <p14:creationId xmlns:p14="http://schemas.microsoft.com/office/powerpoint/2010/main" val="1091183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72DD0CF-5F0C-4BA0-89ED-F6FC587D6BC5}"/>
              </a:ext>
            </a:extLst>
          </p:cNvPr>
          <p:cNvSpPr>
            <a:spLocks noGrp="1" noChangeArrowheads="1"/>
          </p:cNvSpPr>
          <p:nvPr>
            <p:ph type="title"/>
          </p:nvPr>
        </p:nvSpPr>
        <p:spPr>
          <a:xfrm>
            <a:off x="104775" y="67222"/>
            <a:ext cx="8915400" cy="1143000"/>
          </a:xfrm>
        </p:spPr>
        <p:txBody>
          <a:bodyPr/>
          <a:lstStyle/>
          <a:p>
            <a:pPr eaLnBrk="1" hangingPunct="1"/>
            <a:r>
              <a:rPr lang="en-US" altLang="zh-CN" sz="3000" b="1" dirty="0">
                <a:latin typeface="Calibri" panose="020F0502020204030204" pitchFamily="34" charset="0"/>
                <a:ea typeface="SimSun" panose="02010600030101010101" pitchFamily="2" charset="-122"/>
                <a:cs typeface="Calibri" panose="020F0502020204030204" pitchFamily="34" charset="0"/>
              </a:rPr>
              <a:t>Interannual variability of N Atlantic hurricane counts</a:t>
            </a:r>
          </a:p>
        </p:txBody>
      </p:sp>
      <p:sp>
        <p:nvSpPr>
          <p:cNvPr id="44035" name="Rectangle 3">
            <a:extLst>
              <a:ext uri="{FF2B5EF4-FFF2-40B4-BE49-F238E27FC236}">
                <a16:creationId xmlns:a16="http://schemas.microsoft.com/office/drawing/2014/main" id="{A40ABE67-D4AC-46A1-AE43-BAAF728DE2AB}"/>
              </a:ext>
            </a:extLst>
          </p:cNvPr>
          <p:cNvSpPr>
            <a:spLocks noGrp="1" noChangeArrowheads="1"/>
          </p:cNvSpPr>
          <p:nvPr>
            <p:ph type="body" idx="1"/>
          </p:nvPr>
        </p:nvSpPr>
        <p:spPr>
          <a:xfrm>
            <a:off x="457200" y="1447800"/>
            <a:ext cx="8229600" cy="4525963"/>
          </a:xfrm>
        </p:spPr>
        <p:txBody>
          <a:bodyPr/>
          <a:lstStyle/>
          <a:p>
            <a:pPr eaLnBrk="1" hangingPunct="1"/>
            <a:endParaRPr lang="en-US" altLang="en-US" dirty="0"/>
          </a:p>
        </p:txBody>
      </p:sp>
      <p:sp>
        <p:nvSpPr>
          <p:cNvPr id="44037" name="Rectangle 6">
            <a:extLst>
              <a:ext uri="{FF2B5EF4-FFF2-40B4-BE49-F238E27FC236}">
                <a16:creationId xmlns:a16="http://schemas.microsoft.com/office/drawing/2014/main" id="{1FB9CD23-B912-492D-ADB3-829332ED75B9}"/>
              </a:ext>
            </a:extLst>
          </p:cNvPr>
          <p:cNvSpPr>
            <a:spLocks noChangeArrowheads="1"/>
          </p:cNvSpPr>
          <p:nvPr/>
        </p:nvSpPr>
        <p:spPr bwMode="auto">
          <a:xfrm>
            <a:off x="4707023" y="4321608"/>
            <a:ext cx="137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2000" b="1">
                <a:solidFill>
                  <a:srgbClr val="FF0000"/>
                </a:solidFill>
                <a:ea typeface="SimSun" panose="02010600030101010101" pitchFamily="2" charset="-122"/>
              </a:rPr>
              <a:t>observations</a:t>
            </a:r>
          </a:p>
          <a:p>
            <a:pPr eaLnBrk="1" hangingPunct="1">
              <a:spcBef>
                <a:spcPct val="0"/>
              </a:spcBef>
              <a:buFontTx/>
              <a:buNone/>
            </a:pPr>
            <a:endParaRPr lang="en-US" altLang="zh-CN" sz="2000" b="1">
              <a:solidFill>
                <a:srgbClr val="FF0000"/>
              </a:solidFill>
              <a:ea typeface="SimSun" panose="02010600030101010101" pitchFamily="2" charset="-122"/>
            </a:endParaRPr>
          </a:p>
          <a:p>
            <a:pPr eaLnBrk="1" hangingPunct="1">
              <a:spcBef>
                <a:spcPct val="0"/>
              </a:spcBef>
              <a:buFontTx/>
              <a:buNone/>
            </a:pPr>
            <a:r>
              <a:rPr lang="en-US" altLang="zh-CN" sz="2000" b="1">
                <a:solidFill>
                  <a:srgbClr val="0000FF"/>
                </a:solidFill>
                <a:ea typeface="SimSun" panose="02010600030101010101" pitchFamily="2" charset="-122"/>
              </a:rPr>
              <a:t>simulations</a:t>
            </a:r>
          </a:p>
        </p:txBody>
      </p:sp>
      <p:sp>
        <p:nvSpPr>
          <p:cNvPr id="44038" name="Rectangle 8">
            <a:extLst>
              <a:ext uri="{FF2B5EF4-FFF2-40B4-BE49-F238E27FC236}">
                <a16:creationId xmlns:a16="http://schemas.microsoft.com/office/drawing/2014/main" id="{E4F09853-4DE6-4A45-ADE8-AC95A0DC5A25}"/>
              </a:ext>
            </a:extLst>
          </p:cNvPr>
          <p:cNvSpPr>
            <a:spLocks noChangeArrowheads="1"/>
          </p:cNvSpPr>
          <p:nvPr/>
        </p:nvSpPr>
        <p:spPr bwMode="auto">
          <a:xfrm>
            <a:off x="6934200" y="6448425"/>
            <a:ext cx="99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zh-CN" sz="1500" i="1" dirty="0">
                <a:ea typeface="SimSun" panose="02010600030101010101" pitchFamily="2" charset="-122"/>
              </a:rPr>
              <a:t>(Mei et al. 2019)</a:t>
            </a:r>
          </a:p>
        </p:txBody>
      </p:sp>
      <p:sp>
        <p:nvSpPr>
          <p:cNvPr id="44039" name="Rectangle 9">
            <a:extLst>
              <a:ext uri="{FF2B5EF4-FFF2-40B4-BE49-F238E27FC236}">
                <a16:creationId xmlns:a16="http://schemas.microsoft.com/office/drawing/2014/main" id="{0737CD85-42B1-491D-8757-A81D66F69FC6}"/>
              </a:ext>
            </a:extLst>
          </p:cNvPr>
          <p:cNvSpPr>
            <a:spLocks noChangeArrowheads="1"/>
          </p:cNvSpPr>
          <p:nvPr/>
        </p:nvSpPr>
        <p:spPr bwMode="auto">
          <a:xfrm>
            <a:off x="1219200" y="5503862"/>
            <a:ext cx="6096000" cy="762000"/>
          </a:xfrm>
          <a:prstGeom prst="rect">
            <a:avLst/>
          </a:prstGeom>
          <a:noFill/>
          <a:ln w="38100" cmpd="dbl">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2000" dirty="0">
                <a:solidFill>
                  <a:srgbClr val="990099"/>
                </a:solidFill>
                <a:latin typeface="Calibri" panose="020F0502020204030204" pitchFamily="34" charset="0"/>
                <a:ea typeface="SimSun" panose="02010600030101010101" pitchFamily="2" charset="-122"/>
                <a:cs typeface="Calibri" panose="020F0502020204030204" pitchFamily="34" charset="0"/>
              </a:rPr>
              <a:t>High-resolution (~50 km) AGCMs simulate the observed TC count variability when forced by observed SSTs.</a:t>
            </a:r>
          </a:p>
        </p:txBody>
      </p:sp>
      <p:pic>
        <p:nvPicPr>
          <p:cNvPr id="5" name="Picture 4" descr="A close up of a piece of paper&#10;&#10;Description automatically generated">
            <a:extLst>
              <a:ext uri="{FF2B5EF4-FFF2-40B4-BE49-F238E27FC236}">
                <a16:creationId xmlns:a16="http://schemas.microsoft.com/office/drawing/2014/main" id="{A44D3C0F-3155-4559-BC05-C93F18EFDDBE}"/>
              </a:ext>
            </a:extLst>
          </p:cNvPr>
          <p:cNvPicPr>
            <a:picLocks noChangeAspect="1"/>
          </p:cNvPicPr>
          <p:nvPr/>
        </p:nvPicPr>
        <p:blipFill rotWithShape="1">
          <a:blip r:embed="rId2">
            <a:extLst>
              <a:ext uri="{28A0092B-C50C-407E-A947-70E740481C1C}">
                <a14:useLocalDpi xmlns:a14="http://schemas.microsoft.com/office/drawing/2010/main" val="0"/>
              </a:ext>
            </a:extLst>
          </a:blip>
          <a:srcRect r="51531"/>
          <a:stretch/>
        </p:blipFill>
        <p:spPr>
          <a:xfrm>
            <a:off x="460664" y="1155250"/>
            <a:ext cx="7800975" cy="4254950"/>
          </a:xfrm>
          <a:prstGeom prst="rect">
            <a:avLst/>
          </a:prstGeom>
        </p:spPr>
      </p:pic>
      <p:sp>
        <p:nvSpPr>
          <p:cNvPr id="6" name="Rectangle 5">
            <a:extLst>
              <a:ext uri="{FF2B5EF4-FFF2-40B4-BE49-F238E27FC236}">
                <a16:creationId xmlns:a16="http://schemas.microsoft.com/office/drawing/2014/main" id="{BE8ED2F3-0514-4E32-870F-2B7A43014243}"/>
              </a:ext>
            </a:extLst>
          </p:cNvPr>
          <p:cNvSpPr/>
          <p:nvPr/>
        </p:nvSpPr>
        <p:spPr>
          <a:xfrm>
            <a:off x="6019800" y="4572000"/>
            <a:ext cx="1790875" cy="338554"/>
          </a:xfrm>
          <a:prstGeom prst="rect">
            <a:avLst/>
          </a:prstGeom>
          <a:solidFill>
            <a:schemeClr val="bg1"/>
          </a:solidFill>
        </p:spPr>
        <p:txBody>
          <a:bodyPr wrap="none">
            <a:spAutoFit/>
          </a:bodyPr>
          <a:lstStyle/>
          <a:p>
            <a:r>
              <a:rPr lang="en-US" altLang="zh-CN" sz="1600" dirty="0">
                <a:solidFill>
                  <a:srgbClr val="990099"/>
                </a:solidFill>
                <a:latin typeface="Calibri" panose="020F0502020204030204" pitchFamily="34" charset="0"/>
                <a:ea typeface="SimSun" panose="02010600030101010101" pitchFamily="2" charset="-122"/>
                <a:cs typeface="Calibri" panose="020F0502020204030204" pitchFamily="34" charset="0"/>
              </a:rPr>
              <a:t>r=0.84 (1970-2010)</a:t>
            </a:r>
            <a:endParaRPr lang="en-US" sz="1600" dirty="0"/>
          </a:p>
        </p:txBody>
      </p:sp>
      <p:sp>
        <p:nvSpPr>
          <p:cNvPr id="9" name="Rectangle 8">
            <a:extLst>
              <a:ext uri="{FF2B5EF4-FFF2-40B4-BE49-F238E27FC236}">
                <a16:creationId xmlns:a16="http://schemas.microsoft.com/office/drawing/2014/main" id="{B1482C1D-D236-420D-9CD5-203D9607C493}"/>
              </a:ext>
            </a:extLst>
          </p:cNvPr>
          <p:cNvSpPr/>
          <p:nvPr/>
        </p:nvSpPr>
        <p:spPr>
          <a:xfrm>
            <a:off x="3" y="6548844"/>
            <a:ext cx="1371598" cy="276999"/>
          </a:xfrm>
          <a:prstGeom prst="rect">
            <a:avLst/>
          </a:prstGeom>
        </p:spPr>
        <p:txBody>
          <a:bodyPr wrap="square" lIns="91440" tIns="45720" rIns="91440" bIns="45720" anchor="t">
            <a:spAutoFit/>
          </a:bodyPr>
          <a:lstStyle/>
          <a:p>
            <a:r>
              <a:rPr lang="en-US" altLang="en-US" sz="1200" b="1" dirty="0">
                <a:latin typeface="Calibri" panose="020F0502020204030204" pitchFamily="34" charset="0"/>
                <a:cs typeface="Calibri" panose="020F0502020204030204" pitchFamily="34" charset="0"/>
              </a:rPr>
              <a:t>Fig. 10.19</a:t>
            </a:r>
            <a:r>
              <a:rPr lang="en-US" altLang="en-US" sz="12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8531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1299"/>
            <a:ext cx="7772400" cy="1143000"/>
          </a:xfrm>
        </p:spPr>
        <p:txBody>
          <a:bodyPr>
            <a:normAutofit/>
          </a:bodyPr>
          <a:lstStyle/>
          <a:p>
            <a:r>
              <a:rPr lang="en-US" altLang="zh-CN" sz="3000" b="1" dirty="0">
                <a:latin typeface="Calibri" panose="020F0502020204030204" pitchFamily="34" charset="0"/>
                <a:cs typeface="Calibri" panose="020F0502020204030204" pitchFamily="34" charset="0"/>
              </a:rPr>
              <a:t>Genesis potential index (GPI)</a:t>
            </a:r>
          </a:p>
        </p:txBody>
      </p:sp>
      <p:pic>
        <p:nvPicPr>
          <p:cNvPr id="3" name="Picture 2"/>
          <p:cNvPicPr>
            <a:picLocks noChangeAspect="1"/>
          </p:cNvPicPr>
          <p:nvPr/>
        </p:nvPicPr>
        <p:blipFill>
          <a:blip r:embed="rId2"/>
          <a:stretch>
            <a:fillRect/>
          </a:stretch>
        </p:blipFill>
        <p:spPr>
          <a:xfrm>
            <a:off x="4718960" y="3972474"/>
            <a:ext cx="4425040" cy="2489200"/>
          </a:xfrm>
          <a:prstGeom prst="rect">
            <a:avLst/>
          </a:prstGeom>
        </p:spPr>
      </p:pic>
      <p:pic>
        <p:nvPicPr>
          <p:cNvPr id="4" name="Picture 3"/>
          <p:cNvPicPr>
            <a:picLocks noChangeAspect="1"/>
          </p:cNvPicPr>
          <p:nvPr/>
        </p:nvPicPr>
        <p:blipFill>
          <a:blip r:embed="rId3"/>
          <a:stretch>
            <a:fillRect/>
          </a:stretch>
        </p:blipFill>
        <p:spPr>
          <a:xfrm>
            <a:off x="76200" y="4002405"/>
            <a:ext cx="4434604" cy="2703195"/>
          </a:xfrm>
          <a:prstGeom prst="rect">
            <a:avLst/>
          </a:prstGeom>
        </p:spPr>
      </p:pic>
      <p:sp>
        <p:nvSpPr>
          <p:cNvPr id="11" name="Rectangle 10"/>
          <p:cNvSpPr>
            <a:spLocks noChangeArrowheads="1"/>
          </p:cNvSpPr>
          <p:nvPr/>
        </p:nvSpPr>
        <p:spPr bwMode="auto">
          <a:xfrm>
            <a:off x="6735409" y="6445637"/>
            <a:ext cx="20574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zh-CN" sz="1600" dirty="0"/>
              <a:t>(</a:t>
            </a:r>
            <a:r>
              <a:rPr lang="en-US" altLang="zh-CN" sz="1600" dirty="0" err="1"/>
              <a:t>Menkes</a:t>
            </a:r>
            <a:r>
              <a:rPr lang="en-US" altLang="zh-CN" sz="1600" dirty="0"/>
              <a:t> et al., 2012)</a:t>
            </a:r>
          </a:p>
        </p:txBody>
      </p:sp>
      <mc:AlternateContent xmlns:mc="http://schemas.openxmlformats.org/markup-compatibility/2006" xmlns:a14="http://schemas.microsoft.com/office/drawing/2010/main">
        <mc:Choice Requires="a14">
          <p:sp>
            <p:nvSpPr>
              <p:cNvPr id="5" name="TextBox 4"/>
              <p:cNvSpPr txBox="1"/>
              <p:nvPr/>
            </p:nvSpPr>
            <p:spPr>
              <a:xfrm>
                <a:off x="2286000" y="778495"/>
                <a:ext cx="5105400" cy="1762598"/>
              </a:xfrm>
              <a:prstGeom prst="rect">
                <a:avLst/>
              </a:prstGeom>
              <a:noFill/>
            </p:spPr>
            <p:txBody>
              <a:bodyPr wrap="square" rtlCol="0">
                <a:spAutoFit/>
              </a:bodyPr>
              <a:lstStyle/>
              <a:p>
                <a:r>
                  <a:rPr lang="en-US" sz="2100" u="sng" dirty="0">
                    <a:solidFill>
                      <a:srgbClr val="FF0000"/>
                    </a:solidFill>
                    <a:latin typeface="Calibri" panose="020F0502020204030204" pitchFamily="34" charset="0"/>
                    <a:cs typeface="Calibri" panose="020F0502020204030204" pitchFamily="34" charset="0"/>
                  </a:rPr>
                  <a:t>Four factors </a:t>
                </a:r>
                <a:r>
                  <a:rPr lang="en-US" sz="2100" dirty="0">
                    <a:latin typeface="Calibri" panose="020F0502020204030204" pitchFamily="34" charset="0"/>
                    <a:cs typeface="Calibri" panose="020F0502020204030204" pitchFamily="34" charset="0"/>
                  </a:rPr>
                  <a:t>(</a:t>
                </a:r>
                <a:r>
                  <a:rPr lang="en-US" altLang="zh-CN" sz="2100" dirty="0">
                    <a:latin typeface="Calibri" panose="020F0502020204030204" pitchFamily="34" charset="0"/>
                    <a:cs typeface="Calibri" panose="020F0502020204030204" pitchFamily="34" charset="0"/>
                  </a:rPr>
                  <a:t>Emanuel &amp; Nolan 2004)</a:t>
                </a:r>
                <a:endParaRPr lang="en-US" sz="2100" u="sng"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100" dirty="0">
                    <a:solidFill>
                      <a:srgbClr val="0000FF"/>
                    </a:solidFill>
                    <a:latin typeface="Calibri" panose="020F0502020204030204" pitchFamily="34" charset="0"/>
                    <a:cs typeface="Calibri" panose="020F0502020204030204" pitchFamily="34" charset="0"/>
                  </a:rPr>
                  <a:t>potential intensity, </a:t>
                </a:r>
                <a14:m>
                  <m:oMath xmlns:m="http://schemas.openxmlformats.org/officeDocument/2006/math">
                    <m:sSub>
                      <m:sSubPr>
                        <m:ctrlPr>
                          <a:rPr lang="en-US" sz="2000" i="1" smtClean="0">
                            <a:effectLst/>
                            <a:latin typeface="Cambria Math" panose="02040503050406030204" pitchFamily="18" charset="0"/>
                          </a:rPr>
                        </m:ctrlPr>
                      </m:sSubPr>
                      <m:e>
                        <m:r>
                          <a:rPr lang="en-US" sz="2000" i="1" kern="0">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sz="2000" i="1" kern="0">
                            <a:effectLst/>
                            <a:latin typeface="Cambria Math" panose="02040503050406030204" pitchFamily="18" charset="0"/>
                            <a:ea typeface="宋体" panose="02010600030101010101" pitchFamily="2" charset="-122"/>
                            <a:cs typeface="Times New Roman" panose="02020603050405020304" pitchFamily="18" charset="0"/>
                          </a:rPr>
                          <m:t>𝑝𝑜𝑡</m:t>
                        </m:r>
                      </m:sub>
                    </m:sSub>
                  </m:oMath>
                </a14:m>
                <a:r>
                  <a:rPr lang="en-US" sz="2100" dirty="0">
                    <a:latin typeface="Calibri" panose="020F0502020204030204" pitchFamily="34" charset="0"/>
                    <a:cs typeface="Calibri" panose="020F0502020204030204" pitchFamily="34" charset="0"/>
                  </a:rPr>
                  <a:t>(SST)</a:t>
                </a:r>
              </a:p>
              <a:p>
                <a:pPr marL="342900" indent="-342900">
                  <a:buFont typeface="Arial" panose="020B0604020202020204" pitchFamily="34" charset="0"/>
                  <a:buChar char="•"/>
                </a:pPr>
                <a:r>
                  <a:rPr lang="en-US" sz="2100" dirty="0">
                    <a:solidFill>
                      <a:srgbClr val="0000FF"/>
                    </a:solidFill>
                    <a:latin typeface="Calibri" panose="020F0502020204030204" pitchFamily="34" charset="0"/>
                    <a:cs typeface="Calibri" panose="020F0502020204030204" pitchFamily="34" charset="0"/>
                  </a:rPr>
                  <a:t>vertical wind shear,</a:t>
                </a:r>
                <a:r>
                  <a:rPr lang="en-US" sz="2000" dirty="0">
                    <a:effectLst/>
                  </a:rPr>
                  <a:t> </a:t>
                </a:r>
                <a14:m>
                  <m:oMath xmlns:m="http://schemas.openxmlformats.org/officeDocument/2006/math">
                    <m:sSub>
                      <m:sSubPr>
                        <m:ctrlPr>
                          <a:rPr lang="en-US" sz="2000" i="1">
                            <a:effectLst/>
                            <a:latin typeface="Cambria Math" panose="02040503050406030204" pitchFamily="18" charset="0"/>
                          </a:rPr>
                        </m:ctrlPr>
                      </m:sSubPr>
                      <m:e>
                        <m:r>
                          <a:rPr lang="en-US" sz="2000" i="1" kern="0">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sz="2000" i="1" kern="0">
                            <a:effectLst/>
                            <a:latin typeface="Cambria Math" panose="02040503050406030204" pitchFamily="18" charset="0"/>
                            <a:ea typeface="宋体" panose="02010600030101010101" pitchFamily="2" charset="-122"/>
                            <a:cs typeface="Times New Roman" panose="02020603050405020304" pitchFamily="18" charset="0"/>
                          </a:rPr>
                          <m:t>𝑠h𝑒𝑎𝑟</m:t>
                        </m:r>
                      </m:sub>
                    </m:sSub>
                  </m:oMath>
                </a14:m>
                <a:r>
                  <a:rPr lang="en-US" sz="2100" dirty="0">
                    <a:solidFill>
                      <a:srgbClr val="0000FF"/>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US" sz="2100" dirty="0">
                    <a:solidFill>
                      <a:srgbClr val="0000FF"/>
                    </a:solidFill>
                    <a:latin typeface="Calibri" panose="020F0502020204030204" pitchFamily="34" charset="0"/>
                    <a:cs typeface="Calibri" panose="020F0502020204030204" pitchFamily="34" charset="0"/>
                  </a:rPr>
                  <a:t>mid-level relative humidity, </a:t>
                </a:r>
                <a14:m>
                  <m:oMath xmlns:m="http://schemas.openxmlformats.org/officeDocument/2006/math">
                    <m:sSub>
                      <m:sSubPr>
                        <m:ctrlPr>
                          <a:rPr lang="en-US" sz="2000" i="1" smtClean="0">
                            <a:effectLst/>
                            <a:latin typeface="Cambria Math" panose="02040503050406030204" pitchFamily="18" charset="0"/>
                          </a:rPr>
                        </m:ctrlPr>
                      </m:sSubPr>
                      <m:e>
                        <m:r>
                          <a:rPr lang="en-US" sz="2000" i="1" kern="0">
                            <a:effectLst/>
                            <a:latin typeface="Cambria Math" panose="02040503050406030204" pitchFamily="18" charset="0"/>
                            <a:ea typeface="宋体" panose="02010600030101010101" pitchFamily="2" charset="-122"/>
                            <a:cs typeface="Times New Roman" panose="02020603050405020304" pitchFamily="18" charset="0"/>
                          </a:rPr>
                          <m:t>𝑅</m:t>
                        </m:r>
                      </m:e>
                      <m:sub>
                        <m:r>
                          <a:rPr lang="en-US" sz="2000" i="1" kern="0">
                            <a:effectLst/>
                            <a:latin typeface="Cambria Math" panose="02040503050406030204" pitchFamily="18" charset="0"/>
                            <a:ea typeface="宋体" panose="02010600030101010101" pitchFamily="2" charset="-122"/>
                            <a:cs typeface="Times New Roman" panose="02020603050405020304" pitchFamily="18" charset="0"/>
                          </a:rPr>
                          <m:t>𝐻</m:t>
                        </m:r>
                      </m:sub>
                    </m:sSub>
                  </m:oMath>
                </a14:m>
                <a:r>
                  <a:rPr lang="en-US" sz="2100" dirty="0">
                    <a:solidFill>
                      <a:srgbClr val="0000FF"/>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US" sz="2100" dirty="0">
                    <a:solidFill>
                      <a:srgbClr val="0000FF"/>
                    </a:solidFill>
                    <a:latin typeface="Calibri" panose="020F0502020204030204" pitchFamily="34" charset="0"/>
                    <a:cs typeface="Calibri" panose="020F0502020204030204" pitchFamily="34" charset="0"/>
                  </a:rPr>
                  <a:t>low-level absolute vorticity, </a:t>
                </a:r>
                <a14:m>
                  <m:oMath xmlns:m="http://schemas.openxmlformats.org/officeDocument/2006/math">
                    <m:r>
                      <a:rPr lang="en-US" sz="2000" i="1" kern="0" smtClean="0">
                        <a:effectLst/>
                        <a:latin typeface="Cambria Math" panose="02040503050406030204" pitchFamily="18" charset="0"/>
                        <a:ea typeface="宋体" panose="02010600030101010101" pitchFamily="2" charset="-122"/>
                        <a:cs typeface="Times New Roman" panose="02020603050405020304" pitchFamily="18" charset="0"/>
                      </a:rPr>
                      <m:t>𝜂</m:t>
                    </m:r>
                    <m:r>
                      <a:rPr lang="en-US" sz="2000" b="0" i="1" kern="0" smtClean="0">
                        <a:effectLst/>
                        <a:latin typeface="Cambria Math" panose="02040503050406030204" pitchFamily="18" charset="0"/>
                        <a:ea typeface="宋体" panose="02010600030101010101" pitchFamily="2" charset="-122"/>
                        <a:cs typeface="Times New Roman" panose="02020603050405020304" pitchFamily="18" charset="0"/>
                      </a:rPr>
                      <m:t>=</m:t>
                    </m:r>
                    <m:r>
                      <a:rPr lang="en-US" sz="2000" b="0" i="1" kern="0" smtClean="0">
                        <a:effectLst/>
                        <a:latin typeface="Cambria Math" panose="02040503050406030204" pitchFamily="18" charset="0"/>
                        <a:ea typeface="Cambria Math" panose="02040503050406030204" pitchFamily="18" charset="0"/>
                        <a:cs typeface="Times New Roman" panose="02020603050405020304" pitchFamily="18" charset="0"/>
                      </a:rPr>
                      <m:t>𝜁</m:t>
                    </m:r>
                    <m:r>
                      <a:rPr lang="en-US" sz="2000" b="0" i="1" kern="0"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2000" b="0" i="1" kern="0" smtClean="0">
                        <a:effectLst/>
                        <a:latin typeface="Cambria Math" panose="02040503050406030204" pitchFamily="18" charset="0"/>
                        <a:ea typeface="Cambria Math" panose="02040503050406030204" pitchFamily="18" charset="0"/>
                        <a:cs typeface="Times New Roman" panose="02020603050405020304" pitchFamily="18" charset="0"/>
                      </a:rPr>
                      <m:t>𝑓</m:t>
                    </m:r>
                  </m:oMath>
                </a14:m>
                <a:endParaRPr lang="en-US" altLang="zh-CN" sz="2000" dirty="0">
                  <a:solidFill>
                    <a:srgbClr val="800000"/>
                  </a:solidFill>
                  <a:latin typeface="Calibri" panose="020F0502020204030204" pitchFamily="34" charset="0"/>
                  <a:cs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86000" y="778495"/>
                <a:ext cx="5105400" cy="1762598"/>
              </a:xfrm>
              <a:prstGeom prst="rect">
                <a:avLst/>
              </a:prstGeom>
              <a:blipFill>
                <a:blip r:embed="rId4"/>
                <a:stretch>
                  <a:fillRect l="-1432" t="-2422" b="-31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44174EA-D744-441C-AC62-074367D7CF98}"/>
                  </a:ext>
                </a:extLst>
              </p:cNvPr>
              <p:cNvSpPr txBox="1"/>
              <p:nvPr/>
            </p:nvSpPr>
            <p:spPr>
              <a:xfrm>
                <a:off x="1321491" y="2692198"/>
                <a:ext cx="6794938" cy="751168"/>
              </a:xfrm>
              <a:prstGeom prst="rect">
                <a:avLst/>
              </a:prstGeom>
              <a:noFill/>
            </p:spPr>
            <p:txBody>
              <a:bodyPr wrap="square">
                <a:spAutoFit/>
              </a:bodyPr>
              <a:lstStyle/>
              <a:p>
                <a:pPr marL="0" marR="0" indent="457200">
                  <a:spcBef>
                    <a:spcPts val="0"/>
                  </a:spcBef>
                  <a:spcAft>
                    <a:spcPts val="0"/>
                  </a:spcAft>
                </a:pPr>
                <a:r>
                  <a:rPr lang="en-US" sz="2400" dirty="0">
                    <a:effectLst/>
                    <a:latin typeface="Times New Roman" panose="02020603050405020304" pitchFamily="18" charset="0"/>
                    <a:ea typeface="宋体" panose="02010600030101010101" pitchFamily="2" charset="-122"/>
                  </a:rPr>
                  <a:t> </a:t>
                </a:r>
                <a14:m>
                  <m:oMath xmlns:m="http://schemas.openxmlformats.org/officeDocument/2006/math">
                    <m:r>
                      <a:rPr lang="en-US" sz="2400" i="1" kern="0">
                        <a:effectLst/>
                        <a:latin typeface="Cambria Math" panose="02040503050406030204" pitchFamily="18" charset="0"/>
                        <a:ea typeface="宋体" panose="02010600030101010101" pitchFamily="2" charset="-122"/>
                        <a:cs typeface="Times New Roman" panose="02020603050405020304" pitchFamily="18" charset="0"/>
                      </a:rPr>
                      <m:t>𝐺𝑃𝐼</m:t>
                    </m:r>
                    <m:r>
                      <a:rPr lang="en-US" sz="2400" i="1" kern="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sz="2400" i="1">
                            <a:effectLst/>
                            <a:latin typeface="Cambria Math" panose="02040503050406030204" pitchFamily="18" charset="0"/>
                          </a:rPr>
                        </m:ctrlPr>
                      </m:sSupPr>
                      <m:e>
                        <m:d>
                          <m:dPr>
                            <m:begChr m:val="|"/>
                            <m:endChr m:val="|"/>
                            <m:ctrlPr>
                              <a:rPr lang="en-US" sz="2400" i="1">
                                <a:effectLst/>
                                <a:latin typeface="Cambria Math" panose="02040503050406030204" pitchFamily="18" charset="0"/>
                              </a:rPr>
                            </m:ctrlPr>
                          </m:dPr>
                          <m:e>
                            <m:sSup>
                              <m:sSupPr>
                                <m:ctrlPr>
                                  <a:rPr lang="en-US" sz="2400" i="1">
                                    <a:effectLst/>
                                    <a:latin typeface="Cambria Math" panose="02040503050406030204" pitchFamily="18" charset="0"/>
                                  </a:rPr>
                                </m:ctrlPr>
                              </m:sSupPr>
                              <m:e>
                                <m:r>
                                  <a:rPr lang="en-US" sz="2400" i="1" kern="0">
                                    <a:effectLst/>
                                    <a:latin typeface="Cambria Math" panose="02040503050406030204" pitchFamily="18" charset="0"/>
                                    <a:ea typeface="宋体" panose="02010600030101010101" pitchFamily="2" charset="-122"/>
                                    <a:cs typeface="Times New Roman" panose="02020603050405020304" pitchFamily="18" charset="0"/>
                                  </a:rPr>
                                  <m:t>10</m:t>
                                </m:r>
                              </m:e>
                              <m:sup>
                                <m:r>
                                  <a:rPr lang="en-US" sz="2400" i="1" kern="0">
                                    <a:effectLst/>
                                    <a:latin typeface="Cambria Math" panose="02040503050406030204" pitchFamily="18" charset="0"/>
                                    <a:ea typeface="宋体" panose="02010600030101010101" pitchFamily="2" charset="-122"/>
                                    <a:cs typeface="Times New Roman" panose="02020603050405020304" pitchFamily="18" charset="0"/>
                                  </a:rPr>
                                  <m:t>5</m:t>
                                </m:r>
                              </m:sup>
                            </m:sSup>
                            <m:r>
                              <a:rPr lang="en-US" sz="2400" i="1" kern="0">
                                <a:effectLst/>
                                <a:latin typeface="Cambria Math" panose="02040503050406030204" pitchFamily="18" charset="0"/>
                                <a:ea typeface="宋体" panose="02010600030101010101" pitchFamily="2" charset="-122"/>
                                <a:cs typeface="Times New Roman" panose="02020603050405020304" pitchFamily="18" charset="0"/>
                              </a:rPr>
                              <m:t>𝜂</m:t>
                            </m:r>
                          </m:e>
                        </m:d>
                      </m:e>
                      <m:sup>
                        <m:f>
                          <m:fPr>
                            <m:ctrlPr>
                              <a:rPr lang="en-US" sz="2400" i="1">
                                <a:effectLst/>
                                <a:latin typeface="Cambria Math" panose="02040503050406030204" pitchFamily="18" charset="0"/>
                              </a:rPr>
                            </m:ctrlPr>
                          </m:fPr>
                          <m:num>
                            <m:r>
                              <a:rPr lang="en-US" sz="2400" i="1" kern="0">
                                <a:effectLst/>
                                <a:latin typeface="Cambria Math" panose="02040503050406030204" pitchFamily="18" charset="0"/>
                                <a:ea typeface="宋体" panose="02010600030101010101" pitchFamily="2" charset="-122"/>
                                <a:cs typeface="Times New Roman" panose="02020603050405020304" pitchFamily="18" charset="0"/>
                              </a:rPr>
                              <m:t>3</m:t>
                            </m:r>
                          </m:num>
                          <m:den>
                            <m:r>
                              <a:rPr lang="en-US" sz="2400" i="1" kern="0">
                                <a:effectLst/>
                                <a:latin typeface="Cambria Math" panose="02040503050406030204" pitchFamily="18" charset="0"/>
                                <a:ea typeface="宋体" panose="02010600030101010101" pitchFamily="2" charset="-122"/>
                                <a:cs typeface="Times New Roman" panose="02020603050405020304" pitchFamily="18" charset="0"/>
                              </a:rPr>
                              <m:t>2</m:t>
                            </m:r>
                          </m:den>
                        </m:f>
                      </m:sup>
                    </m:sSup>
                    <m:sSup>
                      <m:sSupPr>
                        <m:ctrlPr>
                          <a:rPr lang="en-US" sz="2400" i="1">
                            <a:effectLst/>
                            <a:latin typeface="Cambria Math" panose="02040503050406030204" pitchFamily="18" charset="0"/>
                          </a:rPr>
                        </m:ctrlPr>
                      </m:sSupPr>
                      <m:e>
                        <m:d>
                          <m:dPr>
                            <m:ctrlPr>
                              <a:rPr lang="en-US" sz="2400" i="1">
                                <a:effectLst/>
                                <a:latin typeface="Cambria Math" panose="02040503050406030204" pitchFamily="18" charset="0"/>
                              </a:rPr>
                            </m:ctrlPr>
                          </m:dPr>
                          <m:e>
                            <m:r>
                              <a:rPr lang="en-US" sz="2400" i="1" kern="0">
                                <a:effectLst/>
                                <a:latin typeface="Cambria Math" panose="02040503050406030204" pitchFamily="18" charset="0"/>
                                <a:ea typeface="宋体" panose="02010600030101010101" pitchFamily="2" charset="-122"/>
                                <a:cs typeface="Times New Roman" panose="02020603050405020304" pitchFamily="18" charset="0"/>
                              </a:rPr>
                              <m:t>1+0.1</m:t>
                            </m:r>
                            <m:sSub>
                              <m:sSubPr>
                                <m:ctrlPr>
                                  <a:rPr lang="en-US" sz="2400" i="1">
                                    <a:effectLst/>
                                    <a:latin typeface="Cambria Math" panose="02040503050406030204" pitchFamily="18" charset="0"/>
                                  </a:rPr>
                                </m:ctrlPr>
                              </m:sSubPr>
                              <m:e>
                                <m:r>
                                  <a:rPr lang="en-US" sz="2400" i="1" kern="0">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sz="2400" i="1" kern="0">
                                    <a:effectLst/>
                                    <a:latin typeface="Cambria Math" panose="02040503050406030204" pitchFamily="18" charset="0"/>
                                    <a:ea typeface="宋体" panose="02010600030101010101" pitchFamily="2" charset="-122"/>
                                    <a:cs typeface="Times New Roman" panose="02020603050405020304" pitchFamily="18" charset="0"/>
                                  </a:rPr>
                                  <m:t>𝑠h𝑒𝑎𝑟</m:t>
                                </m:r>
                              </m:sub>
                            </m:sSub>
                          </m:e>
                        </m:d>
                      </m:e>
                      <m:sup>
                        <m:r>
                          <a:rPr lang="en-US" sz="2400" i="1" kern="0">
                            <a:effectLst/>
                            <a:latin typeface="Cambria Math" panose="02040503050406030204" pitchFamily="18" charset="0"/>
                            <a:ea typeface="宋体" panose="02010600030101010101" pitchFamily="2" charset="-122"/>
                            <a:cs typeface="Times New Roman" panose="02020603050405020304" pitchFamily="18" charset="0"/>
                          </a:rPr>
                          <m:t>−2</m:t>
                        </m:r>
                      </m:sup>
                    </m:sSup>
                    <m:sSup>
                      <m:sSupPr>
                        <m:ctrlPr>
                          <a:rPr lang="en-US" sz="2400" i="1">
                            <a:effectLst/>
                            <a:latin typeface="Cambria Math" panose="02040503050406030204" pitchFamily="18" charset="0"/>
                          </a:rPr>
                        </m:ctrlPr>
                      </m:sSupPr>
                      <m:e>
                        <m:d>
                          <m:dPr>
                            <m:ctrlPr>
                              <a:rPr lang="en-US" sz="2400" i="1">
                                <a:effectLst/>
                                <a:latin typeface="Cambria Math" panose="02040503050406030204" pitchFamily="18" charset="0"/>
                              </a:rPr>
                            </m:ctrlPr>
                          </m:dPr>
                          <m:e>
                            <m:f>
                              <m:fPr>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kern="0">
                                        <a:effectLst/>
                                        <a:latin typeface="Cambria Math" panose="02040503050406030204" pitchFamily="18" charset="0"/>
                                        <a:ea typeface="宋体" panose="02010600030101010101" pitchFamily="2" charset="-122"/>
                                        <a:cs typeface="Times New Roman" panose="02020603050405020304" pitchFamily="18" charset="0"/>
                                      </a:rPr>
                                      <m:t>𝑅</m:t>
                                    </m:r>
                                  </m:e>
                                  <m:sub>
                                    <m:r>
                                      <a:rPr lang="en-US" sz="2400" i="1" kern="0">
                                        <a:effectLst/>
                                        <a:latin typeface="Cambria Math" panose="02040503050406030204" pitchFamily="18" charset="0"/>
                                        <a:ea typeface="宋体" panose="02010600030101010101" pitchFamily="2" charset="-122"/>
                                        <a:cs typeface="Times New Roman" panose="02020603050405020304" pitchFamily="18" charset="0"/>
                                      </a:rPr>
                                      <m:t>𝐻</m:t>
                                    </m:r>
                                  </m:sub>
                                </m:sSub>
                              </m:num>
                              <m:den>
                                <m:r>
                                  <a:rPr lang="en-US" sz="2400" i="1" kern="0">
                                    <a:effectLst/>
                                    <a:latin typeface="Cambria Math" panose="02040503050406030204" pitchFamily="18" charset="0"/>
                                    <a:ea typeface="宋体" panose="02010600030101010101" pitchFamily="2" charset="-122"/>
                                    <a:cs typeface="Times New Roman" panose="02020603050405020304" pitchFamily="18" charset="0"/>
                                  </a:rPr>
                                  <m:t>50</m:t>
                                </m:r>
                              </m:den>
                            </m:f>
                          </m:e>
                        </m:d>
                      </m:e>
                      <m:sup>
                        <m:r>
                          <a:rPr lang="en-US" sz="2400" i="1" kern="0">
                            <a:effectLst/>
                            <a:latin typeface="Cambria Math" panose="02040503050406030204" pitchFamily="18" charset="0"/>
                            <a:ea typeface="宋体" panose="02010600030101010101" pitchFamily="2" charset="-122"/>
                            <a:cs typeface="Times New Roman" panose="02020603050405020304" pitchFamily="18" charset="0"/>
                          </a:rPr>
                          <m:t>3</m:t>
                        </m:r>
                      </m:sup>
                    </m:sSup>
                    <m:sSup>
                      <m:sSupPr>
                        <m:ctrlPr>
                          <a:rPr lang="en-US" sz="2400" i="1">
                            <a:effectLst/>
                            <a:latin typeface="Cambria Math" panose="02040503050406030204" pitchFamily="18" charset="0"/>
                          </a:rPr>
                        </m:ctrlPr>
                      </m:sSupPr>
                      <m:e>
                        <m:d>
                          <m:dPr>
                            <m:ctrlPr>
                              <a:rPr lang="en-US" sz="2400" i="1">
                                <a:effectLst/>
                                <a:latin typeface="Cambria Math" panose="02040503050406030204" pitchFamily="18" charset="0"/>
                              </a:rPr>
                            </m:ctrlPr>
                          </m:dPr>
                          <m:e>
                            <m:f>
                              <m:fPr>
                                <m:ctrlPr>
                                  <a:rPr lang="en-US" sz="2400" i="1">
                                    <a:effectLst/>
                                    <a:latin typeface="Cambria Math" panose="02040503050406030204" pitchFamily="18" charset="0"/>
                                  </a:rPr>
                                </m:ctrlPr>
                              </m:fPr>
                              <m:num>
                                <m:sSub>
                                  <m:sSubPr>
                                    <m:ctrlPr>
                                      <a:rPr lang="en-US" sz="2400" i="1">
                                        <a:effectLst/>
                                        <a:latin typeface="Cambria Math" panose="02040503050406030204" pitchFamily="18" charset="0"/>
                                      </a:rPr>
                                    </m:ctrlPr>
                                  </m:sSubPr>
                                  <m:e>
                                    <m:r>
                                      <a:rPr lang="en-US" sz="2400" i="1" kern="0">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sz="2400" i="1" kern="0">
                                        <a:effectLst/>
                                        <a:latin typeface="Cambria Math" panose="02040503050406030204" pitchFamily="18" charset="0"/>
                                        <a:ea typeface="宋体" panose="02010600030101010101" pitchFamily="2" charset="-122"/>
                                        <a:cs typeface="Times New Roman" panose="02020603050405020304" pitchFamily="18" charset="0"/>
                                      </a:rPr>
                                      <m:t>𝑝𝑜𝑡</m:t>
                                    </m:r>
                                  </m:sub>
                                </m:sSub>
                              </m:num>
                              <m:den>
                                <m:r>
                                  <a:rPr lang="en-US" sz="2400" i="1" kern="0">
                                    <a:effectLst/>
                                    <a:latin typeface="Cambria Math" panose="02040503050406030204" pitchFamily="18" charset="0"/>
                                    <a:ea typeface="宋体" panose="02010600030101010101" pitchFamily="2" charset="-122"/>
                                    <a:cs typeface="Times New Roman" panose="02020603050405020304" pitchFamily="18" charset="0"/>
                                  </a:rPr>
                                  <m:t>70</m:t>
                                </m:r>
                              </m:den>
                            </m:f>
                          </m:e>
                        </m:d>
                      </m:e>
                      <m:sup>
                        <m:r>
                          <a:rPr lang="en-US" sz="2400" i="1" kern="0">
                            <a:effectLst/>
                            <a:latin typeface="Cambria Math" panose="02040503050406030204" pitchFamily="18" charset="0"/>
                            <a:ea typeface="宋体" panose="02010600030101010101" pitchFamily="2" charset="-122"/>
                            <a:cs typeface="Times New Roman" panose="02020603050405020304" pitchFamily="18" charset="0"/>
                          </a:rPr>
                          <m:t>3</m:t>
                        </m:r>
                      </m:sup>
                    </m:sSup>
                    <m:r>
                      <a:rPr lang="en-US" sz="2400" i="1" kern="0">
                        <a:effectLst/>
                        <a:latin typeface="Cambria Math" panose="02040503050406030204" pitchFamily="18" charset="0"/>
                        <a:ea typeface="宋体" panose="02010600030101010101" pitchFamily="2" charset="-122"/>
                        <a:cs typeface="Times New Roman" panose="02020603050405020304" pitchFamily="18" charset="0"/>
                      </a:rPr>
                      <m:t>. </m:t>
                    </m:r>
                  </m:oMath>
                </a14:m>
                <a:endParaRPr lang="en-US" dirty="0"/>
              </a:p>
            </p:txBody>
          </p:sp>
        </mc:Choice>
        <mc:Fallback xmlns="">
          <p:sp>
            <p:nvSpPr>
              <p:cNvPr id="13" name="TextBox 12">
                <a:extLst>
                  <a:ext uri="{FF2B5EF4-FFF2-40B4-BE49-F238E27FC236}">
                    <a16:creationId xmlns:a16="http://schemas.microsoft.com/office/drawing/2014/main" id="{444174EA-D744-441C-AC62-074367D7CF98}"/>
                  </a:ext>
                </a:extLst>
              </p:cNvPr>
              <p:cNvSpPr txBox="1">
                <a:spLocks noRot="1" noChangeAspect="1" noMove="1" noResize="1" noEditPoints="1" noAdjustHandles="1" noChangeArrowheads="1" noChangeShapeType="1" noTextEdit="1"/>
              </p:cNvSpPr>
              <p:nvPr/>
            </p:nvSpPr>
            <p:spPr>
              <a:xfrm>
                <a:off x="1321491" y="2692198"/>
                <a:ext cx="6794938" cy="75116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2086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E7D60F-B62F-4F5C-B975-5214270CCAB7}"/>
              </a:ext>
            </a:extLst>
          </p:cNvPr>
          <p:cNvSpPr/>
          <p:nvPr/>
        </p:nvSpPr>
        <p:spPr>
          <a:xfrm>
            <a:off x="649011" y="5943600"/>
            <a:ext cx="7543800" cy="738664"/>
          </a:xfrm>
          <a:prstGeom prst="rect">
            <a:avLst/>
          </a:prstGeom>
        </p:spPr>
        <p:txBody>
          <a:bodyPr wrap="square" lIns="91440" tIns="45720" rIns="91440" bIns="45720" anchor="t">
            <a:spAutoFit/>
          </a:bodyPr>
          <a:lstStyle/>
          <a:p>
            <a:r>
              <a:rPr lang="en-US" sz="1400" b="1" dirty="0">
                <a:latin typeface="Calibri" panose="020F0502020204030204" pitchFamily="34" charset="0"/>
                <a:cs typeface="Calibri" panose="020F0502020204030204" pitchFamily="34" charset="0"/>
              </a:rPr>
              <a:t>Fig. 10.20</a:t>
            </a:r>
            <a:r>
              <a:rPr lang="en-US" sz="1400" dirty="0">
                <a:latin typeface="Calibri" panose="020F0502020204030204" pitchFamily="34" charset="0"/>
                <a:cs typeface="Calibri" panose="020F0502020204030204" pitchFamily="34" charset="0"/>
              </a:rPr>
              <a:t>. (a) SST change (</a:t>
            </a:r>
            <a:r>
              <a:rPr lang="en-US" sz="1400" baseline="30000" dirty="0" err="1">
                <a:latin typeface="Calibri" panose="020F0502020204030204" pitchFamily="34" charset="0"/>
                <a:cs typeface="Calibri" panose="020F0502020204030204" pitchFamily="34" charset="0"/>
              </a:rPr>
              <a:t>o</a:t>
            </a:r>
            <a:r>
              <a:rPr lang="en-US" sz="1400" dirty="0" err="1">
                <a:latin typeface="Calibri" panose="020F0502020204030204" pitchFamily="34" charset="0"/>
                <a:cs typeface="Calibri" panose="020F0502020204030204" pitchFamily="34" charset="0"/>
              </a:rPr>
              <a:t>C</a:t>
            </a:r>
            <a:r>
              <a:rPr lang="en-US" sz="1400" dirty="0">
                <a:latin typeface="Calibri" panose="020F0502020204030204" pitchFamily="34" charset="0"/>
                <a:cs typeface="Calibri" panose="020F0502020204030204" pitchFamily="34" charset="0"/>
              </a:rPr>
              <a:t>) </a:t>
            </a:r>
            <a:r>
              <a:rPr lang="en-US" sz="1400" dirty="0">
                <a:solidFill>
                  <a:srgbClr val="000000"/>
                </a:solidFill>
                <a:latin typeface="Calibri" panose="020F0502020204030204" pitchFamily="34" charset="0"/>
                <a:ea typeface="+mn-lt"/>
                <a:cs typeface="Calibri" panose="020F0502020204030204" pitchFamily="34" charset="0"/>
              </a:rPr>
              <a:t>for H</a:t>
            </a:r>
            <a:r>
              <a:rPr lang="en-US" sz="1400" dirty="0">
                <a:solidFill>
                  <a:srgbClr val="262626"/>
                </a:solidFill>
                <a:latin typeface="Calibri" panose="020F0502020204030204" pitchFamily="34" charset="0"/>
                <a:ea typeface="+mn-lt"/>
                <a:cs typeface="Calibri" panose="020F0502020204030204" pitchFamily="34" charset="0"/>
              </a:rPr>
              <a:t>urricane Bonnie </a:t>
            </a:r>
            <a:r>
              <a:rPr lang="en-US" sz="1400" dirty="0">
                <a:latin typeface="Calibri" panose="020F0502020204030204" pitchFamily="34" charset="0"/>
                <a:cs typeface="Calibri" panose="020F0502020204030204" pitchFamily="34" charset="0"/>
              </a:rPr>
              <a:t>over a week of 19-26 August 1998 (</a:t>
            </a:r>
            <a:r>
              <a:rPr lang="en-US" sz="1400" dirty="0" err="1">
                <a:latin typeface="Calibri" panose="020F0502020204030204" pitchFamily="34" charset="0"/>
                <a:cs typeface="Calibri" panose="020F0502020204030204" pitchFamily="34" charset="0"/>
              </a:rPr>
              <a:t>Sriver</a:t>
            </a:r>
            <a:r>
              <a:rPr lang="en-US" sz="1400" dirty="0">
                <a:latin typeface="Calibri" panose="020F0502020204030204" pitchFamily="34" charset="0"/>
                <a:cs typeface="Calibri" panose="020F0502020204030204" pitchFamily="34" charset="0"/>
              </a:rPr>
              <a:t> and Huber (2007). (b) TC-induced SST cooling as a function of cross-track distance and translation speed. (c) TC-induced SST cooling as a function of maximum wind speed. Mei and </a:t>
            </a:r>
            <a:r>
              <a:rPr lang="en-US" sz="1400" dirty="0" err="1">
                <a:latin typeface="Calibri" panose="020F0502020204030204" pitchFamily="34" charset="0"/>
                <a:cs typeface="Calibri" panose="020F0502020204030204" pitchFamily="34" charset="0"/>
              </a:rPr>
              <a:t>Pasquero</a:t>
            </a:r>
            <a:r>
              <a:rPr lang="en-US" sz="1400" dirty="0">
                <a:latin typeface="Calibri" panose="020F0502020204030204" pitchFamily="34" charset="0"/>
                <a:cs typeface="Calibri" panose="020F0502020204030204" pitchFamily="34" charset="0"/>
              </a:rPr>
              <a:t> (2013).</a:t>
            </a:r>
          </a:p>
        </p:txBody>
      </p:sp>
      <p:pic>
        <p:nvPicPr>
          <p:cNvPr id="5" name="Picture 9" descr="Diagram, engineering drawing&#10;&#10;Description automatically generated">
            <a:extLst>
              <a:ext uri="{FF2B5EF4-FFF2-40B4-BE49-F238E27FC236}">
                <a16:creationId xmlns:a16="http://schemas.microsoft.com/office/drawing/2014/main" id="{7E89CDA1-BC63-4C06-8B76-C4282A542961}"/>
              </a:ext>
            </a:extLst>
          </p:cNvPr>
          <p:cNvPicPr>
            <a:picLocks noChangeAspect="1"/>
          </p:cNvPicPr>
          <p:nvPr/>
        </p:nvPicPr>
        <p:blipFill rotWithShape="1">
          <a:blip r:embed="rId3"/>
          <a:srcRect r="328" b="50092"/>
          <a:stretch/>
        </p:blipFill>
        <p:spPr>
          <a:xfrm>
            <a:off x="0" y="990601"/>
            <a:ext cx="9089715" cy="3059922"/>
          </a:xfrm>
          <a:prstGeom prst="rect">
            <a:avLst/>
          </a:prstGeom>
        </p:spPr>
      </p:pic>
      <p:sp>
        <p:nvSpPr>
          <p:cNvPr id="4" name="Rectangle 3">
            <a:extLst>
              <a:ext uri="{FF2B5EF4-FFF2-40B4-BE49-F238E27FC236}">
                <a16:creationId xmlns:a16="http://schemas.microsoft.com/office/drawing/2014/main" id="{AA75780A-AF74-4A97-BBD6-A0C0AC96789E}"/>
              </a:ext>
            </a:extLst>
          </p:cNvPr>
          <p:cNvSpPr/>
          <p:nvPr/>
        </p:nvSpPr>
        <p:spPr>
          <a:xfrm>
            <a:off x="3048000" y="1295400"/>
            <a:ext cx="5965470" cy="2362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TextBox 6">
            <a:extLst>
              <a:ext uri="{FF2B5EF4-FFF2-40B4-BE49-F238E27FC236}">
                <a16:creationId xmlns:a16="http://schemas.microsoft.com/office/drawing/2014/main" id="{C081D191-5E14-4769-B282-9B64FF527532}"/>
              </a:ext>
            </a:extLst>
          </p:cNvPr>
          <p:cNvSpPr txBox="1"/>
          <p:nvPr/>
        </p:nvSpPr>
        <p:spPr>
          <a:xfrm>
            <a:off x="228600" y="4396669"/>
            <a:ext cx="4038600" cy="646331"/>
          </a:xfrm>
          <a:prstGeom prst="rect">
            <a:avLst/>
          </a:prstGeom>
          <a:noFill/>
          <a:ln>
            <a:solidFill>
              <a:srgbClr val="00B0F0"/>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Negative feedback of the cold wake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reduced effective potential intensity</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lt"/>
              <a:cs typeface="Calibri" panose="020F0502020204030204" pitchFamily="34" charset="0"/>
            </a:endParaRPr>
          </a:p>
        </p:txBody>
      </p:sp>
      <p:sp>
        <p:nvSpPr>
          <p:cNvPr id="9" name="TextBox 8">
            <a:extLst>
              <a:ext uri="{FF2B5EF4-FFF2-40B4-BE49-F238E27FC236}">
                <a16:creationId xmlns:a16="http://schemas.microsoft.com/office/drawing/2014/main" id="{0CBBF25E-02B3-40D3-914A-3D506CCB1F33}"/>
              </a:ext>
            </a:extLst>
          </p:cNvPr>
          <p:cNvSpPr txBox="1"/>
          <p:nvPr/>
        </p:nvSpPr>
        <p:spPr>
          <a:xfrm>
            <a:off x="228600" y="3897090"/>
            <a:ext cx="2895600"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Hurricane-induced SST change (</a:t>
            </a:r>
            <a:r>
              <a:rPr kumimoji="0" lang="en-US" sz="1400" b="0" i="0" u="none" strike="noStrike" kern="1200" cap="none" spc="0" normalizeH="0" baseline="30000" noProof="0" dirty="0" err="1">
                <a:ln>
                  <a:noFill/>
                </a:ln>
                <a:solidFill>
                  <a:srgbClr val="000000"/>
                </a:solidFill>
                <a:effectLst/>
                <a:uLnTx/>
                <a:uFillTx/>
                <a:latin typeface="Calibri" panose="020F0502020204030204" pitchFamily="34" charset="0"/>
                <a:ea typeface="+mn-ea"/>
                <a:cs typeface="Calibri" panose="020F0502020204030204" pitchFamily="34" charset="0"/>
              </a:rPr>
              <a:t>o</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5997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57912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Text Box 3"/>
          <p:cNvSpPr txBox="1">
            <a:spLocks noChangeArrowheads="1"/>
          </p:cNvSpPr>
          <p:nvPr/>
        </p:nvSpPr>
        <p:spPr bwMode="auto">
          <a:xfrm>
            <a:off x="4572000" y="3276600"/>
            <a:ext cx="82747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Arial Narrow" panose="020B0606020202030204" pitchFamily="34" charset="0"/>
                <a:cs typeface="Calibri" panose="020F0502020204030204" pitchFamily="34" charset="0"/>
              </a:rPr>
              <a:t>p, (u ,v)</a:t>
            </a:r>
          </a:p>
        </p:txBody>
      </p:sp>
      <p:sp>
        <p:nvSpPr>
          <p:cNvPr id="11268" name="Text Box 4"/>
          <p:cNvSpPr txBox="1">
            <a:spLocks noChangeArrowheads="1"/>
          </p:cNvSpPr>
          <p:nvPr/>
        </p:nvSpPr>
        <p:spPr bwMode="auto">
          <a:xfrm>
            <a:off x="4550136" y="5334000"/>
            <a:ext cx="11588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Arial Narrow" panose="020B0606020202030204" pitchFamily="34" charset="0"/>
                <a:cs typeface="Calibri" panose="020F0502020204030204" pitchFamily="34" charset="0"/>
              </a:rPr>
              <a:t>Stream function</a:t>
            </a:r>
          </a:p>
        </p:txBody>
      </p:sp>
      <p:sp>
        <p:nvSpPr>
          <p:cNvPr id="2" name="TextBox 1"/>
          <p:cNvSpPr txBox="1"/>
          <p:nvPr/>
        </p:nvSpPr>
        <p:spPr>
          <a:xfrm>
            <a:off x="5937033" y="1727775"/>
            <a:ext cx="2971800" cy="400110"/>
          </a:xfrm>
          <a:prstGeom prst="rect">
            <a:avLst/>
          </a:prstGeom>
          <a:noFill/>
        </p:spPr>
        <p:txBody>
          <a:bodyPr wrap="square" rtlCol="0">
            <a:spAutoFit/>
          </a:bodyPr>
          <a:lstStyle/>
          <a:p>
            <a:pPr algn="ctr"/>
            <a:r>
              <a:rPr lang="en-US" sz="2000" dirty="0">
                <a:latin typeface="Arial Narrow" panose="020B0606020202030204" pitchFamily="34" charset="0"/>
                <a:cs typeface="Calibri" panose="020F0502020204030204" pitchFamily="34" charset="0"/>
              </a:rPr>
              <a:t>Sea surface warming </a:t>
            </a:r>
            <a:r>
              <a:rPr lang="en-US" sz="2000" dirty="0">
                <a:solidFill>
                  <a:srgbClr val="800000"/>
                </a:solidFill>
                <a:latin typeface="Arial Narrow" panose="020B0606020202030204" pitchFamily="34" charset="0"/>
                <a:cs typeface="Calibri" panose="020F0502020204030204" pitchFamily="34" charset="0"/>
              </a:rPr>
              <a:t>(1)</a:t>
            </a:r>
          </a:p>
        </p:txBody>
      </p:sp>
      <p:sp>
        <p:nvSpPr>
          <p:cNvPr id="3" name="TextBox 2"/>
          <p:cNvSpPr txBox="1"/>
          <p:nvPr/>
        </p:nvSpPr>
        <p:spPr>
          <a:xfrm>
            <a:off x="6132096" y="2642175"/>
            <a:ext cx="2590800" cy="400110"/>
          </a:xfrm>
          <a:prstGeom prst="rect">
            <a:avLst/>
          </a:prstGeom>
          <a:noFill/>
        </p:spPr>
        <p:txBody>
          <a:bodyPr wrap="square" rtlCol="0">
            <a:spAutoFit/>
          </a:bodyPr>
          <a:lstStyle/>
          <a:p>
            <a:pPr algn="ctr"/>
            <a:r>
              <a:rPr lang="en-US" sz="2000" dirty="0">
                <a:latin typeface="Arial Narrow" panose="020B0606020202030204" pitchFamily="34" charset="0"/>
                <a:cs typeface="Calibri" panose="020F0502020204030204" pitchFamily="34" charset="0"/>
              </a:rPr>
              <a:t>Deep convection </a:t>
            </a:r>
            <a:r>
              <a:rPr lang="en-US" sz="2000" dirty="0">
                <a:solidFill>
                  <a:srgbClr val="800000"/>
                </a:solidFill>
                <a:latin typeface="Arial Narrow" panose="020B0606020202030204" pitchFamily="34" charset="0"/>
                <a:cs typeface="Calibri" panose="020F0502020204030204" pitchFamily="34" charset="0"/>
              </a:rPr>
              <a:t>(2)</a:t>
            </a:r>
          </a:p>
        </p:txBody>
      </p:sp>
      <p:sp>
        <p:nvSpPr>
          <p:cNvPr id="4" name="TextBox 3"/>
          <p:cNvSpPr txBox="1"/>
          <p:nvPr/>
        </p:nvSpPr>
        <p:spPr>
          <a:xfrm>
            <a:off x="5562600" y="3477161"/>
            <a:ext cx="3581399" cy="1323439"/>
          </a:xfrm>
          <a:prstGeom prst="rect">
            <a:avLst/>
          </a:prstGeom>
          <a:noFill/>
        </p:spPr>
        <p:txBody>
          <a:bodyPr wrap="square" rtlCol="0">
            <a:spAutoFit/>
          </a:bodyPr>
          <a:lstStyle/>
          <a:p>
            <a:pPr algn="ctr"/>
            <a:r>
              <a:rPr lang="en-US" sz="2000" dirty="0">
                <a:latin typeface="Arial Narrow" panose="020B0606020202030204" pitchFamily="34" charset="0"/>
                <a:cs typeface="Calibri" panose="020F0502020204030204" pitchFamily="34" charset="0"/>
              </a:rPr>
              <a:t>High relative humidity (mid-level) </a:t>
            </a:r>
            <a:r>
              <a:rPr lang="en-US" sz="2000" dirty="0">
                <a:solidFill>
                  <a:srgbClr val="800000"/>
                </a:solidFill>
                <a:latin typeface="Arial Narrow" panose="020B0606020202030204" pitchFamily="34" charset="0"/>
                <a:cs typeface="Calibri" panose="020F0502020204030204" pitchFamily="34" charset="0"/>
              </a:rPr>
              <a:t>(3)</a:t>
            </a:r>
            <a:r>
              <a:rPr lang="en-US" sz="2000" dirty="0">
                <a:latin typeface="Arial Narrow" panose="020B0606020202030204" pitchFamily="34" charset="0"/>
                <a:cs typeface="Calibri" panose="020F0502020204030204" pitchFamily="34" charset="0"/>
              </a:rPr>
              <a:t> </a:t>
            </a:r>
          </a:p>
          <a:p>
            <a:pPr algn="ctr"/>
            <a:r>
              <a:rPr lang="en-US" sz="2000" dirty="0">
                <a:latin typeface="Arial Narrow" panose="020B0606020202030204" pitchFamily="34" charset="0"/>
                <a:cs typeface="Calibri" panose="020F0502020204030204" pitchFamily="34" charset="0"/>
              </a:rPr>
              <a:t>Positive low-level vorticity </a:t>
            </a:r>
            <a:r>
              <a:rPr lang="en-US" sz="2000" dirty="0">
                <a:solidFill>
                  <a:srgbClr val="800000"/>
                </a:solidFill>
                <a:latin typeface="Arial Narrow" panose="020B0606020202030204" pitchFamily="34" charset="0"/>
                <a:cs typeface="Calibri" panose="020F0502020204030204" pitchFamily="34" charset="0"/>
              </a:rPr>
              <a:t>(4)</a:t>
            </a:r>
          </a:p>
          <a:p>
            <a:pPr algn="ctr"/>
            <a:r>
              <a:rPr lang="en-US" sz="2000" dirty="0">
                <a:latin typeface="Arial Narrow" panose="020B0606020202030204" pitchFamily="34" charset="0"/>
                <a:cs typeface="Calibri" panose="020F0502020204030204" pitchFamily="34" charset="0"/>
              </a:rPr>
              <a:t>Weak vertical shear </a:t>
            </a:r>
            <a:r>
              <a:rPr lang="en-US" sz="2000" dirty="0">
                <a:solidFill>
                  <a:srgbClr val="800000"/>
                </a:solidFill>
                <a:latin typeface="Arial Narrow" panose="020B0606020202030204" pitchFamily="34" charset="0"/>
                <a:cs typeface="Calibri" panose="020F0502020204030204" pitchFamily="34" charset="0"/>
              </a:rPr>
              <a:t>(5)</a:t>
            </a:r>
          </a:p>
          <a:p>
            <a:pPr algn="ctr"/>
            <a:r>
              <a:rPr lang="en-US" sz="2000" dirty="0">
                <a:latin typeface="Arial Narrow" panose="020B0606020202030204" pitchFamily="34" charset="0"/>
                <a:cs typeface="Calibri" panose="020F0502020204030204" pitchFamily="34" charset="0"/>
              </a:rPr>
              <a:t>(modulating mean shear)</a:t>
            </a:r>
          </a:p>
        </p:txBody>
      </p:sp>
      <p:cxnSp>
        <p:nvCxnSpPr>
          <p:cNvPr id="6" name="Straight Arrow Connector 5"/>
          <p:cNvCxnSpPr>
            <a:cxnSpLocks/>
            <a:stCxn id="2" idx="2"/>
            <a:endCxn id="3" idx="0"/>
          </p:cNvCxnSpPr>
          <p:nvPr/>
        </p:nvCxnSpPr>
        <p:spPr>
          <a:xfrm>
            <a:off x="7422933" y="2127885"/>
            <a:ext cx="4563" cy="51429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7438188" y="3042285"/>
            <a:ext cx="0" cy="468868"/>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431504" y="4789814"/>
            <a:ext cx="0" cy="468868"/>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455139" y="5235714"/>
            <a:ext cx="1981193" cy="707886"/>
          </a:xfrm>
          <a:prstGeom prst="rect">
            <a:avLst/>
          </a:prstGeom>
          <a:noFill/>
        </p:spPr>
        <p:txBody>
          <a:bodyPr wrap="square" rtlCol="0">
            <a:spAutoFit/>
          </a:bodyPr>
          <a:lstStyle/>
          <a:p>
            <a:pPr algn="ctr"/>
            <a:r>
              <a:rPr lang="en-US" sz="2000" dirty="0">
                <a:latin typeface="Arial Narrow" panose="020B0606020202030204" pitchFamily="34" charset="0"/>
                <a:cs typeface="Calibri" panose="020F0502020204030204" pitchFamily="34" charset="0"/>
              </a:rPr>
              <a:t>Favorable for TC genesis</a:t>
            </a:r>
          </a:p>
        </p:txBody>
      </p:sp>
      <p:sp>
        <p:nvSpPr>
          <p:cNvPr id="14" name="TextBox 13"/>
          <p:cNvSpPr txBox="1"/>
          <p:nvPr/>
        </p:nvSpPr>
        <p:spPr>
          <a:xfrm>
            <a:off x="2362200" y="1840468"/>
            <a:ext cx="533400" cy="461665"/>
          </a:xfrm>
          <a:prstGeom prst="rect">
            <a:avLst/>
          </a:prstGeom>
          <a:noFill/>
        </p:spPr>
        <p:txBody>
          <a:bodyPr wrap="square" rtlCol="0">
            <a:spAutoFit/>
          </a:bodyPr>
          <a:lstStyle/>
          <a:p>
            <a:r>
              <a:rPr lang="en-US" b="1" dirty="0">
                <a:solidFill>
                  <a:srgbClr val="800000"/>
                </a:solidFill>
                <a:latin typeface="Calibri" panose="020F0502020204030204" pitchFamily="34" charset="0"/>
                <a:cs typeface="Calibri" panose="020F0502020204030204" pitchFamily="34" charset="0"/>
              </a:rPr>
              <a:t>(1)</a:t>
            </a:r>
          </a:p>
        </p:txBody>
      </p:sp>
      <p:sp>
        <p:nvSpPr>
          <p:cNvPr id="19" name="TextBox 18"/>
          <p:cNvSpPr txBox="1"/>
          <p:nvPr/>
        </p:nvSpPr>
        <p:spPr>
          <a:xfrm>
            <a:off x="2209800" y="5486400"/>
            <a:ext cx="762000" cy="461665"/>
          </a:xfrm>
          <a:prstGeom prst="rect">
            <a:avLst/>
          </a:prstGeom>
          <a:noFill/>
        </p:spPr>
        <p:txBody>
          <a:bodyPr wrap="square" rtlCol="0">
            <a:spAutoFit/>
          </a:bodyPr>
          <a:lstStyle/>
          <a:p>
            <a:r>
              <a:rPr lang="en-US" b="1" dirty="0">
                <a:solidFill>
                  <a:srgbClr val="800000"/>
                </a:solidFill>
                <a:latin typeface="Calibri" panose="020F0502020204030204" pitchFamily="34" charset="0"/>
                <a:cs typeface="Calibri" panose="020F0502020204030204" pitchFamily="34" charset="0"/>
              </a:rPr>
              <a:t>(2,3)</a:t>
            </a:r>
          </a:p>
        </p:txBody>
      </p:sp>
      <p:sp>
        <p:nvSpPr>
          <p:cNvPr id="15" name="TextBox 14"/>
          <p:cNvSpPr txBox="1"/>
          <p:nvPr/>
        </p:nvSpPr>
        <p:spPr>
          <a:xfrm>
            <a:off x="2286000" y="3733800"/>
            <a:ext cx="533400" cy="461665"/>
          </a:xfrm>
          <a:prstGeom prst="rect">
            <a:avLst/>
          </a:prstGeom>
          <a:noFill/>
        </p:spPr>
        <p:txBody>
          <a:bodyPr wrap="square" rtlCol="0">
            <a:spAutoFit/>
          </a:bodyPr>
          <a:lstStyle/>
          <a:p>
            <a:r>
              <a:rPr lang="en-US" b="1" dirty="0">
                <a:solidFill>
                  <a:srgbClr val="800000"/>
                </a:solidFill>
                <a:latin typeface="Calibri" panose="020F0502020204030204" pitchFamily="34" charset="0"/>
                <a:cs typeface="Calibri" panose="020F0502020204030204" pitchFamily="34" charset="0"/>
              </a:rPr>
              <a:t>(4)</a:t>
            </a:r>
          </a:p>
        </p:txBody>
      </p:sp>
      <p:sp>
        <p:nvSpPr>
          <p:cNvPr id="21" name="TextBox 20"/>
          <p:cNvSpPr txBox="1"/>
          <p:nvPr/>
        </p:nvSpPr>
        <p:spPr>
          <a:xfrm>
            <a:off x="2461128" y="3998496"/>
            <a:ext cx="533400" cy="461665"/>
          </a:xfrm>
          <a:prstGeom prst="rect">
            <a:avLst/>
          </a:prstGeom>
          <a:noFill/>
        </p:spPr>
        <p:txBody>
          <a:bodyPr wrap="square" rtlCol="0">
            <a:spAutoFit/>
          </a:bodyPr>
          <a:lstStyle/>
          <a:p>
            <a:r>
              <a:rPr lang="en-US" b="1" dirty="0">
                <a:solidFill>
                  <a:srgbClr val="800000"/>
                </a:solidFill>
                <a:latin typeface="Calibri" panose="020F0502020204030204" pitchFamily="34" charset="0"/>
                <a:cs typeface="Calibri" panose="020F0502020204030204" pitchFamily="34" charset="0"/>
              </a:rPr>
              <a:t>(5)</a:t>
            </a:r>
          </a:p>
        </p:txBody>
      </p:sp>
      <p:sp>
        <p:nvSpPr>
          <p:cNvPr id="5" name="TextBox 4"/>
          <p:cNvSpPr txBox="1"/>
          <p:nvPr/>
        </p:nvSpPr>
        <p:spPr>
          <a:xfrm>
            <a:off x="0" y="250842"/>
            <a:ext cx="9144000" cy="446276"/>
          </a:xfrm>
          <a:prstGeom prst="rect">
            <a:avLst/>
          </a:prstGeom>
          <a:noFill/>
        </p:spPr>
        <p:txBody>
          <a:bodyPr wrap="square" rtlCol="0">
            <a:spAutoFit/>
          </a:bodyPr>
          <a:lstStyle/>
          <a:p>
            <a:pPr algn="ctr"/>
            <a:r>
              <a:rPr lang="en-US" sz="2300" b="1" dirty="0">
                <a:latin typeface="Calibri" panose="020F0502020204030204" pitchFamily="34" charset="0"/>
                <a:cs typeface="Calibri" panose="020F0502020204030204" pitchFamily="34" charset="0"/>
              </a:rPr>
              <a:t>Synthesizing GPI factors for TC genesis with Gill model</a:t>
            </a:r>
          </a:p>
        </p:txBody>
      </p:sp>
    </p:spTree>
    <p:extLst>
      <p:ext uri="{BB962C8B-B14F-4D97-AF65-F5344CB8AC3E}">
        <p14:creationId xmlns:p14="http://schemas.microsoft.com/office/powerpoint/2010/main" val="166013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4" name="Rectangle 12">
            <a:extLst>
              <a:ext uri="{FF2B5EF4-FFF2-40B4-BE49-F238E27FC236}">
                <a16:creationId xmlns:a16="http://schemas.microsoft.com/office/drawing/2014/main" id="{F475ACCF-D251-4DCF-87E9-428DA012D5AA}"/>
              </a:ext>
            </a:extLst>
          </p:cNvPr>
          <p:cNvSpPr>
            <a:spLocks noGrp="1" noChangeArrowheads="1"/>
          </p:cNvSpPr>
          <p:nvPr>
            <p:ph type="title"/>
          </p:nvPr>
        </p:nvSpPr>
        <p:spPr>
          <a:xfrm>
            <a:off x="0" y="-228600"/>
            <a:ext cx="9144000" cy="1143000"/>
          </a:xfrm>
          <a:gradFill rotWithShape="1">
            <a:gsLst>
              <a:gs pos="0">
                <a:schemeClr val="bg1">
                  <a:alpha val="50999"/>
                </a:schemeClr>
              </a:gs>
              <a:gs pos="50000">
                <a:srgbClr val="0000CC">
                  <a:alpha val="85001"/>
                </a:srgbClr>
              </a:gs>
              <a:gs pos="100000">
                <a:schemeClr val="bg1">
                  <a:alpha val="50999"/>
                </a:schemeClr>
              </a:gs>
            </a:gsLst>
            <a:lin ang="5400000" scaled="1"/>
          </a:gradFill>
        </p:spPr>
        <p:txBody>
          <a:bodyPr/>
          <a:lstStyle/>
          <a:p>
            <a:pPr eaLnBrk="1" hangingPunct="1">
              <a:defRPr/>
            </a:pPr>
            <a:r>
              <a:rPr lang="en-US" altLang="ja-JP" sz="3200" b="1">
                <a:solidFill>
                  <a:schemeClr val="bg1"/>
                </a:solidFill>
                <a:latin typeface="Franklin Gothic Medium" pitchFamily="34" charset="0"/>
                <a:ea typeface="MS PGothic" pitchFamily="34" charset="-128"/>
              </a:rPr>
              <a:t>Annual cycle in the equatorial oceans</a:t>
            </a:r>
            <a:endParaRPr lang="en-US" altLang="ja-JP">
              <a:solidFill>
                <a:schemeClr val="bg1"/>
              </a:solidFill>
              <a:latin typeface="Franklin Gothic Medium" pitchFamily="34" charset="0"/>
              <a:ea typeface="MS PGothic" pitchFamily="34" charset="-128"/>
            </a:endParaRPr>
          </a:p>
        </p:txBody>
      </p:sp>
      <p:grpSp>
        <p:nvGrpSpPr>
          <p:cNvPr id="2" name="Group 1">
            <a:extLst>
              <a:ext uri="{FF2B5EF4-FFF2-40B4-BE49-F238E27FC236}">
                <a16:creationId xmlns:a16="http://schemas.microsoft.com/office/drawing/2014/main" id="{45C85CA2-C6AD-4E63-98DF-AEBFE6B988FA}"/>
              </a:ext>
            </a:extLst>
          </p:cNvPr>
          <p:cNvGrpSpPr/>
          <p:nvPr/>
        </p:nvGrpSpPr>
        <p:grpSpPr>
          <a:xfrm>
            <a:off x="204936" y="868669"/>
            <a:ext cx="4138465" cy="5760731"/>
            <a:chOff x="204936" y="1064298"/>
            <a:chExt cx="4138465" cy="5760731"/>
          </a:xfrm>
        </p:grpSpPr>
        <p:pic>
          <p:nvPicPr>
            <p:cNvPr id="6154" name="Picture 57">
              <a:extLst>
                <a:ext uri="{FF2B5EF4-FFF2-40B4-BE49-F238E27FC236}">
                  <a16:creationId xmlns:a16="http://schemas.microsoft.com/office/drawing/2014/main" id="{0E98E694-3D55-4FAA-8C0E-C98B4D961D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56" r="24276"/>
            <a:stretch/>
          </p:blipFill>
          <p:spPr bwMode="auto">
            <a:xfrm>
              <a:off x="204936" y="1337042"/>
              <a:ext cx="4138465" cy="5487987"/>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alpha val="50998"/>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5" name="Line 58">
              <a:extLst>
                <a:ext uri="{FF2B5EF4-FFF2-40B4-BE49-F238E27FC236}">
                  <a16:creationId xmlns:a16="http://schemas.microsoft.com/office/drawing/2014/main" id="{98F0C4DE-C360-457A-B1EB-8605878F51BF}"/>
                </a:ext>
              </a:extLst>
            </p:cNvPr>
            <p:cNvSpPr>
              <a:spLocks noChangeShapeType="1"/>
            </p:cNvSpPr>
            <p:nvPr/>
          </p:nvSpPr>
          <p:spPr bwMode="auto">
            <a:xfrm>
              <a:off x="847873" y="2562592"/>
              <a:ext cx="3341688" cy="3810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156" name="Line 59">
              <a:extLst>
                <a:ext uri="{FF2B5EF4-FFF2-40B4-BE49-F238E27FC236}">
                  <a16:creationId xmlns:a16="http://schemas.microsoft.com/office/drawing/2014/main" id="{FC0335F0-E01D-46FD-87A7-2E6EB5A0920D}"/>
                </a:ext>
              </a:extLst>
            </p:cNvPr>
            <p:cNvSpPr>
              <a:spLocks noChangeShapeType="1"/>
            </p:cNvSpPr>
            <p:nvPr/>
          </p:nvSpPr>
          <p:spPr bwMode="auto">
            <a:xfrm>
              <a:off x="847873" y="5058142"/>
              <a:ext cx="3341688" cy="38100"/>
            </a:xfrm>
            <a:prstGeom prst="line">
              <a:avLst/>
            </a:prstGeom>
            <a:noFill/>
            <a:ln w="381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157" name="Text Box 60">
              <a:extLst>
                <a:ext uri="{FF2B5EF4-FFF2-40B4-BE49-F238E27FC236}">
                  <a16:creationId xmlns:a16="http://schemas.microsoft.com/office/drawing/2014/main" id="{52AE6648-BE6E-4B5E-9239-AE1F77E74946}"/>
                </a:ext>
              </a:extLst>
            </p:cNvPr>
            <p:cNvSpPr txBox="1">
              <a:spLocks noChangeArrowheads="1"/>
            </p:cNvSpPr>
            <p:nvPr/>
          </p:nvSpPr>
          <p:spPr bwMode="auto">
            <a:xfrm>
              <a:off x="2916386" y="1487854"/>
              <a:ext cx="1269899" cy="461665"/>
            </a:xfrm>
            <a:prstGeom prst="rect">
              <a:avLst/>
            </a:prstGeom>
            <a:solidFill>
              <a:schemeClr val="bg1"/>
            </a:solidFill>
            <a:ln w="28575" algn="ctr">
              <a:solidFill>
                <a:srgbClr val="99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400" b="1" dirty="0">
                  <a:solidFill>
                    <a:srgbClr val="9900FF"/>
                  </a:solidFill>
                  <a:latin typeface="Calibri" panose="020F0502020204030204" pitchFamily="34" charset="0"/>
                  <a:ea typeface="MS PGothic" panose="020B0600070205080204" pitchFamily="34" charset="-128"/>
                  <a:cs typeface="Calibri" panose="020F0502020204030204" pitchFamily="34" charset="0"/>
                </a:rPr>
                <a:t>Mar-Apr</a:t>
              </a:r>
            </a:p>
          </p:txBody>
        </p:sp>
        <p:sp>
          <p:nvSpPr>
            <p:cNvPr id="6158" name="Text Box 61">
              <a:extLst>
                <a:ext uri="{FF2B5EF4-FFF2-40B4-BE49-F238E27FC236}">
                  <a16:creationId xmlns:a16="http://schemas.microsoft.com/office/drawing/2014/main" id="{83B1E2A5-3B15-4D50-82BF-249083E0C0F6}"/>
                </a:ext>
              </a:extLst>
            </p:cNvPr>
            <p:cNvSpPr txBox="1">
              <a:spLocks noChangeArrowheads="1"/>
            </p:cNvSpPr>
            <p:nvPr/>
          </p:nvSpPr>
          <p:spPr bwMode="auto">
            <a:xfrm>
              <a:off x="3021161" y="3965942"/>
              <a:ext cx="1119217" cy="461665"/>
            </a:xfrm>
            <a:prstGeom prst="rect">
              <a:avLst/>
            </a:prstGeom>
            <a:solidFill>
              <a:schemeClr val="bg1"/>
            </a:solidFill>
            <a:ln w="28575" algn="ctr">
              <a:solidFill>
                <a:srgbClr val="99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400" b="1">
                  <a:solidFill>
                    <a:srgbClr val="9900FF"/>
                  </a:solidFill>
                  <a:latin typeface="Calibri" panose="020F0502020204030204" pitchFamily="34" charset="0"/>
                  <a:ea typeface="MS PGothic" panose="020B0600070205080204" pitchFamily="34" charset="-128"/>
                  <a:cs typeface="Calibri" panose="020F0502020204030204" pitchFamily="34" charset="0"/>
                </a:rPr>
                <a:t>Jul-Aug</a:t>
              </a:r>
            </a:p>
          </p:txBody>
        </p:sp>
        <p:sp>
          <p:nvSpPr>
            <p:cNvPr id="6159" name="Text Box 62">
              <a:extLst>
                <a:ext uri="{FF2B5EF4-FFF2-40B4-BE49-F238E27FC236}">
                  <a16:creationId xmlns:a16="http://schemas.microsoft.com/office/drawing/2014/main" id="{65A435A1-9084-41D6-B30F-390599E9CF28}"/>
                </a:ext>
              </a:extLst>
            </p:cNvPr>
            <p:cNvSpPr txBox="1">
              <a:spLocks noChangeArrowheads="1"/>
            </p:cNvSpPr>
            <p:nvPr/>
          </p:nvSpPr>
          <p:spPr bwMode="auto">
            <a:xfrm>
              <a:off x="787831" y="1064298"/>
              <a:ext cx="2972673" cy="400110"/>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alpha val="50998"/>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000" b="1" dirty="0">
                  <a:solidFill>
                    <a:srgbClr val="000099"/>
                  </a:solidFill>
                  <a:latin typeface="Calibri" panose="020F0502020204030204" pitchFamily="34" charset="0"/>
                  <a:ea typeface="MS PGothic" panose="020B0600070205080204" pitchFamily="34" charset="-128"/>
                  <a:cs typeface="Calibri" panose="020F0502020204030204" pitchFamily="34" charset="0"/>
                </a:rPr>
                <a:t>SST, </a:t>
              </a:r>
              <a:r>
                <a:rPr lang="en-US" altLang="ja-JP" sz="2000" b="1" dirty="0" err="1">
                  <a:solidFill>
                    <a:srgbClr val="000099"/>
                  </a:solidFill>
                  <a:latin typeface="Calibri" panose="020F0502020204030204" pitchFamily="34" charset="0"/>
                  <a:ea typeface="MS PGothic" panose="020B0600070205080204" pitchFamily="34" charset="-128"/>
                  <a:cs typeface="Calibri" panose="020F0502020204030204" pitchFamily="34" charset="0"/>
                </a:rPr>
                <a:t>precip</a:t>
              </a:r>
              <a:r>
                <a:rPr lang="en-US" altLang="ja-JP" sz="2000" b="1" dirty="0">
                  <a:solidFill>
                    <a:srgbClr val="000099"/>
                  </a:solidFill>
                  <a:latin typeface="Calibri" panose="020F0502020204030204" pitchFamily="34" charset="0"/>
                  <a:ea typeface="MS PGothic" panose="020B0600070205080204" pitchFamily="34" charset="-128"/>
                  <a:cs typeface="Calibri" panose="020F0502020204030204" pitchFamily="34" charset="0"/>
                </a:rPr>
                <a:t> &amp; surface wind</a:t>
              </a:r>
            </a:p>
          </p:txBody>
        </p:sp>
        <p:sp>
          <p:nvSpPr>
            <p:cNvPr id="6160" name="Rectangle 63">
              <a:extLst>
                <a:ext uri="{FF2B5EF4-FFF2-40B4-BE49-F238E27FC236}">
                  <a16:creationId xmlns:a16="http://schemas.microsoft.com/office/drawing/2014/main" id="{7A0D76B3-8055-4A4B-A250-E64E3E681003}"/>
                </a:ext>
              </a:extLst>
            </p:cNvPr>
            <p:cNvSpPr>
              <a:spLocks noChangeArrowheads="1"/>
            </p:cNvSpPr>
            <p:nvPr/>
          </p:nvSpPr>
          <p:spPr bwMode="auto">
            <a:xfrm>
              <a:off x="319236" y="2438767"/>
              <a:ext cx="50165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000" b="1">
                  <a:solidFill>
                    <a:srgbClr val="FF0000"/>
                  </a:solidFill>
                  <a:ea typeface="MS PGothic" panose="020B0600070205080204" pitchFamily="34" charset="-128"/>
                </a:rPr>
                <a:t>EQ</a:t>
              </a:r>
            </a:p>
          </p:txBody>
        </p:sp>
        <p:sp>
          <p:nvSpPr>
            <p:cNvPr id="6161" name="Rectangle 64">
              <a:extLst>
                <a:ext uri="{FF2B5EF4-FFF2-40B4-BE49-F238E27FC236}">
                  <a16:creationId xmlns:a16="http://schemas.microsoft.com/office/drawing/2014/main" id="{9A53CFC6-1406-40C5-9049-6AAFE2D94F5E}"/>
                </a:ext>
              </a:extLst>
            </p:cNvPr>
            <p:cNvSpPr>
              <a:spLocks noChangeArrowheads="1"/>
            </p:cNvSpPr>
            <p:nvPr/>
          </p:nvSpPr>
          <p:spPr bwMode="auto">
            <a:xfrm>
              <a:off x="319236" y="4907329"/>
              <a:ext cx="522288"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000" b="1">
                  <a:solidFill>
                    <a:srgbClr val="FF0000"/>
                  </a:solidFill>
                  <a:ea typeface="MS PGothic" panose="020B0600070205080204" pitchFamily="34" charset="-128"/>
                </a:rPr>
                <a:t>EQ</a:t>
              </a:r>
            </a:p>
          </p:txBody>
        </p:sp>
      </p:grpSp>
      <p:sp>
        <p:nvSpPr>
          <p:cNvPr id="6151" name="TextBox 1">
            <a:extLst>
              <a:ext uri="{FF2B5EF4-FFF2-40B4-BE49-F238E27FC236}">
                <a16:creationId xmlns:a16="http://schemas.microsoft.com/office/drawing/2014/main" id="{EF9327A0-FD45-438E-8FF2-2118BEAB9B19}"/>
              </a:ext>
            </a:extLst>
          </p:cNvPr>
          <p:cNvSpPr txBox="1">
            <a:spLocks noChangeArrowheads="1"/>
          </p:cNvSpPr>
          <p:nvPr/>
        </p:nvSpPr>
        <p:spPr bwMode="auto">
          <a:xfrm>
            <a:off x="5064927" y="6172200"/>
            <a:ext cx="39843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eaLnBrk="1" hangingPunct="1">
              <a:spcBef>
                <a:spcPct val="0"/>
              </a:spcBef>
              <a:spcAft>
                <a:spcPts val="1200"/>
              </a:spcAft>
              <a:buNone/>
            </a:pPr>
            <a:r>
              <a:rPr lang="en-US" altLang="en-US" sz="1600" dirty="0">
                <a:latin typeface="Calibri" panose="020F0502020204030204" pitchFamily="34" charset="0"/>
                <a:cs typeface="Calibri" panose="020F0502020204030204" pitchFamily="34" charset="0"/>
              </a:rPr>
              <a:t>Rapid development of cold tongue, triggered by </a:t>
            </a:r>
            <a:r>
              <a:rPr lang="en-US" altLang="en-US" sz="1600" dirty="0">
                <a:solidFill>
                  <a:srgbClr val="CC6600"/>
                </a:solidFill>
                <a:latin typeface="Calibri" panose="020F0502020204030204" pitchFamily="34" charset="0"/>
                <a:cs typeface="Calibri" panose="020F0502020204030204" pitchFamily="34" charset="0"/>
              </a:rPr>
              <a:t>W. African monsoon </a:t>
            </a:r>
            <a:r>
              <a:rPr lang="en-US" altLang="en-US" sz="1600" dirty="0">
                <a:solidFill>
                  <a:srgbClr val="CC6600"/>
                </a:solidFill>
                <a:latin typeface="Calibri" panose="020F0502020204030204" pitchFamily="34" charset="0"/>
                <a:cs typeface="Calibri" panose="020F0502020204030204" pitchFamily="34" charset="0"/>
                <a:sym typeface="Wingdings" panose="05000000000000000000" pitchFamily="2" charset="2"/>
              </a:rPr>
              <a:t> continental effect</a:t>
            </a:r>
            <a:r>
              <a:rPr lang="en-US" altLang="en-US" sz="1600" dirty="0">
                <a:latin typeface="Calibri" panose="020F0502020204030204" pitchFamily="34" charset="0"/>
                <a:cs typeface="Calibri" panose="020F0502020204030204" pitchFamily="34" charset="0"/>
                <a:sym typeface="Wingdings" panose="05000000000000000000" pitchFamily="2" charset="2"/>
              </a:rPr>
              <a:t>. </a:t>
            </a:r>
            <a:endParaRPr lang="en-US" altLang="en-US" sz="1600" dirty="0">
              <a:latin typeface="Calibri" panose="020F0502020204030204" pitchFamily="34" charset="0"/>
              <a:cs typeface="Calibri" panose="020F0502020204030204" pitchFamily="34" charset="0"/>
            </a:endParaRPr>
          </a:p>
        </p:txBody>
      </p:sp>
      <p:pic>
        <p:nvPicPr>
          <p:cNvPr id="46" name="Picture 6" descr="Diagram&#10;&#10;Description automatically generated">
            <a:extLst>
              <a:ext uri="{FF2B5EF4-FFF2-40B4-BE49-F238E27FC236}">
                <a16:creationId xmlns:a16="http://schemas.microsoft.com/office/drawing/2014/main" id="{081C6E08-F4F1-40A8-AA22-2134EECF6D8A}"/>
              </a:ext>
            </a:extLst>
          </p:cNvPr>
          <p:cNvPicPr>
            <a:picLocks noChangeAspect="1"/>
          </p:cNvPicPr>
          <p:nvPr/>
        </p:nvPicPr>
        <p:blipFill>
          <a:blip r:embed="rId4"/>
          <a:stretch>
            <a:fillRect/>
          </a:stretch>
        </p:blipFill>
        <p:spPr>
          <a:xfrm>
            <a:off x="5064927" y="1219200"/>
            <a:ext cx="3196551" cy="4832064"/>
          </a:xfrm>
          <a:prstGeom prst="rect">
            <a:avLst/>
          </a:prstGeom>
        </p:spPr>
      </p:pic>
      <p:sp>
        <p:nvSpPr>
          <p:cNvPr id="3" name="Rectangle 2">
            <a:extLst>
              <a:ext uri="{FF2B5EF4-FFF2-40B4-BE49-F238E27FC236}">
                <a16:creationId xmlns:a16="http://schemas.microsoft.com/office/drawing/2014/main" id="{E085183C-E64A-4334-A7A0-EDB14A118752}"/>
              </a:ext>
            </a:extLst>
          </p:cNvPr>
          <p:cNvSpPr/>
          <p:nvPr/>
        </p:nvSpPr>
        <p:spPr>
          <a:xfrm>
            <a:off x="6315781" y="2438399"/>
            <a:ext cx="500849" cy="342900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A0A68203-4269-49FB-A887-2739326119FB}"/>
              </a:ext>
            </a:extLst>
          </p:cNvPr>
          <p:cNvSpPr/>
          <p:nvPr/>
        </p:nvSpPr>
        <p:spPr>
          <a:xfrm>
            <a:off x="3" y="6548844"/>
            <a:ext cx="1371598" cy="276999"/>
          </a:xfrm>
          <a:prstGeom prst="rect">
            <a:avLst/>
          </a:prstGeom>
        </p:spPr>
        <p:txBody>
          <a:bodyPr wrap="square" lIns="91440" tIns="45720" rIns="91440" bIns="45720" anchor="t">
            <a:spAutoFit/>
          </a:bodyPr>
          <a:lstStyle/>
          <a:p>
            <a:r>
              <a:rPr lang="en-US" altLang="en-US" sz="1200" b="1" dirty="0">
                <a:latin typeface="Calibri" panose="020F0502020204030204" pitchFamily="34" charset="0"/>
                <a:cs typeface="Calibri" panose="020F0502020204030204" pitchFamily="34" charset="0"/>
              </a:rPr>
              <a:t>Figs. 10.1, 10.3</a:t>
            </a:r>
            <a:r>
              <a:rPr lang="en-US" altLang="en-US" sz="12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2FBD5B1-1DCD-433F-BBBA-433054EAF974}"/>
              </a:ext>
            </a:extLst>
          </p:cNvPr>
          <p:cNvSpPr txBox="1"/>
          <p:nvPr/>
        </p:nvSpPr>
        <p:spPr>
          <a:xfrm>
            <a:off x="6400800" y="4978442"/>
            <a:ext cx="350519" cy="253916"/>
          </a:xfrm>
          <a:prstGeom prst="rect">
            <a:avLst/>
          </a:prstGeom>
          <a:noFill/>
        </p:spPr>
        <p:txBody>
          <a:bodyPr wrap="square" rtlCol="0">
            <a:spAutoFit/>
          </a:bodyPr>
          <a:lstStyle/>
          <a:p>
            <a:r>
              <a:rPr lang="en-US" sz="1050" dirty="0">
                <a:latin typeface="Calibri" panose="020F0502020204030204" pitchFamily="34" charset="0"/>
                <a:cs typeface="Calibri" panose="020F0502020204030204" pitchFamily="34" charset="0"/>
              </a:rPr>
              <a:t>20</a:t>
            </a:r>
          </a:p>
        </p:txBody>
      </p:sp>
      <p:sp>
        <p:nvSpPr>
          <p:cNvPr id="17" name="TextBox 16">
            <a:extLst>
              <a:ext uri="{FF2B5EF4-FFF2-40B4-BE49-F238E27FC236}">
                <a16:creationId xmlns:a16="http://schemas.microsoft.com/office/drawing/2014/main" id="{5061CB22-3D42-439A-BF04-0CE668132C1D}"/>
              </a:ext>
            </a:extLst>
          </p:cNvPr>
          <p:cNvSpPr txBox="1"/>
          <p:nvPr/>
        </p:nvSpPr>
        <p:spPr>
          <a:xfrm>
            <a:off x="6517510" y="4457784"/>
            <a:ext cx="350519" cy="253916"/>
          </a:xfrm>
          <a:prstGeom prst="rect">
            <a:avLst/>
          </a:prstGeom>
          <a:noFill/>
        </p:spPr>
        <p:txBody>
          <a:bodyPr wrap="square" rtlCol="0">
            <a:spAutoFit/>
          </a:bodyPr>
          <a:lstStyle/>
          <a:p>
            <a:r>
              <a:rPr lang="en-US" sz="1050" dirty="0">
                <a:latin typeface="Calibri" panose="020F0502020204030204" pitchFamily="34" charset="0"/>
                <a:cs typeface="Calibri" panose="020F0502020204030204" pitchFamily="34" charset="0"/>
              </a:rPr>
              <a:t>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wipe(left)">
                                      <p:cBhvr>
                                        <p:cTn id="7" dur="500"/>
                                        <p:tgtEl>
                                          <p:spTgt spid="6151"/>
                                        </p:tgtEl>
                                      </p:cBhvr>
                                    </p:animEffect>
                                  </p:childTnLst>
                                </p:cTn>
                              </p:par>
                              <p:par>
                                <p:cTn id="8" presetID="22" presetClass="entr" presetSubtype="8"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left)">
                                      <p:cBhvr>
                                        <p:cTn id="10" dur="500"/>
                                        <p:tgtEl>
                                          <p:spTgt spid="4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3" grpId="0" animBg="1"/>
      <p:bldP spid="4"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80AFC318-84E9-4778-92BD-BF48702EB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09613"/>
            <a:ext cx="8451850" cy="51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TextBox 1">
            <a:extLst>
              <a:ext uri="{FF2B5EF4-FFF2-40B4-BE49-F238E27FC236}">
                <a16:creationId xmlns:a16="http://schemas.microsoft.com/office/drawing/2014/main" id="{E2D50073-9746-4026-8E62-E2D9571FDB41}"/>
              </a:ext>
            </a:extLst>
          </p:cNvPr>
          <p:cNvSpPr txBox="1">
            <a:spLocks noChangeArrowheads="1"/>
          </p:cNvSpPr>
          <p:nvPr/>
        </p:nvSpPr>
        <p:spPr bwMode="auto">
          <a:xfrm>
            <a:off x="2667000" y="93663"/>
            <a:ext cx="39170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Calibri" panose="020F0502020204030204" pitchFamily="34" charset="0"/>
                <a:cs typeface="Calibri" panose="020F0502020204030204" pitchFamily="34" charset="0"/>
              </a:rPr>
              <a:t>Tropical Atlantic modes of SST</a:t>
            </a:r>
          </a:p>
        </p:txBody>
      </p:sp>
      <p:sp>
        <p:nvSpPr>
          <p:cNvPr id="28676" name="TextBox 2">
            <a:extLst>
              <a:ext uri="{FF2B5EF4-FFF2-40B4-BE49-F238E27FC236}">
                <a16:creationId xmlns:a16="http://schemas.microsoft.com/office/drawing/2014/main" id="{6D49AC18-FEED-48C0-809D-19551DA32D86}"/>
              </a:ext>
            </a:extLst>
          </p:cNvPr>
          <p:cNvSpPr txBox="1">
            <a:spLocks noChangeArrowheads="1"/>
          </p:cNvSpPr>
          <p:nvPr/>
        </p:nvSpPr>
        <p:spPr bwMode="auto">
          <a:xfrm>
            <a:off x="2010193" y="6107907"/>
            <a:ext cx="5040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i="1">
                <a:latin typeface="Calibri" panose="020F0502020204030204" pitchFamily="34" charset="0"/>
                <a:cs typeface="Calibri" panose="020F0502020204030204" pitchFamily="34" charset="0"/>
              </a:rPr>
              <a:t>Why does PC1 peak in June, and PC2 in April?</a:t>
            </a:r>
          </a:p>
        </p:txBody>
      </p:sp>
      <p:sp>
        <p:nvSpPr>
          <p:cNvPr id="28677" name="TextBox 1">
            <a:extLst>
              <a:ext uri="{FF2B5EF4-FFF2-40B4-BE49-F238E27FC236}">
                <a16:creationId xmlns:a16="http://schemas.microsoft.com/office/drawing/2014/main" id="{B80490EE-C142-4264-93B3-33D6AEC06739}"/>
              </a:ext>
            </a:extLst>
          </p:cNvPr>
          <p:cNvSpPr txBox="1">
            <a:spLocks noChangeArrowheads="1"/>
          </p:cNvSpPr>
          <p:nvPr/>
        </p:nvSpPr>
        <p:spPr bwMode="auto">
          <a:xfrm>
            <a:off x="2971800" y="3962400"/>
            <a:ext cx="42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rgbClr val="0070C0"/>
                </a:solidFill>
                <a:latin typeface="Calibri" panose="020F0502020204030204" pitchFamily="34" charset="0"/>
              </a:rPr>
              <a:t>PC2</a:t>
            </a:r>
          </a:p>
        </p:txBody>
      </p:sp>
      <p:sp>
        <p:nvSpPr>
          <p:cNvPr id="28678" name="TextBox 5">
            <a:extLst>
              <a:ext uri="{FF2B5EF4-FFF2-40B4-BE49-F238E27FC236}">
                <a16:creationId xmlns:a16="http://schemas.microsoft.com/office/drawing/2014/main" id="{BA3CADF7-5532-4221-BD50-C32AA0C0FAC1}"/>
              </a:ext>
            </a:extLst>
          </p:cNvPr>
          <p:cNvSpPr txBox="1">
            <a:spLocks noChangeArrowheads="1"/>
          </p:cNvSpPr>
          <p:nvPr/>
        </p:nvSpPr>
        <p:spPr bwMode="auto">
          <a:xfrm>
            <a:off x="4114800" y="3990975"/>
            <a:ext cx="42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rgbClr val="FF0000"/>
                </a:solidFill>
                <a:latin typeface="Calibri" panose="020F0502020204030204" pitchFamily="34" charset="0"/>
              </a:rPr>
              <a:t>PC1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0" name="Picture 3">
            <a:extLst>
              <a:ext uri="{FF2B5EF4-FFF2-40B4-BE49-F238E27FC236}">
                <a16:creationId xmlns:a16="http://schemas.microsoft.com/office/drawing/2014/main" id="{EB457D10-2C4D-442C-AE34-6B6B2D3A86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72" t="49469" r="57819" b="46370"/>
          <a:stretch/>
        </p:blipFill>
        <p:spPr bwMode="auto">
          <a:xfrm>
            <a:off x="1676400" y="1786182"/>
            <a:ext cx="7150100" cy="698500"/>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alpha val="50998"/>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11" name="Line 4">
            <a:extLst>
              <a:ext uri="{FF2B5EF4-FFF2-40B4-BE49-F238E27FC236}">
                <a16:creationId xmlns:a16="http://schemas.microsoft.com/office/drawing/2014/main" id="{816897D9-4E05-4B48-9440-63F4BD52C017}"/>
              </a:ext>
            </a:extLst>
          </p:cNvPr>
          <p:cNvSpPr>
            <a:spLocks noChangeShapeType="1"/>
          </p:cNvSpPr>
          <p:nvPr/>
        </p:nvSpPr>
        <p:spPr bwMode="auto">
          <a:xfrm flipH="1" flipV="1">
            <a:off x="8572500" y="1813170"/>
            <a:ext cx="304800" cy="1397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712" name="Line 5">
            <a:extLst>
              <a:ext uri="{FF2B5EF4-FFF2-40B4-BE49-F238E27FC236}">
                <a16:creationId xmlns:a16="http://schemas.microsoft.com/office/drawing/2014/main" id="{334791E8-B5F4-482F-AECB-A7CE7A3E2FD8}"/>
              </a:ext>
            </a:extLst>
          </p:cNvPr>
          <p:cNvSpPr>
            <a:spLocks noChangeShapeType="1"/>
          </p:cNvSpPr>
          <p:nvPr/>
        </p:nvSpPr>
        <p:spPr bwMode="auto">
          <a:xfrm flipH="1">
            <a:off x="8572500" y="1965570"/>
            <a:ext cx="304800" cy="1397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713" name="Text Box 6">
            <a:extLst>
              <a:ext uri="{FF2B5EF4-FFF2-40B4-BE49-F238E27FC236}">
                <a16:creationId xmlns:a16="http://schemas.microsoft.com/office/drawing/2014/main" id="{258E257E-D337-4FCF-80E3-4CA129A33DC9}"/>
              </a:ext>
            </a:extLst>
          </p:cNvPr>
          <p:cNvSpPr txBox="1">
            <a:spLocks noChangeArrowheads="1"/>
          </p:cNvSpPr>
          <p:nvPr/>
        </p:nvSpPr>
        <p:spPr bwMode="auto">
          <a:xfrm>
            <a:off x="73025" y="1811582"/>
            <a:ext cx="3873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MS PGothic" panose="020B0600070205080204" pitchFamily="34" charset="-128"/>
              <a:cs typeface="+mn-cs"/>
            </a:endParaRPr>
          </a:p>
        </p:txBody>
      </p:sp>
      <p:sp>
        <p:nvSpPr>
          <p:cNvPr id="29700" name="Rectangle 8">
            <a:extLst>
              <a:ext uri="{FF2B5EF4-FFF2-40B4-BE49-F238E27FC236}">
                <a16:creationId xmlns:a16="http://schemas.microsoft.com/office/drawing/2014/main" id="{BFF06B95-A3B5-4B68-982C-51D99253C7DC}"/>
              </a:ext>
            </a:extLst>
          </p:cNvPr>
          <p:cNvSpPr>
            <a:spLocks noChangeArrowheads="1"/>
          </p:cNvSpPr>
          <p:nvPr/>
        </p:nvSpPr>
        <p:spPr bwMode="auto">
          <a:xfrm>
            <a:off x="2476500" y="1270000"/>
            <a:ext cx="1968500" cy="368300"/>
          </a:xfrm>
          <a:prstGeom prst="rect">
            <a:avLst/>
          </a:prstGeom>
          <a:gradFill rotWithShape="0">
            <a:gsLst>
              <a:gs pos="0">
                <a:srgbClr val="FFFBEC"/>
              </a:gs>
              <a:gs pos="50000">
                <a:srgbClr val="FFCC00"/>
              </a:gs>
              <a:gs pos="100000">
                <a:srgbClr val="FFFBEC"/>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9702" name="Text Box 10">
            <a:extLst>
              <a:ext uri="{FF2B5EF4-FFF2-40B4-BE49-F238E27FC236}">
                <a16:creationId xmlns:a16="http://schemas.microsoft.com/office/drawing/2014/main" id="{C8633DDC-9B64-41B3-94E8-A7A995D31CF0}"/>
              </a:ext>
            </a:extLst>
          </p:cNvPr>
          <p:cNvSpPr txBox="1">
            <a:spLocks noChangeArrowheads="1"/>
          </p:cNvSpPr>
          <p:nvPr/>
        </p:nvSpPr>
        <p:spPr bwMode="auto">
          <a:xfrm>
            <a:off x="2889687" y="420688"/>
            <a:ext cx="1137363" cy="830997"/>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alpha val="50998"/>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a:ln>
                  <a:noFill/>
                </a:ln>
                <a:solidFill>
                  <a:srgbClr val="FF9900"/>
                </a:solidFill>
                <a:effectLst/>
                <a:uLnTx/>
                <a:uFillTx/>
                <a:latin typeface="Calibri" panose="020F0502020204030204" pitchFamily="34" charset="0"/>
                <a:ea typeface="MS PGothic" panose="020B0600070205080204" pitchFamily="34" charset="-128"/>
                <a:cs typeface="Calibri" panose="020F0502020204030204" pitchFamily="34" charset="0"/>
              </a:rPr>
              <a:t>Atlantic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a:ln>
                  <a:noFill/>
                </a:ln>
                <a:solidFill>
                  <a:srgbClr val="FF9900"/>
                </a:solidFill>
                <a:effectLst/>
                <a:uLnTx/>
                <a:uFillTx/>
                <a:latin typeface="Calibri" panose="020F0502020204030204" pitchFamily="34" charset="0"/>
                <a:ea typeface="MS PGothic" panose="020B0600070205080204" pitchFamily="34" charset="-128"/>
                <a:cs typeface="Calibri" panose="020F0502020204030204" pitchFamily="34" charset="0"/>
              </a:rPr>
              <a:t>Nino</a:t>
            </a:r>
          </a:p>
        </p:txBody>
      </p:sp>
      <p:grpSp>
        <p:nvGrpSpPr>
          <p:cNvPr id="34830" name="Group 14">
            <a:extLst>
              <a:ext uri="{FF2B5EF4-FFF2-40B4-BE49-F238E27FC236}">
                <a16:creationId xmlns:a16="http://schemas.microsoft.com/office/drawing/2014/main" id="{F4C2BEF9-D9BD-45B5-931F-FEC82AA49349}"/>
              </a:ext>
            </a:extLst>
          </p:cNvPr>
          <p:cNvGrpSpPr>
            <a:grpSpLocks/>
          </p:cNvGrpSpPr>
          <p:nvPr/>
        </p:nvGrpSpPr>
        <p:grpSpPr bwMode="auto">
          <a:xfrm>
            <a:off x="6832600" y="369888"/>
            <a:ext cx="1554162" cy="1281112"/>
            <a:chOff x="4304" y="977"/>
            <a:chExt cx="979" cy="807"/>
          </a:xfrm>
        </p:grpSpPr>
        <p:sp>
          <p:nvSpPr>
            <p:cNvPr id="29706" name="Rectangle 15">
              <a:extLst>
                <a:ext uri="{FF2B5EF4-FFF2-40B4-BE49-F238E27FC236}">
                  <a16:creationId xmlns:a16="http://schemas.microsoft.com/office/drawing/2014/main" id="{78327FD6-CF32-42B8-B87B-D8D97C3C261B}"/>
                </a:ext>
              </a:extLst>
            </p:cNvPr>
            <p:cNvSpPr>
              <a:spLocks noChangeArrowheads="1"/>
            </p:cNvSpPr>
            <p:nvPr/>
          </p:nvSpPr>
          <p:spPr bwMode="auto">
            <a:xfrm>
              <a:off x="4320" y="1552"/>
              <a:ext cx="960" cy="232"/>
            </a:xfrm>
            <a:prstGeom prst="rect">
              <a:avLst/>
            </a:prstGeom>
            <a:gradFill rotWithShape="0">
              <a:gsLst>
                <a:gs pos="0">
                  <a:srgbClr val="ECECFF"/>
                </a:gs>
                <a:gs pos="50000">
                  <a:srgbClr val="0000FF"/>
                </a:gs>
                <a:gs pos="100000">
                  <a:srgbClr val="ECE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9707" name="Text Box 16">
              <a:extLst>
                <a:ext uri="{FF2B5EF4-FFF2-40B4-BE49-F238E27FC236}">
                  <a16:creationId xmlns:a16="http://schemas.microsoft.com/office/drawing/2014/main" id="{877A26F4-5D4B-4C47-BD9B-C398DCFFC648}"/>
                </a:ext>
              </a:extLst>
            </p:cNvPr>
            <p:cNvSpPr txBox="1">
              <a:spLocks noChangeArrowheads="1"/>
            </p:cNvSpPr>
            <p:nvPr/>
          </p:nvSpPr>
          <p:spPr bwMode="auto">
            <a:xfrm>
              <a:off x="4304" y="977"/>
              <a:ext cx="979" cy="52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alpha val="50998"/>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a:ln>
                    <a:noFill/>
                  </a:ln>
                  <a:solidFill>
                    <a:srgbClr val="0000FF"/>
                  </a:solidFill>
                  <a:effectLst/>
                  <a:uLnTx/>
                  <a:uFillTx/>
                  <a:latin typeface="Calibri" panose="020F0502020204030204" pitchFamily="34" charset="0"/>
                  <a:ea typeface="MS PGothic" panose="020B0600070205080204" pitchFamily="34" charset="-128"/>
                  <a:cs typeface="Calibri" panose="020F0502020204030204" pitchFamily="34" charset="0"/>
                </a:rPr>
                <a:t>Meridional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2400" b="0" i="0" u="none" strike="noStrike" kern="1200" cap="none" spc="0" normalizeH="0" baseline="0" noProof="0">
                  <a:ln>
                    <a:noFill/>
                  </a:ln>
                  <a:solidFill>
                    <a:srgbClr val="0000FF"/>
                  </a:solidFill>
                  <a:effectLst/>
                  <a:uLnTx/>
                  <a:uFillTx/>
                  <a:latin typeface="Calibri" panose="020F0502020204030204" pitchFamily="34" charset="0"/>
                  <a:ea typeface="MS PGothic" panose="020B0600070205080204" pitchFamily="34" charset="-128"/>
                  <a:cs typeface="Calibri" panose="020F0502020204030204" pitchFamily="34" charset="0"/>
                </a:rPr>
                <a:t>Mode</a:t>
              </a:r>
            </a:p>
          </p:txBody>
        </p:sp>
      </p:grpSp>
      <p:sp>
        <p:nvSpPr>
          <p:cNvPr id="30729" name="Rectangle 18">
            <a:extLst>
              <a:ext uri="{FF2B5EF4-FFF2-40B4-BE49-F238E27FC236}">
                <a16:creationId xmlns:a16="http://schemas.microsoft.com/office/drawing/2014/main" id="{32FD4395-2424-4A14-8A2C-74DB1CCC5113}"/>
              </a:ext>
            </a:extLst>
          </p:cNvPr>
          <p:cNvSpPr>
            <a:spLocks noChangeArrowheads="1"/>
          </p:cNvSpPr>
          <p:nvPr/>
        </p:nvSpPr>
        <p:spPr bwMode="auto">
          <a:xfrm>
            <a:off x="506413" y="2957513"/>
            <a:ext cx="8358187" cy="359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marR="0" lvl="0" indent="-342900" algn="l" defTabSz="914400" rtl="0" eaLnBrk="1" fontAlgn="base" latinLnBrk="0" hangingPunct="1">
              <a:lnSpc>
                <a:spcPct val="90000"/>
              </a:lnSpc>
              <a:spcBef>
                <a:spcPts val="600"/>
              </a:spcBef>
              <a:spcAft>
                <a:spcPct val="0"/>
              </a:spcAft>
              <a:buClrTx/>
              <a:buSzTx/>
              <a:buFont typeface="Wingdings" pitchFamily="2" charset="2"/>
              <a:buChar char="Ø"/>
              <a:tabLst/>
              <a:defRPr/>
            </a:pPr>
            <a:r>
              <a:rPr kumimoji="0" lang="en-US" altLang="ja-JP" sz="18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Equatorial annual cycle in SST with contribution from thermocline displacement; influence from W. African monsoon (sawtooth in cross-eq. southerlies eq. cold tongue)</a:t>
            </a:r>
          </a:p>
          <a:p>
            <a:pPr marL="342900" marR="0" lvl="0" indent="-342900" algn="l" defTabSz="914400" rtl="0" eaLnBrk="1" fontAlgn="base" latinLnBrk="0" hangingPunct="1">
              <a:lnSpc>
                <a:spcPct val="90000"/>
              </a:lnSpc>
              <a:spcBef>
                <a:spcPts val="600"/>
              </a:spcBef>
              <a:spcAft>
                <a:spcPct val="0"/>
              </a:spcAft>
              <a:buClrTx/>
              <a:buSzTx/>
              <a:buFont typeface="Wingdings" pitchFamily="2" charset="2"/>
              <a:buChar char="Ø"/>
              <a:tabLst/>
              <a:defRPr/>
            </a:pPr>
            <a:r>
              <a:rPr kumimoji="0" lang="en-US" altLang="ja-JP" sz="18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S PGothic" pitchFamily="34" charset="-128"/>
                <a:cs typeface="Calibri" panose="020F0502020204030204" pitchFamily="34" charset="0"/>
              </a:rPr>
              <a:t>Large model errors in simulating eq. cold tongue &amp; ITCZ;</a:t>
            </a:r>
          </a:p>
          <a:p>
            <a:pPr marL="342900" marR="0" lvl="0" indent="-342900" algn="l" defTabSz="914400" rtl="0" eaLnBrk="1" fontAlgn="base" latinLnBrk="0" hangingPunct="1">
              <a:lnSpc>
                <a:spcPct val="90000"/>
              </a:lnSpc>
              <a:spcBef>
                <a:spcPts val="600"/>
              </a:spcBef>
              <a:spcAft>
                <a:spcPct val="0"/>
              </a:spcAft>
              <a:buClrTx/>
              <a:buSzTx/>
              <a:buFont typeface="Wingdings" pitchFamily="2" charset="2"/>
              <a:buChar char="Ø"/>
              <a:tabLst/>
              <a:defRPr/>
            </a:pPr>
            <a:r>
              <a:rPr kumimoji="0" lang="en-US" altLang="ja-JP" sz="18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Atlantic Nino mode in JJA due to seasonal shoaling of thermocline &amp; Bjerknes feedback, w/ increased rainfall at the southern ITCZ;</a:t>
            </a:r>
          </a:p>
          <a:p>
            <a:pPr marL="342900" marR="0" lvl="0" indent="-342900" algn="l" defTabSz="914400" rtl="0" eaLnBrk="1" fontAlgn="base" latinLnBrk="0" hangingPunct="1">
              <a:lnSpc>
                <a:spcPct val="90000"/>
              </a:lnSpc>
              <a:spcBef>
                <a:spcPts val="600"/>
              </a:spcBef>
              <a:spcAft>
                <a:spcPct val="0"/>
              </a:spcAft>
              <a:buClrTx/>
              <a:buSzTx/>
              <a:buFont typeface="Wingdings" pitchFamily="2" charset="2"/>
              <a:buChar char="Ø"/>
              <a:tabLst/>
              <a:defRPr/>
            </a:pPr>
            <a:r>
              <a:rPr kumimoji="0" lang="en-US" altLang="ja-JP" sz="18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Meridional mode with ITCZ shifts, WES &amp; cloud feedbacks, rainfall in northeastern Brazil, active in FMA;</a:t>
            </a:r>
          </a:p>
          <a:p>
            <a:pPr marL="342900" marR="0" lvl="0" indent="-342900" algn="l" defTabSz="914400" rtl="0" eaLnBrk="1" fontAlgn="base" latinLnBrk="0" hangingPunct="1">
              <a:lnSpc>
                <a:spcPct val="90000"/>
              </a:lnSpc>
              <a:spcBef>
                <a:spcPts val="600"/>
              </a:spcBef>
              <a:spcAft>
                <a:spcPct val="0"/>
              </a:spcAft>
              <a:buClrTx/>
              <a:buSzTx/>
              <a:buFont typeface="Wingdings" pitchFamily="2" charset="2"/>
              <a:buChar char="Ø"/>
              <a:tabLst/>
              <a:defRPr/>
            </a:pPr>
            <a:r>
              <a:rPr kumimoji="0" lang="en-US" altLang="ja-JP" sz="18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El Nino forces reduced trades &amp; SST warming in N tropical Atlantic in spring;</a:t>
            </a:r>
          </a:p>
          <a:p>
            <a:pPr marL="342900" marR="0" lvl="0" indent="-342900" algn="l" defTabSz="914400" rtl="0" eaLnBrk="1" fontAlgn="base" latinLnBrk="0" hangingPunct="1">
              <a:lnSpc>
                <a:spcPct val="90000"/>
              </a:lnSpc>
              <a:spcBef>
                <a:spcPts val="600"/>
              </a:spcBef>
              <a:spcAft>
                <a:spcPct val="0"/>
              </a:spcAft>
              <a:buClrTx/>
              <a:buSzTx/>
              <a:buFont typeface="Wingdings" pitchFamily="2" charset="2"/>
              <a:buChar char="Ø"/>
              <a:tabLst/>
              <a:defRPr/>
            </a:pPr>
            <a:r>
              <a:rPr kumimoji="0" lang="en-US" altLang="ja-JP" sz="18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Strong control of TC counts by environment, genesis potential index </a:t>
            </a:r>
          </a:p>
          <a:p>
            <a:pPr marL="342900" marR="0" lvl="0" indent="-342900" algn="l" defTabSz="914400" rtl="0" eaLnBrk="1" fontAlgn="base" latinLnBrk="0" hangingPunct="1">
              <a:lnSpc>
                <a:spcPct val="90000"/>
              </a:lnSpc>
              <a:spcBef>
                <a:spcPts val="600"/>
              </a:spcBef>
              <a:spcAft>
                <a:spcPct val="0"/>
              </a:spcAft>
              <a:buClrTx/>
              <a:buSzTx/>
              <a:buFont typeface="Wingdings" pitchFamily="2" charset="2"/>
              <a:buChar char="Ø"/>
              <a:tabLst/>
              <a:defRPr/>
            </a:pPr>
            <a:r>
              <a:rPr kumimoji="0" lang="en-US" altLang="ja-JP" sz="18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rPr>
              <a:t>Gill model of vertical wind shear, Kelvin response to ENSO</a:t>
            </a:r>
          </a:p>
          <a:p>
            <a:pPr marL="342900" marR="0" lvl="0" indent="-342900" algn="l" defTabSz="914400" rtl="0" eaLnBrk="1" fontAlgn="base" latinLnBrk="0" hangingPunct="1">
              <a:lnSpc>
                <a:spcPct val="90000"/>
              </a:lnSpc>
              <a:spcBef>
                <a:spcPts val="600"/>
              </a:spcBef>
              <a:spcAft>
                <a:spcPct val="0"/>
              </a:spcAft>
              <a:buClrTx/>
              <a:buSzTx/>
              <a:buFont typeface="Wingdings" pitchFamily="2" charset="2"/>
              <a:buChar char="Ø"/>
              <a:tabLst/>
              <a:defRPr/>
            </a:pPr>
            <a:endParaRPr kumimoji="0" lang="en-US" altLang="ja-JP" sz="18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A0700020-A5C1-453A-851C-2D8874313975}"/>
              </a:ext>
            </a:extLst>
          </p:cNvPr>
          <p:cNvSpPr txBox="1">
            <a:spLocks noChangeArrowheads="1"/>
          </p:cNvSpPr>
          <p:nvPr/>
        </p:nvSpPr>
        <p:spPr bwMode="auto">
          <a:xfrm>
            <a:off x="2787475" y="81755"/>
            <a:ext cx="4065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dirty="0"/>
              <a:t>West African monsoon </a:t>
            </a:r>
          </a:p>
          <a:p>
            <a:pPr algn="ctr" eaLnBrk="1" hangingPunct="1">
              <a:spcBef>
                <a:spcPct val="0"/>
              </a:spcBef>
              <a:buFontTx/>
              <a:buNone/>
            </a:pPr>
            <a:r>
              <a:rPr lang="en-US" altLang="en-US" sz="1600" dirty="0"/>
              <a:t>TRMM rainfall &amp; </a:t>
            </a:r>
            <a:r>
              <a:rPr lang="en-US" altLang="en-US" sz="1600" dirty="0" err="1"/>
              <a:t>QuikSCAT</a:t>
            </a:r>
            <a:r>
              <a:rPr lang="en-US" altLang="en-US" sz="1600" dirty="0"/>
              <a:t> wind (10W-10E)</a:t>
            </a:r>
          </a:p>
        </p:txBody>
      </p:sp>
      <p:cxnSp>
        <p:nvCxnSpPr>
          <p:cNvPr id="4" name="Straight Connector 3">
            <a:extLst>
              <a:ext uri="{FF2B5EF4-FFF2-40B4-BE49-F238E27FC236}">
                <a16:creationId xmlns:a16="http://schemas.microsoft.com/office/drawing/2014/main" id="{84D9E3B2-EE54-48A7-8B3F-DF0ADB28698D}"/>
              </a:ext>
            </a:extLst>
          </p:cNvPr>
          <p:cNvCxnSpPr>
            <a:cxnSpLocks/>
          </p:cNvCxnSpPr>
          <p:nvPr/>
        </p:nvCxnSpPr>
        <p:spPr>
          <a:xfrm>
            <a:off x="2581275" y="1981200"/>
            <a:ext cx="4124325" cy="0"/>
          </a:xfrm>
          <a:prstGeom prst="line">
            <a:avLst/>
          </a:prstGeom>
          <a:ln w="28575">
            <a:solidFill>
              <a:srgbClr val="CC66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294C082-E57F-4904-A50B-7E66BC5CBDB9}"/>
              </a:ext>
            </a:extLst>
          </p:cNvPr>
          <p:cNvCxnSpPr>
            <a:cxnSpLocks/>
          </p:cNvCxnSpPr>
          <p:nvPr/>
        </p:nvCxnSpPr>
        <p:spPr>
          <a:xfrm>
            <a:off x="2581275" y="2590800"/>
            <a:ext cx="4124325" cy="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8197" name="TextBox 4">
            <a:extLst>
              <a:ext uri="{FF2B5EF4-FFF2-40B4-BE49-F238E27FC236}">
                <a16:creationId xmlns:a16="http://schemas.microsoft.com/office/drawing/2014/main" id="{61EA8461-DAEE-428E-BA4A-9684BFC67C71}"/>
              </a:ext>
            </a:extLst>
          </p:cNvPr>
          <p:cNvSpPr txBox="1">
            <a:spLocks noChangeArrowheads="1"/>
          </p:cNvSpPr>
          <p:nvPr/>
        </p:nvSpPr>
        <p:spPr bwMode="auto">
          <a:xfrm>
            <a:off x="1473421" y="5632843"/>
            <a:ext cx="66936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latin typeface="Calibri" panose="020F0502020204030204" pitchFamily="34" charset="0"/>
                <a:cs typeface="Calibri" panose="020F0502020204030204" pitchFamily="34" charset="0"/>
              </a:rPr>
              <a:t>Rapid intensification of the southerlies in the Gulf of Guinea in May as the ITCZ moves northward towards the Guinean coast.</a:t>
            </a:r>
          </a:p>
        </p:txBody>
      </p:sp>
      <p:pic>
        <p:nvPicPr>
          <p:cNvPr id="8198" name="Picture 7">
            <a:extLst>
              <a:ext uri="{FF2B5EF4-FFF2-40B4-BE49-F238E27FC236}">
                <a16:creationId xmlns:a16="http://schemas.microsoft.com/office/drawing/2014/main" id="{91B5F8B9-578C-48DC-AFB3-D154D63EF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835026"/>
            <a:ext cx="4352925" cy="288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9" name="TextBox 1">
            <a:extLst>
              <a:ext uri="{FF2B5EF4-FFF2-40B4-BE49-F238E27FC236}">
                <a16:creationId xmlns:a16="http://schemas.microsoft.com/office/drawing/2014/main" id="{6C2C0B4E-ED96-4724-ACC4-1E135F75F8E1}"/>
              </a:ext>
            </a:extLst>
          </p:cNvPr>
          <p:cNvSpPr txBox="1">
            <a:spLocks noChangeArrowheads="1"/>
          </p:cNvSpPr>
          <p:nvPr/>
        </p:nvSpPr>
        <p:spPr bwMode="auto">
          <a:xfrm>
            <a:off x="1060969" y="1758951"/>
            <a:ext cx="149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CC6600"/>
                </a:solidFill>
              </a:rPr>
              <a:t>Guinean coast</a:t>
            </a:r>
          </a:p>
        </p:txBody>
      </p:sp>
      <p:cxnSp>
        <p:nvCxnSpPr>
          <p:cNvPr id="3" name="Straight Arrow Connector 2">
            <a:extLst>
              <a:ext uri="{FF2B5EF4-FFF2-40B4-BE49-F238E27FC236}">
                <a16:creationId xmlns:a16="http://schemas.microsoft.com/office/drawing/2014/main" id="{BA4EDCA2-8C3D-4C5D-AF98-C3B189F1D8E8}"/>
              </a:ext>
            </a:extLst>
          </p:cNvPr>
          <p:cNvCxnSpPr>
            <a:cxnSpLocks/>
          </p:cNvCxnSpPr>
          <p:nvPr/>
        </p:nvCxnSpPr>
        <p:spPr>
          <a:xfrm>
            <a:off x="3117850" y="922338"/>
            <a:ext cx="6350" cy="758032"/>
          </a:xfrm>
          <a:prstGeom prst="straightConnector1">
            <a:avLst/>
          </a:prstGeom>
          <a:ln w="2857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201" name="TextBox 4">
            <a:extLst>
              <a:ext uri="{FF2B5EF4-FFF2-40B4-BE49-F238E27FC236}">
                <a16:creationId xmlns:a16="http://schemas.microsoft.com/office/drawing/2014/main" id="{24574F7E-BAEC-44F4-9891-3AAE6796F031}"/>
              </a:ext>
            </a:extLst>
          </p:cNvPr>
          <p:cNvSpPr txBox="1">
            <a:spLocks noChangeArrowheads="1"/>
          </p:cNvSpPr>
          <p:nvPr/>
        </p:nvSpPr>
        <p:spPr bwMode="auto">
          <a:xfrm>
            <a:off x="2769394" y="1094580"/>
            <a:ext cx="69691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Calibri" panose="020F0502020204030204" pitchFamily="34" charset="0"/>
                <a:cs typeface="Calibri" panose="020F0502020204030204" pitchFamily="34" charset="0"/>
              </a:rPr>
              <a:t>Sahel</a:t>
            </a:r>
          </a:p>
        </p:txBody>
      </p:sp>
      <p:pic>
        <p:nvPicPr>
          <p:cNvPr id="14" name="Picture 4">
            <a:extLst>
              <a:ext uri="{FF2B5EF4-FFF2-40B4-BE49-F238E27FC236}">
                <a16:creationId xmlns:a16="http://schemas.microsoft.com/office/drawing/2014/main" id="{9B79A5EF-20F2-414B-A9D9-475D49B4A9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619" r="8742" b="1783"/>
          <a:stretch/>
        </p:blipFill>
        <p:spPr bwMode="auto">
          <a:xfrm>
            <a:off x="2119704" y="3411931"/>
            <a:ext cx="4433485" cy="207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10">
            <a:extLst>
              <a:ext uri="{FF2B5EF4-FFF2-40B4-BE49-F238E27FC236}">
                <a16:creationId xmlns:a16="http://schemas.microsoft.com/office/drawing/2014/main" id="{294E207B-4F7E-4DA0-A797-C5747AE28E06}"/>
              </a:ext>
            </a:extLst>
          </p:cNvPr>
          <p:cNvSpPr txBox="1">
            <a:spLocks noChangeArrowheads="1"/>
          </p:cNvSpPr>
          <p:nvPr/>
        </p:nvSpPr>
        <p:spPr bwMode="auto">
          <a:xfrm>
            <a:off x="880887" y="4339031"/>
            <a:ext cx="1906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fontAlgn="auto" hangingPunct="1">
              <a:spcBef>
                <a:spcPts val="0"/>
              </a:spcBef>
              <a:spcAft>
                <a:spcPts val="0"/>
              </a:spcAft>
            </a:pPr>
            <a:r>
              <a:rPr lang="en-US" altLang="en-US" sz="1800" dirty="0">
                <a:solidFill>
                  <a:prstClr val="black"/>
                </a:solidFill>
                <a:latin typeface="Calibri"/>
              </a:rPr>
              <a:t>SST &amp; wind at 0</a:t>
            </a:r>
            <a:r>
              <a:rPr lang="en-US" altLang="en-US" sz="1800" baseline="30000" dirty="0">
                <a:solidFill>
                  <a:prstClr val="black"/>
                </a:solidFill>
                <a:latin typeface="Calibri"/>
              </a:rPr>
              <a:t>o</a:t>
            </a:r>
          </a:p>
        </p:txBody>
      </p:sp>
      <p:cxnSp>
        <p:nvCxnSpPr>
          <p:cNvPr id="19" name="Straight Connector 18">
            <a:extLst>
              <a:ext uri="{FF2B5EF4-FFF2-40B4-BE49-F238E27FC236}">
                <a16:creationId xmlns:a16="http://schemas.microsoft.com/office/drawing/2014/main" id="{FD6E930E-53EB-4621-A0CC-CC7FD54AA5E5}"/>
              </a:ext>
            </a:extLst>
          </p:cNvPr>
          <p:cNvCxnSpPr>
            <a:cxnSpLocks/>
          </p:cNvCxnSpPr>
          <p:nvPr/>
        </p:nvCxnSpPr>
        <p:spPr>
          <a:xfrm>
            <a:off x="2895600" y="4343400"/>
            <a:ext cx="3429000" cy="0"/>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05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5B2A9553-A05E-4724-8728-163DC7FE76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094" y="4256113"/>
            <a:ext cx="6119813"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a:extLst>
              <a:ext uri="{FF2B5EF4-FFF2-40B4-BE49-F238E27FC236}">
                <a16:creationId xmlns:a16="http://schemas.microsoft.com/office/drawing/2014/main" id="{79475D3B-820C-4D14-9572-830EAB062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1013169" y="1589113"/>
            <a:ext cx="6154738"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3">
            <a:extLst>
              <a:ext uri="{FF2B5EF4-FFF2-40B4-BE49-F238E27FC236}">
                <a16:creationId xmlns:a16="http://schemas.microsoft.com/office/drawing/2014/main" id="{54B7BFE1-FE78-43CE-9A4B-540A6D3BCB21}"/>
              </a:ext>
            </a:extLst>
          </p:cNvPr>
          <p:cNvSpPr txBox="1">
            <a:spLocks noChangeArrowheads="1"/>
          </p:cNvSpPr>
          <p:nvPr/>
        </p:nvSpPr>
        <p:spPr bwMode="auto">
          <a:xfrm>
            <a:off x="2514600" y="68139"/>
            <a:ext cx="4304287"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ts val="600"/>
              </a:spcAft>
              <a:buFontTx/>
              <a:buNone/>
            </a:pPr>
            <a:r>
              <a:rPr lang="en-US" altLang="en-US" sz="2400" dirty="0">
                <a:solidFill>
                  <a:srgbClr val="0070C0"/>
                </a:solidFill>
                <a:latin typeface="Calibri" panose="020F0502020204030204" pitchFamily="34" charset="0"/>
                <a:cs typeface="Calibri" panose="020F0502020204030204" pitchFamily="34" charset="0"/>
              </a:rPr>
              <a:t>June</a:t>
            </a:r>
            <a:r>
              <a:rPr lang="en-US" altLang="en-US" sz="2400" dirty="0">
                <a:latin typeface="Calibri" panose="020F0502020204030204" pitchFamily="34" charset="0"/>
                <a:cs typeface="Calibri" panose="020F0502020204030204" pitchFamily="34" charset="0"/>
              </a:rPr>
              <a:t>-</a:t>
            </a:r>
            <a:r>
              <a:rPr lang="en-US" altLang="en-US" sz="2400" dirty="0">
                <a:solidFill>
                  <a:srgbClr val="C00000"/>
                </a:solidFill>
                <a:latin typeface="Calibri" panose="020F0502020204030204" pitchFamily="34" charset="0"/>
                <a:cs typeface="Calibri" panose="020F0502020204030204" pitchFamily="34" charset="0"/>
              </a:rPr>
              <a:t>April</a:t>
            </a:r>
            <a:r>
              <a:rPr lang="en-US" altLang="en-US" sz="2400" dirty="0">
                <a:latin typeface="Calibri" panose="020F0502020204030204" pitchFamily="34" charset="0"/>
                <a:cs typeface="Calibri" panose="020F0502020204030204" pitchFamily="34" charset="0"/>
              </a:rPr>
              <a:t> difference</a:t>
            </a:r>
          </a:p>
          <a:p>
            <a:pPr marL="285750" indent="-285750">
              <a:spcBef>
                <a:spcPct val="0"/>
              </a:spcBef>
              <a:spcAft>
                <a:spcPts val="600"/>
              </a:spcAft>
            </a:pPr>
            <a:r>
              <a:rPr lang="en-US" altLang="en-US" sz="1800" dirty="0">
                <a:latin typeface="Calibri" panose="020F0502020204030204" pitchFamily="34" charset="0"/>
                <a:cs typeface="Calibri" panose="020F0502020204030204" pitchFamily="34" charset="0"/>
              </a:rPr>
              <a:t>N displaced ITCZ</a:t>
            </a:r>
          </a:p>
          <a:p>
            <a:pPr marL="285750" indent="-285750">
              <a:spcBef>
                <a:spcPct val="0"/>
              </a:spcBef>
              <a:spcAft>
                <a:spcPts val="600"/>
              </a:spcAft>
            </a:pPr>
            <a:r>
              <a:rPr lang="en-US" altLang="en-US" sz="1800" dirty="0">
                <a:latin typeface="Calibri" panose="020F0502020204030204" pitchFamily="34" charset="0"/>
                <a:cs typeface="Calibri" panose="020F0502020204030204" pitchFamily="34" charset="0"/>
              </a:rPr>
              <a:t>Strengthened southerly cross-eq. wind</a:t>
            </a:r>
          </a:p>
          <a:p>
            <a:pPr marL="285750" indent="-285750">
              <a:spcBef>
                <a:spcPct val="0"/>
              </a:spcBef>
              <a:spcAft>
                <a:spcPts val="600"/>
              </a:spcAft>
            </a:pPr>
            <a:r>
              <a:rPr lang="en-US" altLang="en-US" sz="1800" dirty="0">
                <a:latin typeface="Calibri" panose="020F0502020204030204" pitchFamily="34" charset="0"/>
                <a:cs typeface="Calibri" panose="020F0502020204030204" pitchFamily="34" charset="0"/>
              </a:rPr>
              <a:t>Developed cold tongue</a:t>
            </a:r>
          </a:p>
        </p:txBody>
      </p:sp>
      <p:sp>
        <p:nvSpPr>
          <p:cNvPr id="9221" name="TextBox 4">
            <a:extLst>
              <a:ext uri="{FF2B5EF4-FFF2-40B4-BE49-F238E27FC236}">
                <a16:creationId xmlns:a16="http://schemas.microsoft.com/office/drawing/2014/main" id="{FB88011D-845A-43B6-862E-2DBF551AC7EE}"/>
              </a:ext>
            </a:extLst>
          </p:cNvPr>
          <p:cNvSpPr txBox="1">
            <a:spLocks noChangeArrowheads="1"/>
          </p:cNvSpPr>
          <p:nvPr/>
        </p:nvSpPr>
        <p:spPr bwMode="auto">
          <a:xfrm>
            <a:off x="6705600" y="6343511"/>
            <a:ext cx="2074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latin typeface="Calibri" panose="020F0502020204030204" pitchFamily="34" charset="0"/>
                <a:cs typeface="Calibri" panose="020F0502020204030204" pitchFamily="34" charset="0"/>
              </a:rPr>
              <a:t>Mitchell &amp; Wallace (1992)</a:t>
            </a:r>
          </a:p>
        </p:txBody>
      </p:sp>
      <p:sp>
        <p:nvSpPr>
          <p:cNvPr id="6" name="Rectangle 5">
            <a:extLst>
              <a:ext uri="{FF2B5EF4-FFF2-40B4-BE49-F238E27FC236}">
                <a16:creationId xmlns:a16="http://schemas.microsoft.com/office/drawing/2014/main" id="{A56BA793-4358-48FE-9DD6-5A1CCF49DF09}"/>
              </a:ext>
            </a:extLst>
          </p:cNvPr>
          <p:cNvSpPr/>
          <p:nvPr/>
        </p:nvSpPr>
        <p:spPr>
          <a:xfrm>
            <a:off x="3029294" y="2736876"/>
            <a:ext cx="1524000" cy="501650"/>
          </a:xfrm>
          <a:prstGeom prst="rect">
            <a:avLst/>
          </a:prstGeom>
          <a:noFill/>
          <a:ln>
            <a:solidFill>
              <a:srgbClr val="00CC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Star: 5 Points 1">
            <a:extLst>
              <a:ext uri="{FF2B5EF4-FFF2-40B4-BE49-F238E27FC236}">
                <a16:creationId xmlns:a16="http://schemas.microsoft.com/office/drawing/2014/main" id="{84271030-FF33-416B-9065-67A3E63FDCA3}"/>
              </a:ext>
            </a:extLst>
          </p:cNvPr>
          <p:cNvSpPr/>
          <p:nvPr/>
        </p:nvSpPr>
        <p:spPr>
          <a:xfrm>
            <a:off x="5162894" y="5497538"/>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
            <a:extLst>
              <a:ext uri="{FF2B5EF4-FFF2-40B4-BE49-F238E27FC236}">
                <a16:creationId xmlns:a16="http://schemas.microsoft.com/office/drawing/2014/main" id="{5374C4EF-A6C8-4A59-B175-7DBBFB11104A}"/>
              </a:ext>
            </a:extLst>
          </p:cNvPr>
          <p:cNvSpPr txBox="1">
            <a:spLocks noChangeArrowheads="1"/>
          </p:cNvSpPr>
          <p:nvPr/>
        </p:nvSpPr>
        <p:spPr bwMode="auto">
          <a:xfrm>
            <a:off x="7697293" y="71123"/>
            <a:ext cx="129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latin typeface="Calibri" panose="020F0502020204030204" pitchFamily="34" charset="0"/>
                <a:cs typeface="Calibri" panose="020F0502020204030204" pitchFamily="34" charset="0"/>
              </a:rPr>
              <a:t>Climatology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4FA33D26-F869-47CE-978E-A34816567F02}"/>
              </a:ext>
            </a:extLst>
          </p:cNvPr>
          <p:cNvSpPr>
            <a:spLocks noGrp="1" noChangeArrowheads="1"/>
          </p:cNvSpPr>
          <p:nvPr>
            <p:ph type="title"/>
          </p:nvPr>
        </p:nvSpPr>
        <p:spPr>
          <a:xfrm>
            <a:off x="0" y="-228600"/>
            <a:ext cx="9144000" cy="1143000"/>
          </a:xfrm>
          <a:gradFill rotWithShape="1">
            <a:gsLst>
              <a:gs pos="0">
                <a:schemeClr val="bg1">
                  <a:alpha val="50999"/>
                </a:schemeClr>
              </a:gs>
              <a:gs pos="50000">
                <a:srgbClr val="0000CC">
                  <a:alpha val="85001"/>
                </a:srgbClr>
              </a:gs>
              <a:gs pos="100000">
                <a:schemeClr val="bg1">
                  <a:alpha val="50999"/>
                </a:schemeClr>
              </a:gs>
            </a:gsLst>
            <a:lin ang="5400000" scaled="1"/>
          </a:gradFill>
        </p:spPr>
        <p:txBody>
          <a:bodyPr/>
          <a:lstStyle/>
          <a:p>
            <a:pPr eaLnBrk="1" hangingPunct="1">
              <a:defRPr/>
            </a:pPr>
            <a:r>
              <a:rPr lang="en-US" altLang="ja-JP" sz="3200" b="1" dirty="0">
                <a:solidFill>
                  <a:schemeClr val="bg1"/>
                </a:solidFill>
                <a:latin typeface="Franklin Gothic Medium" pitchFamily="34" charset="0"/>
                <a:ea typeface="MS PGothic" pitchFamily="34" charset="-128"/>
              </a:rPr>
              <a:t>Importance of ocean dynamics</a:t>
            </a:r>
            <a:endParaRPr lang="en-US" altLang="ja-JP" dirty="0">
              <a:solidFill>
                <a:schemeClr val="bg1"/>
              </a:solidFill>
              <a:latin typeface="Franklin Gothic Medium" pitchFamily="34" charset="0"/>
              <a:ea typeface="MS PGothic" pitchFamily="34" charset="-128"/>
            </a:endParaRPr>
          </a:p>
        </p:txBody>
      </p:sp>
      <p:pic>
        <p:nvPicPr>
          <p:cNvPr id="10257" name="Picture 6">
            <a:extLst>
              <a:ext uri="{FF2B5EF4-FFF2-40B4-BE49-F238E27FC236}">
                <a16:creationId xmlns:a16="http://schemas.microsoft.com/office/drawing/2014/main" id="{23A23C80-F882-4137-9F5D-0280426F3D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2689" b="54650"/>
          <a:stretch/>
        </p:blipFill>
        <p:spPr bwMode="auto">
          <a:xfrm>
            <a:off x="533342" y="1281113"/>
            <a:ext cx="2868597" cy="2693987"/>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alpha val="50998"/>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3">
            <a:extLst>
              <a:ext uri="{FF2B5EF4-FFF2-40B4-BE49-F238E27FC236}">
                <a16:creationId xmlns:a16="http://schemas.microsoft.com/office/drawing/2014/main" id="{B7065621-DC45-457C-A04D-DC728F29D56E}"/>
              </a:ext>
            </a:extLst>
          </p:cNvPr>
          <p:cNvSpPr txBox="1">
            <a:spLocks noChangeArrowheads="1"/>
          </p:cNvSpPr>
          <p:nvPr/>
        </p:nvSpPr>
        <p:spPr bwMode="auto">
          <a:xfrm>
            <a:off x="206597" y="521803"/>
            <a:ext cx="5911404" cy="46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400" b="1" dirty="0">
                <a:solidFill>
                  <a:srgbClr val="000099"/>
                </a:solidFill>
                <a:latin typeface="Calibri" panose="020F0502020204030204" pitchFamily="34" charset="0"/>
                <a:ea typeface="MS PGothic" panose="020B0600070205080204" pitchFamily="34" charset="-128"/>
                <a:cs typeface="Calibri" panose="020F0502020204030204" pitchFamily="34" charset="0"/>
              </a:rPr>
              <a:t>Ocean temperature in east equatorial ocean</a:t>
            </a:r>
          </a:p>
        </p:txBody>
      </p:sp>
      <p:sp>
        <p:nvSpPr>
          <p:cNvPr id="10258" name="Text Box 7">
            <a:extLst>
              <a:ext uri="{FF2B5EF4-FFF2-40B4-BE49-F238E27FC236}">
                <a16:creationId xmlns:a16="http://schemas.microsoft.com/office/drawing/2014/main" id="{4FDDA39A-0924-4591-83C0-092ECFD09BCB}"/>
              </a:ext>
            </a:extLst>
          </p:cNvPr>
          <p:cNvSpPr txBox="1">
            <a:spLocks noChangeArrowheads="1"/>
          </p:cNvSpPr>
          <p:nvPr/>
        </p:nvSpPr>
        <p:spPr bwMode="auto">
          <a:xfrm>
            <a:off x="727018" y="1154680"/>
            <a:ext cx="2694241" cy="36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1800" b="1" dirty="0">
                <a:solidFill>
                  <a:srgbClr val="FF0066"/>
                </a:solidFill>
                <a:latin typeface="Calibri" panose="020F0502020204030204" pitchFamily="34" charset="0"/>
                <a:ea typeface="MS PGothic" panose="020B0600070205080204" pitchFamily="34" charset="-128"/>
                <a:cs typeface="Calibri" panose="020F0502020204030204" pitchFamily="34" charset="0"/>
              </a:rPr>
              <a:t>Atlantic: </a:t>
            </a:r>
            <a:r>
              <a:rPr lang="en-US" altLang="ja-JP" sz="1800" b="1" dirty="0">
                <a:solidFill>
                  <a:srgbClr val="FF6600"/>
                </a:solidFill>
                <a:latin typeface="Calibri" panose="020F0502020204030204" pitchFamily="34" charset="0"/>
                <a:ea typeface="MS PGothic" panose="020B0600070205080204" pitchFamily="34" charset="-128"/>
                <a:cs typeface="Calibri" panose="020F0502020204030204" pitchFamily="34" charset="0"/>
              </a:rPr>
              <a:t>PIRATA (Eq, 10W)</a:t>
            </a:r>
          </a:p>
        </p:txBody>
      </p:sp>
      <p:sp>
        <p:nvSpPr>
          <p:cNvPr id="10259" name="Text Box 8">
            <a:extLst>
              <a:ext uri="{FF2B5EF4-FFF2-40B4-BE49-F238E27FC236}">
                <a16:creationId xmlns:a16="http://schemas.microsoft.com/office/drawing/2014/main" id="{B11F2CB9-C91F-4384-8BD7-D032873DEB54}"/>
              </a:ext>
            </a:extLst>
          </p:cNvPr>
          <p:cNvSpPr txBox="1">
            <a:spLocks noChangeArrowheads="1"/>
          </p:cNvSpPr>
          <p:nvPr/>
        </p:nvSpPr>
        <p:spPr bwMode="auto">
          <a:xfrm rot="5400000" flipV="1">
            <a:off x="-147695" y="1658938"/>
            <a:ext cx="96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000" b="1">
                <a:latin typeface="Calibri" panose="020F0502020204030204" pitchFamily="34" charset="0"/>
                <a:ea typeface="MS PGothic" panose="020B0600070205080204" pitchFamily="34" charset="-128"/>
                <a:cs typeface="Calibri" panose="020F0502020204030204" pitchFamily="34" charset="0"/>
              </a:rPr>
              <a:t>SST</a:t>
            </a:r>
          </a:p>
        </p:txBody>
      </p:sp>
      <p:grpSp>
        <p:nvGrpSpPr>
          <p:cNvPr id="10247" name="Group 9">
            <a:extLst>
              <a:ext uri="{FF2B5EF4-FFF2-40B4-BE49-F238E27FC236}">
                <a16:creationId xmlns:a16="http://schemas.microsoft.com/office/drawing/2014/main" id="{5F2FB450-B5CB-4EC7-BDAE-D1454C894419}"/>
              </a:ext>
            </a:extLst>
          </p:cNvPr>
          <p:cNvGrpSpPr>
            <a:grpSpLocks/>
          </p:cNvGrpSpPr>
          <p:nvPr/>
        </p:nvGrpSpPr>
        <p:grpSpPr bwMode="auto">
          <a:xfrm>
            <a:off x="863543" y="5868988"/>
            <a:ext cx="2286000" cy="396875"/>
            <a:chOff x="286" y="3552"/>
            <a:chExt cx="1440" cy="250"/>
          </a:xfrm>
        </p:grpSpPr>
        <p:sp>
          <p:nvSpPr>
            <p:cNvPr id="10255" name="Line 10">
              <a:extLst>
                <a:ext uri="{FF2B5EF4-FFF2-40B4-BE49-F238E27FC236}">
                  <a16:creationId xmlns:a16="http://schemas.microsoft.com/office/drawing/2014/main" id="{6725FD35-72D6-43F8-8540-D8960E445DBE}"/>
                </a:ext>
              </a:extLst>
            </p:cNvPr>
            <p:cNvSpPr>
              <a:spLocks noChangeShapeType="1"/>
            </p:cNvSpPr>
            <p:nvPr/>
          </p:nvSpPr>
          <p:spPr bwMode="auto">
            <a:xfrm>
              <a:off x="286" y="3552"/>
              <a:ext cx="1344"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cs typeface="Calibri" panose="020F0502020204030204" pitchFamily="34" charset="0"/>
              </a:endParaRPr>
            </a:p>
          </p:txBody>
        </p:sp>
        <p:sp>
          <p:nvSpPr>
            <p:cNvPr id="10256" name="Text Box 11">
              <a:extLst>
                <a:ext uri="{FF2B5EF4-FFF2-40B4-BE49-F238E27FC236}">
                  <a16:creationId xmlns:a16="http://schemas.microsoft.com/office/drawing/2014/main" id="{F9BEE91D-26CD-4EA4-B307-4405F711DACB}"/>
                </a:ext>
              </a:extLst>
            </p:cNvPr>
            <p:cNvSpPr txBox="1">
              <a:spLocks noChangeArrowheads="1"/>
            </p:cNvSpPr>
            <p:nvPr/>
          </p:nvSpPr>
          <p:spPr bwMode="auto">
            <a:xfrm>
              <a:off x="718" y="3552"/>
              <a:ext cx="10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000" b="1">
                  <a:latin typeface="Calibri" panose="020F0502020204030204" pitchFamily="34" charset="0"/>
                  <a:ea typeface="MS PGothic" panose="020B0600070205080204" pitchFamily="34" charset="-128"/>
                  <a:cs typeface="Calibri" panose="020F0502020204030204" pitchFamily="34" charset="0"/>
                </a:rPr>
                <a:t>Year</a:t>
              </a:r>
            </a:p>
          </p:txBody>
        </p:sp>
      </p:grpSp>
      <p:sp>
        <p:nvSpPr>
          <p:cNvPr id="10254" name="Text Box 14">
            <a:extLst>
              <a:ext uri="{FF2B5EF4-FFF2-40B4-BE49-F238E27FC236}">
                <a16:creationId xmlns:a16="http://schemas.microsoft.com/office/drawing/2014/main" id="{AD96054E-DEFE-4727-9B82-BC7803142CDE}"/>
              </a:ext>
            </a:extLst>
          </p:cNvPr>
          <p:cNvSpPr txBox="1">
            <a:spLocks noChangeArrowheads="1"/>
          </p:cNvSpPr>
          <p:nvPr/>
        </p:nvSpPr>
        <p:spPr bwMode="auto">
          <a:xfrm rot="5400000" flipH="1" flipV="1">
            <a:off x="-485038" y="2689609"/>
            <a:ext cx="1600200" cy="36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1800" dirty="0">
                <a:latin typeface="Calibri" panose="020F0502020204030204" pitchFamily="34" charset="0"/>
                <a:ea typeface="MS PGothic" panose="020B0600070205080204" pitchFamily="34" charset="-128"/>
                <a:cs typeface="Calibri" panose="020F0502020204030204" pitchFamily="34" charset="0"/>
              </a:rPr>
              <a:t>Depth (m)</a:t>
            </a:r>
          </a:p>
        </p:txBody>
      </p:sp>
      <p:grpSp>
        <p:nvGrpSpPr>
          <p:cNvPr id="10249" name="Group 15">
            <a:extLst>
              <a:ext uri="{FF2B5EF4-FFF2-40B4-BE49-F238E27FC236}">
                <a16:creationId xmlns:a16="http://schemas.microsoft.com/office/drawing/2014/main" id="{B1597832-A549-4697-9509-261157223D33}"/>
              </a:ext>
            </a:extLst>
          </p:cNvPr>
          <p:cNvGrpSpPr>
            <a:grpSpLocks/>
          </p:cNvGrpSpPr>
          <p:nvPr/>
        </p:nvGrpSpPr>
        <p:grpSpPr bwMode="auto">
          <a:xfrm>
            <a:off x="341255" y="3973513"/>
            <a:ext cx="5146675" cy="1741488"/>
            <a:chOff x="775" y="2708"/>
            <a:chExt cx="3242" cy="1097"/>
          </a:xfrm>
        </p:grpSpPr>
        <p:pic>
          <p:nvPicPr>
            <p:cNvPr id="10250" name="Picture 16">
              <a:extLst>
                <a:ext uri="{FF2B5EF4-FFF2-40B4-BE49-F238E27FC236}">
                  <a16:creationId xmlns:a16="http://schemas.microsoft.com/office/drawing/2014/main" id="{349FF3C7-563D-458D-89D0-C54BA7409E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 y="2863"/>
              <a:ext cx="3242" cy="942"/>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alpha val="50998"/>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2" name="Text Box 18">
              <a:extLst>
                <a:ext uri="{FF2B5EF4-FFF2-40B4-BE49-F238E27FC236}">
                  <a16:creationId xmlns:a16="http://schemas.microsoft.com/office/drawing/2014/main" id="{9721A206-910A-44BC-97C5-583CC0B31979}"/>
                </a:ext>
              </a:extLst>
            </p:cNvPr>
            <p:cNvSpPr txBox="1">
              <a:spLocks noChangeArrowheads="1"/>
            </p:cNvSpPr>
            <p:nvPr/>
          </p:nvSpPr>
          <p:spPr bwMode="auto">
            <a:xfrm>
              <a:off x="1018" y="2708"/>
              <a:ext cx="151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1800" b="1" dirty="0">
                  <a:solidFill>
                    <a:srgbClr val="FF0066"/>
                  </a:solidFill>
                  <a:latin typeface="Calibri" panose="020F0502020204030204" pitchFamily="34" charset="0"/>
                  <a:ea typeface="MS PGothic" panose="020B0600070205080204" pitchFamily="34" charset="-128"/>
                  <a:cs typeface="Calibri" panose="020F0502020204030204" pitchFamily="34" charset="0"/>
                </a:rPr>
                <a:t>Pacific: </a:t>
              </a:r>
              <a:r>
                <a:rPr lang="en-US" altLang="ja-JP" sz="1800" b="1" dirty="0">
                  <a:solidFill>
                    <a:srgbClr val="FF6600"/>
                  </a:solidFill>
                  <a:latin typeface="Calibri" panose="020F0502020204030204" pitchFamily="34" charset="0"/>
                  <a:ea typeface="MS PGothic" panose="020B0600070205080204" pitchFamily="34" charset="-128"/>
                  <a:cs typeface="Calibri" panose="020F0502020204030204" pitchFamily="34" charset="0"/>
                </a:rPr>
                <a:t>TAO (Eq, 110W)</a:t>
              </a:r>
            </a:p>
          </p:txBody>
        </p:sp>
      </p:grpSp>
      <p:sp>
        <p:nvSpPr>
          <p:cNvPr id="10245" name="TextBox 1">
            <a:extLst>
              <a:ext uri="{FF2B5EF4-FFF2-40B4-BE49-F238E27FC236}">
                <a16:creationId xmlns:a16="http://schemas.microsoft.com/office/drawing/2014/main" id="{C0DEABCF-ECD2-4714-BA75-6A9A6F5873CB}"/>
              </a:ext>
            </a:extLst>
          </p:cNvPr>
          <p:cNvSpPr txBox="1">
            <a:spLocks noChangeArrowheads="1"/>
          </p:cNvSpPr>
          <p:nvPr/>
        </p:nvSpPr>
        <p:spPr bwMode="auto">
          <a:xfrm>
            <a:off x="3287549" y="6087058"/>
            <a:ext cx="50715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1800" dirty="0">
                <a:latin typeface="Calibri" panose="020F0502020204030204" pitchFamily="34" charset="0"/>
                <a:cs typeface="Calibri" panose="020F0502020204030204" pitchFamily="34" charset="0"/>
              </a:rPr>
              <a:t>Atlantic thermocline: shoaling aids SST cooling</a:t>
            </a:r>
          </a:p>
          <a:p>
            <a:pPr eaLnBrk="1" hangingPunct="1">
              <a:spcBef>
                <a:spcPct val="0"/>
              </a:spcBef>
            </a:pPr>
            <a:r>
              <a:rPr lang="en-US" altLang="en-US" sz="1800" dirty="0">
                <a:latin typeface="Calibri" panose="020F0502020204030204" pitchFamily="34" charset="0"/>
                <a:cs typeface="Calibri" panose="020F0502020204030204" pitchFamily="34" charset="0"/>
              </a:rPr>
              <a:t>Pacific thermocline: little seasonal displacements</a:t>
            </a:r>
          </a:p>
        </p:txBody>
      </p:sp>
      <p:grpSp>
        <p:nvGrpSpPr>
          <p:cNvPr id="21" name="Group 28">
            <a:extLst>
              <a:ext uri="{FF2B5EF4-FFF2-40B4-BE49-F238E27FC236}">
                <a16:creationId xmlns:a16="http://schemas.microsoft.com/office/drawing/2014/main" id="{B9198D66-28BD-4D02-B926-F758DB043724}"/>
              </a:ext>
            </a:extLst>
          </p:cNvPr>
          <p:cNvGrpSpPr>
            <a:grpSpLocks/>
          </p:cNvGrpSpPr>
          <p:nvPr/>
        </p:nvGrpSpPr>
        <p:grpSpPr bwMode="auto">
          <a:xfrm>
            <a:off x="6327776" y="1052513"/>
            <a:ext cx="2578100" cy="4953000"/>
            <a:chOff x="493" y="912"/>
            <a:chExt cx="1624" cy="3120"/>
          </a:xfrm>
          <a:solidFill>
            <a:schemeClr val="bg1"/>
          </a:solidFill>
        </p:grpSpPr>
        <p:pic>
          <p:nvPicPr>
            <p:cNvPr id="22" name="Picture 25">
              <a:extLst>
                <a:ext uri="{FF2B5EF4-FFF2-40B4-BE49-F238E27FC236}">
                  <a16:creationId xmlns:a16="http://schemas.microsoft.com/office/drawing/2014/main" id="{4BA29E56-A02E-4D0B-ADDD-1939360F72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3490"/>
            <a:stretch>
              <a:fillRect/>
            </a:stretch>
          </p:blipFill>
          <p:spPr bwMode="auto">
            <a:xfrm>
              <a:off x="768" y="916"/>
              <a:ext cx="1349" cy="311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7">
              <a:extLst>
                <a:ext uri="{FF2B5EF4-FFF2-40B4-BE49-F238E27FC236}">
                  <a16:creationId xmlns:a16="http://schemas.microsoft.com/office/drawing/2014/main" id="{254C6E9C-09F1-4444-8F4D-DB3D2CDA29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 y="912"/>
              <a:ext cx="275" cy="312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Text Box 29">
            <a:extLst>
              <a:ext uri="{FF2B5EF4-FFF2-40B4-BE49-F238E27FC236}">
                <a16:creationId xmlns:a16="http://schemas.microsoft.com/office/drawing/2014/main" id="{A0A817DB-36AC-4394-AB9A-03EB0CC28093}"/>
              </a:ext>
            </a:extLst>
          </p:cNvPr>
          <p:cNvSpPr txBox="1">
            <a:spLocks noChangeArrowheads="1"/>
          </p:cNvSpPr>
          <p:nvPr/>
        </p:nvSpPr>
        <p:spPr bwMode="auto">
          <a:xfrm rot="16200000">
            <a:off x="5689601" y="4659313"/>
            <a:ext cx="971550" cy="304800"/>
          </a:xfrm>
          <a:prstGeom prst="rect">
            <a:avLst/>
          </a:prstGeom>
          <a:solidFill>
            <a:schemeClr val="bg1"/>
          </a:solidFill>
          <a:ln>
            <a:noFill/>
          </a:ln>
          <a:effec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1400">
                <a:latin typeface="Arial" panose="020B0604020202020204" pitchFamily="34" charset="0"/>
                <a:ea typeface="SimSun" panose="02010600030101010101" pitchFamily="2" charset="-122"/>
              </a:rPr>
              <a:t>Depth (m)</a:t>
            </a:r>
          </a:p>
        </p:txBody>
      </p:sp>
      <p:sp>
        <p:nvSpPr>
          <p:cNvPr id="25" name="Text Box 30">
            <a:extLst>
              <a:ext uri="{FF2B5EF4-FFF2-40B4-BE49-F238E27FC236}">
                <a16:creationId xmlns:a16="http://schemas.microsoft.com/office/drawing/2014/main" id="{6BDDA205-3DB6-4CAC-A984-5F74C9659CB1}"/>
              </a:ext>
            </a:extLst>
          </p:cNvPr>
          <p:cNvSpPr txBox="1">
            <a:spLocks noChangeArrowheads="1"/>
          </p:cNvSpPr>
          <p:nvPr/>
        </p:nvSpPr>
        <p:spPr bwMode="auto">
          <a:xfrm>
            <a:off x="7891464" y="2925763"/>
            <a:ext cx="919162" cy="336550"/>
          </a:xfrm>
          <a:prstGeom prst="rect">
            <a:avLst/>
          </a:prstGeom>
          <a:noFill/>
          <a:ln>
            <a:noFill/>
          </a:ln>
          <a:effec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1600" dirty="0">
                <a:latin typeface="Arial" panose="020B0604020202020204" pitchFamily="34" charset="0"/>
                <a:ea typeface="SimSun" panose="02010600030101010101" pitchFamily="2" charset="-122"/>
              </a:rPr>
              <a:t>Mar-Apr</a:t>
            </a:r>
          </a:p>
        </p:txBody>
      </p:sp>
      <p:sp>
        <p:nvSpPr>
          <p:cNvPr id="26" name="Text Box 31">
            <a:extLst>
              <a:ext uri="{FF2B5EF4-FFF2-40B4-BE49-F238E27FC236}">
                <a16:creationId xmlns:a16="http://schemas.microsoft.com/office/drawing/2014/main" id="{6108A333-7FDE-44E0-AF2D-30479F60E1D0}"/>
              </a:ext>
            </a:extLst>
          </p:cNvPr>
          <p:cNvSpPr txBox="1">
            <a:spLocks noChangeArrowheads="1"/>
          </p:cNvSpPr>
          <p:nvPr/>
        </p:nvSpPr>
        <p:spPr bwMode="auto">
          <a:xfrm>
            <a:off x="7986714" y="5456238"/>
            <a:ext cx="871537" cy="336550"/>
          </a:xfrm>
          <a:prstGeom prst="rect">
            <a:avLst/>
          </a:prstGeom>
          <a:noFill/>
          <a:ln>
            <a:noFill/>
          </a:ln>
          <a:effec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1600">
                <a:latin typeface="Arial" panose="020B0604020202020204" pitchFamily="34" charset="0"/>
                <a:ea typeface="SimSun" panose="02010600030101010101" pitchFamily="2" charset="-122"/>
              </a:rPr>
              <a:t>Jul-Aug</a:t>
            </a:r>
          </a:p>
        </p:txBody>
      </p:sp>
      <p:sp>
        <p:nvSpPr>
          <p:cNvPr id="27" name="TextBox 1">
            <a:extLst>
              <a:ext uri="{FF2B5EF4-FFF2-40B4-BE49-F238E27FC236}">
                <a16:creationId xmlns:a16="http://schemas.microsoft.com/office/drawing/2014/main" id="{AB2357C2-2876-4D0D-AAF7-C0E5F2E74E2F}"/>
              </a:ext>
            </a:extLst>
          </p:cNvPr>
          <p:cNvSpPr txBox="1">
            <a:spLocks noChangeArrowheads="1"/>
          </p:cNvSpPr>
          <p:nvPr/>
        </p:nvSpPr>
        <p:spPr bwMode="auto">
          <a:xfrm>
            <a:off x="7670215" y="770942"/>
            <a:ext cx="1290637" cy="368300"/>
          </a:xfrm>
          <a:prstGeom prst="rect">
            <a:avLst/>
          </a:prstGeom>
          <a:noFill/>
          <a:ln>
            <a:noFill/>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latin typeface="Calibri" panose="020F0502020204030204" pitchFamily="34" charset="0"/>
                <a:cs typeface="Calibri" panose="020F0502020204030204" pitchFamily="34" charset="0"/>
              </a:rPr>
              <a:t>Climatology</a:t>
            </a:r>
          </a:p>
        </p:txBody>
      </p:sp>
      <p:sp>
        <p:nvSpPr>
          <p:cNvPr id="30" name="Text Box 14">
            <a:extLst>
              <a:ext uri="{FF2B5EF4-FFF2-40B4-BE49-F238E27FC236}">
                <a16:creationId xmlns:a16="http://schemas.microsoft.com/office/drawing/2014/main" id="{4A4FFC2B-1E0C-4780-BF21-55E65D2E1CF9}"/>
              </a:ext>
            </a:extLst>
          </p:cNvPr>
          <p:cNvSpPr txBox="1">
            <a:spLocks noChangeArrowheads="1"/>
          </p:cNvSpPr>
          <p:nvPr/>
        </p:nvSpPr>
        <p:spPr bwMode="auto">
          <a:xfrm rot="5400000" flipH="1" flipV="1">
            <a:off x="-539240" y="4312160"/>
            <a:ext cx="1600200" cy="36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1800" dirty="0">
                <a:latin typeface="Calibri" panose="020F0502020204030204" pitchFamily="34" charset="0"/>
                <a:ea typeface="MS PGothic" panose="020B0600070205080204" pitchFamily="34" charset="-128"/>
                <a:cs typeface="Calibri" panose="020F0502020204030204" pitchFamily="34" charset="0"/>
              </a:rPr>
              <a:t>Depth (m)</a:t>
            </a:r>
          </a:p>
        </p:txBody>
      </p:sp>
      <p:sp>
        <p:nvSpPr>
          <p:cNvPr id="28" name="Rectangle 27">
            <a:extLst>
              <a:ext uri="{FF2B5EF4-FFF2-40B4-BE49-F238E27FC236}">
                <a16:creationId xmlns:a16="http://schemas.microsoft.com/office/drawing/2014/main" id="{DA2893B6-650C-4B8D-88C0-ADC510691E6C}"/>
              </a:ext>
            </a:extLst>
          </p:cNvPr>
          <p:cNvSpPr/>
          <p:nvPr/>
        </p:nvSpPr>
        <p:spPr>
          <a:xfrm>
            <a:off x="3251475" y="4303676"/>
            <a:ext cx="2236455" cy="148911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302" name="Picture 21">
            <a:extLst>
              <a:ext uri="{FF2B5EF4-FFF2-40B4-BE49-F238E27FC236}">
                <a16:creationId xmlns:a16="http://schemas.microsoft.com/office/drawing/2014/main" id="{EFE14D12-BCC8-4EA4-A57B-74B4B624E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072" y="852257"/>
            <a:ext cx="4077928" cy="4348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03" name="Text Box 22">
            <a:extLst>
              <a:ext uri="{FF2B5EF4-FFF2-40B4-BE49-F238E27FC236}">
                <a16:creationId xmlns:a16="http://schemas.microsoft.com/office/drawing/2014/main" id="{D3A5796F-D344-42C1-A671-75A8AB6A3978}"/>
              </a:ext>
            </a:extLst>
          </p:cNvPr>
          <p:cNvSpPr txBox="1">
            <a:spLocks noChangeArrowheads="1"/>
          </p:cNvSpPr>
          <p:nvPr/>
        </p:nvSpPr>
        <p:spPr bwMode="auto">
          <a:xfrm>
            <a:off x="6477000" y="6301703"/>
            <a:ext cx="1978627" cy="40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000">
                <a:latin typeface="Calibri" panose="020F0502020204030204" pitchFamily="34" charset="0"/>
                <a:ea typeface="MS PGothic" panose="020B0600070205080204" pitchFamily="34" charset="-128"/>
                <a:cs typeface="Calibri" panose="020F0502020204030204" pitchFamily="34" charset="0"/>
              </a:rPr>
              <a:t>Houghton (1983)</a:t>
            </a:r>
          </a:p>
        </p:txBody>
      </p:sp>
      <p:sp>
        <p:nvSpPr>
          <p:cNvPr id="12304" name="Rectangle 23">
            <a:extLst>
              <a:ext uri="{FF2B5EF4-FFF2-40B4-BE49-F238E27FC236}">
                <a16:creationId xmlns:a16="http://schemas.microsoft.com/office/drawing/2014/main" id="{84C283AA-C9B8-4980-A64E-441C3BE57806}"/>
              </a:ext>
            </a:extLst>
          </p:cNvPr>
          <p:cNvSpPr>
            <a:spLocks noChangeArrowheads="1"/>
          </p:cNvSpPr>
          <p:nvPr/>
        </p:nvSpPr>
        <p:spPr bwMode="auto">
          <a:xfrm>
            <a:off x="7021012" y="4867686"/>
            <a:ext cx="434922" cy="3075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000" b="1" dirty="0">
                <a:solidFill>
                  <a:srgbClr val="FF0000"/>
                </a:solidFill>
                <a:latin typeface="Calibri" panose="020F0502020204030204" pitchFamily="34" charset="0"/>
                <a:ea typeface="MS PGothic" panose="020B0600070205080204" pitchFamily="34" charset="-128"/>
                <a:cs typeface="Calibri" panose="020F0502020204030204" pitchFamily="34" charset="0"/>
              </a:rPr>
              <a:t>EQ</a:t>
            </a:r>
          </a:p>
        </p:txBody>
      </p:sp>
      <p:sp>
        <p:nvSpPr>
          <p:cNvPr id="12305" name="Rectangle 24">
            <a:extLst>
              <a:ext uri="{FF2B5EF4-FFF2-40B4-BE49-F238E27FC236}">
                <a16:creationId xmlns:a16="http://schemas.microsoft.com/office/drawing/2014/main" id="{A31D9C3D-6F32-4ADF-8C05-7F20B9A8DEF3}"/>
              </a:ext>
            </a:extLst>
          </p:cNvPr>
          <p:cNvSpPr>
            <a:spLocks noChangeArrowheads="1"/>
          </p:cNvSpPr>
          <p:nvPr/>
        </p:nvSpPr>
        <p:spPr bwMode="auto">
          <a:xfrm>
            <a:off x="6207615" y="4867685"/>
            <a:ext cx="283236" cy="3075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000" b="1">
                <a:solidFill>
                  <a:srgbClr val="0000FF"/>
                </a:solidFill>
                <a:latin typeface="Calibri" panose="020F0502020204030204" pitchFamily="34" charset="0"/>
                <a:ea typeface="MS PGothic" panose="020B0600070205080204" pitchFamily="34" charset="-128"/>
                <a:cs typeface="Calibri" panose="020F0502020204030204" pitchFamily="34" charset="0"/>
              </a:rPr>
              <a:t>3S</a:t>
            </a:r>
          </a:p>
        </p:txBody>
      </p:sp>
      <p:sp>
        <p:nvSpPr>
          <p:cNvPr id="12306" name="Rectangle 25">
            <a:extLst>
              <a:ext uri="{FF2B5EF4-FFF2-40B4-BE49-F238E27FC236}">
                <a16:creationId xmlns:a16="http://schemas.microsoft.com/office/drawing/2014/main" id="{890EC12E-5009-4140-BC2B-CFE9C987AF18}"/>
              </a:ext>
            </a:extLst>
          </p:cNvPr>
          <p:cNvSpPr>
            <a:spLocks noChangeArrowheads="1"/>
          </p:cNvSpPr>
          <p:nvPr/>
        </p:nvSpPr>
        <p:spPr bwMode="auto">
          <a:xfrm>
            <a:off x="7915630" y="4868701"/>
            <a:ext cx="472508" cy="3075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000" b="1" dirty="0">
                <a:solidFill>
                  <a:srgbClr val="0000FF"/>
                </a:solidFill>
                <a:latin typeface="Calibri" panose="020F0502020204030204" pitchFamily="34" charset="0"/>
                <a:ea typeface="MS PGothic" panose="020B0600070205080204" pitchFamily="34" charset="-128"/>
                <a:cs typeface="Calibri" panose="020F0502020204030204" pitchFamily="34" charset="0"/>
              </a:rPr>
              <a:t>3N</a:t>
            </a:r>
          </a:p>
        </p:txBody>
      </p:sp>
      <p:sp>
        <p:nvSpPr>
          <p:cNvPr id="12307" name="Text Box 26">
            <a:extLst>
              <a:ext uri="{FF2B5EF4-FFF2-40B4-BE49-F238E27FC236}">
                <a16:creationId xmlns:a16="http://schemas.microsoft.com/office/drawing/2014/main" id="{F86EA610-FE69-49AA-A96F-698C3A5323EE}"/>
              </a:ext>
            </a:extLst>
          </p:cNvPr>
          <p:cNvSpPr txBox="1">
            <a:spLocks noChangeArrowheads="1"/>
          </p:cNvSpPr>
          <p:nvPr/>
        </p:nvSpPr>
        <p:spPr bwMode="auto">
          <a:xfrm>
            <a:off x="5845101" y="2515836"/>
            <a:ext cx="1073882" cy="36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1800" b="1" dirty="0">
                <a:solidFill>
                  <a:srgbClr val="FF0000"/>
                </a:solidFill>
                <a:latin typeface="Calibri" panose="020F0502020204030204" pitchFamily="34" charset="0"/>
                <a:ea typeface="MS PGothic" panose="020B0600070205080204" pitchFamily="34" charset="-128"/>
                <a:cs typeface="Calibri" panose="020F0502020204030204" pitchFamily="34" charset="0"/>
              </a:rPr>
              <a:t>Mar-May</a:t>
            </a:r>
          </a:p>
        </p:txBody>
      </p:sp>
      <p:sp>
        <p:nvSpPr>
          <p:cNvPr id="12308" name="Text Box 27">
            <a:extLst>
              <a:ext uri="{FF2B5EF4-FFF2-40B4-BE49-F238E27FC236}">
                <a16:creationId xmlns:a16="http://schemas.microsoft.com/office/drawing/2014/main" id="{E1D56B63-FC09-4D54-813A-9480DBACF979}"/>
              </a:ext>
            </a:extLst>
          </p:cNvPr>
          <p:cNvSpPr txBox="1">
            <a:spLocks noChangeArrowheads="1"/>
          </p:cNvSpPr>
          <p:nvPr/>
        </p:nvSpPr>
        <p:spPr bwMode="auto">
          <a:xfrm>
            <a:off x="7557745" y="1587467"/>
            <a:ext cx="883268" cy="36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1800" b="1" dirty="0">
                <a:solidFill>
                  <a:srgbClr val="0000FF"/>
                </a:solidFill>
                <a:latin typeface="Calibri" panose="020F0502020204030204" pitchFamily="34" charset="0"/>
                <a:ea typeface="MS PGothic" panose="020B0600070205080204" pitchFamily="34" charset="-128"/>
                <a:cs typeface="Calibri" panose="020F0502020204030204" pitchFamily="34" charset="0"/>
              </a:rPr>
              <a:t>Jul-Aug</a:t>
            </a:r>
          </a:p>
        </p:txBody>
      </p:sp>
      <p:sp>
        <p:nvSpPr>
          <p:cNvPr id="12309" name="Text Box 28">
            <a:extLst>
              <a:ext uri="{FF2B5EF4-FFF2-40B4-BE49-F238E27FC236}">
                <a16:creationId xmlns:a16="http://schemas.microsoft.com/office/drawing/2014/main" id="{B2F986EE-18BE-4369-B8AB-FDC43682BF0B}"/>
              </a:ext>
            </a:extLst>
          </p:cNvPr>
          <p:cNvSpPr txBox="1">
            <a:spLocks noChangeArrowheads="1"/>
          </p:cNvSpPr>
          <p:nvPr/>
        </p:nvSpPr>
        <p:spPr bwMode="auto">
          <a:xfrm>
            <a:off x="6517680" y="3178830"/>
            <a:ext cx="1502092" cy="4003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ja-JP" sz="2000" b="1" dirty="0">
                <a:solidFill>
                  <a:srgbClr val="0000FF"/>
                </a:solidFill>
                <a:latin typeface="Calibri" panose="020F0502020204030204" pitchFamily="34" charset="0"/>
                <a:ea typeface="MS PGothic" panose="020B0600070205080204" pitchFamily="34" charset="-128"/>
                <a:cs typeface="Calibri" panose="020F0502020204030204" pitchFamily="34" charset="0"/>
              </a:rPr>
              <a:t>Cold </a:t>
            </a:r>
            <a:r>
              <a:rPr lang="en-US" altLang="ja-JP" sz="2000" b="1" dirty="0">
                <a:latin typeface="Calibri" panose="020F0502020204030204" pitchFamily="34" charset="0"/>
                <a:ea typeface="MS PGothic" panose="020B0600070205080204" pitchFamily="34" charset="-128"/>
                <a:cs typeface="Calibri" panose="020F0502020204030204" pitchFamily="34" charset="0"/>
              </a:rPr>
              <a:t>- </a:t>
            </a:r>
            <a:r>
              <a:rPr lang="en-US" altLang="ja-JP" sz="2000" b="1" dirty="0">
                <a:solidFill>
                  <a:srgbClr val="FF0000"/>
                </a:solidFill>
                <a:latin typeface="Calibri" panose="020F0502020204030204" pitchFamily="34" charset="0"/>
                <a:ea typeface="MS PGothic" panose="020B0600070205080204" pitchFamily="34" charset="-128"/>
                <a:cs typeface="Calibri" panose="020F0502020204030204" pitchFamily="34" charset="0"/>
              </a:rPr>
              <a:t>Warm</a:t>
            </a:r>
          </a:p>
        </p:txBody>
      </p:sp>
      <p:sp>
        <p:nvSpPr>
          <p:cNvPr id="12310" name="Text Box 29">
            <a:extLst>
              <a:ext uri="{FF2B5EF4-FFF2-40B4-BE49-F238E27FC236}">
                <a16:creationId xmlns:a16="http://schemas.microsoft.com/office/drawing/2014/main" id="{B6F4F805-9453-40A8-9816-9728CEBB1C03}"/>
              </a:ext>
            </a:extLst>
          </p:cNvPr>
          <p:cNvSpPr txBox="1">
            <a:spLocks noChangeArrowheads="1"/>
          </p:cNvSpPr>
          <p:nvPr/>
        </p:nvSpPr>
        <p:spPr bwMode="auto">
          <a:xfrm>
            <a:off x="5476762" y="384393"/>
            <a:ext cx="3256547" cy="40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2000" b="1" dirty="0">
                <a:solidFill>
                  <a:srgbClr val="000099"/>
                </a:solidFill>
                <a:latin typeface="Calibri" panose="020F0502020204030204" pitchFamily="34" charset="0"/>
                <a:ea typeface="MS PGothic" panose="020B0600070205080204" pitchFamily="34" charset="-128"/>
                <a:cs typeface="Calibri" panose="020F0502020204030204" pitchFamily="34" charset="0"/>
              </a:rPr>
              <a:t>20</a:t>
            </a:r>
            <a:r>
              <a:rPr lang="en-US" altLang="ja-JP" sz="2000" b="1" baseline="30000" dirty="0">
                <a:solidFill>
                  <a:srgbClr val="000099"/>
                </a:solidFill>
                <a:latin typeface="Calibri" panose="020F0502020204030204" pitchFamily="34" charset="0"/>
                <a:ea typeface="MS PGothic" panose="020B0600070205080204" pitchFamily="34" charset="-128"/>
                <a:cs typeface="Calibri" panose="020F0502020204030204" pitchFamily="34" charset="0"/>
              </a:rPr>
              <a:t>o</a:t>
            </a:r>
            <a:r>
              <a:rPr lang="en-US" altLang="ja-JP" sz="2000" b="1" dirty="0">
                <a:solidFill>
                  <a:srgbClr val="000099"/>
                </a:solidFill>
                <a:latin typeface="Calibri" panose="020F0502020204030204" pitchFamily="34" charset="0"/>
                <a:ea typeface="MS PGothic" panose="020B0600070205080204" pitchFamily="34" charset="-128"/>
                <a:cs typeface="Calibri" panose="020F0502020204030204" pitchFamily="34" charset="0"/>
              </a:rPr>
              <a:t>C isotherm depth (3-6</a:t>
            </a:r>
            <a:r>
              <a:rPr lang="en-US" altLang="ja-JP" sz="2000" b="1" baseline="30000" dirty="0">
                <a:solidFill>
                  <a:srgbClr val="000099"/>
                </a:solidFill>
                <a:latin typeface="Calibri" panose="020F0502020204030204" pitchFamily="34" charset="0"/>
                <a:ea typeface="MS PGothic" panose="020B0600070205080204" pitchFamily="34" charset="-128"/>
                <a:cs typeface="Calibri" panose="020F0502020204030204" pitchFamily="34" charset="0"/>
              </a:rPr>
              <a:t>o</a:t>
            </a:r>
            <a:r>
              <a:rPr lang="en-US" altLang="ja-JP" sz="2000" b="1" dirty="0">
                <a:solidFill>
                  <a:srgbClr val="000099"/>
                </a:solidFill>
                <a:latin typeface="Calibri" panose="020F0502020204030204" pitchFamily="34" charset="0"/>
                <a:ea typeface="MS PGothic" panose="020B0600070205080204" pitchFamily="34" charset="-128"/>
                <a:cs typeface="Calibri" panose="020F0502020204030204" pitchFamily="34" charset="0"/>
              </a:rPr>
              <a:t>W)</a:t>
            </a:r>
          </a:p>
        </p:txBody>
      </p:sp>
      <p:sp>
        <p:nvSpPr>
          <p:cNvPr id="12291" name="TextBox 1">
            <a:extLst>
              <a:ext uri="{FF2B5EF4-FFF2-40B4-BE49-F238E27FC236}">
                <a16:creationId xmlns:a16="http://schemas.microsoft.com/office/drawing/2014/main" id="{8EDB8844-7FAA-4921-9AD4-BAC7AD59BEF4}"/>
              </a:ext>
            </a:extLst>
          </p:cNvPr>
          <p:cNvSpPr txBox="1">
            <a:spLocks noChangeArrowheads="1"/>
          </p:cNvSpPr>
          <p:nvPr/>
        </p:nvSpPr>
        <p:spPr bwMode="auto">
          <a:xfrm>
            <a:off x="5227918" y="5447784"/>
            <a:ext cx="37542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eaLnBrk="1" hangingPunct="1">
              <a:spcBef>
                <a:spcPct val="0"/>
              </a:spcBef>
              <a:buNone/>
            </a:pPr>
            <a:r>
              <a:rPr lang="en-US" altLang="en-US" sz="1800" dirty="0">
                <a:latin typeface="Calibri" panose="020F0502020204030204" pitchFamily="34" charset="0"/>
                <a:cs typeface="Calibri" panose="020F0502020204030204" pitchFamily="34" charset="0"/>
              </a:rPr>
              <a:t>Thermocline shoaling aids SST cooling</a:t>
            </a:r>
          </a:p>
        </p:txBody>
      </p:sp>
      <p:sp>
        <p:nvSpPr>
          <p:cNvPr id="12292" name="TextBox 1">
            <a:extLst>
              <a:ext uri="{FF2B5EF4-FFF2-40B4-BE49-F238E27FC236}">
                <a16:creationId xmlns:a16="http://schemas.microsoft.com/office/drawing/2014/main" id="{B61366DA-1D9D-456A-9CD1-4A20D22B7987}"/>
              </a:ext>
            </a:extLst>
          </p:cNvPr>
          <p:cNvSpPr txBox="1">
            <a:spLocks noChangeArrowheads="1"/>
          </p:cNvSpPr>
          <p:nvPr/>
        </p:nvSpPr>
        <p:spPr bwMode="auto">
          <a:xfrm>
            <a:off x="7381450" y="4430835"/>
            <a:ext cx="1287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solidFill>
                  <a:srgbClr val="0099FF"/>
                </a:solidFill>
                <a:latin typeface="Calibri" panose="020F0502020204030204" pitchFamily="34" charset="0"/>
                <a:cs typeface="Calibri" panose="020F0502020204030204" pitchFamily="34" charset="0"/>
              </a:rPr>
              <a:t>Kelvin wave</a:t>
            </a:r>
          </a:p>
        </p:txBody>
      </p:sp>
      <p:cxnSp>
        <p:nvCxnSpPr>
          <p:cNvPr id="4" name="Straight Arrow Connector 3">
            <a:extLst>
              <a:ext uri="{FF2B5EF4-FFF2-40B4-BE49-F238E27FC236}">
                <a16:creationId xmlns:a16="http://schemas.microsoft.com/office/drawing/2014/main" id="{831E49C8-AB52-4A83-BEC2-B1ABA8B0D919}"/>
              </a:ext>
            </a:extLst>
          </p:cNvPr>
          <p:cNvCxnSpPr/>
          <p:nvPr/>
        </p:nvCxnSpPr>
        <p:spPr>
          <a:xfrm flipH="1" flipV="1">
            <a:off x="7194927" y="3804546"/>
            <a:ext cx="423862" cy="687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D56D3F3-D0E8-4BE1-8F67-7DE2F66B965B}"/>
              </a:ext>
            </a:extLst>
          </p:cNvPr>
          <p:cNvCxnSpPr/>
          <p:nvPr/>
        </p:nvCxnSpPr>
        <p:spPr>
          <a:xfrm flipV="1">
            <a:off x="8341633" y="3849457"/>
            <a:ext cx="419100" cy="687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295" name="Picture 8" descr="http://www.goes.noaa.gov/FULLDISK/GMIR.JPG">
            <a:extLst>
              <a:ext uri="{FF2B5EF4-FFF2-40B4-BE49-F238E27FC236}">
                <a16:creationId xmlns:a16="http://schemas.microsoft.com/office/drawing/2014/main" id="{DC7E5CA6-B1D0-47B7-B6AF-7470CEDB4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421"/>
          <a:stretch>
            <a:fillRect/>
          </a:stretch>
        </p:blipFill>
        <p:spPr bwMode="auto">
          <a:xfrm>
            <a:off x="76200" y="615950"/>
            <a:ext cx="46482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extLst>
              <a:ext uri="{FF2B5EF4-FFF2-40B4-BE49-F238E27FC236}">
                <a16:creationId xmlns:a16="http://schemas.microsoft.com/office/drawing/2014/main" id="{605310D3-081E-4AF4-9033-8F5A652FE5A1}"/>
              </a:ext>
            </a:extLst>
          </p:cNvPr>
          <p:cNvSpPr/>
          <p:nvPr/>
        </p:nvSpPr>
        <p:spPr>
          <a:xfrm>
            <a:off x="1676400" y="3054350"/>
            <a:ext cx="685800" cy="16510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 name="Right Arrow 36">
            <a:extLst>
              <a:ext uri="{FF2B5EF4-FFF2-40B4-BE49-F238E27FC236}">
                <a16:creationId xmlns:a16="http://schemas.microsoft.com/office/drawing/2014/main" id="{43506E94-31AF-4693-BB32-239FED19C9F6}"/>
              </a:ext>
            </a:extLst>
          </p:cNvPr>
          <p:cNvSpPr/>
          <p:nvPr/>
        </p:nvSpPr>
        <p:spPr>
          <a:xfrm flipH="1">
            <a:off x="2171700" y="2701925"/>
            <a:ext cx="342900" cy="123825"/>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Right Arrow 37">
            <a:extLst>
              <a:ext uri="{FF2B5EF4-FFF2-40B4-BE49-F238E27FC236}">
                <a16:creationId xmlns:a16="http://schemas.microsoft.com/office/drawing/2014/main" id="{20B62375-9930-4C15-B30D-6B52634FCB7B}"/>
              </a:ext>
            </a:extLst>
          </p:cNvPr>
          <p:cNvSpPr/>
          <p:nvPr/>
        </p:nvSpPr>
        <p:spPr>
          <a:xfrm rot="5400000" flipH="1">
            <a:off x="2671763" y="2892425"/>
            <a:ext cx="171450" cy="123825"/>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Right Arrow 38">
            <a:extLst>
              <a:ext uri="{FF2B5EF4-FFF2-40B4-BE49-F238E27FC236}">
                <a16:creationId xmlns:a16="http://schemas.microsoft.com/office/drawing/2014/main" id="{3525F902-9414-40E6-A8B8-DCA9D3CF2692}"/>
              </a:ext>
            </a:extLst>
          </p:cNvPr>
          <p:cNvSpPr/>
          <p:nvPr/>
        </p:nvSpPr>
        <p:spPr>
          <a:xfrm rot="16200000" flipH="1" flipV="1">
            <a:off x="2824163" y="3211512"/>
            <a:ext cx="171450" cy="123825"/>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300" name="TextBox 4">
            <a:extLst>
              <a:ext uri="{FF2B5EF4-FFF2-40B4-BE49-F238E27FC236}">
                <a16:creationId xmlns:a16="http://schemas.microsoft.com/office/drawing/2014/main" id="{98EA787D-8048-4DC5-8098-EB46C7879041}"/>
              </a:ext>
            </a:extLst>
          </p:cNvPr>
          <p:cNvSpPr txBox="1">
            <a:spLocks noChangeArrowheads="1"/>
          </p:cNvSpPr>
          <p:nvPr/>
        </p:nvSpPr>
        <p:spPr bwMode="auto">
          <a:xfrm>
            <a:off x="863600" y="3325813"/>
            <a:ext cx="203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dirty="0">
                <a:solidFill>
                  <a:srgbClr val="FFFF00"/>
                </a:solidFill>
                <a:latin typeface="Arial Narrow" panose="020B0606020202030204" pitchFamily="34" charset="0"/>
              </a:rPr>
              <a:t>Ocean Kelvin waveguide</a:t>
            </a:r>
          </a:p>
        </p:txBody>
      </p:sp>
      <p:sp>
        <p:nvSpPr>
          <p:cNvPr id="2" name="Rectangle 1">
            <a:extLst>
              <a:ext uri="{FF2B5EF4-FFF2-40B4-BE49-F238E27FC236}">
                <a16:creationId xmlns:a16="http://schemas.microsoft.com/office/drawing/2014/main" id="{B96A94C6-9E08-43BF-8415-70A81A695F59}"/>
              </a:ext>
            </a:extLst>
          </p:cNvPr>
          <p:cNvSpPr/>
          <p:nvPr/>
        </p:nvSpPr>
        <p:spPr>
          <a:xfrm>
            <a:off x="409575" y="5375700"/>
            <a:ext cx="4572000" cy="830997"/>
          </a:xfrm>
          <a:prstGeom prst="rect">
            <a:avLst/>
          </a:prstGeom>
        </p:spPr>
        <p:txBody>
          <a:bodyPr>
            <a:spAutoFit/>
          </a:bodyPr>
          <a:lstStyle/>
          <a:p>
            <a:pPr eaLnBrk="1" hangingPunct="1">
              <a:spcAft>
                <a:spcPts val="600"/>
              </a:spcAft>
            </a:pPr>
            <a:r>
              <a:rPr lang="en-US" altLang="en-US" b="1" dirty="0">
                <a:latin typeface="Segoe Print" panose="02000600000000000000" pitchFamily="2" charset="0"/>
                <a:cs typeface="Calibri" panose="020F0502020204030204" pitchFamily="34" charset="0"/>
              </a:rPr>
              <a:t>What causes the peak at equator &amp; Guinea coast? </a:t>
            </a:r>
          </a:p>
        </p:txBody>
      </p:sp>
      <p:sp>
        <p:nvSpPr>
          <p:cNvPr id="22" name="TextBox 1">
            <a:extLst>
              <a:ext uri="{FF2B5EF4-FFF2-40B4-BE49-F238E27FC236}">
                <a16:creationId xmlns:a16="http://schemas.microsoft.com/office/drawing/2014/main" id="{4F04FDA8-819E-49B6-BF93-0DF86072E151}"/>
              </a:ext>
            </a:extLst>
          </p:cNvPr>
          <p:cNvSpPr txBox="1">
            <a:spLocks noChangeArrowheads="1"/>
          </p:cNvSpPr>
          <p:nvPr/>
        </p:nvSpPr>
        <p:spPr bwMode="auto">
          <a:xfrm>
            <a:off x="4975280" y="3017187"/>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1" dirty="0">
                <a:solidFill>
                  <a:srgbClr val="0099FF"/>
                </a:solidFill>
                <a:latin typeface="+mn-lt"/>
                <a:cs typeface="Calibri" panose="020F0502020204030204" pitchFamily="34" charset="0"/>
              </a:rPr>
              <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anim calcmode="lin" valueType="num">
                                      <p:cBhvr additive="base">
                                        <p:cTn id="7" dur="500" fill="hold"/>
                                        <p:tgtEl>
                                          <p:spTgt spid="12300"/>
                                        </p:tgtEl>
                                        <p:attrNameLst>
                                          <p:attrName>ppt_x</p:attrName>
                                        </p:attrNameLst>
                                      </p:cBhvr>
                                      <p:tavLst>
                                        <p:tav tm="0">
                                          <p:val>
                                            <p:strVal val="0-#ppt_w/2"/>
                                          </p:val>
                                        </p:tav>
                                        <p:tav tm="100000">
                                          <p:val>
                                            <p:strVal val="#ppt_x"/>
                                          </p:val>
                                        </p:tav>
                                      </p:tavLst>
                                    </p:anim>
                                    <p:anim calcmode="lin" valueType="num">
                                      <p:cBhvr additive="base">
                                        <p:cTn id="8" dur="500" fill="hold"/>
                                        <p:tgtEl>
                                          <p:spTgt spid="1230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38"/>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39"/>
                                        </p:tgtEl>
                                        <p:attrNameLst>
                                          <p:attrName>style.visibility</p:attrName>
                                        </p:attrNameLst>
                                      </p:cBhvr>
                                      <p:to>
                                        <p:strVal val="visible"/>
                                      </p:to>
                                    </p:se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right)">
                                      <p:cBhvr>
                                        <p:cTn id="22" dur="500"/>
                                        <p:tgtEl>
                                          <p:spTgt spid="37"/>
                                        </p:tgtEl>
                                      </p:cBhvr>
                                    </p:animEffect>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12292"/>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3" grpId="0" animBg="1"/>
      <p:bldP spid="37" grpId="0" animBg="1"/>
      <p:bldP spid="38" grpId="0" animBg="1"/>
      <p:bldP spid="39" grpId="0" animBg="1"/>
      <p:bldP spid="123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Line 33">
            <a:extLst>
              <a:ext uri="{FF2B5EF4-FFF2-40B4-BE49-F238E27FC236}">
                <a16:creationId xmlns:a16="http://schemas.microsoft.com/office/drawing/2014/main" id="{220E86E3-ED33-4BEB-AD95-A0A941D91E13}"/>
              </a:ext>
            </a:extLst>
          </p:cNvPr>
          <p:cNvSpPr>
            <a:spLocks noChangeShapeType="1"/>
          </p:cNvSpPr>
          <p:nvPr/>
        </p:nvSpPr>
        <p:spPr bwMode="auto">
          <a:xfrm>
            <a:off x="2968625" y="4721225"/>
            <a:ext cx="307975" cy="0"/>
          </a:xfrm>
          <a:prstGeom prst="line">
            <a:avLst/>
          </a:prstGeom>
          <a:noFill/>
          <a:ln w="28575">
            <a:solidFill>
              <a:srgbClr val="00CC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6" name="Rectangle 2">
            <a:extLst>
              <a:ext uri="{FF2B5EF4-FFF2-40B4-BE49-F238E27FC236}">
                <a16:creationId xmlns:a16="http://schemas.microsoft.com/office/drawing/2014/main" id="{0DD51191-AAC9-4F15-8F0C-A1BD2E78096B}"/>
              </a:ext>
            </a:extLst>
          </p:cNvPr>
          <p:cNvSpPr>
            <a:spLocks noGrp="1" noChangeArrowheads="1"/>
          </p:cNvSpPr>
          <p:nvPr>
            <p:ph type="title"/>
          </p:nvPr>
        </p:nvSpPr>
        <p:spPr>
          <a:xfrm>
            <a:off x="0" y="0"/>
            <a:ext cx="9144000" cy="592225"/>
          </a:xfrm>
          <a:gradFill rotWithShape="1">
            <a:gsLst>
              <a:gs pos="0">
                <a:srgbClr val="0000CC"/>
              </a:gs>
              <a:gs pos="50000">
                <a:schemeClr val="bg1">
                  <a:alpha val="50999"/>
                </a:schemeClr>
              </a:gs>
              <a:gs pos="100000">
                <a:srgbClr val="0000CC"/>
              </a:gs>
            </a:gsLst>
            <a:lin ang="5400000" scaled="1"/>
          </a:gradFill>
        </p:spPr>
        <p:txBody>
          <a:bodyPr/>
          <a:lstStyle/>
          <a:p>
            <a:pPr eaLnBrk="1" hangingPunct="1">
              <a:defRPr/>
            </a:pPr>
            <a:r>
              <a:rPr kumimoji="1" lang="en-US" altLang="ja-JP" sz="2800" b="1" dirty="0">
                <a:solidFill>
                  <a:srgbClr val="000099"/>
                </a:solidFill>
                <a:latin typeface="Franklin Gothic Medium" pitchFamily="34" charset="0"/>
                <a:ea typeface="MS PGothic" pitchFamily="34" charset="-128"/>
              </a:rPr>
              <a:t>Atlantic Nino</a:t>
            </a:r>
            <a:endParaRPr kumimoji="1" lang="en-US" altLang="ja-JP" sz="2000" b="1" dirty="0">
              <a:solidFill>
                <a:srgbClr val="FF6600"/>
              </a:solidFill>
              <a:latin typeface="Franklin Gothic Medium" pitchFamily="34" charset="0"/>
              <a:ea typeface="MS PGothic" pitchFamily="34" charset="-128"/>
            </a:endParaRPr>
          </a:p>
        </p:txBody>
      </p:sp>
      <p:grpSp>
        <p:nvGrpSpPr>
          <p:cNvPr id="14348" name="Group 28">
            <a:extLst>
              <a:ext uri="{FF2B5EF4-FFF2-40B4-BE49-F238E27FC236}">
                <a16:creationId xmlns:a16="http://schemas.microsoft.com/office/drawing/2014/main" id="{A4CDF6B7-11A3-46A4-82C1-B55F09231A7A}"/>
              </a:ext>
            </a:extLst>
          </p:cNvPr>
          <p:cNvGrpSpPr>
            <a:grpSpLocks/>
          </p:cNvGrpSpPr>
          <p:nvPr/>
        </p:nvGrpSpPr>
        <p:grpSpPr bwMode="auto">
          <a:xfrm>
            <a:off x="381000" y="1447800"/>
            <a:ext cx="2578100" cy="4953000"/>
            <a:chOff x="493" y="912"/>
            <a:chExt cx="1624" cy="3120"/>
          </a:xfrm>
        </p:grpSpPr>
        <p:pic>
          <p:nvPicPr>
            <p:cNvPr id="14356" name="Picture 25">
              <a:extLst>
                <a:ext uri="{FF2B5EF4-FFF2-40B4-BE49-F238E27FC236}">
                  <a16:creationId xmlns:a16="http://schemas.microsoft.com/office/drawing/2014/main" id="{3865CE50-1C98-48CC-BA96-71F36F085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490"/>
            <a:stretch>
              <a:fillRect/>
            </a:stretch>
          </p:blipFill>
          <p:spPr bwMode="auto">
            <a:xfrm>
              <a:off x="768" y="916"/>
              <a:ext cx="1349" cy="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7" name="Picture 27">
              <a:extLst>
                <a:ext uri="{FF2B5EF4-FFF2-40B4-BE49-F238E27FC236}">
                  <a16:creationId xmlns:a16="http://schemas.microsoft.com/office/drawing/2014/main" id="{1123A6EF-29E5-4C2D-8803-FED347F51C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 y="912"/>
              <a:ext cx="275" cy="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349" name="Text Box 29">
            <a:extLst>
              <a:ext uri="{FF2B5EF4-FFF2-40B4-BE49-F238E27FC236}">
                <a16:creationId xmlns:a16="http://schemas.microsoft.com/office/drawing/2014/main" id="{BEBBC17E-C6BA-478B-8E92-918A2343025A}"/>
              </a:ext>
            </a:extLst>
          </p:cNvPr>
          <p:cNvSpPr txBox="1">
            <a:spLocks noChangeArrowheads="1"/>
          </p:cNvSpPr>
          <p:nvPr/>
        </p:nvSpPr>
        <p:spPr bwMode="auto">
          <a:xfrm rot="-5400000">
            <a:off x="-257175" y="5054600"/>
            <a:ext cx="971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1400">
                <a:latin typeface="Arial" panose="020B0604020202020204" pitchFamily="34" charset="0"/>
                <a:ea typeface="SimSun" panose="02010600030101010101" pitchFamily="2" charset="-122"/>
              </a:rPr>
              <a:t>Depth (m)</a:t>
            </a:r>
          </a:p>
        </p:txBody>
      </p:sp>
      <p:sp>
        <p:nvSpPr>
          <p:cNvPr id="14350" name="Text Box 30">
            <a:extLst>
              <a:ext uri="{FF2B5EF4-FFF2-40B4-BE49-F238E27FC236}">
                <a16:creationId xmlns:a16="http://schemas.microsoft.com/office/drawing/2014/main" id="{67BE8DF6-FCFD-43AA-9CC3-EBFBE2FFEBF9}"/>
              </a:ext>
            </a:extLst>
          </p:cNvPr>
          <p:cNvSpPr txBox="1">
            <a:spLocks noChangeArrowheads="1"/>
          </p:cNvSpPr>
          <p:nvPr/>
        </p:nvSpPr>
        <p:spPr bwMode="auto">
          <a:xfrm>
            <a:off x="1944688" y="3321050"/>
            <a:ext cx="919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1600" dirty="0">
                <a:latin typeface="Calibri" panose="020F0502020204030204" pitchFamily="34" charset="0"/>
                <a:ea typeface="SimSun" panose="02010600030101010101" pitchFamily="2" charset="-122"/>
                <a:cs typeface="Calibri" panose="020F0502020204030204" pitchFamily="34" charset="0"/>
              </a:rPr>
              <a:t>Mar-Apr</a:t>
            </a:r>
          </a:p>
        </p:txBody>
      </p:sp>
      <p:sp>
        <p:nvSpPr>
          <p:cNvPr id="14351" name="Text Box 31">
            <a:extLst>
              <a:ext uri="{FF2B5EF4-FFF2-40B4-BE49-F238E27FC236}">
                <a16:creationId xmlns:a16="http://schemas.microsoft.com/office/drawing/2014/main" id="{D18ACAD7-72B2-4D9C-8EB1-CBA0D5059258}"/>
              </a:ext>
            </a:extLst>
          </p:cNvPr>
          <p:cNvSpPr txBox="1">
            <a:spLocks noChangeArrowheads="1"/>
          </p:cNvSpPr>
          <p:nvPr/>
        </p:nvSpPr>
        <p:spPr bwMode="auto">
          <a:xfrm>
            <a:off x="2039938" y="5851525"/>
            <a:ext cx="7889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1600">
                <a:latin typeface="Calibri" panose="020F0502020204030204" pitchFamily="34" charset="0"/>
                <a:ea typeface="SimSun" panose="02010600030101010101" pitchFamily="2" charset="-122"/>
                <a:cs typeface="Calibri" panose="020F0502020204030204" pitchFamily="34" charset="0"/>
              </a:rPr>
              <a:t>Jul-Aug</a:t>
            </a:r>
          </a:p>
        </p:txBody>
      </p:sp>
      <p:pic>
        <p:nvPicPr>
          <p:cNvPr id="18448" name="Picture 34">
            <a:extLst>
              <a:ext uri="{FF2B5EF4-FFF2-40B4-BE49-F238E27FC236}">
                <a16:creationId xmlns:a16="http://schemas.microsoft.com/office/drawing/2014/main" id="{60527DEE-8478-4428-B936-C846717247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324" y="2703660"/>
            <a:ext cx="5400676" cy="400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9" name="TextBox 1">
            <a:extLst>
              <a:ext uri="{FF2B5EF4-FFF2-40B4-BE49-F238E27FC236}">
                <a16:creationId xmlns:a16="http://schemas.microsoft.com/office/drawing/2014/main" id="{32CAD503-4697-43BA-AF43-4D0E7F4D990B}"/>
              </a:ext>
            </a:extLst>
          </p:cNvPr>
          <p:cNvSpPr txBox="1">
            <a:spLocks noChangeArrowheads="1"/>
          </p:cNvSpPr>
          <p:nvPr/>
        </p:nvSpPr>
        <p:spPr bwMode="auto">
          <a:xfrm>
            <a:off x="4038600" y="4753309"/>
            <a:ext cx="702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dirty="0">
                <a:solidFill>
                  <a:srgbClr val="FF0000"/>
                </a:solidFill>
                <a:latin typeface="Calibri" panose="020F0502020204030204" pitchFamily="34" charset="0"/>
                <a:cs typeface="Calibri" panose="020F0502020204030204" pitchFamily="34" charset="0"/>
              </a:rPr>
              <a:t>SST</a:t>
            </a:r>
          </a:p>
          <a:p>
            <a:pPr eaLnBrk="1" hangingPunct="1">
              <a:spcBef>
                <a:spcPct val="0"/>
              </a:spcBef>
              <a:buFontTx/>
              <a:buNone/>
            </a:pPr>
            <a:r>
              <a:rPr lang="en-US" altLang="en-US" sz="1600" dirty="0" err="1">
                <a:solidFill>
                  <a:srgbClr val="339933"/>
                </a:solidFill>
                <a:latin typeface="Calibri" panose="020F0502020204030204" pitchFamily="34" charset="0"/>
                <a:cs typeface="Calibri" panose="020F0502020204030204" pitchFamily="34" charset="0"/>
              </a:rPr>
              <a:t>Precip</a:t>
            </a:r>
            <a:endParaRPr lang="en-US" altLang="en-US" sz="1600" dirty="0">
              <a:solidFill>
                <a:srgbClr val="339933"/>
              </a:solidFill>
              <a:latin typeface="Calibri" panose="020F0502020204030204" pitchFamily="34" charset="0"/>
              <a:cs typeface="Calibri" panose="020F0502020204030204" pitchFamily="34" charset="0"/>
            </a:endParaRPr>
          </a:p>
          <a:p>
            <a:pPr eaLnBrk="1" hangingPunct="1">
              <a:spcBef>
                <a:spcPct val="0"/>
              </a:spcBef>
              <a:buFontTx/>
              <a:buNone/>
            </a:pPr>
            <a:r>
              <a:rPr lang="en-US" altLang="en-US" sz="1600" dirty="0">
                <a:latin typeface="Calibri" panose="020F0502020204030204" pitchFamily="34" charset="0"/>
                <a:cs typeface="Calibri" panose="020F0502020204030204" pitchFamily="34" charset="0"/>
              </a:rPr>
              <a:t>Wind</a:t>
            </a:r>
          </a:p>
        </p:txBody>
      </p:sp>
      <p:sp>
        <p:nvSpPr>
          <p:cNvPr id="18450" name="TextBox 2">
            <a:extLst>
              <a:ext uri="{FF2B5EF4-FFF2-40B4-BE49-F238E27FC236}">
                <a16:creationId xmlns:a16="http://schemas.microsoft.com/office/drawing/2014/main" id="{5544F22B-FDD3-4B6F-9FC7-7DC9797CB2ED}"/>
              </a:ext>
            </a:extLst>
          </p:cNvPr>
          <p:cNvSpPr txBox="1">
            <a:spLocks noChangeArrowheads="1"/>
          </p:cNvSpPr>
          <p:nvPr/>
        </p:nvSpPr>
        <p:spPr bwMode="auto">
          <a:xfrm>
            <a:off x="3178440" y="829403"/>
            <a:ext cx="5965560" cy="1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 indent="-1143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eaLnBrk="1" hangingPunct="1">
              <a:spcBef>
                <a:spcPct val="0"/>
              </a:spcBef>
              <a:spcAft>
                <a:spcPts val="600"/>
              </a:spcAft>
              <a:buNone/>
            </a:pPr>
            <a:r>
              <a:rPr lang="en-US" altLang="en-US" sz="2000" b="1" dirty="0">
                <a:latin typeface="Segoe Print" panose="02000600000000000000" pitchFamily="2" charset="0"/>
                <a:cs typeface="Calibri" panose="020F0502020204030204" pitchFamily="34" charset="0"/>
              </a:rPr>
              <a:t>What is the coupled feedback? </a:t>
            </a:r>
          </a:p>
          <a:p>
            <a:pPr marL="228600" indent="-228600" eaLnBrk="1" hangingPunct="1">
              <a:spcBef>
                <a:spcPct val="0"/>
              </a:spcBef>
              <a:spcAft>
                <a:spcPts val="600"/>
              </a:spcAft>
            </a:pPr>
            <a:r>
              <a:rPr lang="en-US" altLang="en-US" sz="1800" dirty="0" err="1">
                <a:latin typeface="Calibri" panose="020F0502020204030204" pitchFamily="34" charset="0"/>
                <a:cs typeface="Calibri" panose="020F0502020204030204" pitchFamily="34" charset="0"/>
              </a:rPr>
              <a:t>Bjerknes</a:t>
            </a:r>
            <a:r>
              <a:rPr lang="en-US" altLang="en-US" sz="1800" dirty="0">
                <a:latin typeface="Calibri" panose="020F0502020204030204" pitchFamily="34" charset="0"/>
                <a:cs typeface="Calibri" panose="020F0502020204030204" pitchFamily="34" charset="0"/>
              </a:rPr>
              <a:t>: westerly wind </a:t>
            </a:r>
            <a:r>
              <a:rPr lang="en-US" altLang="en-US" sz="1800" dirty="0">
                <a:latin typeface="Calibri" panose="020F0502020204030204" pitchFamily="34" charset="0"/>
                <a:cs typeface="Calibri" panose="020F0502020204030204" pitchFamily="34" charset="0"/>
                <a:sym typeface="Wingdings" panose="05000000000000000000" pitchFamily="2" charset="2"/>
              </a:rPr>
              <a:t> </a:t>
            </a:r>
            <a:r>
              <a:rPr lang="en-US" altLang="en-US" sz="1800" dirty="0">
                <a:latin typeface="Calibri" panose="020F0502020204030204" pitchFamily="34" charset="0"/>
                <a:cs typeface="Calibri" panose="020F0502020204030204" pitchFamily="34" charset="0"/>
              </a:rPr>
              <a:t>deepened thermocline</a:t>
            </a:r>
            <a:r>
              <a:rPr lang="en-US" altLang="en-US" sz="1800" dirty="0">
                <a:latin typeface="Calibri" panose="020F0502020204030204" pitchFamily="34" charset="0"/>
                <a:cs typeface="Calibri" panose="020F0502020204030204" pitchFamily="34" charset="0"/>
                <a:sym typeface="Wingdings" panose="05000000000000000000" pitchFamily="2" charset="2"/>
              </a:rPr>
              <a:t>  </a:t>
            </a:r>
            <a:r>
              <a:rPr lang="en-US" altLang="en-US" sz="1800" dirty="0">
                <a:latin typeface="Calibri" panose="020F0502020204030204" pitchFamily="34" charset="0"/>
                <a:cs typeface="Calibri" panose="020F0502020204030204" pitchFamily="34" charset="0"/>
              </a:rPr>
              <a:t>SST warming</a:t>
            </a:r>
          </a:p>
          <a:p>
            <a:pPr marL="228600" indent="-228600" eaLnBrk="1" hangingPunct="1">
              <a:spcBef>
                <a:spcPct val="0"/>
              </a:spcBef>
              <a:spcAft>
                <a:spcPts val="600"/>
              </a:spcAft>
            </a:pPr>
            <a:r>
              <a:rPr lang="en-US" altLang="en-US" sz="1800" dirty="0">
                <a:latin typeface="Calibri" panose="020F0502020204030204" pitchFamily="34" charset="0"/>
                <a:cs typeface="Calibri" panose="020F0502020204030204" pitchFamily="34" charset="0"/>
              </a:rPr>
              <a:t>Locked on Jun-Aug: seasonal shoaling of mean thermocline</a:t>
            </a:r>
          </a:p>
          <a:p>
            <a:pPr marL="228600" indent="-228600" eaLnBrk="1" hangingPunct="1">
              <a:spcBef>
                <a:spcPct val="0"/>
              </a:spcBef>
              <a:spcAft>
                <a:spcPts val="600"/>
              </a:spcAft>
            </a:pPr>
            <a:r>
              <a:rPr lang="en-US" altLang="en-US" sz="1800" dirty="0">
                <a:latin typeface="Calibri" panose="020F0502020204030204" pitchFamily="34" charset="0"/>
                <a:cs typeface="Calibri" panose="020F0502020204030204" pitchFamily="34" charset="0"/>
              </a:rPr>
              <a:t>Increased rainfall on Guinea coast</a:t>
            </a:r>
          </a:p>
        </p:txBody>
      </p:sp>
      <p:sp>
        <p:nvSpPr>
          <p:cNvPr id="14355" name="TextBox 1">
            <a:extLst>
              <a:ext uri="{FF2B5EF4-FFF2-40B4-BE49-F238E27FC236}">
                <a16:creationId xmlns:a16="http://schemas.microsoft.com/office/drawing/2014/main" id="{829E466E-095C-4024-A319-791EDA00DA3E}"/>
              </a:ext>
            </a:extLst>
          </p:cNvPr>
          <p:cNvSpPr txBox="1">
            <a:spLocks noChangeArrowheads="1"/>
          </p:cNvSpPr>
          <p:nvPr/>
        </p:nvSpPr>
        <p:spPr bwMode="auto">
          <a:xfrm>
            <a:off x="1109663" y="1184275"/>
            <a:ext cx="1290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latin typeface="Calibri" panose="020F0502020204030204" pitchFamily="34" charset="0"/>
                <a:cs typeface="Calibri" panose="020F0502020204030204" pitchFamily="34" charset="0"/>
              </a:rPr>
              <a:t>Climatology</a:t>
            </a:r>
          </a:p>
        </p:txBody>
      </p:sp>
      <p:sp>
        <p:nvSpPr>
          <p:cNvPr id="15" name="TextBox 14">
            <a:extLst>
              <a:ext uri="{FF2B5EF4-FFF2-40B4-BE49-F238E27FC236}">
                <a16:creationId xmlns:a16="http://schemas.microsoft.com/office/drawing/2014/main" id="{FE9F5B3A-C81D-4416-81FF-5B852F616689}"/>
              </a:ext>
            </a:extLst>
          </p:cNvPr>
          <p:cNvSpPr txBox="1"/>
          <p:nvPr/>
        </p:nvSpPr>
        <p:spPr>
          <a:xfrm>
            <a:off x="2763836" y="1902023"/>
            <a:ext cx="436564" cy="307777"/>
          </a:xfrm>
          <a:prstGeom prst="rect">
            <a:avLst/>
          </a:prstGeom>
          <a:noFill/>
        </p:spPr>
        <p:txBody>
          <a:bodyPr wrap="square">
            <a:spAutoFit/>
          </a:bodyPr>
          <a:lstStyle/>
          <a:p>
            <a:pPr eaLnBrk="1" hangingPunct="1">
              <a:spcBef>
                <a:spcPct val="0"/>
              </a:spcBef>
              <a:buFontTx/>
              <a:buNone/>
            </a:pPr>
            <a:r>
              <a:rPr lang="en-US" altLang="zh-CN" sz="1400" dirty="0">
                <a:latin typeface="Calibri" panose="020F0502020204030204" pitchFamily="34" charset="0"/>
                <a:ea typeface="SimSun" panose="02010600030101010101" pitchFamily="2" charset="-122"/>
                <a:cs typeface="Calibri" panose="020F0502020204030204" pitchFamily="34" charset="0"/>
              </a:rPr>
              <a:t>20</a:t>
            </a:r>
          </a:p>
        </p:txBody>
      </p:sp>
      <p:sp>
        <p:nvSpPr>
          <p:cNvPr id="16" name="Text Box 30">
            <a:extLst>
              <a:ext uri="{FF2B5EF4-FFF2-40B4-BE49-F238E27FC236}">
                <a16:creationId xmlns:a16="http://schemas.microsoft.com/office/drawing/2014/main" id="{9CC34177-DE05-4D0F-88FC-7F40A8E8399C}"/>
              </a:ext>
            </a:extLst>
          </p:cNvPr>
          <p:cNvSpPr txBox="1">
            <a:spLocks noChangeArrowheads="1"/>
          </p:cNvSpPr>
          <p:nvPr/>
        </p:nvSpPr>
        <p:spPr bwMode="auto">
          <a:xfrm>
            <a:off x="7620000" y="3152775"/>
            <a:ext cx="1056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zh-CN" sz="1600" dirty="0">
                <a:latin typeface="Calibri" panose="020F0502020204030204" pitchFamily="34" charset="0"/>
                <a:ea typeface="SimSun" panose="02010600030101010101" pitchFamily="2" charset="-122"/>
                <a:cs typeface="Calibri" panose="020F0502020204030204" pitchFamily="34" charset="0"/>
              </a:rPr>
              <a:t>Anomalies</a:t>
            </a:r>
          </a:p>
        </p:txBody>
      </p:sp>
      <p:sp>
        <p:nvSpPr>
          <p:cNvPr id="17" name="TextBox 4">
            <a:extLst>
              <a:ext uri="{FF2B5EF4-FFF2-40B4-BE49-F238E27FC236}">
                <a16:creationId xmlns:a16="http://schemas.microsoft.com/office/drawing/2014/main" id="{78F15F5E-E99F-4362-9970-06F4D88ECA89}"/>
              </a:ext>
            </a:extLst>
          </p:cNvPr>
          <p:cNvSpPr txBox="1">
            <a:spLocks noChangeArrowheads="1"/>
          </p:cNvSpPr>
          <p:nvPr/>
        </p:nvSpPr>
        <p:spPr bwMode="auto">
          <a:xfrm>
            <a:off x="6781800" y="87868"/>
            <a:ext cx="22365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latin typeface="Calibri" panose="020F0502020204030204" pitchFamily="34" charset="0"/>
                <a:cs typeface="Calibri" panose="020F0502020204030204" pitchFamily="34" charset="0"/>
              </a:rPr>
              <a:t>Interannual variability</a:t>
            </a:r>
          </a:p>
        </p:txBody>
      </p:sp>
      <p:sp>
        <p:nvSpPr>
          <p:cNvPr id="18" name="Rectangle 17">
            <a:extLst>
              <a:ext uri="{FF2B5EF4-FFF2-40B4-BE49-F238E27FC236}">
                <a16:creationId xmlns:a16="http://schemas.microsoft.com/office/drawing/2014/main" id="{0AEF9DFF-F712-4EDE-9A8E-11D466660D50}"/>
              </a:ext>
            </a:extLst>
          </p:cNvPr>
          <p:cNvSpPr/>
          <p:nvPr/>
        </p:nvSpPr>
        <p:spPr>
          <a:xfrm>
            <a:off x="3" y="6548844"/>
            <a:ext cx="1371598" cy="276999"/>
          </a:xfrm>
          <a:prstGeom prst="rect">
            <a:avLst/>
          </a:prstGeom>
        </p:spPr>
        <p:txBody>
          <a:bodyPr wrap="square" lIns="91440" tIns="45720" rIns="91440" bIns="45720" anchor="t">
            <a:spAutoFit/>
          </a:bodyPr>
          <a:lstStyle/>
          <a:p>
            <a:r>
              <a:rPr lang="en-US" altLang="en-US" sz="1200" b="1" dirty="0">
                <a:latin typeface="Calibri" panose="020F0502020204030204" pitchFamily="34" charset="0"/>
                <a:cs typeface="Calibri" panose="020F0502020204030204" pitchFamily="34" charset="0"/>
              </a:rPr>
              <a:t>Figs. 10.4, 10.6</a:t>
            </a:r>
            <a:r>
              <a:rPr lang="en-US" altLang="en-US" sz="12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5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9" grpId="0"/>
      <p:bldP spid="184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a:extLst>
              <a:ext uri="{FF2B5EF4-FFF2-40B4-BE49-F238E27FC236}">
                <a16:creationId xmlns:a16="http://schemas.microsoft.com/office/drawing/2014/main" id="{A5650C2F-47A2-4BBA-A59B-4F96432B8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2171" b="45581"/>
          <a:stretch>
            <a:fillRect/>
          </a:stretch>
        </p:blipFill>
        <p:spPr bwMode="auto">
          <a:xfrm>
            <a:off x="565150" y="1841500"/>
            <a:ext cx="3962400"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Rectangle 1027">
            <a:extLst>
              <a:ext uri="{FF2B5EF4-FFF2-40B4-BE49-F238E27FC236}">
                <a16:creationId xmlns:a16="http://schemas.microsoft.com/office/drawing/2014/main" id="{8AAD71AD-4CDF-4C60-A69E-B758602F8423}"/>
              </a:ext>
            </a:extLst>
          </p:cNvPr>
          <p:cNvSpPr>
            <a:spLocks noGrp="1" noChangeArrowheads="1"/>
          </p:cNvSpPr>
          <p:nvPr>
            <p:ph type="title"/>
          </p:nvPr>
        </p:nvSpPr>
        <p:spPr>
          <a:xfrm>
            <a:off x="0" y="-227013"/>
            <a:ext cx="9144000" cy="1143001"/>
          </a:xfrm>
          <a:gradFill rotWithShape="1">
            <a:gsLst>
              <a:gs pos="0">
                <a:schemeClr val="bg1">
                  <a:alpha val="50999"/>
                </a:schemeClr>
              </a:gs>
              <a:gs pos="50000">
                <a:srgbClr val="0000CC">
                  <a:alpha val="85001"/>
                </a:srgbClr>
              </a:gs>
              <a:gs pos="100000">
                <a:schemeClr val="bg1">
                  <a:alpha val="50999"/>
                </a:schemeClr>
              </a:gs>
            </a:gsLst>
            <a:lin ang="5400000" scaled="1"/>
          </a:gradFill>
        </p:spPr>
        <p:txBody>
          <a:bodyPr/>
          <a:lstStyle/>
          <a:p>
            <a:pPr eaLnBrk="1" hangingPunct="1">
              <a:defRPr/>
            </a:pPr>
            <a:r>
              <a:rPr lang="en-US" altLang="ja-JP" sz="3200" b="1">
                <a:solidFill>
                  <a:schemeClr val="bg1"/>
                </a:solidFill>
                <a:latin typeface="Franklin Gothic Medium" pitchFamily="34" charset="0"/>
                <a:ea typeface="MS PGothic" pitchFamily="34" charset="-128"/>
              </a:rPr>
              <a:t>Thermocline depth control of SST variability</a:t>
            </a:r>
            <a:endParaRPr lang="en-US" altLang="ja-JP" sz="2800" b="1">
              <a:solidFill>
                <a:schemeClr val="bg1"/>
              </a:solidFill>
              <a:latin typeface="Franklin Gothic Medium" pitchFamily="34" charset="0"/>
              <a:ea typeface="MS PGothic" pitchFamily="34" charset="-128"/>
            </a:endParaRPr>
          </a:p>
        </p:txBody>
      </p:sp>
      <p:sp>
        <p:nvSpPr>
          <p:cNvPr id="16388" name="Text Box 1028">
            <a:extLst>
              <a:ext uri="{FF2B5EF4-FFF2-40B4-BE49-F238E27FC236}">
                <a16:creationId xmlns:a16="http://schemas.microsoft.com/office/drawing/2014/main" id="{C93FD069-57F6-4E6E-98B8-7782AB98B63D}"/>
              </a:ext>
            </a:extLst>
          </p:cNvPr>
          <p:cNvSpPr txBox="1">
            <a:spLocks noChangeArrowheads="1"/>
          </p:cNvSpPr>
          <p:nvPr/>
        </p:nvSpPr>
        <p:spPr bwMode="auto">
          <a:xfrm>
            <a:off x="4603750" y="1536700"/>
            <a:ext cx="3117850" cy="457200"/>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alpha val="50998"/>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kumimoji="1" lang="en-US" altLang="ja-JP" sz="2400" b="1">
                <a:solidFill>
                  <a:srgbClr val="000099"/>
                </a:solidFill>
                <a:latin typeface="Franklin Gothic Medium" panose="020B0603020102020204" pitchFamily="34" charset="0"/>
                <a:ea typeface="MS PGothic" panose="020B0600070205080204" pitchFamily="34" charset="-128"/>
              </a:rPr>
              <a:t>Rms SST (1982-2003)</a:t>
            </a:r>
          </a:p>
        </p:txBody>
      </p:sp>
      <p:pic>
        <p:nvPicPr>
          <p:cNvPr id="16389" name="Picture 1029">
            <a:extLst>
              <a:ext uri="{FF2B5EF4-FFF2-40B4-BE49-F238E27FC236}">
                <a16:creationId xmlns:a16="http://schemas.microsoft.com/office/drawing/2014/main" id="{876D303E-B469-4E5D-903B-08FD1D1F4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3464" b="33786"/>
          <a:stretch>
            <a:fillRect/>
          </a:stretch>
        </p:blipFill>
        <p:spPr bwMode="auto">
          <a:xfrm>
            <a:off x="4451350" y="1841500"/>
            <a:ext cx="3305175" cy="3633788"/>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alpha val="50998"/>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Text Box 1034">
            <a:extLst>
              <a:ext uri="{FF2B5EF4-FFF2-40B4-BE49-F238E27FC236}">
                <a16:creationId xmlns:a16="http://schemas.microsoft.com/office/drawing/2014/main" id="{4D0C111D-3D4E-42F2-B907-E958F654CA7D}"/>
              </a:ext>
            </a:extLst>
          </p:cNvPr>
          <p:cNvSpPr txBox="1">
            <a:spLocks noChangeArrowheads="1"/>
          </p:cNvSpPr>
          <p:nvPr/>
        </p:nvSpPr>
        <p:spPr bwMode="auto">
          <a:xfrm>
            <a:off x="7134225" y="5330825"/>
            <a:ext cx="333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ja-JP" altLang="en-US" sz="2000" b="1">
                <a:solidFill>
                  <a:srgbClr val="009900"/>
                </a:solidFill>
                <a:latin typeface="Franklin Gothic Medium" panose="020B0603020102020204" pitchFamily="34" charset="0"/>
                <a:ea typeface="MS PGothic" panose="020B0600070205080204" pitchFamily="34" charset="-128"/>
              </a:rPr>
              <a:t>0</a:t>
            </a:r>
          </a:p>
        </p:txBody>
      </p:sp>
      <p:grpSp>
        <p:nvGrpSpPr>
          <p:cNvPr id="16392" name="Group 1035">
            <a:extLst>
              <a:ext uri="{FF2B5EF4-FFF2-40B4-BE49-F238E27FC236}">
                <a16:creationId xmlns:a16="http://schemas.microsoft.com/office/drawing/2014/main" id="{C9513777-DB6E-4D5E-B599-37E62DCEA9CC}"/>
              </a:ext>
            </a:extLst>
          </p:cNvPr>
          <p:cNvGrpSpPr>
            <a:grpSpLocks/>
          </p:cNvGrpSpPr>
          <p:nvPr/>
        </p:nvGrpSpPr>
        <p:grpSpPr bwMode="auto">
          <a:xfrm>
            <a:off x="114300" y="3749675"/>
            <a:ext cx="6873875" cy="396875"/>
            <a:chOff x="461" y="2499"/>
            <a:chExt cx="4330" cy="250"/>
          </a:xfrm>
        </p:grpSpPr>
        <p:sp>
          <p:nvSpPr>
            <p:cNvPr id="16400" name="Line 1036">
              <a:extLst>
                <a:ext uri="{FF2B5EF4-FFF2-40B4-BE49-F238E27FC236}">
                  <a16:creationId xmlns:a16="http://schemas.microsoft.com/office/drawing/2014/main" id="{4824BF8B-9D5F-4457-BB46-33ACF80BDB65}"/>
                </a:ext>
              </a:extLst>
            </p:cNvPr>
            <p:cNvSpPr>
              <a:spLocks noChangeShapeType="1"/>
            </p:cNvSpPr>
            <p:nvPr/>
          </p:nvSpPr>
          <p:spPr bwMode="auto">
            <a:xfrm rot="5400000" flipH="1">
              <a:off x="897" y="2524"/>
              <a:ext cx="0" cy="240"/>
            </a:xfrm>
            <a:prstGeom prst="line">
              <a:avLst/>
            </a:prstGeom>
            <a:noFill/>
            <a:ln w="76200">
              <a:solidFill>
                <a:srgbClr val="9900FF"/>
              </a:solidFill>
              <a:round/>
              <a:headEnd type="stealth" w="lg"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Text Box 1037">
              <a:extLst>
                <a:ext uri="{FF2B5EF4-FFF2-40B4-BE49-F238E27FC236}">
                  <a16:creationId xmlns:a16="http://schemas.microsoft.com/office/drawing/2014/main" id="{31337BE5-05C5-4B5F-A6DC-698619F8ECBD}"/>
                </a:ext>
              </a:extLst>
            </p:cNvPr>
            <p:cNvSpPr txBox="1">
              <a:spLocks noChangeArrowheads="1"/>
            </p:cNvSpPr>
            <p:nvPr/>
          </p:nvSpPr>
          <p:spPr bwMode="auto">
            <a:xfrm>
              <a:off x="461" y="2499"/>
              <a:ext cx="3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en-US" altLang="ja-JP" sz="2000" b="1">
                  <a:solidFill>
                    <a:srgbClr val="9900FF"/>
                  </a:solidFill>
                  <a:latin typeface="Franklin Gothic Medium" panose="020B0603020102020204" pitchFamily="34" charset="0"/>
                  <a:ea typeface="MS PGothic" panose="020B0600070205080204" pitchFamily="34" charset="-128"/>
                </a:rPr>
                <a:t>Jun</a:t>
              </a:r>
            </a:p>
          </p:txBody>
        </p:sp>
        <p:sp>
          <p:nvSpPr>
            <p:cNvPr id="16402" name="Line 1038">
              <a:extLst>
                <a:ext uri="{FF2B5EF4-FFF2-40B4-BE49-F238E27FC236}">
                  <a16:creationId xmlns:a16="http://schemas.microsoft.com/office/drawing/2014/main" id="{F62B4E78-06F7-4F6E-B915-EFDC893D4167}"/>
                </a:ext>
              </a:extLst>
            </p:cNvPr>
            <p:cNvSpPr>
              <a:spLocks noChangeShapeType="1"/>
            </p:cNvSpPr>
            <p:nvPr/>
          </p:nvSpPr>
          <p:spPr bwMode="auto">
            <a:xfrm>
              <a:off x="1017" y="2644"/>
              <a:ext cx="3774" cy="0"/>
            </a:xfrm>
            <a:prstGeom prst="line">
              <a:avLst/>
            </a:prstGeom>
            <a:noFill/>
            <a:ln w="38100">
              <a:solidFill>
                <a:srgbClr val="99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16393" name="Text Box 1039">
            <a:extLst>
              <a:ext uri="{FF2B5EF4-FFF2-40B4-BE49-F238E27FC236}">
                <a16:creationId xmlns:a16="http://schemas.microsoft.com/office/drawing/2014/main" id="{E3B66FBB-534E-4DAE-A925-09CD6CDFEF83}"/>
              </a:ext>
            </a:extLst>
          </p:cNvPr>
          <p:cNvSpPr txBox="1">
            <a:spLocks noChangeArrowheads="1"/>
          </p:cNvSpPr>
          <p:nvPr/>
        </p:nvSpPr>
        <p:spPr bwMode="auto">
          <a:xfrm>
            <a:off x="1663700" y="1550988"/>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kumimoji="1" lang="en-US" altLang="ja-JP" sz="2400" b="1">
                <a:solidFill>
                  <a:srgbClr val="000099"/>
                </a:solidFill>
                <a:latin typeface="Franklin Gothic Medium" panose="020B0603020102020204" pitchFamily="34" charset="0"/>
                <a:ea typeface="MS PGothic" panose="020B0600070205080204" pitchFamily="34" charset="-128"/>
              </a:rPr>
              <a:t>T/P SSH (cm)</a:t>
            </a:r>
          </a:p>
        </p:txBody>
      </p:sp>
      <p:sp>
        <p:nvSpPr>
          <p:cNvPr id="16394" name="Text Box 1040">
            <a:extLst>
              <a:ext uri="{FF2B5EF4-FFF2-40B4-BE49-F238E27FC236}">
                <a16:creationId xmlns:a16="http://schemas.microsoft.com/office/drawing/2014/main" id="{C9C06EDC-41A9-4A9D-8935-140BA6193B4C}"/>
              </a:ext>
            </a:extLst>
          </p:cNvPr>
          <p:cNvSpPr txBox="1">
            <a:spLocks noChangeArrowheads="1"/>
          </p:cNvSpPr>
          <p:nvPr/>
        </p:nvSpPr>
        <p:spPr bwMode="auto">
          <a:xfrm>
            <a:off x="5943600" y="5330825"/>
            <a:ext cx="706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ja-JP" altLang="en-US" sz="2000" b="1">
                <a:solidFill>
                  <a:srgbClr val="009900"/>
                </a:solidFill>
                <a:latin typeface="Franklin Gothic Medium" panose="020B0603020102020204" pitchFamily="34" charset="0"/>
                <a:ea typeface="MS PGothic" panose="020B0600070205080204" pitchFamily="34" charset="-128"/>
              </a:rPr>
              <a:t>20</a:t>
            </a:r>
            <a:r>
              <a:rPr kumimoji="1" lang="en-US" altLang="ja-JP" sz="2000" b="1">
                <a:solidFill>
                  <a:srgbClr val="009900"/>
                </a:solidFill>
                <a:latin typeface="Franklin Gothic Medium" panose="020B0603020102020204" pitchFamily="34" charset="0"/>
                <a:ea typeface="MS PGothic" panose="020B0600070205080204" pitchFamily="34" charset="-128"/>
              </a:rPr>
              <a:t>W</a:t>
            </a:r>
          </a:p>
        </p:txBody>
      </p:sp>
      <p:sp>
        <p:nvSpPr>
          <p:cNvPr id="16395" name="Text Box 1041">
            <a:extLst>
              <a:ext uri="{FF2B5EF4-FFF2-40B4-BE49-F238E27FC236}">
                <a16:creationId xmlns:a16="http://schemas.microsoft.com/office/drawing/2014/main" id="{38BB2A21-E88E-4C19-95C6-DF8A5D762238}"/>
              </a:ext>
            </a:extLst>
          </p:cNvPr>
          <p:cNvSpPr txBox="1">
            <a:spLocks noChangeArrowheads="1"/>
          </p:cNvSpPr>
          <p:nvPr/>
        </p:nvSpPr>
        <p:spPr bwMode="auto">
          <a:xfrm>
            <a:off x="4856163" y="5346700"/>
            <a:ext cx="706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ja-JP" altLang="en-US" sz="2000" b="1">
                <a:solidFill>
                  <a:srgbClr val="009900"/>
                </a:solidFill>
                <a:latin typeface="Franklin Gothic Medium" panose="020B0603020102020204" pitchFamily="34" charset="0"/>
                <a:ea typeface="MS PGothic" panose="020B0600070205080204" pitchFamily="34" charset="-128"/>
              </a:rPr>
              <a:t>40</a:t>
            </a:r>
            <a:r>
              <a:rPr kumimoji="1" lang="en-US" altLang="ja-JP" sz="2000" b="1">
                <a:solidFill>
                  <a:srgbClr val="009900"/>
                </a:solidFill>
                <a:latin typeface="Franklin Gothic Medium" panose="020B0603020102020204" pitchFamily="34" charset="0"/>
                <a:ea typeface="MS PGothic" panose="020B0600070205080204" pitchFamily="34" charset="-128"/>
              </a:rPr>
              <a:t>W</a:t>
            </a:r>
          </a:p>
        </p:txBody>
      </p:sp>
      <p:sp>
        <p:nvSpPr>
          <p:cNvPr id="16396" name="Text Box 1042">
            <a:extLst>
              <a:ext uri="{FF2B5EF4-FFF2-40B4-BE49-F238E27FC236}">
                <a16:creationId xmlns:a16="http://schemas.microsoft.com/office/drawing/2014/main" id="{3633B425-DD94-4406-9690-79462CA9FD3B}"/>
              </a:ext>
            </a:extLst>
          </p:cNvPr>
          <p:cNvSpPr txBox="1">
            <a:spLocks noChangeArrowheads="1"/>
          </p:cNvSpPr>
          <p:nvPr/>
        </p:nvSpPr>
        <p:spPr bwMode="auto">
          <a:xfrm>
            <a:off x="4800600" y="5943600"/>
            <a:ext cx="30527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kumimoji="1" lang="en-US" altLang="ja-JP" sz="2000" b="1">
                <a:solidFill>
                  <a:srgbClr val="4D4D4D"/>
                </a:solidFill>
                <a:latin typeface="Franklin Gothic Medium" panose="020B0603020102020204" pitchFamily="34" charset="0"/>
                <a:ea typeface="MS PGothic" panose="020B0600070205080204" pitchFamily="34" charset="-128"/>
              </a:rPr>
              <a:t>Okumura &amp; Xie (2006, JC)</a:t>
            </a:r>
          </a:p>
        </p:txBody>
      </p:sp>
      <p:sp>
        <p:nvSpPr>
          <p:cNvPr id="16397" name="TextBox 1">
            <a:extLst>
              <a:ext uri="{FF2B5EF4-FFF2-40B4-BE49-F238E27FC236}">
                <a16:creationId xmlns:a16="http://schemas.microsoft.com/office/drawing/2014/main" id="{B5E8D37E-FACB-4834-B64A-008609FCA917}"/>
              </a:ext>
            </a:extLst>
          </p:cNvPr>
          <p:cNvSpPr txBox="1">
            <a:spLocks noChangeArrowheads="1"/>
          </p:cNvSpPr>
          <p:nvPr/>
        </p:nvSpPr>
        <p:spPr bwMode="auto">
          <a:xfrm>
            <a:off x="1082675" y="846138"/>
            <a:ext cx="7275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Seasonal shoaling intensifies SST interannual variability (JJA &amp; ND)</a:t>
            </a:r>
          </a:p>
        </p:txBody>
      </p:sp>
      <p:sp>
        <p:nvSpPr>
          <p:cNvPr id="16398" name="TextBox 1">
            <a:extLst>
              <a:ext uri="{FF2B5EF4-FFF2-40B4-BE49-F238E27FC236}">
                <a16:creationId xmlns:a16="http://schemas.microsoft.com/office/drawing/2014/main" id="{4FAFC4EA-AEFA-4023-95F8-01F14E0331AE}"/>
              </a:ext>
            </a:extLst>
          </p:cNvPr>
          <p:cNvSpPr txBox="1">
            <a:spLocks noChangeArrowheads="1"/>
          </p:cNvSpPr>
          <p:nvPr/>
        </p:nvSpPr>
        <p:spPr bwMode="auto">
          <a:xfrm>
            <a:off x="7705725" y="3689350"/>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latin typeface="Calibri" panose="020F0502020204030204" pitchFamily="34" charset="0"/>
                <a:cs typeface="Calibri" panose="020F0502020204030204" pitchFamily="34" charset="0"/>
              </a:rPr>
              <a:t>Atlantic Nino</a:t>
            </a:r>
          </a:p>
        </p:txBody>
      </p:sp>
      <p:sp>
        <p:nvSpPr>
          <p:cNvPr id="2" name="TextBox 1">
            <a:extLst>
              <a:ext uri="{FF2B5EF4-FFF2-40B4-BE49-F238E27FC236}">
                <a16:creationId xmlns:a16="http://schemas.microsoft.com/office/drawing/2014/main" id="{090E0A83-6F77-4B07-B434-5D769DE66D3E}"/>
              </a:ext>
            </a:extLst>
          </p:cNvPr>
          <p:cNvSpPr txBox="1"/>
          <p:nvPr/>
        </p:nvSpPr>
        <p:spPr>
          <a:xfrm>
            <a:off x="7140577" y="5648788"/>
            <a:ext cx="2003424"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Contour interval=0.1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8727E02-5EF6-4E24-B525-C242D9AC9493}"/>
              </a:ext>
            </a:extLst>
          </p:cNvPr>
          <p:cNvSpPr>
            <a:spLocks noGrp="1" noChangeArrowheads="1"/>
          </p:cNvSpPr>
          <p:nvPr>
            <p:ph type="title"/>
          </p:nvPr>
        </p:nvSpPr>
        <p:spPr>
          <a:xfrm>
            <a:off x="0" y="0"/>
            <a:ext cx="9144000" cy="533400"/>
          </a:xfrm>
          <a:gradFill rotWithShape="0">
            <a:gsLst>
              <a:gs pos="0">
                <a:srgbClr val="00FFFF"/>
              </a:gs>
              <a:gs pos="50000">
                <a:schemeClr val="bg1"/>
              </a:gs>
              <a:gs pos="100000">
                <a:srgbClr val="00FFFF"/>
              </a:gs>
            </a:gsLst>
            <a:lin ang="5400000" scaled="1"/>
          </a:gradFill>
        </p:spPr>
        <p:txBody>
          <a:bodyPr/>
          <a:lstStyle/>
          <a:p>
            <a:pPr eaLnBrk="1" hangingPunct="1">
              <a:defRPr/>
            </a:pPr>
            <a:r>
              <a:rPr lang="en-US" altLang="ja-JP" sz="2400" b="1">
                <a:latin typeface="Arial" pitchFamily="34" charset="0"/>
                <a:ea typeface="MS PGothic" pitchFamily="34" charset="-128"/>
              </a:rPr>
              <a:t>Meridional Mode</a:t>
            </a:r>
            <a:endParaRPr lang="en-US" altLang="ja-JP" sz="2800">
              <a:latin typeface="Arial" pitchFamily="34" charset="0"/>
              <a:ea typeface="MS PGothic" pitchFamily="34" charset="-128"/>
            </a:endParaRPr>
          </a:p>
        </p:txBody>
      </p:sp>
      <p:pic>
        <p:nvPicPr>
          <p:cNvPr id="19459" name="Picture 3" descr="nobre-shukla96_fig2">
            <a:extLst>
              <a:ext uri="{FF2B5EF4-FFF2-40B4-BE49-F238E27FC236}">
                <a16:creationId xmlns:a16="http://schemas.microsoft.com/office/drawing/2014/main" id="{372CD834-7CC2-4EF0-919D-B9C18C2ACCB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1300" y="914400"/>
            <a:ext cx="4310063"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Text Box 4">
            <a:extLst>
              <a:ext uri="{FF2B5EF4-FFF2-40B4-BE49-F238E27FC236}">
                <a16:creationId xmlns:a16="http://schemas.microsoft.com/office/drawing/2014/main" id="{477C5B95-4961-4CF8-AFB6-9C0F1813AF1F}"/>
              </a:ext>
            </a:extLst>
          </p:cNvPr>
          <p:cNvSpPr txBox="1">
            <a:spLocks noChangeArrowheads="1"/>
          </p:cNvSpPr>
          <p:nvPr/>
        </p:nvSpPr>
        <p:spPr bwMode="auto">
          <a:xfrm>
            <a:off x="1165225" y="685800"/>
            <a:ext cx="2873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800">
                <a:solidFill>
                  <a:srgbClr val="FF0066"/>
                </a:solidFill>
                <a:latin typeface="Tahoma" panose="020B0604030504040204" pitchFamily="34" charset="0"/>
                <a:ea typeface="MS PGothic" panose="020B0600070205080204" pitchFamily="34" charset="-128"/>
              </a:rPr>
              <a:t>Leading mode of joint EOF</a:t>
            </a:r>
          </a:p>
        </p:txBody>
      </p:sp>
      <p:sp>
        <p:nvSpPr>
          <p:cNvPr id="19461" name="Line 5">
            <a:extLst>
              <a:ext uri="{FF2B5EF4-FFF2-40B4-BE49-F238E27FC236}">
                <a16:creationId xmlns:a16="http://schemas.microsoft.com/office/drawing/2014/main" id="{1AC9F0CF-C016-4474-88D1-C172985EA73C}"/>
              </a:ext>
            </a:extLst>
          </p:cNvPr>
          <p:cNvSpPr>
            <a:spLocks noChangeShapeType="1"/>
          </p:cNvSpPr>
          <p:nvPr/>
        </p:nvSpPr>
        <p:spPr bwMode="auto">
          <a:xfrm flipH="1">
            <a:off x="2057400" y="1600200"/>
            <a:ext cx="384175" cy="369888"/>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6">
            <a:extLst>
              <a:ext uri="{FF2B5EF4-FFF2-40B4-BE49-F238E27FC236}">
                <a16:creationId xmlns:a16="http://schemas.microsoft.com/office/drawing/2014/main" id="{67A07B21-5F0A-47A1-B690-07A858125830}"/>
              </a:ext>
            </a:extLst>
          </p:cNvPr>
          <p:cNvSpPr>
            <a:spLocks noChangeShapeType="1"/>
          </p:cNvSpPr>
          <p:nvPr/>
        </p:nvSpPr>
        <p:spPr bwMode="auto">
          <a:xfrm flipH="1" flipV="1">
            <a:off x="3352800" y="3200400"/>
            <a:ext cx="290513" cy="228600"/>
          </a:xfrm>
          <a:prstGeom prst="line">
            <a:avLst/>
          </a:prstGeom>
          <a:noFill/>
          <a:ln w="38100">
            <a:solidFill>
              <a:srgbClr val="66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Text Box 7">
            <a:extLst>
              <a:ext uri="{FF2B5EF4-FFF2-40B4-BE49-F238E27FC236}">
                <a16:creationId xmlns:a16="http://schemas.microsoft.com/office/drawing/2014/main" id="{8834997B-A27E-4E6B-AE35-F3E89F43BE93}"/>
              </a:ext>
            </a:extLst>
          </p:cNvPr>
          <p:cNvSpPr txBox="1">
            <a:spLocks noChangeArrowheads="1"/>
          </p:cNvSpPr>
          <p:nvPr/>
        </p:nvSpPr>
        <p:spPr bwMode="auto">
          <a:xfrm>
            <a:off x="610956" y="6550223"/>
            <a:ext cx="22277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400">
                <a:latin typeface="Calibri" panose="020F0502020204030204" pitchFamily="34" charset="0"/>
                <a:ea typeface="MS PGothic" panose="020B0600070205080204" pitchFamily="34" charset="-128"/>
              </a:rPr>
              <a:t>Nobre and Shukla (1996, </a:t>
            </a:r>
            <a:r>
              <a:rPr lang="en-US" altLang="ja-JP" sz="1400" i="1">
                <a:latin typeface="Calibri" panose="020F0502020204030204" pitchFamily="34" charset="0"/>
                <a:ea typeface="MS PGothic" panose="020B0600070205080204" pitchFamily="34" charset="-128"/>
              </a:rPr>
              <a:t>JC</a:t>
            </a:r>
            <a:r>
              <a:rPr lang="en-US" altLang="ja-JP" sz="1400">
                <a:latin typeface="Calibri" panose="020F0502020204030204" pitchFamily="34" charset="0"/>
                <a:ea typeface="MS PGothic" panose="020B0600070205080204" pitchFamily="34" charset="-128"/>
              </a:rPr>
              <a:t>)</a:t>
            </a:r>
          </a:p>
        </p:txBody>
      </p:sp>
      <p:grpSp>
        <p:nvGrpSpPr>
          <p:cNvPr id="19464" name="Group 8">
            <a:extLst>
              <a:ext uri="{FF2B5EF4-FFF2-40B4-BE49-F238E27FC236}">
                <a16:creationId xmlns:a16="http://schemas.microsoft.com/office/drawing/2014/main" id="{A9EA3FFE-714E-4A44-BD3D-051CBAC999A3}"/>
              </a:ext>
            </a:extLst>
          </p:cNvPr>
          <p:cNvGrpSpPr>
            <a:grpSpLocks/>
          </p:cNvGrpSpPr>
          <p:nvPr/>
        </p:nvGrpSpPr>
        <p:grpSpPr bwMode="auto">
          <a:xfrm>
            <a:off x="1676400" y="4572000"/>
            <a:ext cx="1538288" cy="303213"/>
            <a:chOff x="2448" y="2544"/>
            <a:chExt cx="768" cy="158"/>
          </a:xfrm>
        </p:grpSpPr>
        <p:sp>
          <p:nvSpPr>
            <p:cNvPr id="19476" name="Line 9">
              <a:extLst>
                <a:ext uri="{FF2B5EF4-FFF2-40B4-BE49-F238E27FC236}">
                  <a16:creationId xmlns:a16="http://schemas.microsoft.com/office/drawing/2014/main" id="{AC1A2B18-3406-4D65-BA58-3DB4B2AF347A}"/>
                </a:ext>
              </a:extLst>
            </p:cNvPr>
            <p:cNvSpPr>
              <a:spLocks noChangeShapeType="1"/>
            </p:cNvSpPr>
            <p:nvPr/>
          </p:nvSpPr>
          <p:spPr bwMode="auto">
            <a:xfrm>
              <a:off x="2448" y="2688"/>
              <a:ext cx="768" cy="0"/>
            </a:xfrm>
            <a:prstGeom prst="line">
              <a:avLst/>
            </a:prstGeom>
            <a:noFill/>
            <a:ln w="9525">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7" name="Text Box 10">
              <a:extLst>
                <a:ext uri="{FF2B5EF4-FFF2-40B4-BE49-F238E27FC236}">
                  <a16:creationId xmlns:a16="http://schemas.microsoft.com/office/drawing/2014/main" id="{D57CD8BE-AC3B-41E7-AE60-CD133AD3D4F8}"/>
                </a:ext>
              </a:extLst>
            </p:cNvPr>
            <p:cNvSpPr txBox="1">
              <a:spLocks noChangeArrowheads="1"/>
            </p:cNvSpPr>
            <p:nvPr/>
          </p:nvSpPr>
          <p:spPr bwMode="auto">
            <a:xfrm>
              <a:off x="2640" y="2544"/>
              <a:ext cx="292"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400">
                  <a:solidFill>
                    <a:srgbClr val="FF6600"/>
                  </a:solidFill>
                  <a:latin typeface="Tahoma" panose="020B0604030504040204" pitchFamily="34" charset="0"/>
                  <a:ea typeface="MS PGothic" panose="020B0600070205080204" pitchFamily="34" charset="-128"/>
                </a:rPr>
                <a:t>10 yr</a:t>
              </a:r>
            </a:p>
          </p:txBody>
        </p:sp>
      </p:grpSp>
      <p:sp>
        <p:nvSpPr>
          <p:cNvPr id="19465" name="Text Box 11">
            <a:extLst>
              <a:ext uri="{FF2B5EF4-FFF2-40B4-BE49-F238E27FC236}">
                <a16:creationId xmlns:a16="http://schemas.microsoft.com/office/drawing/2014/main" id="{12260CDA-EB38-4C3F-AE61-8CF1E4ABBA04}"/>
              </a:ext>
            </a:extLst>
          </p:cNvPr>
          <p:cNvSpPr txBox="1">
            <a:spLocks noChangeArrowheads="1"/>
          </p:cNvSpPr>
          <p:nvPr/>
        </p:nvSpPr>
        <p:spPr bwMode="auto">
          <a:xfrm>
            <a:off x="2590800" y="3200400"/>
            <a:ext cx="5143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zh-CN" altLang="en-US" sz="2000" b="1">
                <a:solidFill>
                  <a:srgbClr val="0099FF"/>
                </a:solidFill>
                <a:latin typeface="Arial" panose="020B0604020202020204" pitchFamily="34" charset="0"/>
                <a:ea typeface="SimSun" panose="02010600030101010101" pitchFamily="2" charset="-122"/>
              </a:rPr>
              <a:t>-</a:t>
            </a:r>
            <a:r>
              <a:rPr lang="zh-CN" altLang="en-US" sz="1400" b="1">
                <a:solidFill>
                  <a:srgbClr val="0099FF"/>
                </a:solidFill>
                <a:latin typeface="Arial" panose="020B0604020202020204" pitchFamily="34" charset="0"/>
                <a:ea typeface="SimSun" panose="02010600030101010101" pitchFamily="2" charset="-122"/>
              </a:rPr>
              <a:t>0.5</a:t>
            </a:r>
          </a:p>
        </p:txBody>
      </p:sp>
      <p:sp>
        <p:nvSpPr>
          <p:cNvPr id="19466" name="Text Box 12">
            <a:extLst>
              <a:ext uri="{FF2B5EF4-FFF2-40B4-BE49-F238E27FC236}">
                <a16:creationId xmlns:a16="http://schemas.microsoft.com/office/drawing/2014/main" id="{7837DEA9-A64F-44F7-AA68-2115D400F8CF}"/>
              </a:ext>
            </a:extLst>
          </p:cNvPr>
          <p:cNvSpPr txBox="1">
            <a:spLocks noChangeArrowheads="1"/>
          </p:cNvSpPr>
          <p:nvPr/>
        </p:nvSpPr>
        <p:spPr bwMode="auto">
          <a:xfrm>
            <a:off x="1447800" y="1905000"/>
            <a:ext cx="43021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zh-CN" altLang="en-US" sz="1400" b="1">
                <a:solidFill>
                  <a:srgbClr val="FF0000"/>
                </a:solidFill>
                <a:latin typeface="Arial" panose="020B0604020202020204" pitchFamily="34" charset="0"/>
                <a:ea typeface="SimSun" panose="02010600030101010101" pitchFamily="2" charset="-122"/>
              </a:rPr>
              <a:t>0.4</a:t>
            </a:r>
          </a:p>
        </p:txBody>
      </p:sp>
      <p:sp>
        <p:nvSpPr>
          <p:cNvPr id="19467" name="Text Box 13">
            <a:extLst>
              <a:ext uri="{FF2B5EF4-FFF2-40B4-BE49-F238E27FC236}">
                <a16:creationId xmlns:a16="http://schemas.microsoft.com/office/drawing/2014/main" id="{A91B6834-D89E-444D-9B85-F60870AE3E2D}"/>
              </a:ext>
            </a:extLst>
          </p:cNvPr>
          <p:cNvSpPr txBox="1">
            <a:spLocks noChangeArrowheads="1"/>
          </p:cNvSpPr>
          <p:nvPr/>
        </p:nvSpPr>
        <p:spPr bwMode="auto">
          <a:xfrm>
            <a:off x="3200400" y="1371600"/>
            <a:ext cx="107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ja-JP" sz="1800">
                <a:solidFill>
                  <a:srgbClr val="FF0066"/>
                </a:solidFill>
                <a:latin typeface="Tahoma" panose="020B0604030504040204" pitchFamily="34" charset="0"/>
                <a:ea typeface="MS PGothic" panose="020B0600070205080204" pitchFamily="34" charset="-128"/>
              </a:rPr>
              <a:t>SST &amp;</a:t>
            </a:r>
          </a:p>
          <a:p>
            <a:pPr algn="ctr">
              <a:spcBef>
                <a:spcPct val="0"/>
              </a:spcBef>
              <a:buFontTx/>
              <a:buNone/>
            </a:pPr>
            <a:r>
              <a:rPr lang="en-US" altLang="ja-JP" sz="1800">
                <a:solidFill>
                  <a:srgbClr val="FF0066"/>
                </a:solidFill>
                <a:latin typeface="Tahoma" panose="020B0604030504040204" pitchFamily="34" charset="0"/>
                <a:ea typeface="MS PGothic" panose="020B0600070205080204" pitchFamily="34" charset="-128"/>
              </a:rPr>
              <a:t>Sfc Wind</a:t>
            </a:r>
          </a:p>
        </p:txBody>
      </p:sp>
      <p:grpSp>
        <p:nvGrpSpPr>
          <p:cNvPr id="22542" name="Group 14">
            <a:extLst>
              <a:ext uri="{FF2B5EF4-FFF2-40B4-BE49-F238E27FC236}">
                <a16:creationId xmlns:a16="http://schemas.microsoft.com/office/drawing/2014/main" id="{505F7CAC-8C77-474A-848A-588DCA44544E}"/>
              </a:ext>
            </a:extLst>
          </p:cNvPr>
          <p:cNvGrpSpPr>
            <a:grpSpLocks/>
          </p:cNvGrpSpPr>
          <p:nvPr/>
        </p:nvGrpSpPr>
        <p:grpSpPr bwMode="auto">
          <a:xfrm>
            <a:off x="5105400" y="660400"/>
            <a:ext cx="3592513" cy="3886200"/>
            <a:chOff x="3216" y="528"/>
            <a:chExt cx="2263" cy="2448"/>
          </a:xfrm>
        </p:grpSpPr>
        <p:pic>
          <p:nvPicPr>
            <p:cNvPr id="19471" name="Picture 15" descr="xie-etal99_fig3">
              <a:extLst>
                <a:ext uri="{FF2B5EF4-FFF2-40B4-BE49-F238E27FC236}">
                  <a16:creationId xmlns:a16="http://schemas.microsoft.com/office/drawing/2014/main" id="{D128D0C9-E2BF-4105-B63D-850C87B1E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6667"/>
            <a:stretch>
              <a:fillRect/>
            </a:stretch>
          </p:blipFill>
          <p:spPr bwMode="auto">
            <a:xfrm>
              <a:off x="3363" y="768"/>
              <a:ext cx="174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2" name="Text Box 16">
              <a:extLst>
                <a:ext uri="{FF2B5EF4-FFF2-40B4-BE49-F238E27FC236}">
                  <a16:creationId xmlns:a16="http://schemas.microsoft.com/office/drawing/2014/main" id="{7CFB0869-F7B3-4FAA-9AC7-50E2EF561C6E}"/>
                </a:ext>
              </a:extLst>
            </p:cNvPr>
            <p:cNvSpPr txBox="1">
              <a:spLocks noChangeArrowheads="1"/>
            </p:cNvSpPr>
            <p:nvPr/>
          </p:nvSpPr>
          <p:spPr bwMode="auto">
            <a:xfrm>
              <a:off x="4247" y="1844"/>
              <a:ext cx="212" cy="4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zh-CN" altLang="en-US" sz="3600" b="1">
                  <a:solidFill>
                    <a:srgbClr val="0066FF"/>
                  </a:solidFill>
                  <a:latin typeface="Arial" panose="020B0604020202020204" pitchFamily="34" charset="0"/>
                  <a:ea typeface="SimSun" panose="02010600030101010101" pitchFamily="2" charset="-122"/>
                </a:rPr>
                <a:t>-</a:t>
              </a:r>
            </a:p>
          </p:txBody>
        </p:sp>
        <p:sp>
          <p:nvSpPr>
            <p:cNvPr id="19473" name="Text Box 17">
              <a:extLst>
                <a:ext uri="{FF2B5EF4-FFF2-40B4-BE49-F238E27FC236}">
                  <a16:creationId xmlns:a16="http://schemas.microsoft.com/office/drawing/2014/main" id="{D19C1E6A-7DBB-4339-85DF-F1FC56FDF386}"/>
                </a:ext>
              </a:extLst>
            </p:cNvPr>
            <p:cNvSpPr txBox="1">
              <a:spLocks noChangeArrowheads="1"/>
            </p:cNvSpPr>
            <p:nvPr/>
          </p:nvSpPr>
          <p:spPr bwMode="auto">
            <a:xfrm>
              <a:off x="4080" y="1122"/>
              <a:ext cx="228"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zh-CN" altLang="en-US" sz="2400" b="1">
                  <a:solidFill>
                    <a:srgbClr val="FF0000"/>
                  </a:solidFill>
                  <a:latin typeface="Arial" panose="020B0604020202020204" pitchFamily="34" charset="0"/>
                  <a:ea typeface="SimSun" panose="02010600030101010101" pitchFamily="2" charset="-122"/>
                </a:rPr>
                <a:t>+</a:t>
              </a:r>
            </a:p>
          </p:txBody>
        </p:sp>
        <p:sp>
          <p:nvSpPr>
            <p:cNvPr id="19474" name="Text Box 18">
              <a:extLst>
                <a:ext uri="{FF2B5EF4-FFF2-40B4-BE49-F238E27FC236}">
                  <a16:creationId xmlns:a16="http://schemas.microsoft.com/office/drawing/2014/main" id="{840F1269-8657-4783-A6A0-B3730FD2FD8C}"/>
                </a:ext>
              </a:extLst>
            </p:cNvPr>
            <p:cNvSpPr txBox="1">
              <a:spLocks noChangeArrowheads="1"/>
            </p:cNvSpPr>
            <p:nvPr/>
          </p:nvSpPr>
          <p:spPr bwMode="auto">
            <a:xfrm>
              <a:off x="3812" y="2782"/>
              <a:ext cx="107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400" dirty="0">
                  <a:latin typeface="Calibri" panose="020F0502020204030204" pitchFamily="34" charset="0"/>
                  <a:ea typeface="MS PGothic" panose="020B0600070205080204" pitchFamily="34" charset="-128"/>
                  <a:cs typeface="Calibri" panose="020F0502020204030204" pitchFamily="34" charset="0"/>
                </a:rPr>
                <a:t>Xie et al. (1999, GRL)</a:t>
              </a:r>
            </a:p>
          </p:txBody>
        </p:sp>
        <p:sp>
          <p:nvSpPr>
            <p:cNvPr id="19475" name="Text Box 19">
              <a:extLst>
                <a:ext uri="{FF2B5EF4-FFF2-40B4-BE49-F238E27FC236}">
                  <a16:creationId xmlns:a16="http://schemas.microsoft.com/office/drawing/2014/main" id="{C8D65377-F317-49B2-B9CB-66D1C1AF8468}"/>
                </a:ext>
              </a:extLst>
            </p:cNvPr>
            <p:cNvSpPr txBox="1">
              <a:spLocks noChangeArrowheads="1"/>
            </p:cNvSpPr>
            <p:nvPr/>
          </p:nvSpPr>
          <p:spPr bwMode="auto">
            <a:xfrm>
              <a:off x="3216" y="528"/>
              <a:ext cx="22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ja-JP" sz="1800">
                  <a:solidFill>
                    <a:srgbClr val="FF0066"/>
                  </a:solidFill>
                  <a:latin typeface="Tahoma" panose="020B0604030504040204" pitchFamily="34" charset="0"/>
                  <a:ea typeface="MS PGothic" panose="020B0600070205080204" pitchFamily="34" charset="-128"/>
                </a:rPr>
                <a:t>Leading mode in a coupled model</a:t>
              </a:r>
            </a:p>
          </p:txBody>
        </p:sp>
      </p:grpSp>
      <p:sp>
        <p:nvSpPr>
          <p:cNvPr id="22541" name="Text Box 20">
            <a:extLst>
              <a:ext uri="{FF2B5EF4-FFF2-40B4-BE49-F238E27FC236}">
                <a16:creationId xmlns:a16="http://schemas.microsoft.com/office/drawing/2014/main" id="{A16A7286-3A83-4118-A108-5820E9561F54}"/>
              </a:ext>
            </a:extLst>
          </p:cNvPr>
          <p:cNvSpPr txBox="1">
            <a:spLocks noChangeArrowheads="1"/>
          </p:cNvSpPr>
          <p:nvPr/>
        </p:nvSpPr>
        <p:spPr bwMode="auto">
          <a:xfrm>
            <a:off x="4648200" y="4953000"/>
            <a:ext cx="434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ja-JP" sz="2200" b="1" dirty="0">
                <a:solidFill>
                  <a:srgbClr val="00CCFF"/>
                </a:solidFill>
                <a:latin typeface="Tahoma" panose="020B0604030504040204" pitchFamily="34" charset="0"/>
                <a:ea typeface="MS PGothic" panose="020B0600070205080204" pitchFamily="34" charset="-128"/>
              </a:rPr>
              <a:t>W</a:t>
            </a:r>
            <a:r>
              <a:rPr lang="en-US" altLang="ja-JP" sz="2200" b="1" dirty="0">
                <a:latin typeface="Tahoma" panose="020B0604030504040204" pitchFamily="34" charset="0"/>
                <a:ea typeface="MS PGothic" panose="020B0600070205080204" pitchFamily="34" charset="-128"/>
              </a:rPr>
              <a:t>ind </a:t>
            </a:r>
            <a:r>
              <a:rPr lang="en-US" altLang="ja-JP" sz="2200" b="1" dirty="0">
                <a:solidFill>
                  <a:srgbClr val="00CCFF"/>
                </a:solidFill>
                <a:latin typeface="Tahoma" panose="020B0604030504040204" pitchFamily="34" charset="0"/>
                <a:ea typeface="MS PGothic" panose="020B0600070205080204" pitchFamily="34" charset="-128"/>
              </a:rPr>
              <a:t>E</a:t>
            </a:r>
            <a:r>
              <a:rPr lang="en-US" altLang="ja-JP" sz="2200" b="1" dirty="0">
                <a:latin typeface="Tahoma" panose="020B0604030504040204" pitchFamily="34" charset="0"/>
                <a:ea typeface="MS PGothic" panose="020B0600070205080204" pitchFamily="34" charset="-128"/>
              </a:rPr>
              <a:t>vaporation </a:t>
            </a:r>
            <a:r>
              <a:rPr lang="en-US" altLang="ja-JP" sz="2200" b="1" dirty="0">
                <a:solidFill>
                  <a:srgbClr val="00CCFF"/>
                </a:solidFill>
                <a:latin typeface="Tahoma" panose="020B0604030504040204" pitchFamily="34" charset="0"/>
                <a:ea typeface="MS PGothic" panose="020B0600070205080204" pitchFamily="34" charset="-128"/>
              </a:rPr>
              <a:t>S</a:t>
            </a:r>
            <a:r>
              <a:rPr lang="en-US" altLang="ja-JP" sz="2200" b="1" dirty="0">
                <a:latin typeface="Tahoma" panose="020B0604030504040204" pitchFamily="34" charset="0"/>
                <a:ea typeface="MS PGothic" panose="020B0600070205080204" pitchFamily="34" charset="-128"/>
              </a:rPr>
              <a:t>ST (</a:t>
            </a:r>
            <a:r>
              <a:rPr lang="en-US" altLang="ja-JP" sz="2200" b="1" dirty="0">
                <a:solidFill>
                  <a:schemeClr val="accent2"/>
                </a:solidFill>
                <a:latin typeface="Tahoma" panose="020B0604030504040204" pitchFamily="34" charset="0"/>
                <a:ea typeface="MS PGothic" panose="020B0600070205080204" pitchFamily="34" charset="-128"/>
              </a:rPr>
              <a:t>WES</a:t>
            </a:r>
            <a:r>
              <a:rPr lang="en-US" altLang="ja-JP" sz="2200" b="1" dirty="0">
                <a:latin typeface="Tahoma" panose="020B0604030504040204" pitchFamily="34" charset="0"/>
                <a:ea typeface="MS PGothic" panose="020B0600070205080204" pitchFamily="34" charset="-128"/>
              </a:rPr>
              <a:t>) </a:t>
            </a:r>
          </a:p>
          <a:p>
            <a:pPr algn="ctr">
              <a:spcBef>
                <a:spcPct val="0"/>
              </a:spcBef>
              <a:buFontTx/>
              <a:buNone/>
            </a:pPr>
            <a:r>
              <a:rPr lang="en-US" altLang="ja-JP" sz="2200" b="1" dirty="0">
                <a:latin typeface="Tahoma" panose="020B0604030504040204" pitchFamily="34" charset="0"/>
                <a:ea typeface="MS PGothic" panose="020B0600070205080204" pitchFamily="34" charset="-128"/>
              </a:rPr>
              <a:t>feedback</a:t>
            </a:r>
          </a:p>
        </p:txBody>
      </p:sp>
      <p:sp>
        <p:nvSpPr>
          <p:cNvPr id="22" name="Text Box 20">
            <a:extLst>
              <a:ext uri="{FF2B5EF4-FFF2-40B4-BE49-F238E27FC236}">
                <a16:creationId xmlns:a16="http://schemas.microsoft.com/office/drawing/2014/main" id="{3297BE12-227C-412E-9FAC-CC6C69CB0E71}"/>
              </a:ext>
            </a:extLst>
          </p:cNvPr>
          <p:cNvSpPr txBox="1">
            <a:spLocks noChangeArrowheads="1"/>
          </p:cNvSpPr>
          <p:nvPr/>
        </p:nvSpPr>
        <p:spPr bwMode="auto">
          <a:xfrm>
            <a:off x="4846519" y="2384425"/>
            <a:ext cx="41102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ja-JP" sz="2400" b="1" i="1" dirty="0">
                <a:latin typeface="Calibri" panose="020F0502020204030204" pitchFamily="34" charset="0"/>
                <a:ea typeface="MS PGothic" panose="020B0600070205080204" pitchFamily="34" charset="-128"/>
                <a:cs typeface="Calibri" panose="020F0502020204030204" pitchFamily="34" charset="0"/>
              </a:rPr>
              <a:t>What is the coupled feedback?</a:t>
            </a:r>
          </a:p>
        </p:txBody>
      </p:sp>
      <p:sp>
        <p:nvSpPr>
          <p:cNvPr id="23" name="TextBox 4">
            <a:extLst>
              <a:ext uri="{FF2B5EF4-FFF2-40B4-BE49-F238E27FC236}">
                <a16:creationId xmlns:a16="http://schemas.microsoft.com/office/drawing/2014/main" id="{2B0723F5-6AAE-40C2-905A-10E15ABEB573}"/>
              </a:ext>
            </a:extLst>
          </p:cNvPr>
          <p:cNvSpPr txBox="1">
            <a:spLocks noChangeArrowheads="1"/>
          </p:cNvSpPr>
          <p:nvPr/>
        </p:nvSpPr>
        <p:spPr bwMode="auto">
          <a:xfrm>
            <a:off x="6781800" y="87868"/>
            <a:ext cx="22365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latin typeface="Calibri" panose="020F0502020204030204" pitchFamily="34" charset="0"/>
                <a:cs typeface="Calibri" panose="020F0502020204030204" pitchFamily="34" charset="0"/>
              </a:rPr>
              <a:t>Interannual variability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9"/>
                                          </p:stCondLst>
                                        </p:cTn>
                                        <p:tgtEl>
                                          <p:spTgt spid="225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41"/>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6122</TotalTime>
  <Words>1553</Words>
  <Application>Microsoft Office PowerPoint</Application>
  <PresentationFormat>On-screen Show (4:3)</PresentationFormat>
  <Paragraphs>235</Paragraphs>
  <Slides>21</Slides>
  <Notes>12</Notes>
  <HiddenSlides>5</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AdvPSTIM10-R</vt:lpstr>
      <vt:lpstr>Arial</vt:lpstr>
      <vt:lpstr>Arial Narrow</vt:lpstr>
      <vt:lpstr>Calibri</vt:lpstr>
      <vt:lpstr>Cambria Math</vt:lpstr>
      <vt:lpstr>Franklin Gothic Medium</vt:lpstr>
      <vt:lpstr>Segoe Print</vt:lpstr>
      <vt:lpstr>Tahoma</vt:lpstr>
      <vt:lpstr>Times New Roman</vt:lpstr>
      <vt:lpstr>Wingdings</vt:lpstr>
      <vt:lpstr>Default Design</vt:lpstr>
      <vt:lpstr>1_Office Theme</vt:lpstr>
      <vt:lpstr>PowerPoint Presentation</vt:lpstr>
      <vt:lpstr>Annual cycle in the equatorial oceans</vt:lpstr>
      <vt:lpstr>PowerPoint Presentation</vt:lpstr>
      <vt:lpstr>PowerPoint Presentation</vt:lpstr>
      <vt:lpstr>Importance of ocean dynamics</vt:lpstr>
      <vt:lpstr>PowerPoint Presentation</vt:lpstr>
      <vt:lpstr>Atlantic Nino</vt:lpstr>
      <vt:lpstr>Thermocline depth control of SST variability</vt:lpstr>
      <vt:lpstr>Meridional Mode</vt:lpstr>
      <vt:lpstr>PowerPoint Presentation</vt:lpstr>
      <vt:lpstr>PowerPoint Presentation</vt:lpstr>
      <vt:lpstr>PowerPoint Presentation</vt:lpstr>
      <vt:lpstr>PowerPoint Presentation</vt:lpstr>
      <vt:lpstr>PowerPoint Presentation</vt:lpstr>
      <vt:lpstr>PowerPoint Presentation</vt:lpstr>
      <vt:lpstr>Interannual variability of N Atlantic hurricane counts</vt:lpstr>
      <vt:lpstr>Genesis potential index (GPI)</vt:lpstr>
      <vt:lpstr>PowerPoint Presentation</vt:lpstr>
      <vt:lpstr>PowerPoint Presentation</vt:lpstr>
      <vt:lpstr>PowerPoint Presentation</vt:lpstr>
      <vt:lpstr>PowerPoint Presentation</vt:lpstr>
    </vt:vector>
  </TitlesOfParts>
  <Company>IPRC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Shang-Ping Xie</dc:creator>
  <cp:lastModifiedBy>Shang-Ping Xie</cp:lastModifiedBy>
  <cp:revision>172</cp:revision>
  <cp:lastPrinted>2013-05-23T22:37:08Z</cp:lastPrinted>
  <dcterms:created xsi:type="dcterms:W3CDTF">2003-10-22T02:01:44Z</dcterms:created>
  <dcterms:modified xsi:type="dcterms:W3CDTF">2023-07-11T19:14:46Z</dcterms:modified>
</cp:coreProperties>
</file>