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58" r:id="rId2"/>
    <p:sldMasterId id="2147485712" r:id="rId3"/>
    <p:sldMasterId id="2147486440" r:id="rId4"/>
    <p:sldMasterId id="2147486452" r:id="rId5"/>
    <p:sldMasterId id="2147486464" r:id="rId6"/>
    <p:sldMasterId id="2147486488" r:id="rId7"/>
  </p:sldMasterIdLst>
  <p:notesMasterIdLst>
    <p:notesMasterId r:id="rId36"/>
  </p:notesMasterIdLst>
  <p:handoutMasterIdLst>
    <p:handoutMasterId r:id="rId37"/>
  </p:handoutMasterIdLst>
  <p:sldIdLst>
    <p:sldId id="347" r:id="rId8"/>
    <p:sldId id="1207" r:id="rId9"/>
    <p:sldId id="1210" r:id="rId10"/>
    <p:sldId id="281" r:id="rId11"/>
    <p:sldId id="261" r:id="rId12"/>
    <p:sldId id="317" r:id="rId13"/>
    <p:sldId id="318" r:id="rId14"/>
    <p:sldId id="346" r:id="rId15"/>
    <p:sldId id="300" r:id="rId16"/>
    <p:sldId id="275" r:id="rId17"/>
    <p:sldId id="348" r:id="rId18"/>
    <p:sldId id="305" r:id="rId19"/>
    <p:sldId id="344" r:id="rId20"/>
    <p:sldId id="1211" r:id="rId21"/>
    <p:sldId id="345" r:id="rId22"/>
    <p:sldId id="396" r:id="rId23"/>
    <p:sldId id="291" r:id="rId24"/>
    <p:sldId id="1165" r:id="rId25"/>
    <p:sldId id="1206" r:id="rId26"/>
    <p:sldId id="1209" r:id="rId27"/>
    <p:sldId id="1212" r:id="rId28"/>
    <p:sldId id="1163" r:id="rId29"/>
    <p:sldId id="1213" r:id="rId30"/>
    <p:sldId id="282" r:id="rId31"/>
    <p:sldId id="320" r:id="rId32"/>
    <p:sldId id="349" r:id="rId33"/>
    <p:sldId id="311" r:id="rId34"/>
    <p:sldId id="301" r:id="rId35"/>
  </p:sldIdLst>
  <p:sldSz cx="9144000" cy="6858000" type="screen4x3"/>
  <p:notesSz cx="7315200" cy="96012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  <a:srgbClr val="CC0000"/>
    <a:srgbClr val="33CC33"/>
    <a:srgbClr val="FF0000"/>
    <a:srgbClr val="996600"/>
    <a:srgbClr val="0099FF"/>
    <a:srgbClr val="FFFFFF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1" autoAdjust="0"/>
    <p:restoredTop sz="90683" autoAdjust="0"/>
  </p:normalViewPr>
  <p:slideViewPr>
    <p:cSldViewPr>
      <p:cViewPr varScale="1">
        <p:scale>
          <a:sx n="102" d="100"/>
          <a:sy n="102" d="100"/>
        </p:scale>
        <p:origin x="4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4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28D71B-91D4-4232-8CF4-B7371316A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50015-2DF2-49EE-8AD2-EDAAD80F2D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DC59C7-84AF-4093-9C9C-D95BE7B71440}" type="datetimeFigureOut">
              <a:rPr lang="en-US"/>
              <a:pPr>
                <a:defRPr/>
              </a:pPr>
              <a:t>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59262-5EE6-43FC-B681-6206995361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A20FE-278B-4E53-84E4-A3D75F2F5A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A049403-1599-4D07-B62E-12284237B2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10FE34-E349-457D-B921-92B74C2EA9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4E4DD-76CC-498E-9419-E1961087DA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2CF980A0-F7B3-4324-A11B-4EB04B5A5980}" type="datetimeFigureOut">
              <a:rPr lang="en-US"/>
              <a:pPr>
                <a:defRPr/>
              </a:pPr>
              <a:t>7/11/2023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58DC30-6FC7-4E1A-BB87-128F878CD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74E211C-16C4-4D3B-862B-CEE64F02A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F69A-B9EE-42B0-9A5D-CFBCE1E4A2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C38BB-B753-463F-99DF-44216506B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85CE36D7-0675-45E7-8155-CC9B1A660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prc.soest.hawaii.edu/~xie/sio_jc.pdf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ru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Cymbal" TargetMode="External"/><Relationship Id="rId4" Type="http://schemas.openxmlformats.org/officeDocument/2006/relationships/hyperlink" Target="https://en.wikipedia.org/wiki/Percussion_instrumen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11.1-2, 11.4, 11.5.1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E36D7-0675-45E7-8155-CC9B1A660FD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919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2276C-DF0A-4886-BE8F-7D4257F141CD}" type="slidenum">
              <a:rPr kumimoji="1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C177D-4908-43F5-B6BC-064B0BEAD623}" type="slidenum">
              <a:rPr kumimoji="1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18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1A48A476-593F-43E4-99DE-2BF644B113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EC850363-CA8D-44C1-9B96-769C3556A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68576C7C-A4E3-4CBA-818E-FD55FCCAC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FDF8557-BF04-4856-BB26-C6F9286BC502}" type="slidenum">
              <a:rPr lang="en-US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76CC085B-9121-41B8-8346-1D66FF40EB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196C13AB-ED14-4DF1-9E02-1AFB72FDCC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F6E1A1F3-A042-4CC6-B06F-525E1C93D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2622D-8EE2-49BF-8144-6DEDB10DBAD0}" type="slidenum">
              <a:rPr kumimoji="1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Fig. B1.2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276C-DF0A-4886-BE8F-7D4257F141CD}" type="slidenum">
              <a:rPr lang="en-US" altLang="en-US" smtClean="0"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US" altLang="en-US" dirty="0">
                <a:ea typeface="宋体"/>
              </a:rPr>
              <a:t>Fig. Chowdary, J. S., S.-P. </a:t>
            </a:r>
            <a:r>
              <a:rPr lang="en-US" altLang="en-US" dirty="0" err="1">
                <a:ea typeface="宋体"/>
              </a:rPr>
              <a:t>Xie</a:t>
            </a:r>
            <a:r>
              <a:rPr lang="en-US" altLang="en-US" dirty="0">
                <a:ea typeface="宋体"/>
              </a:rPr>
              <a:t>, J.-Y. Lee, Y. </a:t>
            </a:r>
            <a:r>
              <a:rPr lang="en-US" altLang="en-US" dirty="0" err="1">
                <a:ea typeface="宋体"/>
              </a:rPr>
              <a:t>Kosaka</a:t>
            </a:r>
            <a:r>
              <a:rPr lang="en-US" altLang="en-US" dirty="0">
                <a:ea typeface="宋体"/>
              </a:rPr>
              <a:t> and B. Wang, 2010: Predictability of summer Northwest Pacific climate in eleven coupled model hindcasts: Local and remote forcing. </a:t>
            </a:r>
            <a:r>
              <a:rPr lang="en-US" altLang="en-US" i="1" dirty="0">
                <a:ea typeface="宋体"/>
              </a:rPr>
              <a:t>J. </a:t>
            </a:r>
            <a:r>
              <a:rPr lang="en-US" altLang="en-US" i="1" dirty="0" err="1">
                <a:ea typeface="宋体"/>
              </a:rPr>
              <a:t>Geophys</a:t>
            </a:r>
            <a:r>
              <a:rPr lang="en-US" altLang="en-US" i="1" dirty="0">
                <a:ea typeface="宋体"/>
              </a:rPr>
              <a:t>. Res.-Atmos.</a:t>
            </a:r>
            <a:r>
              <a:rPr lang="en-US" altLang="en-US" dirty="0">
                <a:ea typeface="宋体"/>
              </a:rPr>
              <a:t>, 115, D22121, doi:10.1029/2010JD014595.</a:t>
            </a:r>
          </a:p>
        </p:txBody>
      </p:sp>
      <p:sp>
        <p:nvSpPr>
          <p:cNvPr id="1269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</a:defRPr>
            </a:lvl9pPr>
          </a:lstStyle>
          <a:p>
            <a:fld id="{F3B8A88F-D024-4ABD-85F2-D39B87A306DF}" type="slidenum">
              <a:rPr lang="en-US" altLang="en-US" sz="1300"/>
              <a:t>20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D958A7-C441-412C-A6B0-2FD6E3C63FC6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08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9CB9-5359-4ADF-B3A7-53412D1B3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771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Zhou, Z.-Q., S.-P. Xie, and R. Zhang, 2021: Historic Yangtze flooding of 2020 tied to extreme Indian Ocean conditions. </a:t>
            </a:r>
            <a:r>
              <a:rPr lang="en-US" i="1" dirty="0"/>
              <a:t>PNAS</a:t>
            </a:r>
            <a:r>
              <a:rPr lang="en-US" dirty="0"/>
              <a:t>, 118, e2022255118.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3879E-8682-446E-BDD9-325E269DF7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12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CB7EBB87-FB1B-4208-958A-2A686E1E46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4040EA7-B2DF-4911-9714-48A23C22DD44}" type="slidenum">
              <a:rPr lang="zh-CN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lang="en-US" altLang="zh-CN" sz="1300">
              <a:latin typeface="Times New Roman" panose="02020603050405020304" pitchFamily="18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6A3A30C0-5417-4A84-A8AE-0E9915D6EE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E8D644CC-4566-4CF7-BED5-858301B35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dirty="0"/>
              <a:t>Xie, S.-P., H. Annamalai, F.A. Schott and J.P. McCreary, 2002: Structure and mechanisms of South Indian Ocean climate variability. </a:t>
            </a:r>
            <a:r>
              <a:rPr lang="en-US" altLang="zh-CN" i="1" dirty="0"/>
              <a:t>J. Climate</a:t>
            </a:r>
            <a:r>
              <a:rPr lang="en-US" altLang="zh-CN" dirty="0"/>
              <a:t>, 15, 864-878.</a:t>
            </a:r>
            <a:r>
              <a:rPr lang="en-US" altLang="zh-CN" dirty="0">
                <a:hlinkClick r:id="rId3"/>
              </a:rPr>
              <a:t>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958A7-C441-412C-A6B0-2FD6E3C63FC6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05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2E1D1DD7-20D2-4DDB-9796-05694E3BCB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64D5A7AA-EF93-4D2E-A7D8-A3D1F3153B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 </a:t>
            </a:r>
            <a:r>
              <a:rPr lang="en-US" altLang="en-US" b="1"/>
              <a:t>drum set</a:t>
            </a:r>
            <a:r>
              <a:rPr lang="en-US" altLang="en-US"/>
              <a:t> is a collection of </a:t>
            </a:r>
            <a:r>
              <a:rPr lang="en-US" altLang="en-US">
                <a:hlinkClick r:id="rId3" tooltip="Drum"/>
              </a:rPr>
              <a:t>drums</a:t>
            </a:r>
            <a:r>
              <a:rPr lang="en-US" altLang="en-US"/>
              <a:t> and other </a:t>
            </a:r>
            <a:r>
              <a:rPr lang="en-US" altLang="en-US">
                <a:hlinkClick r:id="rId4" tooltip="Percussion instrument"/>
              </a:rPr>
              <a:t>percussion instruments</a:t>
            </a:r>
            <a:r>
              <a:rPr lang="en-US" altLang="en-US"/>
              <a:t>, typically </a:t>
            </a:r>
            <a:r>
              <a:rPr lang="en-US" altLang="en-US">
                <a:hlinkClick r:id="rId5" tooltip="Cymbal"/>
              </a:rPr>
              <a:t>cymbals</a:t>
            </a:r>
            <a:r>
              <a:rPr lang="en-US" altLang="en-US"/>
              <a:t>, 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B7B46539-22E5-4628-ADAA-FF5506A40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fld id="{C094DF51-B9E1-4C25-8EEA-2B7E93AAA48F}" type="slidenum">
              <a:rPr lang="en-US" altLang="en-US" sz="1300">
                <a:solidFill>
                  <a:srgbClr val="000000"/>
                </a:solidFill>
              </a:rPr>
              <a:pPr/>
              <a:t>25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>
              <a:spcBef>
                <a:spcPct val="0"/>
              </a:spcBef>
            </a:pPr>
            <a:fld id="{B3B22BB7-A5B2-45D7-8256-22B25F077143}" type="slidenum">
              <a:rPr lang="en-US" altLang="en-US">
                <a:latin typeface="Arial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1C452388-872B-4C58-82E8-F0D5567107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22799F6C-D56B-4042-87E7-A9402D2922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Spring Wyrtki jet is robust but the fall Wyrtki jet fails to appear in certain years (IOD/El Nino years).</a:t>
            </a: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185D49AE-625A-4683-91D6-02765B9CC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fld id="{0548D4C8-23E0-4CE9-853D-B9ACEC0EFE90}" type="slidenum">
              <a:rPr lang="en-US" altLang="en-US" sz="1300"/>
              <a:pPr/>
              <a:t>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F929B68D-F1C6-4872-81E9-A05155B947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592F7327-B9AB-49AA-9E55-C3D398423D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D3E38692-FF1D-471F-88AC-2FDEF4EF3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7F8C463-3761-4622-8925-F1DE853827B9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7A8B4E97-7E9A-43B4-9590-19D6DC3730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BC76099F-1FFE-46B5-9716-AEE96BD402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Connect to failed fall Wyrtki jet</a:t>
            </a:r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90D6EA99-F163-4FF0-B398-85937C382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fld id="{B1400E29-597C-4876-A613-494561023E05}" type="slidenum">
              <a:rPr lang="en-US" altLang="en-US" sz="1300"/>
              <a:pPr/>
              <a:t>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0715277-68D4-4980-AC0F-BD2086A2A0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C8CB1DA7-DAAC-40AA-AC97-FBEFA95DC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Fig. 10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64F49FAF-DFFC-482A-BC46-C3630369E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498EB-677D-4599-B65B-4FD38CDE20E5}" type="slidenum">
              <a:rPr kumimoji="1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204F5016-1A21-4006-AEE0-D4CCD8D9EB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397A754A-1A41-4CA6-B39C-903C5C8CA1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Deser et al. 2010</a:t>
            </a:r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E7E668BE-B312-4DDC-9939-F41218485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BE4E275-8424-4136-9CCB-2FFCAD618263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Fig. 19. Mishra et al. 2012, PNAS</a:t>
            </a:r>
          </a:p>
        </p:txBody>
      </p:sp>
      <p:sp>
        <p:nvSpPr>
          <p:cNvPr id="1116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59B72-2792-40CB-94C8-5003AF67667E}" type="slidenum">
              <a:rPr kumimoji="1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1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E6DBCC-F083-45B7-AEC8-6C62AD2A7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28BA59-CC3D-49FA-88FD-0A4EEAAEA0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F9D77-F46E-4F71-811C-6ED3F6DDB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76779-1348-48A9-9923-23882D91A1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593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0F4887-BB6B-4E63-87E0-902F4A6F9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047CF9-856B-4983-968D-972ECBBA5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CDADC8-D702-44D5-BAB4-052154DAA8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F686-52FD-4DB3-B390-2076D29AAB3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406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D1CB77-2188-4F54-9EBF-A0F56C6206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FD1009-B4BE-4CD6-937A-441DFCE77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89F5DB-AA04-4096-AA52-389108CB37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64100-6D17-461B-AC35-FBF9E336EC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195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E0AF84-82A5-4452-A9F4-F98EEA104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393404-568B-4877-B886-276A66D5D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61C47F-DCE6-4EB8-B70B-4F2F4A7A12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E12C62FD-4A19-402D-B9E6-33A0281E56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19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C9BD28-2CCB-43F1-BC3D-4EAA84585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0E903-9A04-402E-B2FC-8715052F4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2064B7-CCB6-4194-BEEC-A9E49FE2E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A20AAEF0-B758-4DEC-8B5F-F79C5AF558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821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70B85-898C-4200-8FA1-1CD429284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5B84C4-D315-4324-8994-5E5B727F7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652D3-75CD-4E56-83A1-948C10A73F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F37FC309-F2C2-4F19-A988-92CE1A78A4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2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F8ACB-161B-4377-981F-C1259ECD45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3D88C-E87C-41A0-8062-98694581D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151E8-34FB-4489-B3AA-86D1BDE37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1EF5F832-8E3A-4FEA-84C2-F3827F8499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10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D22EDF-8BC6-448D-B8F6-8E2984E2D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A57EF7-B5EB-452B-9AEC-8927017729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3EA996-0E99-4390-8CAA-71897F21C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F6E1F542-6C4D-4CF9-9DF5-E914F5EA50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373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5F05F5-CDE4-4D0D-B872-046CCF0E9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E83D73-718C-4260-B645-4DEF8BCFF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CD9239-D796-4B53-8664-3343CFA84D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5C97FD06-7000-4735-AE98-B67383EC1D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937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95919C-520A-4D44-9081-6E26C7146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9259C9-F311-4A86-8487-873D59CC2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31522B-1BA3-4405-BEAD-64BAD3D8F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B50DB734-23D3-434A-9FB4-B4EBE9671F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060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40D97-4827-4DE7-AB97-4176BAF9EA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1EAE5-C785-4436-BEEF-C977B28BE9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BB800-2912-4C6B-843D-EB53C33F5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101B18A8-7B84-43FA-B6F6-1796D418A1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56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CB28EC-3D00-4805-B982-04EFD111A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92CC50-8680-4760-9BCC-74B7FCD44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9AA811-6F85-43E3-B912-D5908E51CF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6ADC0-37E6-4655-B2C2-610D36DDD5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2055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1280C-C8EF-435D-A72E-EBBDAB732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28374-751A-482F-B920-4A74E4059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2C60F-1280-4360-BC1C-BECB8B953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D043A50B-FB17-4C62-BB7E-8BAAD6D046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74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419C12-D890-450D-A713-BF697A69C2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6116AB-DB2C-457B-B8A2-9D0259181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4045C0-8913-432F-9EDD-0935F9A347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F7860563-74C2-495F-8BFF-A18058FC37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35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84C515-185F-45E8-8A3B-885282674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F9A36B-79B8-46A3-A62E-D04CE8EDF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F4AFA5-9AE3-4B9F-BCDE-00943760A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2FD14557-FC93-44EE-BCB0-8262C4149D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508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D8B270-91E2-43E5-B105-AB9EEC16A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697CC0-F1E3-4E4D-AB38-F6B2A25D4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8DFBB7-9022-4410-8A34-208934340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699F571-31C1-4B50-89BE-2E161502E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95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1A0B02-059E-486F-8EEE-2FDE86B19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B2430F-A70B-455E-A3AB-7C9C14724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4FCF9F-2B7E-4D5C-B91D-5B36C8ECE2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5BC5D4-2EF3-41B3-8EE5-0DF4D82594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73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7477AB-3573-4E01-A5FF-86AA1ADCC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A8F7BD-B536-42BE-906E-4568C2A8C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32EFA2-24FD-4B07-BA94-206AEC152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90FC33-9CBA-4736-A584-1D7864518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753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392B6833-8AB6-41E0-A8D0-897E204D7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440F643-C486-41CC-B4D1-72EF9245C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645F7DA-0F68-4607-8289-D58F8E8939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01BE10-B5C7-4206-B6E2-4289074BB8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19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398A29-E1F3-4737-9188-68795AFA07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6F9D8A-21C8-4262-BAA2-008C01635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5819FD-25BE-4491-9DD8-D6BBF9AC9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6DE63A-4BAC-4120-ADCA-8DB6A97AB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104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89F608-47EB-4C69-9F5F-6EC69E42A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4B3E1E-647A-4DEA-B308-9DBCEFB7C3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1AB645-76A8-4E19-B33A-68600357A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7409C41-9A6D-4ED2-81B7-E6997D414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275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1F9466-6AE4-44F7-A5D2-C53340089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692CB9-1A7F-4FA1-A856-DAE67A55FD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46C1E7-1C5A-449C-8596-F4BB8ACC30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05CFC04-564C-4C16-9A57-F1FFBE8AF6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268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11B4A8-F856-4EF1-B3A2-881404338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F5F3B4-BB18-40FE-966A-84064E46B2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88DF76-CA05-447B-81ED-EF2696A39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29159-AFB6-4B53-A6E1-F270C79CE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3256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B2BCE01C-01B3-434E-9160-5EEA06741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8857716-70CC-41E5-9FFE-FDF4A70943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9D57A9B-E9A9-464A-B281-7EB43AA5B6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95CAAE-4F79-42AE-BFA1-0F3FC2318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612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BE83AD5-8C48-4C58-876F-DE25A9ED31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D1C0C938-8685-4532-825C-48B655ED8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519B07FF-FD30-42C8-ACFF-44D94BB1A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205ACA-48FF-4CFD-8B78-86970BFB49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356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8EF4C-3CDF-42BC-A894-D8BB83255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98EBC5-6E18-43C0-849E-BC318CFC7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A3093F-7801-4F54-89B7-62E90FA9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47015C-A22A-4DEE-BFCC-3C6E0CCDC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88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70499A-34A3-4EBE-847F-AD7D2CB999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E140E0-5303-4152-9C7B-A8226629E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221FF-1981-4929-A221-A019887A5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21237CF-A261-4B8E-A041-F41D19AB8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6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7F1C30-1662-46C2-8DB5-5EB41899E4F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835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4DBA5-AC75-41FA-B6F7-8665B7148A5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1865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B6A3A-4C7B-430B-A45F-C10A63A4595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9402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21B37-695E-4E09-91C8-70A5768BD3D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5932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176BD-8518-42F1-A8D4-189B01C2697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3325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F0912-C558-4661-B988-8FA1929509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639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F5094-D597-4E7B-B6BB-5A211989F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07F75-D4C4-4FCA-9706-6A9943A71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CBF04-8D6E-4DEA-B83C-BA6FCBEBF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E3931-994E-4A6A-B5A5-1785F20C3D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7515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68C64-A1AB-4F6A-BECE-FDF8E20233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2813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24009-7F5E-4045-AD98-31AC4DA23A0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163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D35F2-BFFF-47DD-9443-5FFF8075D07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5957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FA5FB-1D79-48EC-A3F4-FFA492B962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7899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6E122-5370-44F6-B3ED-F7E24BF4E1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0755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FE2EBA-50F3-4E32-92BB-EF74013E42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2DE1F5-35ED-4457-99B6-8C315493BF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11909F-6028-46F8-A4D2-41D73A02B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82FD19C9-C75C-471A-9488-AC55D6ED6D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815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15DA1E-79E5-4A09-BC9E-F67CF586F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32BE4-7BEC-4A06-88D2-D8E5FA3193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A4023F-80AE-4919-B18E-4266C20DB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EF0C0838-ED32-47A9-B412-9D24CD692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203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4041BA-46FA-456F-AAA8-A942AA8EF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52C32E-E0AB-4AAB-9F10-F88659498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689CAA-C17B-4216-91C3-D6B795224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7541CE61-CF6F-4EC1-9316-C47A8D648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40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7F134ADF-F8B7-44A6-9E13-E74AF88AF2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3FD70BE-D01C-4CC4-9C88-5F8FBA86EE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FACE280-30B7-49E2-8693-2651C17D7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B17F9D0D-2462-455D-9C7A-016164613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239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D46D31-7059-4D4E-9FEA-7A22A61D0D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35FA19-8D11-434A-8BDD-6617FFCE8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39091-240E-4B96-9437-D22EE1BDE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2988BEBA-72F4-4DBA-8CEC-D372D032BE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62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325EA5-6D6F-47BD-9311-7B75AC77DC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DB00438-EC7D-4283-AC05-AD06D17765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AE9C57-FF10-460E-9CDB-1ED4A0EC22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22A7B-5CD6-4CCB-A0E7-986096FAB5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9127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A1B6BA-EF00-48F3-9D27-449231336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B7D095-5D8E-4F1F-81B5-051A8133D5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D07709-81D1-4F60-8696-0ADA39F07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9622777F-12DF-48B6-84F1-025AFAD15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94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22D3BD-A2EF-475F-9F3D-B3D5A371E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7B094E-DDF1-4A81-922E-E8363864E0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577FFE-BF65-45E2-9F18-084488E4A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E8FF74A3-9921-4B58-B51A-811F05E64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92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3809516B-D608-43B0-89B1-06B1D0349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A662FE44-E46E-40A4-98FC-20549DBA92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55DE133-A54C-463C-8388-CF9A9BDA05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BD758E8A-931E-442F-B787-29DBDE1F5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211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EE1779D2-C15F-4271-B3B4-3B257412D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6C9617C4-AE6D-4314-8C22-EFC599545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C740B2C-8637-4B4E-A1D9-AA9AC3DE5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CD768949-51FA-4C45-9759-92D8232C8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540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632CEA-78F0-4982-AAE4-75A867412C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A44581-50EC-4A9A-A562-FD174B4A1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ED7740-1F60-43B3-BA2A-AECD197DD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C637A5D5-503A-46DF-8935-56B343102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2609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C35904-AE62-45B1-8163-B034024983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C536D7-625E-48B9-B0AA-2FE7EA1566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82914E-0D13-4232-A0EF-0670A6875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Times New Roman" pitchFamily="18" charset="0"/>
              </a:defRPr>
            </a:lvl1pPr>
          </a:lstStyle>
          <a:p>
            <a:fld id="{6B938713-8A7D-43C0-ACC5-CB08C930B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8784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F56CA6-B5DF-4FCC-B638-42B42E9E8D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CE91F2-5A42-43C8-B2B1-9902082908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9FF88F-40E8-4E83-8083-7BC19C45F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D9059-7DF9-4EA5-8C40-4F524602953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075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B6C10D-31DC-4549-AFE6-C0ED8E504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B5A975-1FBE-4E7B-BB42-E4677B17E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D349E5-B09E-4479-902B-02AEF891B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3C6AD-7579-4DBD-81FB-657F830310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3925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5D05E0-3874-4D16-B480-7A90DD9F1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B15102-A688-4D04-9165-13D67F58EC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2EAAFC-6537-48F5-A5CE-94B415CC4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440A4-858C-4686-AA1F-DF9264AB559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5996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9A983-393F-4D3B-A287-43A8962FB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C04639-ECEA-4131-808E-D1A1DDF50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B13A0-C540-4D8B-B3A5-EC0C99B74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67FE3-3E24-442B-B70F-6F01CBAEB4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492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440962-BA53-495F-9C16-B581B8DBAD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77D350-A83F-4606-B7EA-F953337EC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560420-5A50-4B30-B867-0B7022DED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2808-0FCF-4385-9168-400F2F03543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6A3949-594D-468A-BDD7-2BA5BA8AE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86910F-141E-4099-8C5C-AF93A5C33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608F1AF-746C-4129-B14F-07E6F88BD1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258BB-4504-409A-807E-9EEA144EEB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070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C26202-755A-4B53-B43B-F0FF83F7D1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DD3341-784D-4753-BA63-2E34EACEE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5AC531-E734-4253-BAA6-E2906AACD8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FE7E-524F-4C20-95E6-9E751A5814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5822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C78338-BA19-456F-8E57-BBAF9AF185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E83195-9FF1-464A-88CF-C6D55AFACD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24F33C-4A75-46ED-B1D4-57470389A9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9C989-BE17-458E-B112-F6D4F07421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086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95AFC-E380-4063-8D39-63BD88CB8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9F964-AEA6-4357-B184-70BAB324B5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85343-E8BC-4AD6-874A-E57F50FEE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52378-3F29-4AAE-A6FC-AD3EB14733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4241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D289B-489F-40EF-A64D-2EBFDB3097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F5C1B6-E174-42E9-BA4B-F2CF1C1385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19D13-19CD-4E73-85BE-11C7520A1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CCBD-CE00-4F6D-9BE4-1A5CED1039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8415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C71EAE-7672-4748-8FBF-2CEBB4E04D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E3D80B-7492-463A-B5DD-6E169FECD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4AB304-6C16-4125-977F-B28506DCA1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47A0-1678-4455-97EF-59A79900E4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99493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E3B84C-2EAB-4E15-987A-C2CBF913E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F036DD-EFAA-47D4-AD0F-DFFE310C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FD2A04-3F77-4E64-B9C2-EB3E2DB6B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9500A-6756-4922-9D99-FFA175CFB4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0994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593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812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2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7B04B3-C5CB-48E9-8E94-646892DBC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71937E-ABCB-4CEB-A3C8-6B3EF8CE3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883E76-A38A-4F4A-9B63-86667FA54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5D381-054F-443B-A19B-1A36D1B291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9487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470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567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07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185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05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35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36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3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373B2-312F-49A3-B3A5-AED2D1D529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7BB1F-E4DA-4886-9EE6-7B0451231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78D16-D5DE-4D9E-A770-F6C1169BBB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4634B-065B-418B-9C2D-464396C7E9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751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EDFB8-8F93-4C32-AA23-C75A0B88A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635DA2-96DA-4261-8669-FDAD452C6D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9624D-562F-4AB3-A1F7-A1C3DDA2C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7C0EA-1B91-4354-B55D-CC9A57F7FA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948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8EED227-340E-4747-BB82-6838E2611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67D0A95-71AD-4075-AB76-F5FCC53FC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EE5ABE-07D4-44D5-A4B9-9CE0409153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9C04777-D1BB-400E-A470-63EB5E4ED2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BA068F2-3C14-4DAA-A450-666244F7C9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F4D8A4F-A79C-41A0-8A62-18E5835795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1" r:id="rId1"/>
    <p:sldLayoutId id="2147486342" r:id="rId2"/>
    <p:sldLayoutId id="2147486343" r:id="rId3"/>
    <p:sldLayoutId id="2147486344" r:id="rId4"/>
    <p:sldLayoutId id="2147486345" r:id="rId5"/>
    <p:sldLayoutId id="2147486346" r:id="rId6"/>
    <p:sldLayoutId id="2147486347" r:id="rId7"/>
    <p:sldLayoutId id="2147486348" r:id="rId8"/>
    <p:sldLayoutId id="2147486349" r:id="rId9"/>
    <p:sldLayoutId id="2147486350" r:id="rId10"/>
    <p:sldLayoutId id="21474863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BF833C3-7D53-48BA-9F19-DEBE02C66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F964813-00B8-4FB7-AE9D-F6F162F38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FAF82D-BB2F-4DCD-8E28-1172657E0E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F15BA4-5EFC-447B-ADF7-45F9404192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0000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3B695D-2D36-4DE5-AD6A-A7A8A732A1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3AB5932-066B-4673-B7CA-D570021540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6" r:id="rId1"/>
    <p:sldLayoutId id="2147486397" r:id="rId2"/>
    <p:sldLayoutId id="2147486398" r:id="rId3"/>
    <p:sldLayoutId id="2147486399" r:id="rId4"/>
    <p:sldLayoutId id="2147486400" r:id="rId5"/>
    <p:sldLayoutId id="2147486401" r:id="rId6"/>
    <p:sldLayoutId id="2147486402" r:id="rId7"/>
    <p:sldLayoutId id="2147486403" r:id="rId8"/>
    <p:sldLayoutId id="2147486404" r:id="rId9"/>
    <p:sldLayoutId id="2147486405" r:id="rId10"/>
    <p:sldLayoutId id="21474864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AA06E97-7F14-49F7-A3A8-1906E08C3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3FBFD71-94AA-4A47-9FBA-AA6FF4CEA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C5B640-BE10-4B90-BF5E-A8587957C7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305AE6-C1C1-450A-ABB8-6D1305F93E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BA76F6-3E50-4105-85C7-B849BB708F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ADC9C7-BE70-42BD-AC8D-E52A6EDD3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8" r:id="rId1"/>
    <p:sldLayoutId id="2147486419" r:id="rId2"/>
    <p:sldLayoutId id="2147486420" r:id="rId3"/>
    <p:sldLayoutId id="2147486421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A5CBF0-0312-465F-9EB6-A654B65BC6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A339A2-A9DA-4995-84E2-CA1332DBFE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91DA67-4997-412B-9AFA-07DAADC0EB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7521218-AA69-4F82-9628-398361E823C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608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41" r:id="rId1"/>
    <p:sldLayoutId id="2147486442" r:id="rId2"/>
    <p:sldLayoutId id="2147486443" r:id="rId3"/>
    <p:sldLayoutId id="2147486444" r:id="rId4"/>
    <p:sldLayoutId id="2147486445" r:id="rId5"/>
    <p:sldLayoutId id="2147486446" r:id="rId6"/>
    <p:sldLayoutId id="2147486447" r:id="rId7"/>
    <p:sldLayoutId id="2147486448" r:id="rId8"/>
    <p:sldLayoutId id="2147486449" r:id="rId9"/>
    <p:sldLayoutId id="2147486450" r:id="rId10"/>
    <p:sldLayoutId id="21474864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2F1AEF-47F6-43C9-AF0C-F4D52BC2B5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DBEE5FF-4C3F-4453-8DAE-2A750C9B5D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C1C261-0667-4B20-8130-589559DB73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CFD20A81-670B-4BAF-A85E-8F088D0349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89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3" r:id="rId1"/>
    <p:sldLayoutId id="2147486454" r:id="rId2"/>
    <p:sldLayoutId id="2147486455" r:id="rId3"/>
    <p:sldLayoutId id="2147486456" r:id="rId4"/>
    <p:sldLayoutId id="2147486457" r:id="rId5"/>
    <p:sldLayoutId id="2147486458" r:id="rId6"/>
    <p:sldLayoutId id="2147486459" r:id="rId7"/>
    <p:sldLayoutId id="2147486460" r:id="rId8"/>
    <p:sldLayoutId id="2147486461" r:id="rId9"/>
    <p:sldLayoutId id="2147486462" r:id="rId10"/>
    <p:sldLayoutId id="21474864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D0D813A-3F18-436B-B747-AD75105CE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98389E-9870-4F3C-869B-DA7D9FDED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960D1A7-C64B-491D-ADAB-C1132113DA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5EBE915-B1EC-4CA2-A03C-583ABB8DB3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4E9F4D4-CBBE-47D8-A9ED-E535AFCA9C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7430349-5C1D-41A6-8635-D2DDB07D65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145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5" r:id="rId1"/>
    <p:sldLayoutId id="2147486466" r:id="rId2"/>
    <p:sldLayoutId id="2147486467" r:id="rId3"/>
    <p:sldLayoutId id="2147486468" r:id="rId4"/>
    <p:sldLayoutId id="2147486469" r:id="rId5"/>
    <p:sldLayoutId id="2147486470" r:id="rId6"/>
    <p:sldLayoutId id="2147486471" r:id="rId7"/>
    <p:sldLayoutId id="2147486472" r:id="rId8"/>
    <p:sldLayoutId id="2147486473" r:id="rId9"/>
    <p:sldLayoutId id="2147486474" r:id="rId10"/>
    <p:sldLayoutId id="21474864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1E6526D-7155-4B07-BA2F-6EFE9D5B4A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3E2A95-AB98-41C5-91C7-B3A9A57FA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2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9" r:id="rId1"/>
    <p:sldLayoutId id="2147486490" r:id="rId2"/>
    <p:sldLayoutId id="2147486491" r:id="rId3"/>
    <p:sldLayoutId id="2147486492" r:id="rId4"/>
    <p:sldLayoutId id="2147486493" r:id="rId5"/>
    <p:sldLayoutId id="2147486494" r:id="rId6"/>
    <p:sldLayoutId id="2147486495" r:id="rId7"/>
    <p:sldLayoutId id="2147486496" r:id="rId8"/>
    <p:sldLayoutId id="2147486497" r:id="rId9"/>
    <p:sldLayoutId id="2147486498" r:id="rId10"/>
    <p:sldLayoutId id="21474864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id="{8F455822-27F1-4993-B699-F0AA6AE6B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0628"/>
            <a:ext cx="70056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13. Tropical Indian Ocean Climate Variability</a:t>
            </a:r>
          </a:p>
        </p:txBody>
      </p:sp>
      <p:sp>
        <p:nvSpPr>
          <p:cNvPr id="91139" name="TextBox 5">
            <a:extLst>
              <a:ext uri="{FF2B5EF4-FFF2-40B4-BE49-F238E27FC236}">
                <a16:creationId xmlns:a16="http://schemas.microsoft.com/office/drawing/2014/main" id="{184D0763-F2B5-4201-81C4-8F565DF64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383208"/>
            <a:ext cx="373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en-US" sz="2400" b="1" dirty="0">
                <a:solidFill>
                  <a:prstClr val="black"/>
                </a:solidFill>
                <a:latin typeface="Calibri" panose="020F0502020204030204"/>
              </a:rPr>
              <a:t>Nagpur </a:t>
            </a:r>
            <a:r>
              <a:rPr kumimoji="0" lang="en-US" sz="1800" dirty="0">
                <a:solidFill>
                  <a:prstClr val="black"/>
                </a:solidFill>
                <a:latin typeface="Calibri" panose="020F0502020204030204"/>
              </a:rPr>
              <a:t>(central India, May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2022)</a:t>
            </a:r>
          </a:p>
        </p:txBody>
      </p:sp>
      <p:sp>
        <p:nvSpPr>
          <p:cNvPr id="91140" name="Rectangle 1">
            <a:extLst>
              <a:ext uri="{FF2B5EF4-FFF2-40B4-BE49-F238E27FC236}">
                <a16:creationId xmlns:a16="http://schemas.microsoft.com/office/drawing/2014/main" id="{42DFFB6C-53C2-4D40-855C-44E4A9F40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335" y="4933726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The southwest monsoon sets in over Kerala around 1 June. It advances northwards and covers the entire country around 15 July.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Indian Met Dept.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DAE562-0F2B-4E4F-953A-16947F10E1A7}"/>
              </a:ext>
            </a:extLst>
          </p:cNvPr>
          <p:cNvSpPr txBox="1"/>
          <p:nvPr/>
        </p:nvSpPr>
        <p:spPr>
          <a:xfrm>
            <a:off x="457200" y="5082625"/>
            <a:ext cx="3638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 summer monsoon w/ cirrus blown by strong easterlies.</a:t>
            </a:r>
          </a:p>
        </p:txBody>
      </p:sp>
      <p:pic>
        <p:nvPicPr>
          <p:cNvPr id="15" name="Picture 14" descr="A picture containing sitting&#10;&#10;Description automatically generated">
            <a:extLst>
              <a:ext uri="{FF2B5EF4-FFF2-40B4-BE49-F238E27FC236}">
                <a16:creationId xmlns:a16="http://schemas.microsoft.com/office/drawing/2014/main" id="{FCCEE1A6-796C-48CB-9837-DDFEE57D5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679066" cy="5867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4382D6-61CB-4348-80E9-5ABE70C11524}"/>
              </a:ext>
            </a:extLst>
          </p:cNvPr>
          <p:cNvSpPr txBox="1"/>
          <p:nvPr/>
        </p:nvSpPr>
        <p:spPr>
          <a:xfrm>
            <a:off x="594057" y="4933726"/>
            <a:ext cx="356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Prevailing winds over N IO?</a:t>
            </a:r>
          </a:p>
          <a:p>
            <a:pPr algn="ctr"/>
            <a:r>
              <a:rPr lang="en-US" sz="1800" dirty="0">
                <a:solidFill>
                  <a:srgbClr val="FFFF0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August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95711-9B90-8E6E-85C8-20DB7E9C2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543" y="2952623"/>
            <a:ext cx="3105583" cy="18290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DC0A42-2CDC-4024-A0AC-0C7CF8EDC207}"/>
              </a:ext>
            </a:extLst>
          </p:cNvPr>
          <p:cNvGrpSpPr/>
          <p:nvPr/>
        </p:nvGrpSpPr>
        <p:grpSpPr>
          <a:xfrm>
            <a:off x="7866366" y="3179774"/>
            <a:ext cx="743632" cy="1430326"/>
            <a:chOff x="6019800" y="3118787"/>
            <a:chExt cx="743632" cy="16021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1D7CB3-9360-4431-8B1C-1A99231CFD12}"/>
                </a:ext>
              </a:extLst>
            </p:cNvPr>
            <p:cNvSpPr txBox="1"/>
            <p:nvPr/>
          </p:nvSpPr>
          <p:spPr>
            <a:xfrm>
              <a:off x="6019800" y="3118787"/>
              <a:ext cx="743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CC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Tmax</a:t>
              </a:r>
              <a:endParaRPr lang="en-US" sz="16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1B011-0F07-49FC-AFC0-5FB3DDEC5FA9}"/>
                </a:ext>
              </a:extLst>
            </p:cNvPr>
            <p:cNvSpPr txBox="1"/>
            <p:nvPr/>
          </p:nvSpPr>
          <p:spPr>
            <a:xfrm>
              <a:off x="6019800" y="4372976"/>
              <a:ext cx="743632" cy="34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Tmin</a:t>
              </a:r>
              <a:endPara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8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21E226D-86CC-4325-9033-49F5BFCC4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119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5B295974-EF85-4479-8F05-42D618C5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42" y="435114"/>
            <a:ext cx="7260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 dirty="0">
                <a:solidFill>
                  <a:srgbClr val="CC3300"/>
                </a:solidFill>
                <a:latin typeface="Segoe Print" panose="02000600000000000000" pitchFamily="2" charset="0"/>
              </a:rPr>
              <a:t>How is the mean alongshore wind related to seasonality of SST variability off Indonesia?</a:t>
            </a:r>
          </a:p>
        </p:txBody>
      </p:sp>
      <p:pic>
        <p:nvPicPr>
          <p:cNvPr id="101387" name="Picture 21">
            <a:extLst>
              <a:ext uri="{FF2B5EF4-FFF2-40B4-BE49-F238E27FC236}">
                <a16:creationId xmlns:a16="http://schemas.microsoft.com/office/drawing/2014/main" id="{C31E0BB0-64F8-4690-9101-0C6DAD499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49091" r="48718"/>
          <a:stretch>
            <a:fillRect/>
          </a:stretch>
        </p:blipFill>
        <p:spPr bwMode="auto">
          <a:xfrm>
            <a:off x="1039385" y="4648200"/>
            <a:ext cx="3919537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8" name="TextBox 1">
            <a:extLst>
              <a:ext uri="{FF2B5EF4-FFF2-40B4-BE49-F238E27FC236}">
                <a16:creationId xmlns:a16="http://schemas.microsoft.com/office/drawing/2014/main" id="{4529D43B-70DF-4BE2-8F8C-52EE38483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873" y="4557478"/>
            <a:ext cx="3703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CC6600"/>
                </a:solidFill>
                <a:latin typeface="Calibri" panose="020F0502020204030204" pitchFamily="34" charset="0"/>
              </a:rPr>
              <a:t>Narrow window </a:t>
            </a:r>
            <a:r>
              <a:rPr lang="en-US" altLang="en-US" sz="2000" dirty="0">
                <a:latin typeface="Calibri" panose="020F0502020204030204" pitchFamily="34" charset="0"/>
              </a:rPr>
              <a:t>for thermocline feedback in NH summer/fall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74C688-0AD2-47BD-9E33-5D54B574EE2C}"/>
              </a:ext>
            </a:extLst>
          </p:cNvPr>
          <p:cNvGrpSpPr>
            <a:grpSpLocks noChangeAspect="1"/>
          </p:cNvGrpSpPr>
          <p:nvPr/>
        </p:nvGrpSpPr>
        <p:grpSpPr>
          <a:xfrm>
            <a:off x="188668" y="1456365"/>
            <a:ext cx="5520690" cy="3024852"/>
            <a:chOff x="1252412" y="1498201"/>
            <a:chExt cx="3943350" cy="2160608"/>
          </a:xfrm>
        </p:grpSpPr>
        <p:pic>
          <p:nvPicPr>
            <p:cNvPr id="14" name="图片 16" descr="图示, 工程绘图&#10;&#10;描述已自动生成">
              <a:extLst>
                <a:ext uri="{FF2B5EF4-FFF2-40B4-BE49-F238E27FC236}">
                  <a16:creationId xmlns:a16="http://schemas.microsoft.com/office/drawing/2014/main" id="{3F51AE0A-1FD7-4F5D-BFD7-B8F168B81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14645" r="12223" b="44444"/>
            <a:stretch/>
          </p:blipFill>
          <p:spPr>
            <a:xfrm>
              <a:off x="1252412" y="1498201"/>
              <a:ext cx="3943350" cy="2104283"/>
            </a:xfrm>
            <a:prstGeom prst="rect">
              <a:avLst/>
            </a:prstGeom>
          </p:spPr>
        </p:pic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C3DD9AEA-B9FF-4A81-8C88-EBD715734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429" y="3220441"/>
              <a:ext cx="1034331" cy="39782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29FED60F-B09D-4B5B-B627-17C3AAD1F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166" y="3215942"/>
              <a:ext cx="2383461" cy="45719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D495F24C-B3D1-4D19-8F25-F3FF2FACD9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054" y="3416882"/>
              <a:ext cx="638543" cy="24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0066FF"/>
                  </a:solidFill>
                  <a:latin typeface="Calibri"/>
                  <a:cs typeface="Calibri"/>
                </a:rPr>
                <a:t>Equator</a:t>
              </a: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843441C3-6B1F-414F-921A-D3F44B96F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0744" y="3416985"/>
              <a:ext cx="733740" cy="24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503050405090304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009900"/>
                  </a:solidFill>
                  <a:latin typeface="Calibri"/>
                  <a:cs typeface="Calibri"/>
                </a:rPr>
                <a:t>Indonesia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127B61-733E-46F7-BC09-A7943A97ED5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21225" y="2819400"/>
            <a:ext cx="1960575" cy="182880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 Box 4">
            <a:extLst>
              <a:ext uri="{FF2B5EF4-FFF2-40B4-BE49-F238E27FC236}">
                <a16:creationId xmlns:a16="http://schemas.microsoft.com/office/drawing/2014/main" id="{7EB2AE19-0F5E-53E6-9370-61300D6F2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92" y="6544416"/>
            <a:ext cx="2577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/>
              <a:t>IOD anomalies (Saji et al. 1999)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4C7D1C-64F9-B262-4A27-A3E525C51A0D}"/>
              </a:ext>
            </a:extLst>
          </p:cNvPr>
          <p:cNvSpPr txBox="1"/>
          <p:nvPr/>
        </p:nvSpPr>
        <p:spPr>
          <a:xfrm>
            <a:off x="8345504" y="6464912"/>
            <a:ext cx="7984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Fig. 11.6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6E88ED94-1967-45A0-B86C-F0BC45A79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 bwMode="auto">
          <a:xfrm>
            <a:off x="30162" y="1255371"/>
            <a:ext cx="5852160" cy="552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Oval 2">
            <a:extLst>
              <a:ext uri="{FF2B5EF4-FFF2-40B4-BE49-F238E27FC236}">
                <a16:creationId xmlns:a16="http://schemas.microsoft.com/office/drawing/2014/main" id="{E33668C4-2D7A-4BFF-BAE9-9D3087A31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3922370"/>
            <a:ext cx="304800" cy="3048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4733533A-6304-40A8-B850-43D689D8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300797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F5DD3C7-2F40-4BCD-BA82-FF27409DD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21030"/>
            <a:ext cx="4110421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B0F0"/>
                </a:solidFill>
                <a:latin typeface="Segoe Print" panose="02000600000000000000" pitchFamily="2" charset="0"/>
              </a:rPr>
              <a:t>How is IOD related to ENSO?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2ABBD672-1B55-4526-995E-D818E44D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675"/>
            <a:ext cx="80772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Box 1">
            <a:extLst>
              <a:ext uri="{FF2B5EF4-FFF2-40B4-BE49-F238E27FC236}">
                <a16:creationId xmlns:a16="http://schemas.microsoft.com/office/drawing/2014/main" id="{CB570B83-F6D1-4A1A-A97C-8B1AEDD2E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927" y="5879786"/>
            <a:ext cx="4842992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B0F0"/>
                </a:solidFill>
                <a:latin typeface="Segoe Print" panose="02000600000000000000" pitchFamily="2" charset="0"/>
              </a:rPr>
              <a:t>Why does PC2 peak in September? </a:t>
            </a:r>
          </a:p>
        </p:txBody>
      </p:sp>
      <p:sp>
        <p:nvSpPr>
          <p:cNvPr id="103428" name="TextBox 1">
            <a:extLst>
              <a:ext uri="{FF2B5EF4-FFF2-40B4-BE49-F238E27FC236}">
                <a16:creationId xmlns:a16="http://schemas.microsoft.com/office/drawing/2014/main" id="{5A14615A-EB84-47B7-84E0-04CBBAA2C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5354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Both PCs correlate with ENSO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0ACC65-6F47-4414-A1FE-A1A1D4C7E330}"/>
              </a:ext>
            </a:extLst>
          </p:cNvPr>
          <p:cNvGrpSpPr>
            <a:grpSpLocks noChangeAspect="1"/>
          </p:cNvGrpSpPr>
          <p:nvPr/>
        </p:nvGrpSpPr>
        <p:grpSpPr>
          <a:xfrm>
            <a:off x="4191001" y="82303"/>
            <a:ext cx="4038599" cy="2737097"/>
            <a:chOff x="1143000" y="1905000"/>
            <a:chExt cx="4038599" cy="2737097"/>
          </a:xfrm>
        </p:grpSpPr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F41C3859-7C47-4F98-AE14-897B5C19A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905000"/>
              <a:ext cx="4038599" cy="2737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5" name="Text Box 24">
              <a:extLst>
                <a:ext uri="{FF2B5EF4-FFF2-40B4-BE49-F238E27FC236}">
                  <a16:creationId xmlns:a16="http://schemas.microsoft.com/office/drawing/2014/main" id="{D0DE2CED-ACB0-4519-B8AA-5EDB04C24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137" y="1927349"/>
              <a:ext cx="561792" cy="331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Nino</a:t>
              </a:r>
            </a:p>
          </p:txBody>
        </p:sp>
        <p:sp>
          <p:nvSpPr>
            <p:cNvPr id="16" name="Text Box 25">
              <a:extLst>
                <a:ext uri="{FF2B5EF4-FFF2-40B4-BE49-F238E27FC236}">
                  <a16:creationId xmlns:a16="http://schemas.microsoft.com/office/drawing/2014/main" id="{4D6A77F5-115C-4BB7-8B24-DCB76C857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7421" y="2324373"/>
              <a:ext cx="346739" cy="331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B3EDD2-A815-4606-868B-1582952B9005}"/>
                </a:ext>
              </a:extLst>
            </p:cNvPr>
            <p:cNvSpPr/>
            <p:nvPr/>
          </p:nvSpPr>
          <p:spPr bwMode="auto">
            <a:xfrm>
              <a:off x="3174789" y="1927349"/>
              <a:ext cx="366129" cy="2512292"/>
            </a:xfrm>
            <a:prstGeom prst="rect">
              <a:avLst/>
            </a:prstGeom>
            <a:solidFill>
              <a:srgbClr val="0000FF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D8868D-3381-4D62-A7A9-9AB6B32F9C2D}"/>
                </a:ext>
              </a:extLst>
            </p:cNvPr>
            <p:cNvSpPr/>
            <p:nvPr/>
          </p:nvSpPr>
          <p:spPr bwMode="auto">
            <a:xfrm>
              <a:off x="2293649" y="1930105"/>
              <a:ext cx="366129" cy="2512292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16193B-2CB5-49DA-9111-E2A25F2387BC}"/>
                </a:ext>
              </a:extLst>
            </p:cNvPr>
            <p:cNvSpPr/>
            <p:nvPr/>
          </p:nvSpPr>
          <p:spPr bwMode="auto">
            <a:xfrm>
              <a:off x="3837618" y="4065532"/>
              <a:ext cx="1209595" cy="33134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1EAF5B-B5EE-448F-82A7-85BF0902827E}"/>
                </a:ext>
              </a:extLst>
            </p:cNvPr>
            <p:cNvSpPr/>
            <p:nvPr/>
          </p:nvSpPr>
          <p:spPr bwMode="auto">
            <a:xfrm>
              <a:off x="4169646" y="1927349"/>
              <a:ext cx="366129" cy="2512292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72DD747-F81F-4E24-B753-BE6DFC11FC72}"/>
              </a:ext>
            </a:extLst>
          </p:cNvPr>
          <p:cNvSpPr/>
          <p:nvPr/>
        </p:nvSpPr>
        <p:spPr bwMode="auto">
          <a:xfrm>
            <a:off x="152399" y="-1"/>
            <a:ext cx="4036955" cy="22428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22E29D-0069-426C-802F-FFF324CAFDFB}"/>
              </a:ext>
            </a:extLst>
          </p:cNvPr>
          <p:cNvSpPr/>
          <p:nvPr/>
        </p:nvSpPr>
        <p:spPr>
          <a:xfrm>
            <a:off x="5069780" y="3352800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PC2</a:t>
            </a:r>
            <a:endParaRPr lang="en-US" sz="1600" dirty="0">
              <a:solidFill>
                <a:srgbClr val="0099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E7A28-0B0F-41F5-B19B-D1212B7C54D3}"/>
              </a:ext>
            </a:extLst>
          </p:cNvPr>
          <p:cNvSpPr/>
          <p:nvPr/>
        </p:nvSpPr>
        <p:spPr>
          <a:xfrm>
            <a:off x="1745927" y="3415145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PC1</a:t>
            </a:r>
            <a:endParaRPr lang="en-US" sz="1600" dirty="0">
              <a:solidFill>
                <a:srgbClr val="CC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6471AC-9407-EBA0-73C7-8673C10F035E}"/>
              </a:ext>
            </a:extLst>
          </p:cNvPr>
          <p:cNvSpPr txBox="1"/>
          <p:nvPr/>
        </p:nvSpPr>
        <p:spPr>
          <a:xfrm>
            <a:off x="961478" y="6550967"/>
            <a:ext cx="7984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Fig. 11.9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8"/>
          <a:stretch/>
        </p:blipFill>
        <p:spPr bwMode="auto">
          <a:xfrm>
            <a:off x="870700" y="1148990"/>
            <a:ext cx="6650037" cy="315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810884" y="471012"/>
            <a:ext cx="7326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  <a:cs typeface="+mn-cs"/>
              </a:rPr>
              <a:t>EOFs of </a:t>
            </a: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  <a:cs typeface="+mn-cs"/>
              </a:rPr>
              <a:t>JJAS rainfall </a:t>
            </a:r>
            <a:r>
              <a:rPr kumimoji="1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  <a:cs typeface="+mn-cs"/>
              </a:rPr>
              <a:t>variability over India for 1900-2008.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6F3023-469B-4047-815D-2E7C3F09E8C7}"/>
              </a:ext>
            </a:extLst>
          </p:cNvPr>
          <p:cNvSpPr/>
          <p:nvPr/>
        </p:nvSpPr>
        <p:spPr>
          <a:xfrm>
            <a:off x="1816627" y="4256498"/>
            <a:ext cx="21900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El Nino summer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 [PC, SOI]=0.52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9F64-39E7-4B47-98BB-2493D62BCE17}"/>
              </a:ext>
            </a:extLst>
          </p:cNvPr>
          <p:cNvSpPr/>
          <p:nvPr/>
        </p:nvSpPr>
        <p:spPr>
          <a:xfrm>
            <a:off x="4494863" y="4305231"/>
            <a:ext cx="28087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Post-El Nino summer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 [PC, Nino3.4]=-0.xx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50477-81F2-4B29-A820-06665A643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264" y="4772330"/>
            <a:ext cx="2737688" cy="1696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4ED2AF-D3C3-4A53-AC71-2059D1111916}"/>
              </a:ext>
            </a:extLst>
          </p:cNvPr>
          <p:cNvSpPr/>
          <p:nvPr/>
        </p:nvSpPr>
        <p:spPr bwMode="auto">
          <a:xfrm>
            <a:off x="4295955" y="932677"/>
            <a:ext cx="3513826" cy="5847685"/>
          </a:xfrm>
          <a:prstGeom prst="roundRect">
            <a:avLst/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DA379F-65EA-4678-8FCE-9D296B281915}"/>
              </a:ext>
            </a:extLst>
          </p:cNvPr>
          <p:cNvSpPr/>
          <p:nvPr/>
        </p:nvSpPr>
        <p:spPr>
          <a:xfrm>
            <a:off x="7009435" y="5202364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SimSun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94AEA7-6796-4F58-B420-760135B32AA0}"/>
              </a:ext>
            </a:extLst>
          </p:cNvPr>
          <p:cNvSpPr/>
          <p:nvPr/>
        </p:nvSpPr>
        <p:spPr>
          <a:xfrm>
            <a:off x="1223195" y="6099498"/>
            <a:ext cx="2635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Mishra et al. (2012,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PNAS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SimSun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4BB731-34FB-4EEB-8E9B-E1F91FB5B8CA}"/>
              </a:ext>
            </a:extLst>
          </p:cNvPr>
          <p:cNvSpPr/>
          <p:nvPr/>
        </p:nvSpPr>
        <p:spPr bwMode="auto">
          <a:xfrm>
            <a:off x="4284453" y="892886"/>
            <a:ext cx="3675585" cy="59253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F99F98-F911-93F6-DDF7-98941E71421F}"/>
              </a:ext>
            </a:extLst>
          </p:cNvPr>
          <p:cNvSpPr txBox="1"/>
          <p:nvPr/>
        </p:nvSpPr>
        <p:spPr>
          <a:xfrm>
            <a:off x="211899" y="6450321"/>
            <a:ext cx="7984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Fig. 11.19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5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r="14285"/>
          <a:stretch>
            <a:fillRect/>
          </a:stretch>
        </p:blipFill>
        <p:spPr bwMode="auto">
          <a:xfrm>
            <a:off x="621911" y="1325759"/>
            <a:ext cx="3496837" cy="4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r="4662"/>
          <a:stretch>
            <a:fillRect/>
          </a:stretch>
        </p:blipFill>
        <p:spPr bwMode="auto">
          <a:xfrm>
            <a:off x="4086047" y="1334638"/>
            <a:ext cx="4503673" cy="4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8"/>
          <p:cNvSpPr txBox="1">
            <a:spLocks noChangeArrowheads="1"/>
          </p:cNvSpPr>
          <p:nvPr/>
        </p:nvSpPr>
        <p:spPr bwMode="auto">
          <a:xfrm>
            <a:off x="656126" y="89823"/>
            <a:ext cx="4086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JJA </a:t>
            </a:r>
            <a:r>
              <a:rPr kumimoji="1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Precip</a:t>
            </a: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 EOF </a:t>
            </a: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over Indo-W Pacific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B18599-C0AC-4CCE-8F64-3EA50F2A8D63}"/>
              </a:ext>
            </a:extLst>
          </p:cNvPr>
          <p:cNvSpPr/>
          <p:nvPr/>
        </p:nvSpPr>
        <p:spPr bwMode="auto">
          <a:xfrm>
            <a:off x="1094867" y="1886516"/>
            <a:ext cx="2188921" cy="6323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35F6E-9E93-4C41-80C4-C84BC99AAD2B}"/>
              </a:ext>
            </a:extLst>
          </p:cNvPr>
          <p:cNvSpPr/>
          <p:nvPr/>
        </p:nvSpPr>
        <p:spPr bwMode="auto">
          <a:xfrm>
            <a:off x="1094866" y="3429103"/>
            <a:ext cx="2188921" cy="6323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8A60CC-4EB2-44E1-9752-6380362BBE0A}"/>
              </a:ext>
            </a:extLst>
          </p:cNvPr>
          <p:cNvSpPr/>
          <p:nvPr/>
        </p:nvSpPr>
        <p:spPr bwMode="auto">
          <a:xfrm>
            <a:off x="621911" y="4341962"/>
            <a:ext cx="7967809" cy="1673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2B16B-FBA1-40A6-B3D9-63206B9BAF4C}"/>
              </a:ext>
            </a:extLst>
          </p:cNvPr>
          <p:cNvSpPr txBox="1"/>
          <p:nvPr/>
        </p:nvSpPr>
        <p:spPr>
          <a:xfrm>
            <a:off x="4972766" y="1331273"/>
            <a:ext cx="1652321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Concurrent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El Nino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2AE548-EDFB-471B-B9D5-B6331D654B59}"/>
              </a:ext>
            </a:extLst>
          </p:cNvPr>
          <p:cNvSpPr txBox="1"/>
          <p:nvPr/>
        </p:nvSpPr>
        <p:spPr>
          <a:xfrm>
            <a:off x="4227583" y="5105400"/>
            <a:ext cx="46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Segoe Print" panose="02000600000000000000" pitchFamily="2" charset="0"/>
                <a:ea typeface="SimSun" panose="02010600030101010101" pitchFamily="2" charset="-122"/>
                <a:cs typeface="Calibri" panose="020F0502020204030204" pitchFamily="34" charset="0"/>
              </a:rPr>
              <a:t>How is mode 2 related to ENSO?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DD0DF-52D6-4C60-ADAA-8EC37F572E7F}"/>
              </a:ext>
            </a:extLst>
          </p:cNvPr>
          <p:cNvSpPr txBox="1"/>
          <p:nvPr/>
        </p:nvSpPr>
        <p:spPr>
          <a:xfrm>
            <a:off x="5025254" y="2895600"/>
            <a:ext cx="1652321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Antecedent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El Nino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E7E6D-13E0-4563-AC5B-CDBEFE625DFA}"/>
              </a:ext>
            </a:extLst>
          </p:cNvPr>
          <p:cNvSpPr/>
          <p:nvPr/>
        </p:nvSpPr>
        <p:spPr bwMode="auto">
          <a:xfrm>
            <a:off x="566591" y="2872652"/>
            <a:ext cx="8196409" cy="17981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52B70FA-2E5B-4AB5-9570-E873B1AABC4F}"/>
              </a:ext>
            </a:extLst>
          </p:cNvPr>
          <p:cNvGraphicFramePr>
            <a:graphicFrameLocks noGrp="1"/>
          </p:cNvGraphicFramePr>
          <p:nvPr/>
        </p:nvGraphicFramePr>
        <p:xfrm>
          <a:off x="892622" y="4395888"/>
          <a:ext cx="3064250" cy="1488661"/>
        </p:xfrm>
        <a:graphic>
          <a:graphicData uri="http://schemas.openxmlformats.org/drawingml/2006/table">
            <a:tbl>
              <a:tblPr firstRow="1" bandRow="1"/>
              <a:tblGrid>
                <a:gridCol w="1755204">
                  <a:extLst>
                    <a:ext uri="{9D8B030D-6E8A-4147-A177-3AD203B41FA5}">
                      <a16:colId xmlns:a16="http://schemas.microsoft.com/office/drawing/2014/main" val="3447253462"/>
                    </a:ext>
                  </a:extLst>
                </a:gridCol>
                <a:gridCol w="654523">
                  <a:extLst>
                    <a:ext uri="{9D8B030D-6E8A-4147-A177-3AD203B41FA5}">
                      <a16:colId xmlns:a16="http://schemas.microsoft.com/office/drawing/2014/main" val="2033282830"/>
                    </a:ext>
                  </a:extLst>
                </a:gridCol>
                <a:gridCol w="654523">
                  <a:extLst>
                    <a:ext uri="{9D8B030D-6E8A-4147-A177-3AD203B41FA5}">
                      <a16:colId xmlns:a16="http://schemas.microsoft.com/office/drawing/2014/main" val="2758583726"/>
                    </a:ext>
                  </a:extLst>
                </a:gridCol>
              </a:tblGrid>
              <a:tr h="3761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Rainfall EOF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PC1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PC2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3154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JJA Nino 3.4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0.84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75157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ND(-1)J Nino 3.4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0.69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257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JJA NIO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0.84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069122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441FB4B6-3529-41F8-8484-D1DC3E62317F}"/>
              </a:ext>
            </a:extLst>
          </p:cNvPr>
          <p:cNvSpPr/>
          <p:nvPr/>
        </p:nvSpPr>
        <p:spPr bwMode="auto">
          <a:xfrm>
            <a:off x="3352800" y="5140113"/>
            <a:ext cx="609600" cy="35064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72A30-F1EE-403D-8E91-AA08B497D8AD}"/>
              </a:ext>
            </a:extLst>
          </p:cNvPr>
          <p:cNvSpPr/>
          <p:nvPr/>
        </p:nvSpPr>
        <p:spPr bwMode="auto">
          <a:xfrm>
            <a:off x="3290580" y="4272078"/>
            <a:ext cx="711642" cy="16735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971096-B6AA-AB81-D4F0-C25B706EFA3D}"/>
              </a:ext>
            </a:extLst>
          </p:cNvPr>
          <p:cNvGrpSpPr>
            <a:grpSpLocks noChangeAspect="1"/>
          </p:cNvGrpSpPr>
          <p:nvPr/>
        </p:nvGrpSpPr>
        <p:grpSpPr>
          <a:xfrm>
            <a:off x="1508957" y="528168"/>
            <a:ext cx="1460613" cy="722207"/>
            <a:chOff x="1575779" y="739856"/>
            <a:chExt cx="1123549" cy="5555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E59CCE-6D05-C334-C77B-B61FEE4760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28"/>
            <a:stretch/>
          </p:blipFill>
          <p:spPr bwMode="auto">
            <a:xfrm>
              <a:off x="1575779" y="739856"/>
              <a:ext cx="1070682" cy="50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8C1061-C993-B39A-05A8-190460E1B69D}"/>
                </a:ext>
              </a:extLst>
            </p:cNvPr>
            <p:cNvSpPr txBox="1"/>
            <p:nvPr/>
          </p:nvSpPr>
          <p:spPr>
            <a:xfrm>
              <a:off x="1866900" y="978830"/>
              <a:ext cx="228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6C52D4-A71C-7A8A-D86F-3044E8EFCBAB}"/>
                </a:ext>
              </a:extLst>
            </p:cNvPr>
            <p:cNvSpPr txBox="1"/>
            <p:nvPr/>
          </p:nvSpPr>
          <p:spPr>
            <a:xfrm>
              <a:off x="2356428" y="987623"/>
              <a:ext cx="342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95F13C-EA7E-16AA-993B-A92647C4400E}"/>
              </a:ext>
            </a:extLst>
          </p:cNvPr>
          <p:cNvSpPr/>
          <p:nvPr/>
        </p:nvSpPr>
        <p:spPr bwMode="auto">
          <a:xfrm>
            <a:off x="2215289" y="483639"/>
            <a:ext cx="985111" cy="7247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India EOF</a:t>
            </a:r>
          </a:p>
        </p:txBody>
      </p:sp>
    </p:spTree>
    <p:extLst>
      <p:ext uri="{BB962C8B-B14F-4D97-AF65-F5344CB8AC3E}">
        <p14:creationId xmlns:p14="http://schemas.microsoft.com/office/powerpoint/2010/main" val="286334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7" grpId="0" animBg="1"/>
      <p:bldP spid="1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3" name="Group 2"/>
          <p:cNvGrpSpPr>
            <a:grpSpLocks noChangeAspect="1"/>
          </p:cNvGrpSpPr>
          <p:nvPr/>
        </p:nvGrpSpPr>
        <p:grpSpPr bwMode="auto">
          <a:xfrm>
            <a:off x="3421816" y="4637422"/>
            <a:ext cx="4278313" cy="1765300"/>
            <a:chOff x="720" y="2496"/>
            <a:chExt cx="3840" cy="1584"/>
          </a:xfrm>
        </p:grpSpPr>
        <p:sp>
          <p:nvSpPr>
            <p:cNvPr id="112648" name="Rectangle 3"/>
            <p:cNvSpPr>
              <a:spLocks noChangeAspect="1" noChangeArrowheads="1"/>
            </p:cNvSpPr>
            <p:nvPr/>
          </p:nvSpPr>
          <p:spPr bwMode="auto">
            <a:xfrm>
              <a:off x="912" y="2496"/>
              <a:ext cx="3648" cy="1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49" name="Line 4"/>
            <p:cNvSpPr>
              <a:spLocks noChangeAspect="1" noChangeShapeType="1"/>
            </p:cNvSpPr>
            <p:nvPr/>
          </p:nvSpPr>
          <p:spPr bwMode="auto">
            <a:xfrm>
              <a:off x="2016" y="2496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50" name="Text Box 5"/>
            <p:cNvSpPr txBox="1">
              <a:spLocks noChangeAspect="1" noChangeArrowheads="1"/>
            </p:cNvSpPr>
            <p:nvPr/>
          </p:nvSpPr>
          <p:spPr bwMode="auto">
            <a:xfrm>
              <a:off x="3397" y="3552"/>
              <a:ext cx="287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+mn-cs"/>
                </a:rPr>
                <a:t>+</a:t>
              </a:r>
            </a:p>
          </p:txBody>
        </p:sp>
        <p:sp>
          <p:nvSpPr>
            <p:cNvPr id="112651" name="Text Box 6"/>
            <p:cNvSpPr txBox="1">
              <a:spLocks noChangeAspect="1" noChangeArrowheads="1"/>
            </p:cNvSpPr>
            <p:nvPr/>
          </p:nvSpPr>
          <p:spPr bwMode="auto">
            <a:xfrm>
              <a:off x="2976" y="3505"/>
              <a:ext cx="258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+mn-cs"/>
                </a:rPr>
                <a:t>-</a:t>
              </a:r>
            </a:p>
          </p:txBody>
        </p:sp>
        <p:sp>
          <p:nvSpPr>
            <p:cNvPr id="112652" name="Rectangle 7"/>
            <p:cNvSpPr>
              <a:spLocks noChangeAspect="1" noChangeArrowheads="1"/>
            </p:cNvSpPr>
            <p:nvPr/>
          </p:nvSpPr>
          <p:spPr bwMode="auto">
            <a:xfrm>
              <a:off x="720" y="3072"/>
              <a:ext cx="33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53" name="Line 8"/>
            <p:cNvSpPr>
              <a:spLocks noChangeAspect="1" noChangeShapeType="1"/>
            </p:cNvSpPr>
            <p:nvPr/>
          </p:nvSpPr>
          <p:spPr bwMode="auto">
            <a:xfrm>
              <a:off x="768" y="3072"/>
              <a:ext cx="2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54" name="Line 9"/>
            <p:cNvSpPr>
              <a:spLocks noChangeAspect="1" noChangeShapeType="1"/>
            </p:cNvSpPr>
            <p:nvPr/>
          </p:nvSpPr>
          <p:spPr bwMode="auto">
            <a:xfrm>
              <a:off x="768" y="3216"/>
              <a:ext cx="2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55" name="Rectangle 10"/>
            <p:cNvSpPr>
              <a:spLocks noChangeAspect="1" noChangeArrowheads="1"/>
            </p:cNvSpPr>
            <p:nvPr/>
          </p:nvSpPr>
          <p:spPr bwMode="auto">
            <a:xfrm>
              <a:off x="3216" y="3792"/>
              <a:ext cx="14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56" name="Line 11"/>
            <p:cNvSpPr>
              <a:spLocks noChangeAspect="1" noChangeShapeType="1"/>
            </p:cNvSpPr>
            <p:nvPr/>
          </p:nvSpPr>
          <p:spPr bwMode="auto">
            <a:xfrm>
              <a:off x="3360" y="3600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57" name="Line 12"/>
            <p:cNvSpPr>
              <a:spLocks noChangeAspect="1" noChangeShapeType="1"/>
            </p:cNvSpPr>
            <p:nvPr/>
          </p:nvSpPr>
          <p:spPr bwMode="auto">
            <a:xfrm>
              <a:off x="3216" y="3744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endParaRPr>
            </a:p>
          </p:txBody>
        </p:sp>
        <p:sp>
          <p:nvSpPr>
            <p:cNvPr id="112658" name="Text Box 13"/>
            <p:cNvSpPr txBox="1">
              <a:spLocks noChangeAspect="1" noChangeArrowheads="1"/>
            </p:cNvSpPr>
            <p:nvPr/>
          </p:nvSpPr>
          <p:spPr bwMode="auto">
            <a:xfrm>
              <a:off x="2976" y="3258"/>
              <a:ext cx="819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+mn-cs"/>
                </a:rPr>
                <a:t>ENSO</a:t>
              </a:r>
            </a:p>
          </p:txBody>
        </p:sp>
        <p:sp>
          <p:nvSpPr>
            <p:cNvPr id="112659" name="Text Box 14"/>
            <p:cNvSpPr txBox="1">
              <a:spLocks noChangeAspect="1" noChangeArrowheads="1"/>
            </p:cNvSpPr>
            <p:nvPr/>
          </p:nvSpPr>
          <p:spPr bwMode="auto">
            <a:xfrm>
              <a:off x="902" y="3067"/>
              <a:ext cx="1151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+mn-cs"/>
                </a:rPr>
                <a:t>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+mn-cs"/>
                </a:rPr>
                <a:t>Capacitor</a:t>
              </a:r>
            </a:p>
          </p:txBody>
        </p:sp>
        <p:pic>
          <p:nvPicPr>
            <p:cNvPr id="112660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8" t="66415" r="82489" b="5817"/>
            <a:stretch>
              <a:fillRect/>
            </a:stretch>
          </p:blipFill>
          <p:spPr bwMode="auto">
            <a:xfrm>
              <a:off x="1963" y="2976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44" name="Text Box 19"/>
          <p:cNvSpPr txBox="1">
            <a:spLocks noChangeArrowheads="1"/>
          </p:cNvSpPr>
          <p:nvPr/>
        </p:nvSpPr>
        <p:spPr bwMode="auto">
          <a:xfrm>
            <a:off x="5722189" y="1399386"/>
            <a:ext cx="329689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t>Indian Ocean warming persists through JJA(1), and could exert climatic influences after El Nino has dissipated.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t>But how?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F7CB3F-52E0-4831-BA84-01AEF24B59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16939" r="17394" b="12230"/>
          <a:stretch/>
        </p:blipFill>
        <p:spPr>
          <a:xfrm>
            <a:off x="214056" y="14449"/>
            <a:ext cx="5467876" cy="4264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88C2D5-32DD-4C59-9335-D243CC1B39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16730" r="16881" b="13308"/>
          <a:stretch/>
        </p:blipFill>
        <p:spPr>
          <a:xfrm>
            <a:off x="304800" y="0"/>
            <a:ext cx="5417389" cy="4209301"/>
          </a:xfrm>
          <a:prstGeom prst="rect">
            <a:avLst/>
          </a:prstGeom>
        </p:spPr>
      </p:pic>
      <p:sp>
        <p:nvSpPr>
          <p:cNvPr id="112645" name="AutoShape 20"/>
          <p:cNvSpPr>
            <a:spLocks noChangeArrowheads="1"/>
          </p:cNvSpPr>
          <p:nvPr/>
        </p:nvSpPr>
        <p:spPr bwMode="auto">
          <a:xfrm>
            <a:off x="2947994" y="4054293"/>
            <a:ext cx="152400" cy="228600"/>
          </a:xfrm>
          <a:prstGeom prst="flowChartExtra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sp>
        <p:nvSpPr>
          <p:cNvPr id="112646" name="Line 22"/>
          <p:cNvSpPr>
            <a:spLocks noChangeShapeType="1"/>
          </p:cNvSpPr>
          <p:nvPr/>
        </p:nvSpPr>
        <p:spPr bwMode="auto">
          <a:xfrm flipH="1">
            <a:off x="4342215" y="3830128"/>
            <a:ext cx="0" cy="12824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112647" name="Text Box 17"/>
          <p:cNvSpPr txBox="1">
            <a:spLocks noChangeArrowheads="1"/>
          </p:cNvSpPr>
          <p:nvPr/>
        </p:nvSpPr>
        <p:spPr bwMode="auto">
          <a:xfrm>
            <a:off x="2256387" y="152400"/>
            <a:ext cx="1020213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Nino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911928" y="455278"/>
            <a:ext cx="937134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NIO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C36667-2BCC-4F88-98CA-FA6F9405B376}"/>
              </a:ext>
            </a:extLst>
          </p:cNvPr>
          <p:cNvSpPr txBox="1"/>
          <p:nvPr/>
        </p:nvSpPr>
        <p:spPr>
          <a:xfrm>
            <a:off x="3101648" y="3088423"/>
            <a:ext cx="843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NW Pac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6B1D91-4D01-490B-A202-DBBFCDA9D1AD}"/>
              </a:ext>
            </a:extLst>
          </p:cNvPr>
          <p:cNvSpPr/>
          <p:nvPr/>
        </p:nvSpPr>
        <p:spPr>
          <a:xfrm>
            <a:off x="3163019" y="3088423"/>
            <a:ext cx="1984073" cy="340577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6AF6F3-DE7B-4DE0-95A7-E2EE1734B23A}"/>
              </a:ext>
            </a:extLst>
          </p:cNvPr>
          <p:cNvSpPr/>
          <p:nvPr/>
        </p:nvSpPr>
        <p:spPr bwMode="auto">
          <a:xfrm>
            <a:off x="1828800" y="228600"/>
            <a:ext cx="533400" cy="2142760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31202C-619A-4D33-9E42-2857AC9E2DD5}"/>
              </a:ext>
            </a:extLst>
          </p:cNvPr>
          <p:cNvSpPr/>
          <p:nvPr/>
        </p:nvSpPr>
        <p:spPr bwMode="auto">
          <a:xfrm>
            <a:off x="4078360" y="219440"/>
            <a:ext cx="533400" cy="2142760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0487B8-2F90-A248-0AE7-3AA38186A914}"/>
              </a:ext>
            </a:extLst>
          </p:cNvPr>
          <p:cNvSpPr txBox="1"/>
          <p:nvPr/>
        </p:nvSpPr>
        <p:spPr>
          <a:xfrm>
            <a:off x="961478" y="6550967"/>
            <a:ext cx="7984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Fig. 11.12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2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47BBE12-F622-48D4-A0EC-953396041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3" b="25590"/>
          <a:stretch/>
        </p:blipFill>
        <p:spPr bwMode="auto">
          <a:xfrm>
            <a:off x="-152401" y="2743200"/>
            <a:ext cx="9116961" cy="274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A110B14F-DD1F-48FD-BF03-6EC200E07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892" y="3021332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p, (u ,v)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1AB6BDC0-480E-4E52-BD8C-5EBFF06BD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20305"/>
            <a:ext cx="469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Thermal-induced circulation in the Gill model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FC1F12-2F38-4191-95F2-52A764EA18EC}"/>
              </a:ext>
            </a:extLst>
          </p:cNvPr>
          <p:cNvCxnSpPr/>
          <p:nvPr/>
        </p:nvCxnSpPr>
        <p:spPr>
          <a:xfrm flipH="1">
            <a:off x="5029200" y="3638550"/>
            <a:ext cx="381000" cy="323850"/>
          </a:xfrm>
          <a:prstGeom prst="straightConnector1">
            <a:avLst/>
          </a:prstGeom>
          <a:ln w="28575">
            <a:solidFill>
              <a:srgbClr val="CC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B74B9B-7B5C-4EB9-BA07-69138B1A8558}"/>
              </a:ext>
            </a:extLst>
          </p:cNvPr>
          <p:cNvCxnSpPr>
            <a:cxnSpLocks/>
          </p:cNvCxnSpPr>
          <p:nvPr/>
        </p:nvCxnSpPr>
        <p:spPr>
          <a:xfrm flipH="1" flipV="1">
            <a:off x="5029200" y="4343400"/>
            <a:ext cx="381000" cy="323850"/>
          </a:xfrm>
          <a:prstGeom prst="straightConnector1">
            <a:avLst/>
          </a:prstGeom>
          <a:ln w="28575">
            <a:solidFill>
              <a:srgbClr val="CC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1063FD-9133-481B-A311-87BAB7C4D6E7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5981700" y="3695701"/>
            <a:ext cx="323850" cy="275273"/>
          </a:xfrm>
          <a:prstGeom prst="straightConnector1">
            <a:avLst/>
          </a:prstGeom>
          <a:ln w="28575">
            <a:solidFill>
              <a:srgbClr val="CC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104553-B11C-4BB2-891E-ECE1BBEBE6F0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5981700" y="4400551"/>
            <a:ext cx="323850" cy="275273"/>
          </a:xfrm>
          <a:prstGeom prst="straightConnector1">
            <a:avLst/>
          </a:prstGeom>
          <a:ln w="28575">
            <a:solidFill>
              <a:srgbClr val="CC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1D2553E-4082-45B3-9549-D709B2682AD8}"/>
              </a:ext>
            </a:extLst>
          </p:cNvPr>
          <p:cNvSpPr/>
          <p:nvPr/>
        </p:nvSpPr>
        <p:spPr>
          <a:xfrm>
            <a:off x="4371975" y="3368994"/>
            <a:ext cx="2286000" cy="423863"/>
          </a:xfrm>
          <a:prstGeom prst="ellipse">
            <a:avLst/>
          </a:prstGeom>
          <a:solidFill>
            <a:srgbClr val="996600">
              <a:alpha val="40000"/>
            </a:srgbClr>
          </a:solidFill>
          <a:ln>
            <a:solidFill>
              <a:srgbClr val="9966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</a:t>
            </a:r>
            <a:endParaRPr lang="en-US" sz="1800" dirty="0">
              <a:solidFill>
                <a:srgbClr val="99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9C746-AF58-463D-8EEA-25682E7C28B9}"/>
              </a:ext>
            </a:extLst>
          </p:cNvPr>
          <p:cNvSpPr txBox="1"/>
          <p:nvPr/>
        </p:nvSpPr>
        <p:spPr>
          <a:xfrm flipH="1">
            <a:off x="3649611" y="1957240"/>
            <a:ext cx="469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Sfc</a:t>
            </a:r>
            <a:r>
              <a:rPr lang="en-US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friction </a:t>
            </a:r>
            <a:r>
              <a:rPr lang="en-US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meridional flow under Kelvin wave</a:t>
            </a:r>
            <a:endParaRPr lang="en-US" dirty="0">
              <a:solidFill>
                <a:srgbClr val="99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1E1EB0-9EFF-491D-994C-ADC9BC75022A}"/>
              </a:ext>
            </a:extLst>
          </p:cNvPr>
          <p:cNvSpPr/>
          <p:nvPr/>
        </p:nvSpPr>
        <p:spPr>
          <a:xfrm>
            <a:off x="3390900" y="3600716"/>
            <a:ext cx="1219200" cy="1185863"/>
          </a:xfrm>
          <a:prstGeom prst="ellipse">
            <a:avLst/>
          </a:prstGeom>
          <a:solidFill>
            <a:srgbClr val="CC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371328-2279-4B4B-A993-26BD0643E0E3}"/>
              </a:ext>
            </a:extLst>
          </p:cNvPr>
          <p:cNvSpPr/>
          <p:nvPr/>
        </p:nvSpPr>
        <p:spPr>
          <a:xfrm>
            <a:off x="4419600" y="4605337"/>
            <a:ext cx="2286000" cy="423863"/>
          </a:xfrm>
          <a:prstGeom prst="ellipse">
            <a:avLst/>
          </a:prstGeom>
          <a:solidFill>
            <a:srgbClr val="996600">
              <a:alpha val="40000"/>
            </a:srgbClr>
          </a:solidFill>
          <a:ln>
            <a:solidFill>
              <a:srgbClr val="9966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</a:t>
            </a:r>
            <a:endParaRPr lang="en-US" sz="1800" dirty="0">
              <a:solidFill>
                <a:srgbClr val="99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82FF1AF7-EADD-4CB5-9922-646D195F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3820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>
            <a:extLst>
              <a:ext uri="{FF2B5EF4-FFF2-40B4-BE49-F238E27FC236}">
                <a16:creationId xmlns:a16="http://schemas.microsoft.com/office/drawing/2014/main" id="{90135AAC-17E9-4BD5-BDEB-7B7C8DAA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90A46C8E-EC88-4427-BD0E-F4E0B974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3820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>
            <a:extLst>
              <a:ext uri="{FF2B5EF4-FFF2-40B4-BE49-F238E27FC236}">
                <a16:creationId xmlns:a16="http://schemas.microsoft.com/office/drawing/2014/main" id="{972749CE-8595-4B93-941E-CB1077371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9488"/>
            <a:ext cx="373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JJA correlation with preceding ENSO (NDJ): </a:t>
            </a: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Tropospheric temp</a:t>
            </a:r>
            <a:r>
              <a:rPr lang="en-US" altLang="en-US" sz="1600">
                <a:latin typeface="Calibri" panose="020F0502020204030204" pitchFamily="34" charset="0"/>
              </a:rPr>
              <a:t>, </a:t>
            </a:r>
            <a:r>
              <a:rPr lang="en-US" altLang="en-US" sz="1600">
                <a:solidFill>
                  <a:srgbClr val="00CC00"/>
                </a:solidFill>
                <a:latin typeface="Calibri" panose="020F0502020204030204" pitchFamily="34" charset="0"/>
              </a:rPr>
              <a:t>surface wind</a:t>
            </a:r>
            <a:r>
              <a:rPr lang="en-US" altLang="en-US" sz="1600">
                <a:latin typeface="Calibri" panose="020F0502020204030204" pitchFamily="34" charset="0"/>
              </a:rPr>
              <a:t> &amp; rainfall</a:t>
            </a:r>
          </a:p>
        </p:txBody>
      </p:sp>
      <p:sp>
        <p:nvSpPr>
          <p:cNvPr id="110598" name="Text Box 6">
            <a:extLst>
              <a:ext uri="{FF2B5EF4-FFF2-40B4-BE49-F238E27FC236}">
                <a16:creationId xmlns:a16="http://schemas.microsoft.com/office/drawing/2014/main" id="{FA6ED42C-68DF-41BD-95DA-C7DC47FC5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746125"/>
            <a:ext cx="74072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    IO warming </a:t>
            </a:r>
            <a:r>
              <a:rPr lang="en-US" altLang="en-US" sz="2000">
                <a:latin typeface="Calibri" panose="020F0502020204030204" pitchFamily="34" charset="0"/>
                <a:sym typeface="Wingdings" panose="05000000000000000000" pitchFamily="2" charset="2"/>
              </a:rPr>
              <a:t> Warm Kelvin wave into the WP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2000">
                <a:latin typeface="Calibri" panose="020F0502020204030204" pitchFamily="34" charset="0"/>
                <a:sym typeface="Wingdings" panose="05000000000000000000" pitchFamily="2" charset="2"/>
              </a:rPr>
              <a:t> Northeasterly winds to the north under friction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>
                <a:latin typeface="Calibri" panose="020F0502020204030204" pitchFamily="34" charset="0"/>
                <a:sym typeface="Wingdings" panose="05000000000000000000" pitchFamily="2" charset="2"/>
              </a:rPr>
              <a:t> Divergence over NW Pacific  Suppressed convection</a:t>
            </a:r>
            <a:endParaRPr lang="en-US" altLang="en-US" sz="2000">
              <a:latin typeface="Calibri" panose="020F0502020204030204" pitchFamily="34" charset="0"/>
            </a:endParaRP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E931DAA3-2E9D-4CA0-944D-ABBAEAF53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144000" cy="396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CC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latin typeface="Arial" charset="0"/>
              </a:rPr>
              <a:t>Indo-western Pacific Ocean Capacitor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图片 4" descr="Macintosh HD:Users:kaiming:Library:Containers:com.apple.mail:Data:Library:Mail Downloads:2A113F96-F6F3-4C96-94A9-BA15F9A68326:reg_ENSOhighpass_entiretropics.pdf">
            <a:extLst>
              <a:ext uri="{FF2B5EF4-FFF2-40B4-BE49-F238E27FC236}">
                <a16:creationId xmlns:a16="http://schemas.microsoft.com/office/drawing/2014/main" id="{CE2773A2-E2CA-40E8-B5E7-FECCA4158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13"/>
          <a:stretch/>
        </p:blipFill>
        <p:spPr bwMode="auto">
          <a:xfrm>
            <a:off x="1182688" y="1971675"/>
            <a:ext cx="6588125" cy="230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3">
            <a:extLst>
              <a:ext uri="{FF2B5EF4-FFF2-40B4-BE49-F238E27FC236}">
                <a16:creationId xmlns:a16="http://schemas.microsoft.com/office/drawing/2014/main" id="{E2161879-C42A-47F6-8451-B609D322A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25" y="695325"/>
            <a:ext cx="64706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IO Warming 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  <a:sym typeface="Wingdings" panose="05000000000000000000" pitchFamily="2" charset="2"/>
              </a:rPr>
              <a:t> NW Pacific anticyclone  Easterly anomalies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  <a:sym typeface="Wingdings" panose="05000000000000000000" pitchFamily="2" charset="2"/>
              </a:rPr>
              <a:t>Reduced SW monsoon</a:t>
            </a:r>
            <a:endParaRPr kumimoji="1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cxnSp>
        <p:nvCxnSpPr>
          <p:cNvPr id="112644" name="Straight Arrow Connector 5">
            <a:extLst>
              <a:ext uri="{FF2B5EF4-FFF2-40B4-BE49-F238E27FC236}">
                <a16:creationId xmlns:a16="http://schemas.microsoft.com/office/drawing/2014/main" id="{06970696-EC6C-493B-859C-3DECC67B86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15000" y="1152525"/>
            <a:ext cx="381000" cy="423863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45" name="Straight Arrow Connector 8">
            <a:extLst>
              <a:ext uri="{FF2B5EF4-FFF2-40B4-BE49-F238E27FC236}">
                <a16:creationId xmlns:a16="http://schemas.microsoft.com/office/drawing/2014/main" id="{E24CA966-7B36-44EB-A846-32C4DC0EB91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438400" y="1152525"/>
            <a:ext cx="762000" cy="423863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1418E4A4-C5A6-4B18-81D2-6634B263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223838"/>
            <a:ext cx="9124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ndo-western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acific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cean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apacitor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IPOC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alligraphy" panose="03010101010101010101" pitchFamily="66" charset="0"/>
                <a:ea typeface="SimSun" panose="02010600030101010101" pitchFamily="2" charset="-122"/>
                <a:cs typeface="+mn-cs"/>
              </a:rPr>
              <a:t>)</a:t>
            </a:r>
            <a:endParaRPr kumimoji="1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Calligraphy" panose="03010101010101010101" pitchFamily="66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21979A-27E0-48E6-9B44-0782A052B5C7}"/>
              </a:ext>
            </a:extLst>
          </p:cNvPr>
          <p:cNvSpPr/>
          <p:nvPr/>
        </p:nvSpPr>
        <p:spPr bwMode="auto">
          <a:xfrm>
            <a:off x="838201" y="4343400"/>
            <a:ext cx="7121838" cy="247480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13AE10A-B4D7-4BF7-AD49-ACAE5B933A21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5710541"/>
            <a:ext cx="8305800" cy="704851"/>
            <a:chOff x="336" y="2736"/>
            <a:chExt cx="5232" cy="444"/>
          </a:xfrm>
        </p:grpSpPr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65E9800D-4A50-4783-B257-B8202BCF0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832"/>
              <a:ext cx="52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F346907D-4DAD-4D0E-B77C-D231DF8EF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35168AA2-9C87-4A9C-9702-762B0A918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9A13BFA1-E8E1-4573-B097-65917B4AB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66B0134C-B25D-4230-843E-A97D3F816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116CC4AC-E6E8-4D80-B70D-9A9BEFCCC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5C7DFD5B-A9AD-4597-AE6C-2CB76057A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880"/>
              <a:ext cx="4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Dec</a:t>
              </a: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6B983D65-3DDA-4228-9E21-1652942A1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6" y="2880"/>
              <a:ext cx="4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Sept</a:t>
              </a:r>
            </a:p>
          </p:txBody>
        </p:sp>
        <p:sp>
          <p:nvSpPr>
            <p:cNvPr id="17" name="Text Box 11">
              <a:extLst>
                <a:ext uri="{FF2B5EF4-FFF2-40B4-BE49-F238E27FC236}">
                  <a16:creationId xmlns:a16="http://schemas.microsoft.com/office/drawing/2014/main" id="{83E16CD1-AAD0-4354-8B4A-90D267BFB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" y="2880"/>
              <a:ext cx="3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Jun</a:t>
              </a:r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B653AC1F-2141-45F5-A945-219FAE690F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6" y="2880"/>
              <a:ext cx="44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Mar</a:t>
              </a: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F7E938CB-E9D8-4892-A8FC-27AB2C1F2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6" y="2880"/>
              <a:ext cx="3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Jun</a:t>
              </a: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EE6B1DC2-9F2E-4E75-9021-027F54253F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6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1" name="Text Box 15">
              <a:extLst>
                <a:ext uri="{FF2B5EF4-FFF2-40B4-BE49-F238E27FC236}">
                  <a16:creationId xmlns:a16="http://schemas.microsoft.com/office/drawing/2014/main" id="{E7A8DD0C-594C-4EC5-A7A4-6EE010EF8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889"/>
              <a:ext cx="4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Sept</a:t>
              </a:r>
            </a:p>
          </p:txBody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64D5584F-3955-47A5-B7B1-42F2877AB21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181902"/>
            <a:ext cx="6629400" cy="476251"/>
            <a:chOff x="816" y="3408"/>
            <a:chExt cx="4176" cy="300"/>
          </a:xfrm>
        </p:grpSpPr>
        <p:sp>
          <p:nvSpPr>
            <p:cNvPr id="23" name="Text Box 17">
              <a:extLst>
                <a:ext uri="{FF2B5EF4-FFF2-40B4-BE49-F238E27FC236}">
                  <a16:creationId xmlns:a16="http://schemas.microsoft.com/office/drawing/2014/main" id="{B607DC8A-DBCD-474A-86DD-42AA4FC95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408"/>
              <a:ext cx="2928" cy="29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00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               </a:t>
              </a:r>
              <a:r>
                <a: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IO warming/IPOC</a:t>
              </a:r>
            </a:p>
          </p:txBody>
        </p:sp>
        <p:sp>
          <p:nvSpPr>
            <p:cNvPr id="24" name="Text Box 18">
              <a:extLst>
                <a:ext uri="{FF2B5EF4-FFF2-40B4-BE49-F238E27FC236}">
                  <a16:creationId xmlns:a16="http://schemas.microsoft.com/office/drawing/2014/main" id="{87EC4BB4-9DF5-4B45-ADDF-83E5C63FB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417"/>
              <a:ext cx="1392" cy="29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33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IOD</a:t>
              </a:r>
            </a:p>
          </p:txBody>
        </p:sp>
      </p:grpSp>
      <p:sp>
        <p:nvSpPr>
          <p:cNvPr id="25" name="Text Box 19">
            <a:extLst>
              <a:ext uri="{FF2B5EF4-FFF2-40B4-BE49-F238E27FC236}">
                <a16:creationId xmlns:a16="http://schemas.microsoft.com/office/drawing/2014/main" id="{66512C0B-5BFC-4825-8219-BB82C006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320135"/>
            <a:ext cx="4343400" cy="46166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</a:t>
            </a:r>
            <a:r>
              <a:rPr kumimoji="1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ENSO</a:t>
            </a: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A03D26C4-43DC-4D6D-90BE-80753F0B5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557" y="4719935"/>
            <a:ext cx="3097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Modes of IO variability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3683C1-D56B-F47E-8E3E-1DD799EC20F2}"/>
              </a:ext>
            </a:extLst>
          </p:cNvPr>
          <p:cNvSpPr/>
          <p:nvPr/>
        </p:nvSpPr>
        <p:spPr>
          <a:xfrm>
            <a:off x="8153400" y="6550967"/>
            <a:ext cx="102454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en-US" sz="1400" b="1" dirty="0">
                <a:latin typeface="Calibri"/>
                <a:ea typeface="宋体"/>
              </a:rPr>
              <a:t>Fig. 11.13</a:t>
            </a:r>
            <a:r>
              <a:rPr kumimoji="0" lang="en-US" altLang="en-US" sz="1400" dirty="0">
                <a:latin typeface="Calibri"/>
                <a:ea typeface="宋体"/>
              </a:rPr>
              <a:t>a</a:t>
            </a:r>
            <a:endParaRPr kumimoji="0" lang="en-US" altLang="en-US" sz="1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 flipH="1">
            <a:off x="1405956" y="5286943"/>
            <a:ext cx="5690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AAC is anchored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on the south flank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by the mean confluence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of the monsoon westerlies (orange) and easterly trades (blue block arrow). 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940D42A-7AD4-D44D-A83E-064BABE49326}"/>
              </a:ext>
            </a:extLst>
          </p:cNvPr>
          <p:cNvGrpSpPr>
            <a:grpSpLocks noChangeAspect="1"/>
          </p:cNvGrpSpPr>
          <p:nvPr/>
        </p:nvGrpSpPr>
        <p:grpSpPr>
          <a:xfrm>
            <a:off x="1646260" y="1825621"/>
            <a:ext cx="5177717" cy="3398756"/>
            <a:chOff x="2347785" y="873369"/>
            <a:chExt cx="7042399" cy="4519246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24298363-ED00-834C-A8D4-17A3325288A0}"/>
                </a:ext>
              </a:extLst>
            </p:cNvPr>
            <p:cNvGrpSpPr/>
            <p:nvPr/>
          </p:nvGrpSpPr>
          <p:grpSpPr>
            <a:xfrm>
              <a:off x="2391507" y="873369"/>
              <a:ext cx="6998677" cy="4519246"/>
              <a:chOff x="4114800" y="1295400"/>
              <a:chExt cx="3733800" cy="2354404"/>
            </a:xfrm>
          </p:grpSpPr>
          <p:pic>
            <p:nvPicPr>
              <p:cNvPr id="40" name="Picture 4">
                <a:extLst>
                  <a:ext uri="{FF2B5EF4-FFF2-40B4-BE49-F238E27FC236}">
                    <a16:creationId xmlns:a16="http://schemas.microsoft.com/office/drawing/2014/main" id="{84B41A97-5E07-E648-9B51-C55A048768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22" t="7524" r="4799" b="40752"/>
              <a:stretch>
                <a:fillRect/>
              </a:stretch>
            </p:blipFill>
            <p:spPr bwMode="auto">
              <a:xfrm>
                <a:off x="4114800" y="1295400"/>
                <a:ext cx="3733800" cy="2354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Arrow: Right 3">
                <a:extLst>
                  <a:ext uri="{FF2B5EF4-FFF2-40B4-BE49-F238E27FC236}">
                    <a16:creationId xmlns:a16="http://schemas.microsoft.com/office/drawing/2014/main" id="{6E8935B3-1DE1-3448-9179-44B5738F87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32943">
                <a:off x="4704614" y="2432481"/>
                <a:ext cx="536329" cy="274836"/>
              </a:xfrm>
              <a:prstGeom prst="rightArrow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Arrow: Right 14">
                <a:extLst>
                  <a:ext uri="{FF2B5EF4-FFF2-40B4-BE49-F238E27FC236}">
                    <a16:creationId xmlns:a16="http://schemas.microsoft.com/office/drawing/2014/main" id="{1E5D361B-397B-3A41-9D84-91B68BD5BF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30259">
                <a:off x="5330496" y="2407190"/>
                <a:ext cx="426720" cy="188731"/>
              </a:xfrm>
              <a:prstGeom prst="rightArrow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Arrow: Right 15">
                <a:extLst>
                  <a:ext uri="{FF2B5EF4-FFF2-40B4-BE49-F238E27FC236}">
                    <a16:creationId xmlns:a16="http://schemas.microsoft.com/office/drawing/2014/main" id="{2203DCD0-65C6-D541-8E4B-FECA23839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34014">
                <a:off x="6103904" y="2410421"/>
                <a:ext cx="426720" cy="187044"/>
              </a:xfrm>
              <a:prstGeom prst="rightArrow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Arrow: Right 16">
                <a:extLst>
                  <a:ext uri="{FF2B5EF4-FFF2-40B4-BE49-F238E27FC236}">
                    <a16:creationId xmlns:a16="http://schemas.microsoft.com/office/drawing/2014/main" id="{4D437556-2BB0-7D4F-9F87-DDE9FDF0C8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61872" flipH="1" flipV="1">
                <a:off x="7055246" y="2383422"/>
                <a:ext cx="426720" cy="247831"/>
              </a:xfrm>
              <a:prstGeom prst="rightArrow">
                <a:avLst/>
              </a:prstGeom>
              <a:solidFill>
                <a:srgbClr val="00B0F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oup 19">
                <a:extLst>
                  <a:ext uri="{FF2B5EF4-FFF2-40B4-BE49-F238E27FC236}">
                    <a16:creationId xmlns:a16="http://schemas.microsoft.com/office/drawing/2014/main" id="{DDE60652-6D38-EE49-8208-5CEDB06874D1}"/>
                  </a:ext>
                </a:extLst>
              </p:cNvPr>
              <p:cNvGrpSpPr/>
              <p:nvPr/>
            </p:nvGrpSpPr>
            <p:grpSpPr>
              <a:xfrm>
                <a:off x="5165208" y="1937812"/>
                <a:ext cx="2445247" cy="649652"/>
                <a:chOff x="3111755" y="4885855"/>
                <a:chExt cx="4722909" cy="1017175"/>
              </a:xfrm>
              <a:solidFill>
                <a:srgbClr val="FF9900">
                  <a:alpha val="30196"/>
                </a:srgbClr>
              </a:solidFill>
            </p:grpSpPr>
            <p:sp>
              <p:nvSpPr>
                <p:cNvPr id="46" name="Oval 20">
                  <a:extLst>
                    <a:ext uri="{FF2B5EF4-FFF2-40B4-BE49-F238E27FC236}">
                      <a16:creationId xmlns:a16="http://schemas.microsoft.com/office/drawing/2014/main" id="{3E2B3339-7B4B-4D45-854E-62A9EDDD26D5}"/>
                    </a:ext>
                  </a:extLst>
                </p:cNvPr>
                <p:cNvSpPr/>
                <p:nvPr/>
              </p:nvSpPr>
              <p:spPr>
                <a:xfrm rot="21273335">
                  <a:off x="3111755" y="4886915"/>
                  <a:ext cx="4722909" cy="983062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rPr>
                    <a:t> AAC</a:t>
                  </a:r>
                </a:p>
              </p:txBody>
            </p:sp>
            <p:cxnSp>
              <p:nvCxnSpPr>
                <p:cNvPr id="47" name="Straight Arrow Connector 21">
                  <a:extLst>
                    <a:ext uri="{FF2B5EF4-FFF2-40B4-BE49-F238E27FC236}">
                      <a16:creationId xmlns:a16="http://schemas.microsoft.com/office/drawing/2014/main" id="{26708DE7-AB77-FD4E-A97F-E8B75B797D80}"/>
                    </a:ext>
                  </a:extLst>
                </p:cNvPr>
                <p:cNvCxnSpPr/>
                <p:nvPr/>
              </p:nvCxnSpPr>
              <p:spPr>
                <a:xfrm rot="21273335">
                  <a:off x="5291893" y="4885855"/>
                  <a:ext cx="248574" cy="0"/>
                </a:xfrm>
                <a:prstGeom prst="straightConnector1">
                  <a:avLst/>
                </a:prstGeom>
                <a:grpFill/>
                <a:ln w="28575" cap="flat" cmpd="sng" algn="ctr">
                  <a:solidFill>
                    <a:srgbClr val="C00000"/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</p:spPr>
            </p:cxnSp>
            <p:cxnSp>
              <p:nvCxnSpPr>
                <p:cNvPr id="48" name="Straight Arrow Connector 23">
                  <a:extLst>
                    <a:ext uri="{FF2B5EF4-FFF2-40B4-BE49-F238E27FC236}">
                      <a16:creationId xmlns:a16="http://schemas.microsoft.com/office/drawing/2014/main" id="{1465F247-1DEF-BA43-A123-21695048D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5031" y="5875528"/>
                  <a:ext cx="251879" cy="27502"/>
                </a:xfrm>
                <a:prstGeom prst="straightConnector1">
                  <a:avLst/>
                </a:prstGeom>
                <a:grpFill/>
                <a:ln w="28575" cap="flat" cmpd="sng" algn="ctr">
                  <a:solidFill>
                    <a:srgbClr val="C00000"/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</p:spPr>
            </p:cxnSp>
          </p:grpSp>
        </p:grpSp>
        <p:cxnSp>
          <p:nvCxnSpPr>
            <p:cNvPr id="38" name="直线连接符 37">
              <a:extLst>
                <a:ext uri="{FF2B5EF4-FFF2-40B4-BE49-F238E27FC236}">
                  <a16:creationId xmlns:a16="http://schemas.microsoft.com/office/drawing/2014/main" id="{7CA57E71-928B-3D4C-AEFF-A7F651AD0D6F}"/>
                </a:ext>
              </a:extLst>
            </p:cNvPr>
            <p:cNvCxnSpPr/>
            <p:nvPr/>
          </p:nvCxnSpPr>
          <p:spPr>
            <a:xfrm>
              <a:off x="2391507" y="982980"/>
              <a:ext cx="0" cy="41148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AEB9920E-68B8-4D48-8E52-5E42DF8D5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6" t="56470" r="64462" b="40752"/>
            <a:stretch/>
          </p:blipFill>
          <p:spPr bwMode="auto">
            <a:xfrm>
              <a:off x="2347785" y="5149901"/>
              <a:ext cx="454010" cy="24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970EEFF-B775-4426-A8CA-4A5EDEF2DA16}"/>
                  </a:ext>
                </a:extLst>
              </p:cNvPr>
              <p:cNvSpPr txBox="1"/>
              <p:nvPr/>
            </p:nvSpPr>
            <p:spPr>
              <a:xfrm>
                <a:off x="4630670" y="1096693"/>
                <a:ext cx="2074929" cy="619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𝐶𝐾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̅"/>
                          <m:ctrlPr>
                            <a:rPr lang="en-US" sz="1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sz="180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970EEFF-B775-4426-A8CA-4A5EDEF2D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670" y="1096693"/>
                <a:ext cx="2074929" cy="619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A398172-9746-4079-9E4D-FFAA81EF4F25}"/>
              </a:ext>
            </a:extLst>
          </p:cNvPr>
          <p:cNvSpPr txBox="1"/>
          <p:nvPr/>
        </p:nvSpPr>
        <p:spPr>
          <a:xfrm flipH="1">
            <a:off x="1701070" y="1259990"/>
            <a:ext cx="30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  <a:cs typeface="Calibri" pitchFamily="34" charset="0"/>
              </a:rPr>
              <a:t>Barotropic energy conversion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6EE8C-2650-46D1-927F-FC1D9C143F87}"/>
              </a:ext>
            </a:extLst>
          </p:cNvPr>
          <p:cNvSpPr txBox="1"/>
          <p:nvPr/>
        </p:nvSpPr>
        <p:spPr>
          <a:xfrm flipH="1">
            <a:off x="2191581" y="4632349"/>
            <a:ext cx="247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JJA mean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precip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&amp; wind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9B148D-6F53-453E-BA40-526C354A92F5}"/>
              </a:ext>
            </a:extLst>
          </p:cNvPr>
          <p:cNvSpPr txBox="1"/>
          <p:nvPr/>
        </p:nvSpPr>
        <p:spPr>
          <a:xfrm>
            <a:off x="868533" y="442111"/>
            <a:ext cx="8090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Anomalous anticyclonic circulation (AAC) as a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mode of monsoon variability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4C457-EB5E-5DE8-C0D0-E783E8B5A285}"/>
              </a:ext>
            </a:extLst>
          </p:cNvPr>
          <p:cNvSpPr txBox="1"/>
          <p:nvPr/>
        </p:nvSpPr>
        <p:spPr>
          <a:xfrm>
            <a:off x="381000" y="6324600"/>
            <a:ext cx="1933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itchFamily="34" charset="0"/>
                <a:cs typeface="Calibri" pitchFamily="34" charset="0"/>
              </a:rPr>
              <a:t>Fig. 11.B1.2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. 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9B670D1-63ED-2A1D-CD2E-54C15FD2C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830"/>
            <a:ext cx="9144000" cy="5512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BF73AD-7AF4-54BD-DFBD-1DB8C654B3F1}"/>
              </a:ext>
            </a:extLst>
          </p:cNvPr>
          <p:cNvSpPr txBox="1"/>
          <p:nvPr/>
        </p:nvSpPr>
        <p:spPr>
          <a:xfrm>
            <a:off x="2667000" y="21116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Twin cyclones on May 9, 2022</a:t>
            </a:r>
          </a:p>
        </p:txBody>
      </p:sp>
    </p:spTree>
    <p:extLst>
      <p:ext uri="{BB962C8B-B14F-4D97-AF65-F5344CB8AC3E}">
        <p14:creationId xmlns:p14="http://schemas.microsoft.com/office/powerpoint/2010/main" val="2364452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8" name="Rectangle 5"/>
          <p:cNvSpPr>
            <a:spLocks noChangeArrowheads="1"/>
          </p:cNvSpPr>
          <p:nvPr/>
        </p:nvSpPr>
        <p:spPr bwMode="auto">
          <a:xfrm>
            <a:off x="622300" y="5221293"/>
            <a:ext cx="8140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 b="1" dirty="0">
                <a:latin typeface="Calibri"/>
                <a:ea typeface="宋体"/>
                <a:cs typeface="Calibri"/>
              </a:rPr>
              <a:t>Fig. 11.17</a:t>
            </a:r>
            <a:r>
              <a:rPr lang="en-US" altLang="en-US" sz="1400" dirty="0">
                <a:latin typeface="Calibri"/>
                <a:ea typeface="宋体"/>
                <a:cs typeface="Calibri"/>
              </a:rPr>
              <a:t>. EOF1 of JJA SLP (upper panel) and EOF2 of JJA precipitation (lower) variability for 1980-2001, obtained from (right) observations, and (left) 11-model mean prediction initialized in May. Temporal correlation in PC between observations and MME prediction is noted in parentheses. Vectors represent the 850 </a:t>
            </a:r>
            <a:r>
              <a:rPr lang="en-US" altLang="en-US" sz="1400" dirty="0" err="1">
                <a:latin typeface="Calibri"/>
                <a:ea typeface="宋体"/>
                <a:cs typeface="Calibri"/>
              </a:rPr>
              <a:t>hPa</a:t>
            </a:r>
            <a:r>
              <a:rPr lang="en-US" altLang="en-US" sz="1400" dirty="0">
                <a:latin typeface="Calibri"/>
                <a:ea typeface="宋体"/>
                <a:cs typeface="Calibri"/>
              </a:rPr>
              <a:t> wind anomalies (m s</a:t>
            </a:r>
            <a:r>
              <a:rPr lang="en-US" altLang="en-US" sz="1400" baseline="30000" dirty="0">
                <a:latin typeface="Calibri"/>
                <a:ea typeface="宋体"/>
                <a:cs typeface="Calibri"/>
              </a:rPr>
              <a:t>−1</a:t>
            </a:r>
            <a:r>
              <a:rPr lang="en-US" altLang="en-US" sz="1400" dirty="0">
                <a:latin typeface="Calibri"/>
                <a:ea typeface="宋体"/>
                <a:cs typeface="Calibri"/>
              </a:rPr>
              <a:t>) regressed against the SLP PC. Chowdary et al. (2010). </a:t>
            </a:r>
            <a:endParaRPr lang="en-US" altLang="en-US" sz="1400" dirty="0">
              <a:latin typeface="Calibri"/>
              <a:cs typeface="Calibri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6055650-946C-AC48-A04E-AB58F3D2D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" t="1507"/>
          <a:stretch/>
        </p:blipFill>
        <p:spPr>
          <a:xfrm>
            <a:off x="2133600" y="838200"/>
            <a:ext cx="4640043" cy="4191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ED088D4-C9E1-C7A3-F324-A727E78FE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62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May 1 prediction of summer (JJA) anomalies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F0B15-5DD0-CA94-D7E8-F61DF4397211}"/>
              </a:ext>
            </a:extLst>
          </p:cNvPr>
          <p:cNvSpPr txBox="1"/>
          <p:nvPr/>
        </p:nvSpPr>
        <p:spPr>
          <a:xfrm rot="21241206">
            <a:off x="5562600" y="1676400"/>
            <a:ext cx="609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AAC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4368D-73D9-3CA8-F94D-96614DD81186}"/>
              </a:ext>
            </a:extLst>
          </p:cNvPr>
          <p:cNvSpPr txBox="1"/>
          <p:nvPr/>
        </p:nvSpPr>
        <p:spPr>
          <a:xfrm rot="21103949">
            <a:off x="5090439" y="3279577"/>
            <a:ext cx="1462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/>
                <a:cs typeface="Calibri"/>
              </a:rPr>
              <a:t>Enhanced </a:t>
            </a:r>
            <a:r>
              <a:rPr kumimoji="1" lang="en-US" alt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宋体"/>
                <a:cs typeface="Calibri"/>
              </a:rPr>
              <a:t>Meiyu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28B37-45D0-F462-1122-60DCDA3991F0}"/>
              </a:ext>
            </a:extLst>
          </p:cNvPr>
          <p:cNvSpPr txBox="1"/>
          <p:nvPr/>
        </p:nvSpPr>
        <p:spPr>
          <a:xfrm>
            <a:off x="576811" y="1713116"/>
            <a:ext cx="1814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/>
                <a:cs typeface="Calibri"/>
              </a:rPr>
              <a:t>SLP &amp; 850 </a:t>
            </a:r>
            <a:r>
              <a:rPr kumimoji="1" lang="en-US" alt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宋体"/>
                <a:cs typeface="Calibri"/>
              </a:rPr>
              <a:t>hPa</a:t>
            </a:r>
            <a:r>
              <a:rPr kumimoji="1" lang="en-US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/>
                <a:cs typeface="Calibri"/>
              </a:rPr>
              <a:t> wind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015F7-2770-5004-EF46-0FA4CB040802}"/>
              </a:ext>
            </a:extLst>
          </p:cNvPr>
          <p:cNvSpPr txBox="1"/>
          <p:nvPr/>
        </p:nvSpPr>
        <p:spPr>
          <a:xfrm>
            <a:off x="1524000" y="3733800"/>
            <a:ext cx="747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宋体"/>
                <a:cs typeface="Calibri"/>
              </a:rPr>
              <a:t>Precip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A66B12-3BF9-4254-A91A-A5BC9AAD2A0E}"/>
              </a:ext>
            </a:extLst>
          </p:cNvPr>
          <p:cNvSpPr txBox="1"/>
          <p:nvPr/>
        </p:nvSpPr>
        <p:spPr>
          <a:xfrm>
            <a:off x="304800" y="304800"/>
            <a:ext cx="8456613" cy="58169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    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Summary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Semi-annual cycle of eq. zonal wind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  <a:sym typeface="Wingdings" pitchFamily="2" charset="2"/>
              </a:rPr>
              <a:t>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  <a:sym typeface="Wingdings" pitchFamily="2" charset="2"/>
              </a:rPr>
              <a:t>Wyrtki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  <a:sym typeface="Wingdings" pitchFamily="2" charset="2"/>
              </a:rPr>
              <a:t> jets, resonance of the IO dynamic basin mode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Indian Ocean dipole mode,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Bjerknes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 feedback phase locked by alongshore wind, El Nino forcing via weakened Walker circulation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SW Indian Ocean thermocline ridge, thermocline feedback, ocean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Rossby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 waves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</a:rPr>
              <a:t>IPOC: El Nino-induced basin warming interacts with the NW Pacific anticyclone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  <a:sym typeface="Wingdings" pitchFamily="2" charset="2"/>
              </a:rPr>
              <a:t> long persistence &amp; last echoes of El Nino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  <a:sym typeface="Wingdings" pitchFamily="2" charset="2"/>
              </a:rPr>
              <a:t>ENSO and IPOC affect Asian monsoon regions, but project poorly on the spatial pattern of the mean monsoon.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SimSun" panose="02010600030101010101" pitchFamily="2" charset="-122"/>
                <a:cs typeface="+mn-cs"/>
                <a:sym typeface="Wingdings" pitchFamily="2" charset="2"/>
              </a:rPr>
              <a:t>Predictability of the IO-NWP coupled mode</a:t>
            </a: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ear that is sitting on the branch of a tree&#10;&#10;Description automatically generated">
            <a:extLst>
              <a:ext uri="{FF2B5EF4-FFF2-40B4-BE49-F238E27FC236}">
                <a16:creationId xmlns:a16="http://schemas.microsoft.com/office/drawing/2014/main" id="{647FD70F-1E3E-4826-BED9-77316D9A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3"/>
          <a:stretch/>
        </p:blipFill>
        <p:spPr>
          <a:xfrm>
            <a:off x="6791566" y="4331567"/>
            <a:ext cx="1972788" cy="168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21F28A-2333-4299-B730-43D8CFC38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758" y="4123594"/>
            <a:ext cx="2636193" cy="2104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4EF23-D0B7-468A-954D-3B6815149D4F}"/>
              </a:ext>
            </a:extLst>
          </p:cNvPr>
          <p:cNvSpPr txBox="1"/>
          <p:nvPr/>
        </p:nvSpPr>
        <p:spPr>
          <a:xfrm>
            <a:off x="6791588" y="4383062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wildfire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3194FE-F9FA-46FB-8275-EBD55F416FA6}"/>
              </a:ext>
            </a:extLst>
          </p:cNvPr>
          <p:cNvCxnSpPr>
            <a:cxnSpLocks/>
          </p:cNvCxnSpPr>
          <p:nvPr/>
        </p:nvCxnSpPr>
        <p:spPr>
          <a:xfrm flipH="1" flipV="1">
            <a:off x="6327951" y="5348906"/>
            <a:ext cx="730310" cy="153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A870923-C6CA-4B6A-8E65-A759BCF00F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95" t="16676" r="25891"/>
          <a:stretch/>
        </p:blipFill>
        <p:spPr>
          <a:xfrm flipH="1">
            <a:off x="1502361" y="1964692"/>
            <a:ext cx="2343126" cy="2287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A442E-08DF-4BF0-BD7E-F74145A34354}"/>
              </a:ext>
            </a:extLst>
          </p:cNvPr>
          <p:cNvSpPr txBox="1"/>
          <p:nvPr/>
        </p:nvSpPr>
        <p:spPr>
          <a:xfrm>
            <a:off x="3696158" y="6179069"/>
            <a:ext cx="28179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Indian Ocean Dipole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Sept-Nov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A2E07-8F5C-48EF-946C-EA83E8573DEF}"/>
              </a:ext>
            </a:extLst>
          </p:cNvPr>
          <p:cNvSpPr txBox="1"/>
          <p:nvPr/>
        </p:nvSpPr>
        <p:spPr>
          <a:xfrm>
            <a:off x="3022580" y="3877264"/>
            <a:ext cx="96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locusts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63C99D-7BCA-4544-8982-1D12B8274EC1}"/>
              </a:ext>
            </a:extLst>
          </p:cNvPr>
          <p:cNvCxnSpPr>
            <a:cxnSpLocks/>
          </p:cNvCxnSpPr>
          <p:nvPr/>
        </p:nvCxnSpPr>
        <p:spPr>
          <a:xfrm>
            <a:off x="3691758" y="4128145"/>
            <a:ext cx="305464" cy="742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AEFFD2-B870-446A-B09A-D0329CA059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12" r="27901" b="13178"/>
          <a:stretch/>
        </p:blipFill>
        <p:spPr>
          <a:xfrm>
            <a:off x="3845488" y="1242796"/>
            <a:ext cx="4777371" cy="20100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A111D6-C5ED-4EA6-B6DB-B0C04BD587FE}"/>
              </a:ext>
            </a:extLst>
          </p:cNvPr>
          <p:cNvSpPr/>
          <p:nvPr/>
        </p:nvSpPr>
        <p:spPr>
          <a:xfrm>
            <a:off x="4125442" y="3098755"/>
            <a:ext cx="47773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Indian Ocean warming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AAC  excessive rains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June-August 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ABD47-D306-448A-8333-1BF54C6C048B}"/>
              </a:ext>
            </a:extLst>
          </p:cNvPr>
          <p:cNvGrpSpPr/>
          <p:nvPr/>
        </p:nvGrpSpPr>
        <p:grpSpPr>
          <a:xfrm>
            <a:off x="4529981" y="1821423"/>
            <a:ext cx="1901888" cy="308077"/>
            <a:chOff x="3077588" y="4817491"/>
            <a:chExt cx="1901888" cy="30807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D53013-04D7-4B10-9A45-FE4F8F24E023}"/>
                </a:ext>
              </a:extLst>
            </p:cNvPr>
            <p:cNvSpPr/>
            <p:nvPr/>
          </p:nvSpPr>
          <p:spPr>
            <a:xfrm rot="21435464">
              <a:off x="3077588" y="4820192"/>
              <a:ext cx="1901888" cy="29876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E7846CE-2883-4C74-A1B4-7D45F50FD7B5}"/>
                </a:ext>
              </a:extLst>
            </p:cNvPr>
            <p:cNvCxnSpPr/>
            <p:nvPr/>
          </p:nvCxnSpPr>
          <p:spPr>
            <a:xfrm>
              <a:off x="4094208" y="4817491"/>
              <a:ext cx="74140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A1B086D-619B-4D41-A1FE-EDEFF31B39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8749" y="5125568"/>
              <a:ext cx="152400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2DF077F-CFB1-44D9-85D0-9520A7B2C2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5057835"/>
              <a:ext cx="76200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A picture containing water, outdoor, building, boat&#10;&#10;Description automatically generated">
            <a:extLst>
              <a:ext uri="{FF2B5EF4-FFF2-40B4-BE49-F238E27FC236}">
                <a16:creationId xmlns:a16="http://schemas.microsoft.com/office/drawing/2014/main" id="{EECC4923-A660-4472-BE61-0E67D9D28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74" y="463501"/>
            <a:ext cx="2303048" cy="12932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62808C8-E5F0-40C9-92F9-BF5759B7205B}"/>
              </a:ext>
            </a:extLst>
          </p:cNvPr>
          <p:cNvSpPr txBox="1"/>
          <p:nvPr/>
        </p:nvSpPr>
        <p:spPr>
          <a:xfrm>
            <a:off x="7192839" y="2658691"/>
            <a:ext cx="183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SST, June 2020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D8372ACC-448F-4658-A9B0-95CBA8727C84}"/>
              </a:ext>
            </a:extLst>
          </p:cNvPr>
          <p:cNvSpPr/>
          <p:nvPr/>
        </p:nvSpPr>
        <p:spPr>
          <a:xfrm rot="19633970" flipH="1">
            <a:off x="4706198" y="3703352"/>
            <a:ext cx="531380" cy="273733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C32426-428E-43AE-AA05-4B494BE575B6}"/>
              </a:ext>
            </a:extLst>
          </p:cNvPr>
          <p:cNvSpPr txBox="1"/>
          <p:nvPr/>
        </p:nvSpPr>
        <p:spPr>
          <a:xfrm>
            <a:off x="192037" y="5075655"/>
            <a:ext cx="3373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IPOC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mostly forced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Nino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not during 12 months of Sept 19 - Aug 20.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372CA8-2DBF-49AC-ACD8-F95BFACE0C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929" y="-4453"/>
            <a:ext cx="5640940" cy="9114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B775D3-C819-4B42-AC97-2051D0EC01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358" y="336517"/>
            <a:ext cx="628569" cy="2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60FB84E-8417-8729-69BC-4E0FECB8B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61" y="4764029"/>
            <a:ext cx="1558711" cy="208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11154-A526-FCA9-92DC-410BD411F33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 t="67509"/>
          <a:stretch/>
        </p:blipFill>
        <p:spPr>
          <a:xfrm>
            <a:off x="270464" y="644885"/>
            <a:ext cx="3682933" cy="247217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DDA7AB-9E78-4BD6-A6C7-B66C5DEDE9CF}"/>
              </a:ext>
            </a:extLst>
          </p:cNvPr>
          <p:cNvSpPr/>
          <p:nvPr/>
        </p:nvSpPr>
        <p:spPr>
          <a:xfrm rot="21029648">
            <a:off x="5849899" y="1588559"/>
            <a:ext cx="1295400" cy="555926"/>
          </a:xfrm>
          <a:prstGeom prst="ellips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EDCCA-1AB6-48C3-BFB5-94C7A0E204D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9" r="49994" b="29987"/>
          <a:stretch/>
        </p:blipFill>
        <p:spPr>
          <a:xfrm>
            <a:off x="4229575" y="644885"/>
            <a:ext cx="3682933" cy="279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40AEC-3E6D-41D5-8B38-3A0971956F0A}"/>
              </a:ext>
            </a:extLst>
          </p:cNvPr>
          <p:cNvSpPr txBox="1"/>
          <p:nvPr/>
        </p:nvSpPr>
        <p:spPr>
          <a:xfrm>
            <a:off x="4134446" y="541187"/>
            <a:ext cx="3815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Dyn prediction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initialized in April 2020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BFAB95-7A4F-491E-87DD-7F9DE6236F18}"/>
              </a:ext>
            </a:extLst>
          </p:cNvPr>
          <p:cNvSpPr/>
          <p:nvPr/>
        </p:nvSpPr>
        <p:spPr>
          <a:xfrm>
            <a:off x="4024787" y="541187"/>
            <a:ext cx="3965422" cy="47612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2BB11-480E-46F4-AC5E-7EE48C1425EE}"/>
              </a:ext>
            </a:extLst>
          </p:cNvPr>
          <p:cNvSpPr txBox="1"/>
          <p:nvPr/>
        </p:nvSpPr>
        <p:spPr>
          <a:xfrm>
            <a:off x="4082143" y="3825063"/>
            <a:ext cx="386736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Indian Ocean/East Asian climate is more predictable than thought</a:t>
            </a: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2020 summer marks a milestone of dynamic models outperforming empirical forecast.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79CEDEF-5290-4186-BA79-BCFB04550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6"/>
          <a:stretch/>
        </p:blipFill>
        <p:spPr bwMode="auto">
          <a:xfrm>
            <a:off x="416639" y="3546588"/>
            <a:ext cx="3246940" cy="197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5">
            <a:extLst>
              <a:ext uri="{FF2B5EF4-FFF2-40B4-BE49-F238E27FC236}">
                <a16:creationId xmlns:a16="http://schemas.microsoft.com/office/drawing/2014/main" id="{36A71FD8-8F21-9EC5-72ED-D29B277C568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39090" y="1609051"/>
            <a:ext cx="103922" cy="59914"/>
          </a:xfrm>
          <a:prstGeom prst="straightConnector1">
            <a:avLst/>
          </a:prstGeom>
          <a:noFill/>
          <a:ln w="19050" algn="ctr">
            <a:solidFill>
              <a:srgbClr val="FF66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5">
            <a:extLst>
              <a:ext uri="{FF2B5EF4-FFF2-40B4-BE49-F238E27FC236}">
                <a16:creationId xmlns:a16="http://schemas.microsoft.com/office/drawing/2014/main" id="{AE7AD4C4-0F0D-EC2F-8E48-66D34F712BD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17687" y="1645830"/>
            <a:ext cx="103922" cy="59914"/>
          </a:xfrm>
          <a:prstGeom prst="straightConnector1">
            <a:avLst/>
          </a:prstGeom>
          <a:noFill/>
          <a:ln w="19050" algn="ctr">
            <a:solidFill>
              <a:srgbClr val="FF66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52DDF2-6A90-455B-B88C-CD4D7F8C51A9}"/>
              </a:ext>
            </a:extLst>
          </p:cNvPr>
          <p:cNvSpPr txBox="1"/>
          <p:nvPr/>
        </p:nvSpPr>
        <p:spPr>
          <a:xfrm>
            <a:off x="615579" y="3644104"/>
            <a:ext cx="8654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SST indices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7A008-41A7-47C1-ADEA-4B4087B9580D}"/>
              </a:ext>
            </a:extLst>
          </p:cNvPr>
          <p:cNvSpPr/>
          <p:nvPr/>
        </p:nvSpPr>
        <p:spPr bwMode="auto">
          <a:xfrm>
            <a:off x="3130179" y="3609265"/>
            <a:ext cx="457200" cy="1671165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75DEADD-B7BB-4AD4-9479-26552AB6E6DF}"/>
              </a:ext>
            </a:extLst>
          </p:cNvPr>
          <p:cNvSpPr/>
          <p:nvPr/>
        </p:nvSpPr>
        <p:spPr>
          <a:xfrm flipH="1">
            <a:off x="1400490" y="2531639"/>
            <a:ext cx="639619" cy="45719"/>
          </a:xfrm>
          <a:custGeom>
            <a:avLst/>
            <a:gdLst>
              <a:gd name="connsiteX0" fmla="*/ 0 w 1551963"/>
              <a:gd name="connsiteY0" fmla="*/ 92279 h 125946"/>
              <a:gd name="connsiteX1" fmla="*/ 159391 w 1551963"/>
              <a:gd name="connsiteY1" fmla="*/ 0 h 125946"/>
              <a:gd name="connsiteX2" fmla="*/ 343948 w 1551963"/>
              <a:gd name="connsiteY2" fmla="*/ 92279 h 125946"/>
              <a:gd name="connsiteX3" fmla="*/ 343948 w 1551963"/>
              <a:gd name="connsiteY3" fmla="*/ 92279 h 125946"/>
              <a:gd name="connsiteX4" fmla="*/ 436227 w 1551963"/>
              <a:gd name="connsiteY4" fmla="*/ 117446 h 125946"/>
              <a:gd name="connsiteX5" fmla="*/ 595618 w 1551963"/>
              <a:gd name="connsiteY5" fmla="*/ 75501 h 125946"/>
              <a:gd name="connsiteX6" fmla="*/ 704675 w 1551963"/>
              <a:gd name="connsiteY6" fmla="*/ 8389 h 125946"/>
              <a:gd name="connsiteX7" fmla="*/ 914400 w 1551963"/>
              <a:gd name="connsiteY7" fmla="*/ 58723 h 125946"/>
              <a:gd name="connsiteX8" fmla="*/ 989901 w 1551963"/>
              <a:gd name="connsiteY8" fmla="*/ 125835 h 125946"/>
              <a:gd name="connsiteX9" fmla="*/ 1132513 w 1551963"/>
              <a:gd name="connsiteY9" fmla="*/ 41945 h 125946"/>
              <a:gd name="connsiteX10" fmla="*/ 1283515 w 1551963"/>
              <a:gd name="connsiteY10" fmla="*/ 16778 h 125946"/>
              <a:gd name="connsiteX11" fmla="*/ 1417739 w 1551963"/>
              <a:gd name="connsiteY11" fmla="*/ 75501 h 125946"/>
              <a:gd name="connsiteX12" fmla="*/ 1543574 w 1551963"/>
              <a:gd name="connsiteY12" fmla="*/ 75501 h 125946"/>
              <a:gd name="connsiteX13" fmla="*/ 1551963 w 1551963"/>
              <a:gd name="connsiteY13" fmla="*/ 75501 h 125946"/>
              <a:gd name="connsiteX0" fmla="*/ 0 w 1551963"/>
              <a:gd name="connsiteY0" fmla="*/ 92279 h 125946"/>
              <a:gd name="connsiteX1" fmla="*/ 159391 w 1551963"/>
              <a:gd name="connsiteY1" fmla="*/ 0 h 125946"/>
              <a:gd name="connsiteX2" fmla="*/ 343948 w 1551963"/>
              <a:gd name="connsiteY2" fmla="*/ 92279 h 125946"/>
              <a:gd name="connsiteX3" fmla="*/ 343948 w 1551963"/>
              <a:gd name="connsiteY3" fmla="*/ 92279 h 125946"/>
              <a:gd name="connsiteX4" fmla="*/ 436227 w 1551963"/>
              <a:gd name="connsiteY4" fmla="*/ 117446 h 125946"/>
              <a:gd name="connsiteX5" fmla="*/ 595618 w 1551963"/>
              <a:gd name="connsiteY5" fmla="*/ 75501 h 125946"/>
              <a:gd name="connsiteX6" fmla="*/ 704675 w 1551963"/>
              <a:gd name="connsiteY6" fmla="*/ 8389 h 125946"/>
              <a:gd name="connsiteX7" fmla="*/ 847288 w 1551963"/>
              <a:gd name="connsiteY7" fmla="*/ 58723 h 125946"/>
              <a:gd name="connsiteX8" fmla="*/ 989901 w 1551963"/>
              <a:gd name="connsiteY8" fmla="*/ 125835 h 125946"/>
              <a:gd name="connsiteX9" fmla="*/ 1132513 w 1551963"/>
              <a:gd name="connsiteY9" fmla="*/ 41945 h 125946"/>
              <a:gd name="connsiteX10" fmla="*/ 1283515 w 1551963"/>
              <a:gd name="connsiteY10" fmla="*/ 16778 h 125946"/>
              <a:gd name="connsiteX11" fmla="*/ 1417739 w 1551963"/>
              <a:gd name="connsiteY11" fmla="*/ 75501 h 125946"/>
              <a:gd name="connsiteX12" fmla="*/ 1543574 w 1551963"/>
              <a:gd name="connsiteY12" fmla="*/ 75501 h 125946"/>
              <a:gd name="connsiteX13" fmla="*/ 1551963 w 1551963"/>
              <a:gd name="connsiteY13" fmla="*/ 75501 h 12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1963" h="125946">
                <a:moveTo>
                  <a:pt x="0" y="92279"/>
                </a:moveTo>
                <a:cubicBezTo>
                  <a:pt x="51033" y="46139"/>
                  <a:pt x="102066" y="0"/>
                  <a:pt x="159391" y="0"/>
                </a:cubicBezTo>
                <a:cubicBezTo>
                  <a:pt x="216716" y="0"/>
                  <a:pt x="343948" y="92279"/>
                  <a:pt x="343948" y="92279"/>
                </a:cubicBezTo>
                <a:lnTo>
                  <a:pt x="343948" y="92279"/>
                </a:lnTo>
                <a:cubicBezTo>
                  <a:pt x="359328" y="96474"/>
                  <a:pt x="394282" y="120242"/>
                  <a:pt x="436227" y="117446"/>
                </a:cubicBezTo>
                <a:cubicBezTo>
                  <a:pt x="478172" y="114650"/>
                  <a:pt x="550877" y="93677"/>
                  <a:pt x="595618" y="75501"/>
                </a:cubicBezTo>
                <a:cubicBezTo>
                  <a:pt x="640359" y="57325"/>
                  <a:pt x="662730" y="11185"/>
                  <a:pt x="704675" y="8389"/>
                </a:cubicBezTo>
                <a:cubicBezTo>
                  <a:pt x="746620" y="5593"/>
                  <a:pt x="799750" y="39149"/>
                  <a:pt x="847288" y="58723"/>
                </a:cubicBezTo>
                <a:cubicBezTo>
                  <a:pt x="894826" y="78297"/>
                  <a:pt x="942364" y="128631"/>
                  <a:pt x="989901" y="125835"/>
                </a:cubicBezTo>
                <a:cubicBezTo>
                  <a:pt x="1037438" y="123039"/>
                  <a:pt x="1083577" y="60121"/>
                  <a:pt x="1132513" y="41945"/>
                </a:cubicBezTo>
                <a:cubicBezTo>
                  <a:pt x="1181449" y="23769"/>
                  <a:pt x="1235977" y="11185"/>
                  <a:pt x="1283515" y="16778"/>
                </a:cubicBezTo>
                <a:cubicBezTo>
                  <a:pt x="1331053" y="22371"/>
                  <a:pt x="1374396" y="65714"/>
                  <a:pt x="1417739" y="75501"/>
                </a:cubicBezTo>
                <a:cubicBezTo>
                  <a:pt x="1461082" y="85288"/>
                  <a:pt x="1543574" y="75501"/>
                  <a:pt x="1543574" y="75501"/>
                </a:cubicBezTo>
                <a:lnTo>
                  <a:pt x="1551963" y="75501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9E8032-B958-85C5-9DFC-1F31244889EC}"/>
              </a:ext>
            </a:extLst>
          </p:cNvPr>
          <p:cNvSpPr/>
          <p:nvPr/>
        </p:nvSpPr>
        <p:spPr>
          <a:xfrm rot="21077238">
            <a:off x="5922861" y="1580728"/>
            <a:ext cx="1300016" cy="544954"/>
          </a:xfrm>
          <a:prstGeom prst="ellipse">
            <a:avLst/>
          </a:prstGeom>
          <a:noFill/>
          <a:ln w="19050">
            <a:solidFill>
              <a:srgbClr val="000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DC184-DE3B-0A5C-306A-13E9E9F19690}"/>
              </a:ext>
            </a:extLst>
          </p:cNvPr>
          <p:cNvSpPr txBox="1"/>
          <p:nvPr/>
        </p:nvSpPr>
        <p:spPr>
          <a:xfrm>
            <a:off x="469233" y="101412"/>
            <a:ext cx="38581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Extreme summer rainy season of 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532FD-616C-AE85-43A3-D6E651DA0CBC}"/>
              </a:ext>
            </a:extLst>
          </p:cNvPr>
          <p:cNvSpPr txBox="1"/>
          <p:nvPr/>
        </p:nvSpPr>
        <p:spPr>
          <a:xfrm>
            <a:off x="4993539" y="6387256"/>
            <a:ext cx="2548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Zhou et al. (2021, </a:t>
            </a:r>
            <a:r>
              <a:rPr kumimoji="1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PNAS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B4A9C2-0D72-25EE-A220-8587865BF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798" y="5839950"/>
            <a:ext cx="4771622" cy="4691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E7DDA8-6A29-9750-44E6-5B46317FE024}"/>
              </a:ext>
            </a:extLst>
          </p:cNvPr>
          <p:cNvSpPr/>
          <p:nvPr/>
        </p:nvSpPr>
        <p:spPr>
          <a:xfrm>
            <a:off x="3984056" y="528392"/>
            <a:ext cx="4475106" cy="2588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Nino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AAC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wet Meiyu Official forecasts failed. </a:t>
            </a: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C4A3FB-37C9-8838-8447-2D17DB641457}"/>
              </a:ext>
            </a:extLst>
          </p:cNvPr>
          <p:cNvCxnSpPr>
            <a:cxnSpLocks/>
          </p:cNvCxnSpPr>
          <p:nvPr/>
        </p:nvCxnSpPr>
        <p:spPr>
          <a:xfrm>
            <a:off x="4427589" y="1448078"/>
            <a:ext cx="956734" cy="3445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87382AA-E5B1-13C2-9A4A-D6A37B477D24}"/>
              </a:ext>
            </a:extLst>
          </p:cNvPr>
          <p:cNvSpPr txBox="1"/>
          <p:nvPr/>
        </p:nvSpPr>
        <p:spPr>
          <a:xfrm>
            <a:off x="1209683" y="641412"/>
            <a:ext cx="1656254" cy="292388"/>
          </a:xfrm>
          <a:prstGeom prst="rect">
            <a:avLst/>
          </a:prstGeom>
          <a:solidFill>
            <a:schemeClr val="bg1"/>
          </a:solidFill>
        </p:spPr>
        <p:txBody>
          <a:bodyPr wrap="square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Precip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anomalies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08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86"/>
    </mc:Choice>
    <mc:Fallback xmlns="">
      <p:transition spd="slow" advTm="16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2">
            <a:extLst>
              <a:ext uri="{FF2B5EF4-FFF2-40B4-BE49-F238E27FC236}">
                <a16:creationId xmlns:a16="http://schemas.microsoft.com/office/drawing/2014/main" id="{C9F44830-CCA6-4F0D-AE60-316B8EC1BFF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371606"/>
            <a:ext cx="8305800" cy="704851"/>
            <a:chOff x="336" y="2736"/>
            <a:chExt cx="5232" cy="444"/>
          </a:xfrm>
        </p:grpSpPr>
        <p:sp>
          <p:nvSpPr>
            <p:cNvPr id="116751" name="Line 3">
              <a:extLst>
                <a:ext uri="{FF2B5EF4-FFF2-40B4-BE49-F238E27FC236}">
                  <a16:creationId xmlns:a16="http://schemas.microsoft.com/office/drawing/2014/main" id="{2F216337-D7D2-4FC1-BAB8-606A6D49B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832"/>
              <a:ext cx="52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2" name="Line 4">
              <a:extLst>
                <a:ext uri="{FF2B5EF4-FFF2-40B4-BE49-F238E27FC236}">
                  <a16:creationId xmlns:a16="http://schemas.microsoft.com/office/drawing/2014/main" id="{2903EE42-931E-4584-85A5-A5A42DA2F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3" name="Line 5">
              <a:extLst>
                <a:ext uri="{FF2B5EF4-FFF2-40B4-BE49-F238E27FC236}">
                  <a16:creationId xmlns:a16="http://schemas.microsoft.com/office/drawing/2014/main" id="{8C15BCBD-63A3-4E21-89D0-A19BA71B65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4" name="Line 6">
              <a:extLst>
                <a:ext uri="{FF2B5EF4-FFF2-40B4-BE49-F238E27FC236}">
                  <a16:creationId xmlns:a16="http://schemas.microsoft.com/office/drawing/2014/main" id="{DB32C67E-435A-47F0-A21E-F48078F27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5" name="Line 7">
              <a:extLst>
                <a:ext uri="{FF2B5EF4-FFF2-40B4-BE49-F238E27FC236}">
                  <a16:creationId xmlns:a16="http://schemas.microsoft.com/office/drawing/2014/main" id="{ACB1364D-9392-46A1-84F2-AFCD2C498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6" name="Line 8">
              <a:extLst>
                <a:ext uri="{FF2B5EF4-FFF2-40B4-BE49-F238E27FC236}">
                  <a16:creationId xmlns:a16="http://schemas.microsoft.com/office/drawing/2014/main" id="{F276BFD0-D903-4317-9959-3E42ACE06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7" name="Text Box 9">
              <a:extLst>
                <a:ext uri="{FF2B5EF4-FFF2-40B4-BE49-F238E27FC236}">
                  <a16:creationId xmlns:a16="http://schemas.microsoft.com/office/drawing/2014/main" id="{70C93020-D9CA-4F37-89F8-25F6BB968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880"/>
              <a:ext cx="4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latin typeface="Calibri" panose="020F0502020204030204" pitchFamily="34" charset="0"/>
                  <a:cs typeface="Calibri" panose="020F0502020204030204" pitchFamily="34" charset="0"/>
                </a:rPr>
                <a:t>Dec</a:t>
              </a:r>
            </a:p>
          </p:txBody>
        </p:sp>
        <p:sp>
          <p:nvSpPr>
            <p:cNvPr id="116758" name="Text Box 10">
              <a:extLst>
                <a:ext uri="{FF2B5EF4-FFF2-40B4-BE49-F238E27FC236}">
                  <a16:creationId xmlns:a16="http://schemas.microsoft.com/office/drawing/2014/main" id="{A74D368F-9EF2-4E64-9135-A5B01ED02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6" y="2880"/>
              <a:ext cx="4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latin typeface="Calibri" panose="020F0502020204030204" pitchFamily="34" charset="0"/>
                  <a:cs typeface="Calibri" panose="020F0502020204030204" pitchFamily="34" charset="0"/>
                </a:rPr>
                <a:t>Sept</a:t>
              </a:r>
            </a:p>
          </p:txBody>
        </p:sp>
        <p:sp>
          <p:nvSpPr>
            <p:cNvPr id="116759" name="Text Box 11">
              <a:extLst>
                <a:ext uri="{FF2B5EF4-FFF2-40B4-BE49-F238E27FC236}">
                  <a16:creationId xmlns:a16="http://schemas.microsoft.com/office/drawing/2014/main" id="{48B5A7E2-571D-45BA-9B3E-65217A060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" y="2880"/>
              <a:ext cx="3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latin typeface="Calibri" panose="020F0502020204030204" pitchFamily="34" charset="0"/>
                  <a:cs typeface="Calibri" panose="020F0502020204030204" pitchFamily="34" charset="0"/>
                </a:rPr>
                <a:t>Jun</a:t>
              </a:r>
            </a:p>
          </p:txBody>
        </p:sp>
        <p:sp>
          <p:nvSpPr>
            <p:cNvPr id="116760" name="Text Box 12">
              <a:extLst>
                <a:ext uri="{FF2B5EF4-FFF2-40B4-BE49-F238E27FC236}">
                  <a16:creationId xmlns:a16="http://schemas.microsoft.com/office/drawing/2014/main" id="{5FA51377-A9C1-447C-B9B9-FC69DC632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6" y="2880"/>
              <a:ext cx="44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latin typeface="Calibri" panose="020F0502020204030204" pitchFamily="34" charset="0"/>
                  <a:cs typeface="Calibri" panose="020F0502020204030204" pitchFamily="34" charset="0"/>
                </a:rPr>
                <a:t>Mar</a:t>
              </a:r>
            </a:p>
          </p:txBody>
        </p:sp>
        <p:sp>
          <p:nvSpPr>
            <p:cNvPr id="116761" name="Text Box 13">
              <a:extLst>
                <a:ext uri="{FF2B5EF4-FFF2-40B4-BE49-F238E27FC236}">
                  <a16:creationId xmlns:a16="http://schemas.microsoft.com/office/drawing/2014/main" id="{4D9E2D1A-1AF3-43F6-83B0-7336874A8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6" y="2880"/>
              <a:ext cx="3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latin typeface="Calibri" panose="020F0502020204030204" pitchFamily="34" charset="0"/>
                  <a:cs typeface="Calibri" panose="020F0502020204030204" pitchFamily="34" charset="0"/>
                </a:rPr>
                <a:t>Jun</a:t>
              </a:r>
            </a:p>
          </p:txBody>
        </p:sp>
        <p:sp>
          <p:nvSpPr>
            <p:cNvPr id="116762" name="Line 14">
              <a:extLst>
                <a:ext uri="{FF2B5EF4-FFF2-40B4-BE49-F238E27FC236}">
                  <a16:creationId xmlns:a16="http://schemas.microsoft.com/office/drawing/2014/main" id="{66A530FD-4641-4C98-BFEC-C9D75F35B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6" y="27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63" name="Text Box 15">
              <a:extLst>
                <a:ext uri="{FF2B5EF4-FFF2-40B4-BE49-F238E27FC236}">
                  <a16:creationId xmlns:a16="http://schemas.microsoft.com/office/drawing/2014/main" id="{1662DD27-3985-4F1B-8618-2B630888E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889"/>
              <a:ext cx="4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latin typeface="Calibri" panose="020F0502020204030204" pitchFamily="34" charset="0"/>
                  <a:cs typeface="Calibri" panose="020F0502020204030204" pitchFamily="34" charset="0"/>
                </a:rPr>
                <a:t>Sept</a:t>
              </a:r>
            </a:p>
          </p:txBody>
        </p:sp>
      </p:grpSp>
      <p:grpSp>
        <p:nvGrpSpPr>
          <p:cNvPr id="53264" name="Group 16">
            <a:extLst>
              <a:ext uri="{FF2B5EF4-FFF2-40B4-BE49-F238E27FC236}">
                <a16:creationId xmlns:a16="http://schemas.microsoft.com/office/drawing/2014/main" id="{80E05DD5-B6D5-43BF-878C-773D77CFDD7A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438412"/>
            <a:ext cx="6629400" cy="476251"/>
            <a:chOff x="816" y="3408"/>
            <a:chExt cx="4176" cy="300"/>
          </a:xfrm>
        </p:grpSpPr>
        <p:sp>
          <p:nvSpPr>
            <p:cNvPr id="116749" name="Text Box 17">
              <a:extLst>
                <a:ext uri="{FF2B5EF4-FFF2-40B4-BE49-F238E27FC236}">
                  <a16:creationId xmlns:a16="http://schemas.microsoft.com/office/drawing/2014/main" id="{18620D91-C59A-4469-9F9D-A1BB464D5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408"/>
              <a:ext cx="2928" cy="29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00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</a:t>
              </a:r>
              <a:r>
                <a:rPr lang="en-US" altLang="zh-CN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 warming/IPOC</a:t>
              </a:r>
            </a:p>
          </p:txBody>
        </p:sp>
        <p:sp>
          <p:nvSpPr>
            <p:cNvPr id="53266" name="Text Box 18">
              <a:extLst>
                <a:ext uri="{FF2B5EF4-FFF2-40B4-BE49-F238E27FC236}">
                  <a16:creationId xmlns:a16="http://schemas.microsoft.com/office/drawing/2014/main" id="{76E4ABDE-5505-42FF-A28B-E4000628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417"/>
              <a:ext cx="1392" cy="29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33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>
                  <a:latin typeface="Calibri" panose="020F0502020204030204" pitchFamily="34" charset="0"/>
                  <a:cs typeface="Calibri" panose="020F0502020204030204" pitchFamily="34" charset="0"/>
                </a:rPr>
                <a:t>IOD</a:t>
              </a:r>
            </a:p>
          </p:txBody>
        </p:sp>
      </p:grpSp>
      <p:sp>
        <p:nvSpPr>
          <p:cNvPr id="116740" name="Text Box 19">
            <a:extLst>
              <a:ext uri="{FF2B5EF4-FFF2-40B4-BE49-F238E27FC236}">
                <a16:creationId xmlns:a16="http://schemas.microsoft.com/office/drawing/2014/main" id="{FEFA19A8-E301-4384-914F-CEFA6F6A1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4343400" cy="46166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ENSO</a:t>
            </a:r>
          </a:p>
        </p:txBody>
      </p:sp>
      <p:sp>
        <p:nvSpPr>
          <p:cNvPr id="116741" name="Text Box 20">
            <a:extLst>
              <a:ext uri="{FF2B5EF4-FFF2-40B4-BE49-F238E27FC236}">
                <a16:creationId xmlns:a16="http://schemas.microsoft.com/office/drawing/2014/main" id="{DA12F566-5C22-491D-9F98-336F1720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4851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latin typeface="Calibri" panose="020F0502020204030204" pitchFamily="34" charset="0"/>
                <a:cs typeface="Calibri" panose="020F0502020204030204" pitchFamily="34" charset="0"/>
              </a:rPr>
              <a:t>Two modes of IO variability</a:t>
            </a:r>
          </a:p>
        </p:txBody>
      </p:sp>
      <p:pic>
        <p:nvPicPr>
          <p:cNvPr id="116742" name="Picture 21">
            <a:extLst>
              <a:ext uri="{FF2B5EF4-FFF2-40B4-BE49-F238E27FC236}">
                <a16:creationId xmlns:a16="http://schemas.microsoft.com/office/drawing/2014/main" id="{16CF1250-AA71-4529-8BBE-E9B90CB4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49091" r="48718"/>
          <a:stretch>
            <a:fillRect/>
          </a:stretch>
        </p:blipFill>
        <p:spPr bwMode="auto">
          <a:xfrm>
            <a:off x="479564" y="3437673"/>
            <a:ext cx="3505200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3" name="Text Box 22">
            <a:extLst>
              <a:ext uri="{FF2B5EF4-FFF2-40B4-BE49-F238E27FC236}">
                <a16:creationId xmlns:a16="http://schemas.microsoft.com/office/drawing/2014/main" id="{349A48ED-941D-4872-91BE-84E4D3AAC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64" y="5114073"/>
            <a:ext cx="1492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IOD mode</a:t>
            </a:r>
          </a:p>
        </p:txBody>
      </p:sp>
      <p:sp>
        <p:nvSpPr>
          <p:cNvPr id="116746" name="Text Box 27">
            <a:extLst>
              <a:ext uri="{FF2B5EF4-FFF2-40B4-BE49-F238E27FC236}">
                <a16:creationId xmlns:a16="http://schemas.microsoft.com/office/drawing/2014/main" id="{A2EF38AC-7450-44BF-AFDB-CDB921158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116" y="5848350"/>
            <a:ext cx="2438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Ocean Rossby wave</a:t>
            </a:r>
          </a:p>
        </p:txBody>
      </p:sp>
      <p:pic>
        <p:nvPicPr>
          <p:cNvPr id="29" name="图片 4" descr="Macintosh HD:Users:kaiming:Library:Containers:com.apple.mail:Data:Library:Mail Downloads:2A113F96-F6F3-4C96-94A9-BA15F9A68326:reg_ENSOhighpass_entiretropics.pdf">
            <a:extLst>
              <a:ext uri="{FF2B5EF4-FFF2-40B4-BE49-F238E27FC236}">
                <a16:creationId xmlns:a16="http://schemas.microsoft.com/office/drawing/2014/main" id="{B370778B-4BA0-4EEF-8BDE-E36084EF7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4" b="50344"/>
          <a:stretch/>
        </p:blipFill>
        <p:spPr bwMode="auto">
          <a:xfrm>
            <a:off x="4213364" y="3281591"/>
            <a:ext cx="4549636" cy="239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77F174F-1D5A-4622-BCCB-9E4F35E8ABD7}"/>
              </a:ext>
            </a:extLst>
          </p:cNvPr>
          <p:cNvSpPr/>
          <p:nvPr/>
        </p:nvSpPr>
        <p:spPr>
          <a:xfrm>
            <a:off x="4468927" y="3074491"/>
            <a:ext cx="78739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IPOC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6745" name="Rectangle 25">
            <a:extLst>
              <a:ext uri="{FF2B5EF4-FFF2-40B4-BE49-F238E27FC236}">
                <a16:creationId xmlns:a16="http://schemas.microsoft.com/office/drawing/2014/main" id="{975249CD-4F96-4C79-A8A6-3AA2EAF22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289" y="4680567"/>
            <a:ext cx="685800" cy="466843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748" name="Line 26">
            <a:extLst>
              <a:ext uri="{FF2B5EF4-FFF2-40B4-BE49-F238E27FC236}">
                <a16:creationId xmlns:a16="http://schemas.microsoft.com/office/drawing/2014/main" id="{1CCB9228-3170-4028-9BC1-C80EC65122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1964" y="4964054"/>
            <a:ext cx="814358" cy="81776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musicconnection.com/wp-content/uploads/2012/10/drummer.jpg">
            <a:extLst>
              <a:ext uri="{FF2B5EF4-FFF2-40B4-BE49-F238E27FC236}">
                <a16:creationId xmlns:a16="http://schemas.microsoft.com/office/drawing/2014/main" id="{C4D94A27-954C-4EAD-8B1F-629CD5A8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r="15463"/>
          <a:stretch>
            <a:fillRect/>
          </a:stretch>
        </p:blipFill>
        <p:spPr bwMode="auto">
          <a:xfrm>
            <a:off x="1676400" y="1911350"/>
            <a:ext cx="5889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Box 1">
            <a:extLst>
              <a:ext uri="{FF2B5EF4-FFF2-40B4-BE49-F238E27FC236}">
                <a16:creationId xmlns:a16="http://schemas.microsoft.com/office/drawing/2014/main" id="{1F27B86B-4157-437C-A0A9-672E5233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77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en-US" sz="2400" b="1">
                <a:solidFill>
                  <a:srgbClr val="000000"/>
                </a:solidFill>
              </a:rPr>
              <a:t>Same forcing, different response.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>
                <a:solidFill>
                  <a:srgbClr val="0000FF"/>
                </a:solidFill>
              </a:rPr>
              <a:t>Coupled modes (IOD &amp; IPOC) are drums </a:t>
            </a:r>
            <a:r>
              <a:rPr kumimoji="0" lang="en-US" altLang="en-US" sz="1800">
                <a:solidFill>
                  <a:srgbClr val="000000"/>
                </a:solidFill>
              </a:rPr>
              <a:t>on the stage of climate variability. </a:t>
            </a:r>
          </a:p>
        </p:txBody>
      </p:sp>
      <p:sp>
        <p:nvSpPr>
          <p:cNvPr id="114692" name="Rectangle 2">
            <a:extLst>
              <a:ext uri="{FF2B5EF4-FFF2-40B4-BE49-F238E27FC236}">
                <a16:creationId xmlns:a16="http://schemas.microsoft.com/office/drawing/2014/main" id="{5740E3D6-CA74-4129-BF4E-4A35E0CF1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5105400"/>
            <a:ext cx="93662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2400" b="1">
                <a:solidFill>
                  <a:srgbClr val="FFFFFF"/>
                </a:solidFill>
              </a:rPr>
              <a:t>IPOC</a:t>
            </a:r>
            <a:endParaRPr kumimoji="0" lang="en-US" altLang="en-US" sz="2400">
              <a:solidFill>
                <a:srgbClr val="FFFFFF"/>
              </a:solidFill>
            </a:endParaRPr>
          </a:p>
        </p:txBody>
      </p:sp>
      <p:sp>
        <p:nvSpPr>
          <p:cNvPr id="114693" name="Rectangle 3">
            <a:extLst>
              <a:ext uri="{FF2B5EF4-FFF2-40B4-BE49-F238E27FC236}">
                <a16:creationId xmlns:a16="http://schemas.microsoft.com/office/drawing/2014/main" id="{393BC810-EE3B-466B-8436-FE59669A5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743200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000000"/>
                </a:solidFill>
              </a:rPr>
              <a:t>IOD</a:t>
            </a:r>
            <a:endParaRPr kumimoji="0" lang="en-US" altLang="en-US" sz="1800">
              <a:solidFill>
                <a:srgbClr val="000000"/>
              </a:solidFill>
            </a:endParaRPr>
          </a:p>
        </p:txBody>
      </p:sp>
      <p:sp>
        <p:nvSpPr>
          <p:cNvPr id="114694" name="TextBox 4">
            <a:extLst>
              <a:ext uri="{FF2B5EF4-FFF2-40B4-BE49-F238E27FC236}">
                <a16:creationId xmlns:a16="http://schemas.microsoft.com/office/drawing/2014/main" id="{DA99F205-E536-41B7-8608-24268D887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38275"/>
            <a:ext cx="381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characteristic </a:t>
            </a:r>
            <a:r>
              <a:rPr lang="en-US" altLang="en-US" sz="1800" i="1">
                <a:latin typeface="Calibri" panose="020F0502020204030204" pitchFamily="34" charset="0"/>
                <a:cs typeface="Calibri" panose="020F0502020204030204" pitchFamily="34" charset="0"/>
              </a:rPr>
              <a:t>pattern &amp; phase-locking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12591D-2218-4E81-9390-B666EDCB6B36}"/>
              </a:ext>
            </a:extLst>
          </p:cNvPr>
          <p:cNvCxnSpPr>
            <a:cxnSpLocks/>
          </p:cNvCxnSpPr>
          <p:nvPr/>
        </p:nvCxnSpPr>
        <p:spPr>
          <a:xfrm>
            <a:off x="2133600" y="1304925"/>
            <a:ext cx="304800" cy="2190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/>
          <a:stretch/>
        </p:blipFill>
        <p:spPr>
          <a:xfrm>
            <a:off x="298248" y="692149"/>
            <a:ext cx="4684451" cy="34840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9472" y="3105014"/>
            <a:ext cx="1274708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18-26N,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74-84E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40697" y="4234253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8B682-B32F-ED47-9A10-877EA9B1EF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69BF9-1259-467A-B532-4818BAA79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6" t="6344" r="31782"/>
          <a:stretch/>
        </p:blipFill>
        <p:spPr>
          <a:xfrm>
            <a:off x="5647575" y="150041"/>
            <a:ext cx="2668057" cy="34011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A72C9F-F5C8-4E8F-A954-1ADA27B65EB6}"/>
              </a:ext>
            </a:extLst>
          </p:cNvPr>
          <p:cNvSpPr txBox="1"/>
          <p:nvPr/>
        </p:nvSpPr>
        <p:spPr>
          <a:xfrm>
            <a:off x="7283059" y="2129575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24948-ECE1-4399-AFCB-B2A9E17F5B78}"/>
              </a:ext>
            </a:extLst>
          </p:cNvPr>
          <p:cNvSpPr txBox="1"/>
          <p:nvPr/>
        </p:nvSpPr>
        <p:spPr>
          <a:xfrm>
            <a:off x="5950323" y="2979601"/>
            <a:ext cx="2292723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    May-July SAT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Road markings appear distorted as the asphalt starts to melt due to the high temperature in New Delhi">
            <a:extLst>
              <a:ext uri="{FF2B5EF4-FFF2-40B4-BE49-F238E27FC236}">
                <a16:creationId xmlns:a16="http://schemas.microsoft.com/office/drawing/2014/main" id="{CBE33168-D00E-4E3D-91DA-073D6A7D224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/>
          <a:stretch/>
        </p:blipFill>
        <p:spPr bwMode="auto">
          <a:xfrm>
            <a:off x="5187352" y="3886804"/>
            <a:ext cx="3894660" cy="27064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99CE98-943F-489F-99CC-11A8CC01B757}"/>
              </a:ext>
            </a:extLst>
          </p:cNvPr>
          <p:cNvSpPr/>
          <p:nvPr/>
        </p:nvSpPr>
        <p:spPr>
          <a:xfrm>
            <a:off x="5647575" y="622981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New Delhi, May 2015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6C192E-F1DA-459D-A494-9ED25BC78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982116"/>
            <a:ext cx="4047558" cy="2247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3D8F10-E32C-4B45-B529-04994AF787FC}"/>
              </a:ext>
            </a:extLst>
          </p:cNvPr>
          <p:cNvSpPr txBox="1"/>
          <p:nvPr/>
        </p:nvSpPr>
        <p:spPr>
          <a:xfrm>
            <a:off x="534871" y="6424906"/>
            <a:ext cx="3235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Zhen-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Qiang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Zhou et al. (2019,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4E734-3A87-4F7D-B8FA-CF2D45737916}"/>
              </a:ext>
            </a:extLst>
          </p:cNvPr>
          <p:cNvSpPr txBox="1"/>
          <p:nvPr/>
        </p:nvSpPr>
        <p:spPr>
          <a:xfrm>
            <a:off x="2695954" y="4232149"/>
            <a:ext cx="1318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Nino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6B6785-4EC0-44DA-9BCE-BEF8C444ACC5}"/>
              </a:ext>
            </a:extLst>
          </p:cNvPr>
          <p:cNvSpPr txBox="1"/>
          <p:nvPr/>
        </p:nvSpPr>
        <p:spPr>
          <a:xfrm>
            <a:off x="1445922" y="5321298"/>
            <a:ext cx="140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Nina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7037FF-6513-4FF9-8BA5-1F635880D660}"/>
              </a:ext>
            </a:extLst>
          </p:cNvPr>
          <p:cNvSpPr txBox="1"/>
          <p:nvPr/>
        </p:nvSpPr>
        <p:spPr>
          <a:xfrm>
            <a:off x="3342935" y="1421495"/>
            <a:ext cx="8761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Rainfall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C3B4FA-EE20-4C1D-AD7E-1AE4AECE1473}"/>
              </a:ext>
            </a:extLst>
          </p:cNvPr>
          <p:cNvSpPr txBox="1"/>
          <p:nvPr/>
        </p:nvSpPr>
        <p:spPr>
          <a:xfrm>
            <a:off x="3314180" y="945984"/>
            <a:ext cx="3433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FB83A5-7124-46E2-9297-799E2CFDE99F}"/>
              </a:ext>
            </a:extLst>
          </p:cNvPr>
          <p:cNvSpPr txBox="1"/>
          <p:nvPr/>
        </p:nvSpPr>
        <p:spPr>
          <a:xfrm>
            <a:off x="1189623" y="797760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570B59-203D-425C-B17B-5BC1E5E324B5}"/>
              </a:ext>
            </a:extLst>
          </p:cNvPr>
          <p:cNvSpPr txBox="1"/>
          <p:nvPr/>
        </p:nvSpPr>
        <p:spPr>
          <a:xfrm>
            <a:off x="1123718" y="23023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1C000F-AFB0-4767-949D-6F275D44B314}"/>
              </a:ext>
            </a:extLst>
          </p:cNvPr>
          <p:cNvSpPr txBox="1"/>
          <p:nvPr/>
        </p:nvSpPr>
        <p:spPr>
          <a:xfrm>
            <a:off x="1176184" y="1464968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59E6E5-3B72-4BBC-8719-1B3A6C9A5AC3}"/>
              </a:ext>
            </a:extLst>
          </p:cNvPr>
          <p:cNvSpPr txBox="1"/>
          <p:nvPr/>
        </p:nvSpPr>
        <p:spPr>
          <a:xfrm>
            <a:off x="639540" y="93198"/>
            <a:ext cx="422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Post-El Nino effect on India</a:t>
            </a:r>
          </a:p>
        </p:txBody>
      </p:sp>
    </p:spTree>
    <p:extLst>
      <p:ext uri="{BB962C8B-B14F-4D97-AF65-F5344CB8AC3E}">
        <p14:creationId xmlns:p14="http://schemas.microsoft.com/office/powerpoint/2010/main" val="50407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831C29-D1C6-4B15-9486-267F1B2C79C2}"/>
              </a:ext>
            </a:extLst>
          </p:cNvPr>
          <p:cNvSpPr txBox="1"/>
          <p:nvPr/>
        </p:nvSpPr>
        <p:spPr>
          <a:xfrm>
            <a:off x="381000" y="2895600"/>
            <a:ext cx="8382000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kumimoji="0"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Comparison of tropical oceans</a:t>
            </a: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Pacific &amp; Atlantic</a:t>
            </a:r>
          </a:p>
          <a:p>
            <a:pPr marL="342900" indent="-34290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similar in annual mean (N displaced ITCZ), annual cycle (eq. cold tongue); </a:t>
            </a:r>
          </a:p>
          <a:p>
            <a:pPr marL="342900" indent="-34290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more pronounced Nino mode in the bigger Pacific basin.</a:t>
            </a:r>
          </a:p>
          <a:p>
            <a:pPr eaLnBrk="1" hangingPunct="1">
              <a:spcAft>
                <a:spcPts val="0"/>
              </a:spcAft>
              <a:defRPr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Atlantic &amp; Indian: similar in basin size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Atlantic: N displaced ITCZ 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eq. annual cycle in </a:t>
            </a:r>
            <a:r>
              <a:rPr kumimoji="0" lang="en-US" sz="2000" dirty="0" err="1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kumimoji="0" lang="en-US" sz="2000" i="1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x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induced by cross-eq. momentum advection; prevailing easterlies 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itchFamily="2" charset="2"/>
              </a:rPr>
              <a:t> frequent Nino occurrence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itchFamily="2" charset="2"/>
              </a:rPr>
              <a:t>Indian: monsoons  semi-annual cycle in </a:t>
            </a:r>
            <a:r>
              <a:rPr kumimoji="0" lang="en-US" sz="2000" dirty="0" err="1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kumimoji="0" lang="en-US" sz="2000" i="1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x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itchFamily="2" charset="2"/>
              </a:rPr>
              <a:t> by 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cross-eq. momentum advection; weak zonal wind 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itchFamily="2" charset="2"/>
              </a:rPr>
              <a:t> infrequent IOD occurrence</a:t>
            </a: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28003" name="Group 11">
            <a:extLst>
              <a:ext uri="{FF2B5EF4-FFF2-40B4-BE49-F238E27FC236}">
                <a16:creationId xmlns:a16="http://schemas.microsoft.com/office/drawing/2014/main" id="{12F382E8-BDFA-4821-9FCB-1686F364158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15888"/>
            <a:ext cx="8305800" cy="2743200"/>
            <a:chOff x="192" y="1728"/>
            <a:chExt cx="5232" cy="1728"/>
          </a:xfrm>
        </p:grpSpPr>
        <p:pic>
          <p:nvPicPr>
            <p:cNvPr id="128004" name="Picture 2">
              <a:extLst>
                <a:ext uri="{FF2B5EF4-FFF2-40B4-BE49-F238E27FC236}">
                  <a16:creationId xmlns:a16="http://schemas.microsoft.com/office/drawing/2014/main" id="{B6BDF4FD-E63F-4806-9180-E6C85512C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72" r="3540" b="16574"/>
            <a:stretch>
              <a:fillRect/>
            </a:stretch>
          </p:blipFill>
          <p:spPr bwMode="auto">
            <a:xfrm>
              <a:off x="192" y="1728"/>
              <a:ext cx="5232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05" name="Text Box 3">
              <a:extLst>
                <a:ext uri="{FF2B5EF4-FFF2-40B4-BE49-F238E27FC236}">
                  <a16:creationId xmlns:a16="http://schemas.microsoft.com/office/drawing/2014/main" id="{5B30C620-2DBF-4AF7-A17B-3F02DBDAB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" y="2472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CN" altLang="en-US" sz="1600" b="1">
                  <a:solidFill>
                    <a:srgbClr val="FF0000"/>
                  </a:solidFill>
                </a:rPr>
                <a:t>100</a:t>
              </a:r>
            </a:p>
          </p:txBody>
        </p:sp>
        <p:sp>
          <p:nvSpPr>
            <p:cNvPr id="128006" name="Text Box 7">
              <a:extLst>
                <a:ext uri="{FF2B5EF4-FFF2-40B4-BE49-F238E27FC236}">
                  <a16:creationId xmlns:a16="http://schemas.microsoft.com/office/drawing/2014/main" id="{15DE1091-BBE7-4DFD-B35D-30CD31B94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539"/>
              <a:ext cx="55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1600" b="1">
                  <a:solidFill>
                    <a:srgbClr val="FF0000"/>
                  </a:solidFill>
                </a:rPr>
                <a:t>Z20 (m)</a:t>
              </a:r>
            </a:p>
          </p:txBody>
        </p:sp>
        <p:sp>
          <p:nvSpPr>
            <p:cNvPr id="128007" name="Text Box 8">
              <a:extLst>
                <a:ext uri="{FF2B5EF4-FFF2-40B4-BE49-F238E27FC236}">
                  <a16:creationId xmlns:a16="http://schemas.microsoft.com/office/drawing/2014/main" id="{7B966043-72CD-47B1-A9BE-882A95A9C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2463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CN" altLang="en-US" sz="1600" b="1">
                  <a:solidFill>
                    <a:srgbClr val="FF0000"/>
                  </a:solidFill>
                </a:rPr>
                <a:t>60</a:t>
              </a:r>
            </a:p>
          </p:txBody>
        </p:sp>
        <p:sp>
          <p:nvSpPr>
            <p:cNvPr id="128008" name="Text Box 9">
              <a:extLst>
                <a:ext uri="{FF2B5EF4-FFF2-40B4-BE49-F238E27FC236}">
                  <a16:creationId xmlns:a16="http://schemas.microsoft.com/office/drawing/2014/main" id="{91409F03-4322-44E6-BDE9-DEF72197F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463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CN" altLang="en-US" sz="1600" b="1">
                  <a:solidFill>
                    <a:srgbClr val="FF0000"/>
                  </a:solidFill>
                </a:rPr>
                <a:t>200</a:t>
              </a:r>
            </a:p>
          </p:txBody>
        </p:sp>
        <p:sp>
          <p:nvSpPr>
            <p:cNvPr id="128009" name="Text Box 10">
              <a:extLst>
                <a:ext uri="{FF2B5EF4-FFF2-40B4-BE49-F238E27FC236}">
                  <a16:creationId xmlns:a16="http://schemas.microsoft.com/office/drawing/2014/main" id="{D3C5C730-59E6-4CF3-B6E4-BD1DC9E4E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443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CN" altLang="en-US" sz="1600" b="1">
                  <a:solidFill>
                    <a:srgbClr val="FF0000"/>
                  </a:solidFill>
                </a:rPr>
                <a:t>100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77F61240-5DE5-4F1C-9870-34233101D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36563"/>
            <a:ext cx="8886825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3">
            <a:extLst>
              <a:ext uri="{FF2B5EF4-FFF2-40B4-BE49-F238E27FC236}">
                <a16:creationId xmlns:a16="http://schemas.microsoft.com/office/drawing/2014/main" id="{DA1E274A-271D-4B8F-A64C-9E28C4B1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92850"/>
            <a:ext cx="73247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Box 2">
            <a:extLst>
              <a:ext uri="{FF2B5EF4-FFF2-40B4-BE49-F238E27FC236}">
                <a16:creationId xmlns:a16="http://schemas.microsoft.com/office/drawing/2014/main" id="{1D2CF7B2-C240-45ED-A2A4-7BD5120B9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6550025"/>
            <a:ext cx="1536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SST (C) &amp; precip</a:t>
            </a:r>
          </a:p>
        </p:txBody>
      </p:sp>
      <p:sp>
        <p:nvSpPr>
          <p:cNvPr id="134149" name="TextBox 5">
            <a:extLst>
              <a:ext uri="{FF2B5EF4-FFF2-40B4-BE49-F238E27FC236}">
                <a16:creationId xmlns:a16="http://schemas.microsoft.com/office/drawing/2014/main" id="{BB79E4E1-F6A3-4DF5-BBC7-0314AA042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550025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Z15 (m) &amp; sfc wind (m/s)</a:t>
            </a:r>
          </a:p>
        </p:txBody>
      </p:sp>
      <p:sp>
        <p:nvSpPr>
          <p:cNvPr id="134150" name="TextBox 7">
            <a:extLst>
              <a:ext uri="{FF2B5EF4-FFF2-40B4-BE49-F238E27FC236}">
                <a16:creationId xmlns:a16="http://schemas.microsoft.com/office/drawing/2014/main" id="{055AAF78-F969-496D-A66D-DDDE3AFC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150"/>
            <a:ext cx="5589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El Nino composite (1958-2007)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(Deser et al. 2012, JC)</a:t>
            </a:r>
          </a:p>
        </p:txBody>
      </p:sp>
      <p:sp>
        <p:nvSpPr>
          <p:cNvPr id="134151" name="TextBox 8">
            <a:extLst>
              <a:ext uri="{FF2B5EF4-FFF2-40B4-BE49-F238E27FC236}">
                <a16:creationId xmlns:a16="http://schemas.microsoft.com/office/drawing/2014/main" id="{655DCF67-F402-49FC-BD97-5CF2815F7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2286000"/>
            <a:ext cx="50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3E73D-48C4-4738-BC42-4D0F7A35121B}"/>
              </a:ext>
            </a:extLst>
          </p:cNvPr>
          <p:cNvSpPr txBox="1"/>
          <p:nvPr/>
        </p:nvSpPr>
        <p:spPr>
          <a:xfrm>
            <a:off x="228600" y="4941888"/>
            <a:ext cx="8886825" cy="13700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   Tropical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telconnection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of El Nino </a:t>
            </a:r>
            <a:r>
              <a:rPr lang="en-US" sz="1800" dirty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Weakened Walker circulation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Anomalous easterlies trigger the IOD mode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Reduced convection/cloud favors IO warming.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atellite view of a hurricane&#10;&#10;Description automatically generated with low confidence">
            <a:extLst>
              <a:ext uri="{FF2B5EF4-FFF2-40B4-BE49-F238E27FC236}">
                <a16:creationId xmlns:a16="http://schemas.microsoft.com/office/drawing/2014/main" id="{8E6602D9-491B-92D3-6460-DB32E5C87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1131277" y="0"/>
            <a:ext cx="7707923" cy="6080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A27161-C0E7-CF87-74A0-1F50A1CF29CE}"/>
              </a:ext>
            </a:extLst>
          </p:cNvPr>
          <p:cNvSpPr txBox="1"/>
          <p:nvPr/>
        </p:nvSpPr>
        <p:spPr>
          <a:xfrm>
            <a:off x="1600200" y="6211669"/>
            <a:ext cx="6945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Extremely Severe Cyclonic Storm Mocha over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BoB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and a disturbance below the equator which later became Fabien on May 13, 2023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F07248-B6F9-DBB6-C736-8852A63E753D}"/>
              </a:ext>
            </a:extLst>
          </p:cNvPr>
          <p:cNvCxnSpPr/>
          <p:nvPr/>
        </p:nvCxnSpPr>
        <p:spPr bwMode="auto">
          <a:xfrm>
            <a:off x="1131277" y="4572000"/>
            <a:ext cx="6553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EAC3D98-223D-9D71-A857-4D2211660E7E}"/>
              </a:ext>
            </a:extLst>
          </p:cNvPr>
          <p:cNvSpPr txBox="1"/>
          <p:nvPr/>
        </p:nvSpPr>
        <p:spPr>
          <a:xfrm>
            <a:off x="533400" y="4431268"/>
            <a:ext cx="750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Eq</a:t>
            </a:r>
          </a:p>
        </p:txBody>
      </p:sp>
    </p:spTree>
    <p:extLst>
      <p:ext uri="{BB962C8B-B14F-4D97-AF65-F5344CB8AC3E}">
        <p14:creationId xmlns:p14="http://schemas.microsoft.com/office/powerpoint/2010/main" val="170367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F0113051-76C7-49AA-A13C-34A3A93B0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id="{1684A3DA-119A-4989-BE43-0622CD3E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" r="3540" b="16574"/>
          <a:stretch>
            <a:fillRect/>
          </a:stretch>
        </p:blipFill>
        <p:spPr bwMode="auto">
          <a:xfrm>
            <a:off x="685800" y="277902"/>
            <a:ext cx="83058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>
            <a:extLst>
              <a:ext uri="{FF2B5EF4-FFF2-40B4-BE49-F238E27FC236}">
                <a16:creationId xmlns:a16="http://schemas.microsoft.com/office/drawing/2014/main" id="{01C8F4A3-F81B-4114-822E-15343FC2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39243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6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D8A51342-9F07-4E83-966C-401CE07F4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0" y="182245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id="{177F9515-B4F0-40FB-9062-15B3FABB9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6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167" name="Text Box 7">
            <a:extLst>
              <a:ext uri="{FF2B5EF4-FFF2-40B4-BE49-F238E27FC236}">
                <a16:creationId xmlns:a16="http://schemas.microsoft.com/office/drawing/2014/main" id="{C8FB40FB-F2D3-417C-B083-C7136AF26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385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>
                <a:solidFill>
                  <a:srgbClr val="FF9933"/>
                </a:solidFill>
                <a:latin typeface="Arial" panose="020B0604020202020204" pitchFamily="34" charset="0"/>
              </a:rPr>
              <a:t>Comparative Climatology</a:t>
            </a:r>
          </a:p>
        </p:txBody>
      </p:sp>
      <p:sp>
        <p:nvSpPr>
          <p:cNvPr id="92168" name="Text Box 8">
            <a:extLst>
              <a:ext uri="{FF2B5EF4-FFF2-40B4-BE49-F238E27FC236}">
                <a16:creationId xmlns:a16="http://schemas.microsoft.com/office/drawing/2014/main" id="{6E9673E3-59DA-4C4E-A482-7674F418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66688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/>
              <a:t>SST &amp;</a:t>
            </a:r>
            <a:r>
              <a:rPr kumimoji="0" lang="en-US" altLang="zh-CN" sz="1800" b="1">
                <a:solidFill>
                  <a:srgbClr val="3366FF"/>
                </a:solidFill>
              </a:rPr>
              <a:t> Precip</a:t>
            </a:r>
          </a:p>
        </p:txBody>
      </p:sp>
      <p:sp>
        <p:nvSpPr>
          <p:cNvPr id="92169" name="Text Box 9">
            <a:extLst>
              <a:ext uri="{FF2B5EF4-FFF2-40B4-BE49-F238E27FC236}">
                <a16:creationId xmlns:a16="http://schemas.microsoft.com/office/drawing/2014/main" id="{5228A81B-71B7-43FA-86A9-085CB0DE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850" y="291941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>
                <a:solidFill>
                  <a:srgbClr val="FF0000"/>
                </a:solidFill>
              </a:rPr>
              <a:t>Z20</a:t>
            </a:r>
          </a:p>
        </p:txBody>
      </p:sp>
      <p:sp>
        <p:nvSpPr>
          <p:cNvPr id="92170" name="Text Box 10">
            <a:extLst>
              <a:ext uri="{FF2B5EF4-FFF2-40B4-BE49-F238E27FC236}">
                <a16:creationId xmlns:a16="http://schemas.microsoft.com/office/drawing/2014/main" id="{D4B65C5B-E679-43E6-B053-D61D2A0C2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910013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600" b="1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92171" name="Text Box 11">
            <a:extLst>
              <a:ext uri="{FF2B5EF4-FFF2-40B4-BE49-F238E27FC236}">
                <a16:creationId xmlns:a16="http://schemas.microsoft.com/office/drawing/2014/main" id="{8ED13241-1769-440A-9345-01D6ABA1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910013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600" b="1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92172" name="Text Box 12">
            <a:extLst>
              <a:ext uri="{FF2B5EF4-FFF2-40B4-BE49-F238E27FC236}">
                <a16:creationId xmlns:a16="http://schemas.microsoft.com/office/drawing/2014/main" id="{2F65D2B3-CD02-4434-8736-4248C045B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878263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600" b="1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92173" name="Picture 13">
            <a:extLst>
              <a:ext uri="{FF2B5EF4-FFF2-40B4-BE49-F238E27FC236}">
                <a16:creationId xmlns:a16="http://schemas.microsoft.com/office/drawing/2014/main" id="{8A76E2BA-CD51-4835-A8A1-ABB8D69F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3207" r="2698" b="69847"/>
          <a:stretch>
            <a:fillRect/>
          </a:stretch>
        </p:blipFill>
        <p:spPr bwMode="auto">
          <a:xfrm>
            <a:off x="990600" y="5029200"/>
            <a:ext cx="81534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74" name="Text Box 14">
            <a:extLst>
              <a:ext uri="{FF2B5EF4-FFF2-40B4-BE49-F238E27FC236}">
                <a16:creationId xmlns:a16="http://schemas.microsoft.com/office/drawing/2014/main" id="{D9EC607D-CC28-4CA7-99EE-E604C3B4BC0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3050" y="5688013"/>
            <a:ext cx="108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Depth (m)</a:t>
            </a:r>
          </a:p>
        </p:txBody>
      </p:sp>
      <p:sp>
        <p:nvSpPr>
          <p:cNvPr id="92175" name="TextBox 1">
            <a:extLst>
              <a:ext uri="{FF2B5EF4-FFF2-40B4-BE49-F238E27FC236}">
                <a16:creationId xmlns:a16="http://schemas.microsoft.com/office/drawing/2014/main" id="{AA6DE2D6-2C32-4997-ACAB-4247FE8A9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2819400"/>
            <a:ext cx="1389062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NIO winds are weak because of the seasonal wind reversal.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F9C2D63A-8E34-45EB-B658-59349D5C2167}"/>
              </a:ext>
            </a:extLst>
          </p:cNvPr>
          <p:cNvSpPr/>
          <p:nvPr/>
        </p:nvSpPr>
        <p:spPr>
          <a:xfrm>
            <a:off x="23018" y="6580098"/>
            <a:ext cx="730251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1050" b="1" dirty="0">
                <a:latin typeface="Calibri"/>
                <a:ea typeface="宋体"/>
                <a:cs typeface="Calibri"/>
              </a:rPr>
              <a:t>Fig. 11.1</a:t>
            </a:r>
            <a:r>
              <a:rPr lang="en-US" altLang="en-US" sz="1050" dirty="0">
                <a:latin typeface="Calibri"/>
                <a:ea typeface="宋体"/>
                <a:cs typeface="Calibri"/>
              </a:rPr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TextBox 13"/>
          <p:cNvSpPr txBox="1">
            <a:spLocks noChangeArrowheads="1"/>
          </p:cNvSpPr>
          <p:nvPr/>
        </p:nvSpPr>
        <p:spPr bwMode="auto">
          <a:xfrm>
            <a:off x="1160448" y="4432862"/>
            <a:ext cx="7377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Equinox</a:t>
            </a:r>
          </a:p>
        </p:txBody>
      </p:sp>
      <p:sp>
        <p:nvSpPr>
          <p:cNvPr id="74761" name="TextBox 16"/>
          <p:cNvSpPr txBox="1">
            <a:spLocks noChangeArrowheads="1"/>
          </p:cNvSpPr>
          <p:nvPr/>
        </p:nvSpPr>
        <p:spPr bwMode="auto">
          <a:xfrm>
            <a:off x="3067035" y="4432862"/>
            <a:ext cx="7377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Equinox</a:t>
            </a:r>
          </a:p>
        </p:txBody>
      </p:sp>
      <p:sp>
        <p:nvSpPr>
          <p:cNvPr id="74762" name="TextBox 17"/>
          <p:cNvSpPr txBox="1">
            <a:spLocks noChangeArrowheads="1"/>
          </p:cNvSpPr>
          <p:nvPr/>
        </p:nvSpPr>
        <p:spPr bwMode="auto">
          <a:xfrm>
            <a:off x="2116124" y="4432862"/>
            <a:ext cx="721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Solstice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DCD5A0-CAF3-4035-A03B-A3EB4AA96F1B}"/>
              </a:ext>
            </a:extLst>
          </p:cNvPr>
          <p:cNvCxnSpPr/>
          <p:nvPr/>
        </p:nvCxnSpPr>
        <p:spPr>
          <a:xfrm>
            <a:off x="587361" y="2908854"/>
            <a:ext cx="4800600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">
            <a:extLst>
              <a:ext uri="{FF2B5EF4-FFF2-40B4-BE49-F238E27FC236}">
                <a16:creationId xmlns:a16="http://schemas.microsoft.com/office/drawing/2014/main" id="{64AA61BF-EEDC-F84E-8F1C-17A94314D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28780" b="26923"/>
          <a:stretch/>
        </p:blipFill>
        <p:spPr>
          <a:xfrm>
            <a:off x="2059" y="1752600"/>
            <a:ext cx="9144000" cy="4191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A922B5-D9D5-43AC-8110-6DDF76C0A0B6}"/>
              </a:ext>
            </a:extLst>
          </p:cNvPr>
          <p:cNvSpPr txBox="1"/>
          <p:nvPr/>
        </p:nvSpPr>
        <p:spPr>
          <a:xfrm>
            <a:off x="1898150" y="5943600"/>
            <a:ext cx="478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SST </a:t>
            </a:r>
            <a:r>
              <a:rPr kumimoji="0"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kumimoji="0"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28</a:t>
            </a:r>
            <a:r>
              <a:rPr kumimoji="0"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</a:t>
            </a:r>
            <a:r>
              <a:rPr kumimoji="0"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 in red), </a:t>
            </a:r>
            <a:r>
              <a:rPr kumimoji="0" lang="en-US" sz="18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precipitation</a:t>
            </a:r>
            <a:r>
              <a:rPr kumimoji="0"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&amp; surface wind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62CCE2-D67F-4D9E-B1EF-2E2BB92A9EF6}"/>
              </a:ext>
            </a:extLst>
          </p:cNvPr>
          <p:cNvSpPr txBox="1"/>
          <p:nvPr/>
        </p:nvSpPr>
        <p:spPr>
          <a:xfrm>
            <a:off x="3324346" y="176227"/>
            <a:ext cx="249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b="1" dirty="0">
                <a:latin typeface="Calibri" panose="020F0502020204030204"/>
                <a:ea typeface="+mn-ea"/>
              </a:rPr>
              <a:t>Monsoonal Ocean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66C9FF8-BFF8-4F8D-BB59-E8D013D8D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060" y="5138142"/>
            <a:ext cx="2209800" cy="52322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anose="020F0502020204030204" pitchFamily="34" charset="0"/>
              </a:rPr>
              <a:t>Upwelling-favorable during southerly monsoon</a:t>
            </a: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6063CC12-01D5-4F7F-B83E-A0533372125C}"/>
              </a:ext>
            </a:extLst>
          </p:cNvPr>
          <p:cNvSpPr>
            <a:spLocks noChangeArrowheads="1"/>
          </p:cNvSpPr>
          <p:nvPr/>
        </p:nvSpPr>
        <p:spPr bwMode="auto">
          <a:xfrm rot="926232">
            <a:off x="7617544" y="3496916"/>
            <a:ext cx="1144799" cy="457200"/>
          </a:xfrm>
          <a:prstGeom prst="ellipse">
            <a:avLst/>
          </a:prstGeom>
          <a:noFill/>
          <a:ln w="38100" algn="ctr">
            <a:solidFill>
              <a:srgbClr val="33CC33">
                <a:alpha val="69804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E190C2-760F-429E-9D4B-47D78D0FB266}"/>
              </a:ext>
            </a:extLst>
          </p:cNvPr>
          <p:cNvCxnSpPr>
            <a:stCxn id="19" idx="0"/>
            <a:endCxn id="20" idx="4"/>
          </p:cNvCxnSpPr>
          <p:nvPr/>
        </p:nvCxnSpPr>
        <p:spPr bwMode="auto">
          <a:xfrm flipV="1">
            <a:off x="7964960" y="3945869"/>
            <a:ext cx="164135" cy="1192273"/>
          </a:xfrm>
          <a:prstGeom prst="straightConnector1">
            <a:avLst/>
          </a:prstGeom>
          <a:ln>
            <a:solidFill>
              <a:srgbClr val="33CC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467258-DD2A-4346-8237-82B00572A92E}"/>
              </a:ext>
            </a:extLst>
          </p:cNvPr>
          <p:cNvSpPr txBox="1"/>
          <p:nvPr/>
        </p:nvSpPr>
        <p:spPr>
          <a:xfrm>
            <a:off x="1371600" y="936853"/>
            <a:ext cx="690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North IO: SE wind, dry (DJF) vs. SW wind, rainy (JJA)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Summer upwelling: west Arabian, Sumatra/Java, 5-10S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C8AB3B9-00BB-4D7F-AE87-C66C4E4EE155}"/>
              </a:ext>
            </a:extLst>
          </p:cNvPr>
          <p:cNvSpPr/>
          <p:nvPr/>
        </p:nvSpPr>
        <p:spPr>
          <a:xfrm>
            <a:off x="23018" y="6580098"/>
            <a:ext cx="730251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1050" b="1" dirty="0">
                <a:latin typeface="Calibri"/>
                <a:ea typeface="宋体"/>
                <a:cs typeface="Calibri"/>
              </a:rPr>
              <a:t>Fig. 5.1</a:t>
            </a:r>
            <a:r>
              <a:rPr lang="en-US" altLang="en-US" sz="1050" dirty="0">
                <a:latin typeface="Calibri"/>
                <a:ea typeface="宋体"/>
                <a:cs typeface="Calibri"/>
              </a:rPr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23">
            <a:extLst>
              <a:ext uri="{FF2B5EF4-FFF2-40B4-BE49-F238E27FC236}">
                <a16:creationId xmlns:a16="http://schemas.microsoft.com/office/drawing/2014/main" id="{A673B5B6-5AE9-4DDE-A22F-0FFAE9D9F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t="8591" r="22500" b="37046"/>
          <a:stretch/>
        </p:blipFill>
        <p:spPr>
          <a:xfrm>
            <a:off x="3633247" y="882946"/>
            <a:ext cx="4596353" cy="3757315"/>
          </a:xfrm>
          <a:prstGeom prst="rect">
            <a:avLst/>
          </a:prstGeom>
        </p:spPr>
      </p:pic>
      <p:sp>
        <p:nvSpPr>
          <p:cNvPr id="94211" name="Text Box 1029">
            <a:extLst>
              <a:ext uri="{FF2B5EF4-FFF2-40B4-BE49-F238E27FC236}">
                <a16:creationId xmlns:a16="http://schemas.microsoft.com/office/drawing/2014/main" id="{D7221540-063C-44AC-A02D-FC3B58695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38" y="142404"/>
            <a:ext cx="29093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 IO seasonal cycle {</a:t>
            </a:r>
            <a:endParaRPr lang="en-US" altLang="zh-CN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215" name="Text Box 1033">
            <a:extLst>
              <a:ext uri="{FF2B5EF4-FFF2-40B4-BE49-F238E27FC236}">
                <a16:creationId xmlns:a16="http://schemas.microsoft.com/office/drawing/2014/main" id="{32738403-5EA8-4D02-BEC0-4D0E2CA9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761" y="1104956"/>
            <a:ext cx="1100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err="1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Wyrtki</a:t>
            </a:r>
            <a:r>
              <a:rPr lang="en-US" altLang="zh-CN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jet</a:t>
            </a:r>
          </a:p>
        </p:txBody>
      </p:sp>
      <p:sp>
        <p:nvSpPr>
          <p:cNvPr id="94218" name="Text Box 1036">
            <a:extLst>
              <a:ext uri="{FF2B5EF4-FFF2-40B4-BE49-F238E27FC236}">
                <a16:creationId xmlns:a16="http://schemas.microsoft.com/office/drawing/2014/main" id="{0B54FB86-5F81-4A6C-9E5A-711091515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8575"/>
            <a:ext cx="30927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SST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	            1 </a:t>
            </a:r>
            <a:r>
              <a:rPr lang="en-US" altLang="zh-CN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endParaRPr lang="en-US" altLang="zh-C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Zonal wind &amp; current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zh-CN" sz="200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0.5 </a:t>
            </a:r>
            <a:r>
              <a:rPr lang="en-US" altLang="zh-CN" sz="2000" dirty="0" err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endParaRPr lang="en-US" altLang="zh-CN" sz="2000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41CADE-8A9A-4512-BA29-0B0C81AFE273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04252"/>
            <a:ext cx="3086896" cy="2286000"/>
            <a:chOff x="204788" y="4046538"/>
            <a:chExt cx="3806559" cy="2582862"/>
          </a:xfrm>
        </p:grpSpPr>
        <p:sp>
          <p:nvSpPr>
            <p:cNvPr id="94224" name="Line 77">
              <a:extLst>
                <a:ext uri="{FF2B5EF4-FFF2-40B4-BE49-F238E27FC236}">
                  <a16:creationId xmlns:a16="http://schemas.microsoft.com/office/drawing/2014/main" id="{C75C26E8-6226-4999-842C-E4A246C2EC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238" y="5505450"/>
              <a:ext cx="183356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25" name="Text Box 79">
              <a:extLst>
                <a:ext uri="{FF2B5EF4-FFF2-40B4-BE49-F238E27FC236}">
                  <a16:creationId xmlns:a16="http://schemas.microsoft.com/office/drawing/2014/main" id="{D8861168-DFAC-4F12-8638-3BB0E175D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150" y="5275263"/>
              <a:ext cx="484850" cy="347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bg1">
                          <a:alpha val="50998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EQ</a:t>
              </a:r>
            </a:p>
          </p:txBody>
        </p:sp>
        <p:sp>
          <p:nvSpPr>
            <p:cNvPr id="94227" name="Line 83">
              <a:extLst>
                <a:ext uri="{FF2B5EF4-FFF2-40B4-BE49-F238E27FC236}">
                  <a16:creationId xmlns:a16="http://schemas.microsoft.com/office/drawing/2014/main" id="{0AD405AC-E576-4B5D-92B3-B3DAFCAF28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0238" y="4210050"/>
              <a:ext cx="3175" cy="2419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28" name="Line 85">
              <a:extLst>
                <a:ext uri="{FF2B5EF4-FFF2-40B4-BE49-F238E27FC236}">
                  <a16:creationId xmlns:a16="http://schemas.microsoft.com/office/drawing/2014/main" id="{3B9FA8F5-D498-4B46-877D-B733FE530E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723472" flipH="1" flipV="1">
              <a:off x="1343026" y="5567362"/>
              <a:ext cx="239712" cy="8556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29" name="Line 87">
              <a:extLst>
                <a:ext uri="{FF2B5EF4-FFF2-40B4-BE49-F238E27FC236}">
                  <a16:creationId xmlns:a16="http://schemas.microsoft.com/office/drawing/2014/main" id="{FC8C4E77-2C4E-4578-B34B-57548115F74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852094" flipH="1" flipV="1">
              <a:off x="1674813" y="5181600"/>
              <a:ext cx="77788" cy="395287"/>
            </a:xfrm>
            <a:prstGeom prst="line">
              <a:avLst/>
            </a:prstGeom>
            <a:noFill/>
            <a:ln w="38100">
              <a:solidFill>
                <a:srgbClr val="0099FF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0" name="Line 88">
              <a:extLst>
                <a:ext uri="{FF2B5EF4-FFF2-40B4-BE49-F238E27FC236}">
                  <a16:creationId xmlns:a16="http://schemas.microsoft.com/office/drawing/2014/main" id="{CC25B426-08FF-4AC7-85F0-C9DBCFCF7B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876232">
              <a:off x="1568450" y="5954713"/>
              <a:ext cx="1587" cy="6619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1" name="Line 92">
              <a:extLst>
                <a:ext uri="{FF2B5EF4-FFF2-40B4-BE49-F238E27FC236}">
                  <a16:creationId xmlns:a16="http://schemas.microsoft.com/office/drawing/2014/main" id="{A7FDDD6D-865E-4CB9-8A92-9BE7D4D1EBD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836268" flipV="1">
              <a:off x="1747838" y="6435725"/>
              <a:ext cx="0" cy="3111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2" name="Line 94">
              <a:extLst>
                <a:ext uri="{FF2B5EF4-FFF2-40B4-BE49-F238E27FC236}">
                  <a16:creationId xmlns:a16="http://schemas.microsoft.com/office/drawing/2014/main" id="{CA81DDE0-4359-46EA-9084-6D8247B576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928657">
              <a:off x="1525588" y="5430838"/>
              <a:ext cx="200025" cy="549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3" name="Line 105">
              <a:extLst>
                <a:ext uri="{FF2B5EF4-FFF2-40B4-BE49-F238E27FC236}">
                  <a16:creationId xmlns:a16="http://schemas.microsoft.com/office/drawing/2014/main" id="{F9DEA7D5-BEBB-4671-B000-CF227235DF6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852094">
              <a:off x="1854200" y="5137150"/>
              <a:ext cx="211138" cy="20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4" name="Line 85">
              <a:extLst>
                <a:ext uri="{FF2B5EF4-FFF2-40B4-BE49-F238E27FC236}">
                  <a16:creationId xmlns:a16="http://schemas.microsoft.com/office/drawing/2014/main" id="{A8CACAD1-95D8-4110-970E-AD14A806E9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723472" flipH="1" flipV="1">
              <a:off x="2235201" y="3644900"/>
              <a:ext cx="0" cy="803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5" name="Line 87">
              <a:extLst>
                <a:ext uri="{FF2B5EF4-FFF2-40B4-BE49-F238E27FC236}">
                  <a16:creationId xmlns:a16="http://schemas.microsoft.com/office/drawing/2014/main" id="{A20C8049-1AC2-4A6D-A50E-C9E0651534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852094" flipV="1">
              <a:off x="2037557" y="4648994"/>
              <a:ext cx="122237" cy="3905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6" name="Line 94">
              <a:extLst>
                <a:ext uri="{FF2B5EF4-FFF2-40B4-BE49-F238E27FC236}">
                  <a16:creationId xmlns:a16="http://schemas.microsoft.com/office/drawing/2014/main" id="{1B96C4A9-F465-4301-B394-0574D810336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671343" flipH="1">
              <a:off x="2095500" y="4191000"/>
              <a:ext cx="223838" cy="5794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37" name="TextBox 1">
              <a:extLst>
                <a:ext uri="{FF2B5EF4-FFF2-40B4-BE49-F238E27FC236}">
                  <a16:creationId xmlns:a16="http://schemas.microsoft.com/office/drawing/2014/main" id="{8FE51C0B-42A5-4A6F-86F3-0797F04FD9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310063"/>
              <a:ext cx="1419996" cy="34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SW monsoon</a:t>
              </a:r>
            </a:p>
          </p:txBody>
        </p:sp>
        <p:sp>
          <p:nvSpPr>
            <p:cNvPr id="94238" name="TextBox 33">
              <a:extLst>
                <a:ext uri="{FF2B5EF4-FFF2-40B4-BE49-F238E27FC236}">
                  <a16:creationId xmlns:a16="http://schemas.microsoft.com/office/drawing/2014/main" id="{8C72F5D8-2BC2-407A-89C7-9A86A1146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788" y="6070600"/>
              <a:ext cx="1055409" cy="34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 trades</a:t>
              </a:r>
            </a:p>
          </p:txBody>
        </p:sp>
        <p:sp>
          <p:nvSpPr>
            <p:cNvPr id="94239" name="TextBox 34">
              <a:extLst>
                <a:ext uri="{FF2B5EF4-FFF2-40B4-BE49-F238E27FC236}">
                  <a16:creationId xmlns:a16="http://schemas.microsoft.com/office/drawing/2014/main" id="{9A74667A-1327-4F4E-AC91-4C0D621D0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2890" y="5805940"/>
              <a:ext cx="1868457" cy="59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Cross-eq. easterly advection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95">
                <a:extLst>
                  <a:ext uri="{FF2B5EF4-FFF2-40B4-BE49-F238E27FC236}">
                    <a16:creationId xmlns:a16="http://schemas.microsoft.com/office/drawing/2014/main" id="{470A09A3-A254-4AB7-AC7E-4972DAB4D2C1}"/>
                  </a:ext>
                </a:extLst>
              </p:cNvPr>
              <p:cNvSpPr txBox="1"/>
              <p:nvPr/>
            </p:nvSpPr>
            <p:spPr bwMode="auto">
              <a:xfrm>
                <a:off x="2925878" y="5401451"/>
                <a:ext cx="1125537" cy="6826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Object 95">
                <a:extLst>
                  <a:ext uri="{FF2B5EF4-FFF2-40B4-BE49-F238E27FC236}">
                    <a16:creationId xmlns:a16="http://schemas.microsoft.com/office/drawing/2014/main" id="{470A09A3-A254-4AB7-AC7E-4972DAB4D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5878" y="5401451"/>
                <a:ext cx="1125537" cy="6826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033">
            <a:extLst>
              <a:ext uri="{FF2B5EF4-FFF2-40B4-BE49-F238E27FC236}">
                <a16:creationId xmlns:a16="http://schemas.microsoft.com/office/drawing/2014/main" id="{2B30D8CC-0C77-41CC-B2B6-C135B0D7D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1507" y="2714724"/>
            <a:ext cx="1100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err="1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Wyrtki</a:t>
            </a:r>
            <a:r>
              <a:rPr lang="en-US" altLang="zh-CN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484DA4-9208-4C26-9D03-42CC3B23FAB4}"/>
              </a:ext>
            </a:extLst>
          </p:cNvPr>
          <p:cNvSpPr txBox="1"/>
          <p:nvPr/>
        </p:nvSpPr>
        <p:spPr>
          <a:xfrm>
            <a:off x="4742502" y="4561994"/>
            <a:ext cx="2968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宋体"/>
                <a:cs typeface="Calibri"/>
              </a:rPr>
              <a:t>surface wind vectors (m/s) &amp; surface zonal current (cm/s). </a:t>
            </a:r>
            <a:endParaRPr lang="en-US" sz="18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4EE39F8-2C19-4BD1-8426-FE989D3FF2CE}"/>
              </a:ext>
            </a:extLst>
          </p:cNvPr>
          <p:cNvSpPr/>
          <p:nvPr/>
        </p:nvSpPr>
        <p:spPr>
          <a:xfrm>
            <a:off x="7657655" y="6396550"/>
            <a:ext cx="1553017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1400" b="1" dirty="0">
                <a:latin typeface="Calibri"/>
                <a:ea typeface="宋体"/>
                <a:cs typeface="Calibri"/>
              </a:rPr>
              <a:t>Figs. 11.3, 11.4a</a:t>
            </a:r>
            <a:r>
              <a:rPr lang="en-US" altLang="en-US" sz="1400" dirty="0">
                <a:latin typeface="Calibri"/>
                <a:ea typeface="宋体"/>
                <a:cs typeface="Calibri"/>
              </a:rPr>
              <a:t>. 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69" name="Picture 1028">
            <a:extLst>
              <a:ext uri="{FF2B5EF4-FFF2-40B4-BE49-F238E27FC236}">
                <a16:creationId xmlns:a16="http://schemas.microsoft.com/office/drawing/2014/main" id="{FCE59610-1E85-4E5E-ABB8-056B6E5C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r="49513" b="49457"/>
          <a:stretch/>
        </p:blipFill>
        <p:spPr bwMode="auto">
          <a:xfrm>
            <a:off x="76200" y="896563"/>
            <a:ext cx="3657600" cy="3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 Box 1030">
            <a:extLst>
              <a:ext uri="{FF2B5EF4-FFF2-40B4-BE49-F238E27FC236}">
                <a16:creationId xmlns:a16="http://schemas.microsoft.com/office/drawing/2014/main" id="{356A28D1-5B4C-4D12-95BD-BC76E4323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1079125"/>
            <a:ext cx="67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</a:rPr>
              <a:t>SST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4">
            <a:extLst>
              <a:ext uri="{FF2B5EF4-FFF2-40B4-BE49-F238E27FC236}">
                <a16:creationId xmlns:a16="http://schemas.microsoft.com/office/drawing/2014/main" id="{C8FBC440-BFA4-4899-AA58-BD8B962F2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530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0000"/>
                </a:solidFill>
              </a:rPr>
              <a:t>Cane and Sarachik (1981, </a:t>
            </a:r>
            <a:r>
              <a:rPr lang="en-US" altLang="zh-CN" sz="1600" i="1">
                <a:solidFill>
                  <a:srgbClr val="000000"/>
                </a:solidFill>
              </a:rPr>
              <a:t>JMR</a:t>
            </a:r>
            <a:r>
              <a:rPr lang="en-US" altLang="zh-CN" sz="1600">
                <a:solidFill>
                  <a:srgbClr val="000000"/>
                </a:solidFill>
              </a:rPr>
              <a:t>); Cane and Moore (1981, </a:t>
            </a:r>
            <a:r>
              <a:rPr lang="en-US" altLang="zh-CN" sz="1600" i="1">
                <a:solidFill>
                  <a:srgbClr val="000000"/>
                </a:solidFill>
              </a:rPr>
              <a:t>JPO</a:t>
            </a:r>
            <a:r>
              <a:rPr lang="en-US" altLang="zh-CN" sz="16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6260" name="Rectangle 6">
            <a:extLst>
              <a:ext uri="{FF2B5EF4-FFF2-40B4-BE49-F238E27FC236}">
                <a16:creationId xmlns:a16="http://schemas.microsoft.com/office/drawing/2014/main" id="{0BD06C0B-0897-4464-B601-F10A1F7C1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528" y="4594920"/>
            <a:ext cx="3200400" cy="1323975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i="1">
                <a:solidFill>
                  <a:srgbClr val="000000"/>
                </a:solidFill>
              </a:rPr>
              <a:t>For semi-annual resonance,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i="1">
                <a:solidFill>
                  <a:srgbClr val="000000"/>
                </a:solidFill>
              </a:rPr>
              <a:t>Cn=</a:t>
            </a:r>
            <a:r>
              <a:rPr lang="en-US" altLang="zh-CN" sz="2000">
                <a:solidFill>
                  <a:srgbClr val="000000"/>
                </a:solidFill>
                <a:latin typeface="Universal-GreekwithMathP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</a:rPr>
              <a:t>163 cm/s, </a:t>
            </a:r>
            <a:r>
              <a:rPr lang="en-US" altLang="zh-CN" sz="2000" i="1">
                <a:solidFill>
                  <a:srgbClr val="000000"/>
                </a:solidFill>
              </a:rPr>
              <a:t>m </a:t>
            </a:r>
            <a:r>
              <a:rPr lang="en-US" altLang="zh-CN" sz="2000">
                <a:solidFill>
                  <a:srgbClr val="000000"/>
                </a:solidFill>
                <a:latin typeface="Universal-GreekwithMathPi" charset="0"/>
              </a:rPr>
              <a:t>= </a:t>
            </a:r>
            <a:r>
              <a:rPr lang="en-US" altLang="zh-CN" sz="2000">
                <a:solidFill>
                  <a:srgbClr val="000000"/>
                </a:solidFill>
              </a:rPr>
              <a:t>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i="1">
                <a:solidFill>
                  <a:srgbClr val="000000"/>
                </a:solidFill>
              </a:rPr>
              <a:t>Cn </a:t>
            </a:r>
            <a:r>
              <a:rPr lang="en-US" altLang="zh-CN" sz="2000">
                <a:solidFill>
                  <a:srgbClr val="000000"/>
                </a:solidFill>
                <a:latin typeface="Universal-GreekwithMathPi" charset="0"/>
              </a:rPr>
              <a:t>= </a:t>
            </a:r>
            <a:r>
              <a:rPr lang="en-US" altLang="zh-CN" sz="2000">
                <a:solidFill>
                  <a:srgbClr val="000000"/>
                </a:solidFill>
              </a:rPr>
              <a:t>82 cm/s, </a:t>
            </a:r>
            <a:r>
              <a:rPr lang="en-US" altLang="zh-CN" sz="2000" i="1">
                <a:solidFill>
                  <a:srgbClr val="000000"/>
                </a:solidFill>
              </a:rPr>
              <a:t>m </a:t>
            </a:r>
            <a:r>
              <a:rPr lang="en-US" altLang="zh-CN" sz="2000">
                <a:solidFill>
                  <a:srgbClr val="000000"/>
                </a:solidFill>
                <a:latin typeface="Universal-GreekwithMathPi" charset="0"/>
              </a:rPr>
              <a:t>=</a:t>
            </a:r>
            <a:r>
              <a:rPr lang="en-US" altLang="zh-CN" sz="2000">
                <a:solidFill>
                  <a:srgbClr val="000000"/>
                </a:solidFill>
              </a:rPr>
              <a:t>2,</a:t>
            </a:r>
          </a:p>
        </p:txBody>
      </p:sp>
      <p:sp>
        <p:nvSpPr>
          <p:cNvPr id="96261" name="Text Box 8">
            <a:extLst>
              <a:ext uri="{FF2B5EF4-FFF2-40B4-BE49-F238E27FC236}">
                <a16:creationId xmlns:a16="http://schemas.microsoft.com/office/drawing/2014/main" id="{A10F82B2-1194-46F2-A3B5-6330DF275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378"/>
            <a:ext cx="73120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Basin-mode resonance at the </a:t>
            </a:r>
            <a:r>
              <a:rPr lang="en-US" altLang="zh-CN" sz="2400" b="1" dirty="0">
                <a:solidFill>
                  <a:srgbClr val="0099FF"/>
                </a:solidFill>
                <a:latin typeface="Arial" panose="020B0604020202020204" pitchFamily="34" charset="0"/>
              </a:rPr>
              <a:t>semi-annual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period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</a:rPr>
              <a:t>Jensen (1993, </a:t>
            </a:r>
            <a:r>
              <a:rPr lang="en-US" altLang="zh-CN" sz="1800" i="1" dirty="0">
                <a:solidFill>
                  <a:srgbClr val="000000"/>
                </a:solidFill>
              </a:rPr>
              <a:t>JGR</a:t>
            </a:r>
            <a:r>
              <a:rPr lang="en-US" altLang="zh-CN" sz="1800" dirty="0">
                <a:solidFill>
                  <a:srgbClr val="000000"/>
                </a:solidFill>
              </a:rPr>
              <a:t>,</a:t>
            </a:r>
            <a:r>
              <a:rPr lang="en-US" altLang="zh-CN" sz="1800" b="1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22 533-); Han et al. (1999, </a:t>
            </a:r>
            <a:r>
              <a:rPr lang="en-US" altLang="zh-CN" sz="1800" i="1" dirty="0">
                <a:solidFill>
                  <a:srgbClr val="000000"/>
                </a:solidFill>
              </a:rPr>
              <a:t>JPO</a:t>
            </a:r>
            <a:r>
              <a:rPr lang="en-US" altLang="zh-CN" sz="1800" dirty="0">
                <a:solidFill>
                  <a:srgbClr val="000000"/>
                </a:solidFill>
              </a:rPr>
              <a:t>, 2191-)</a:t>
            </a:r>
            <a:endParaRPr lang="en-US" altLang="zh-CN" sz="1800" b="1" dirty="0">
              <a:solidFill>
                <a:srgbClr val="000000"/>
              </a:solidFill>
            </a:endParaRPr>
          </a:p>
        </p:txBody>
      </p:sp>
      <p:grpSp>
        <p:nvGrpSpPr>
          <p:cNvPr id="96262" name="Group 18">
            <a:extLst>
              <a:ext uri="{FF2B5EF4-FFF2-40B4-BE49-F238E27FC236}">
                <a16:creationId xmlns:a16="http://schemas.microsoft.com/office/drawing/2014/main" id="{7EE998EE-5475-4778-8E63-A027122CB746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495800"/>
            <a:ext cx="3200400" cy="1828800"/>
            <a:chOff x="576" y="672"/>
            <a:chExt cx="2016" cy="1152"/>
          </a:xfrm>
        </p:grpSpPr>
        <p:pic>
          <p:nvPicPr>
            <p:cNvPr id="96284" name="Picture 3">
              <a:extLst>
                <a:ext uri="{FF2B5EF4-FFF2-40B4-BE49-F238E27FC236}">
                  <a16:creationId xmlns:a16="http://schemas.microsoft.com/office/drawing/2014/main" id="{477B4FC5-8D27-4279-8E27-CEC72AD79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756"/>
              <a:ext cx="864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285" name="Rectangle 9">
              <a:extLst>
                <a:ext uri="{FF2B5EF4-FFF2-40B4-BE49-F238E27FC236}">
                  <a16:creationId xmlns:a16="http://schemas.microsoft.com/office/drawing/2014/main" id="{C3CCD21C-7C2C-468B-BAEF-01EAF1C0C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362"/>
              <a:ext cx="19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solidFill>
                    <a:srgbClr val="000000"/>
                  </a:solidFill>
                  <a:latin typeface="ZapfChancery-MediumItalic" charset="0"/>
                </a:rPr>
                <a:t>T </a:t>
              </a:r>
              <a:r>
                <a:rPr lang="en-US" altLang="zh-CN" sz="2000">
                  <a:solidFill>
                    <a:srgbClr val="000000"/>
                  </a:solidFill>
                  <a:latin typeface="ZapfChancery-MediumItalic" charset="0"/>
                </a:rPr>
                <a:t>resonance</a:t>
              </a:r>
              <a:r>
                <a:rPr lang="en-US" altLang="zh-CN" sz="2000">
                  <a:solidFill>
                    <a:srgbClr val="000000"/>
                  </a:solidFill>
                </a:rPr>
                <a:t> </a:t>
              </a:r>
              <a:r>
                <a:rPr lang="en-US" altLang="zh-CN" sz="2000">
                  <a:solidFill>
                    <a:srgbClr val="000000"/>
                  </a:solidFill>
                  <a:latin typeface="ZapfChancery-MediumItalic" charset="0"/>
                </a:rPr>
                <a:t>period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solidFill>
                    <a:srgbClr val="000000"/>
                  </a:solidFill>
                </a:rPr>
                <a:t>L = </a:t>
              </a:r>
              <a:r>
                <a:rPr lang="en-US" altLang="zh-CN" sz="2000">
                  <a:solidFill>
                    <a:srgbClr val="000000"/>
                  </a:solidFill>
                  <a:latin typeface="Universal-GreekwithMathPi" charset="0"/>
                </a:rPr>
                <a:t>5,</a:t>
              </a:r>
              <a:r>
                <a:rPr lang="en-US" altLang="zh-CN" sz="2000">
                  <a:solidFill>
                    <a:srgbClr val="000000"/>
                  </a:solidFill>
                </a:rPr>
                <a:t>632 km (basin width)</a:t>
              </a:r>
            </a:p>
          </p:txBody>
        </p:sp>
        <p:sp>
          <p:nvSpPr>
            <p:cNvPr id="96286" name="Rectangle 10">
              <a:extLst>
                <a:ext uri="{FF2B5EF4-FFF2-40B4-BE49-F238E27FC236}">
                  <a16:creationId xmlns:a16="http://schemas.microsoft.com/office/drawing/2014/main" id="{A39DDBED-BB17-4EDD-B693-A363668D3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672"/>
              <a:ext cx="2016" cy="115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6263" name="Group 30">
            <a:extLst>
              <a:ext uri="{FF2B5EF4-FFF2-40B4-BE49-F238E27FC236}">
                <a16:creationId xmlns:a16="http://schemas.microsoft.com/office/drawing/2014/main" id="{CA286ECB-786B-4BA2-9BCC-59D58995944D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066800"/>
            <a:ext cx="3429000" cy="3124200"/>
            <a:chOff x="480" y="1968"/>
            <a:chExt cx="2160" cy="1968"/>
          </a:xfrm>
        </p:grpSpPr>
        <p:sp>
          <p:nvSpPr>
            <p:cNvPr id="96270" name="Line 12">
              <a:extLst>
                <a:ext uri="{FF2B5EF4-FFF2-40B4-BE49-F238E27FC236}">
                  <a16:creationId xmlns:a16="http://schemas.microsoft.com/office/drawing/2014/main" id="{5369AF6F-E622-4636-89BE-D496F10E6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3648"/>
              <a:ext cx="1968" cy="2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1" name="Line 13">
              <a:extLst>
                <a:ext uri="{FF2B5EF4-FFF2-40B4-BE49-F238E27FC236}">
                  <a16:creationId xmlns:a16="http://schemas.microsoft.com/office/drawing/2014/main" id="{C6EC2119-CC8D-4C6A-A45A-18DA425E44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6" y="2496"/>
              <a:ext cx="1968" cy="1135"/>
            </a:xfrm>
            <a:prstGeom prst="line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2" name="Line 14">
              <a:extLst>
                <a:ext uri="{FF2B5EF4-FFF2-40B4-BE49-F238E27FC236}">
                  <a16:creationId xmlns:a16="http://schemas.microsoft.com/office/drawing/2014/main" id="{37620AEE-F10E-4980-AA11-B3F82BFC30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160"/>
              <a:ext cx="1968" cy="3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3" name="Rectangle 19" descr="纸袋">
              <a:extLst>
                <a:ext uri="{FF2B5EF4-FFF2-40B4-BE49-F238E27FC236}">
                  <a16:creationId xmlns:a16="http://schemas.microsoft.com/office/drawing/2014/main" id="{1D7AC720-5500-4BBD-B1B2-984D21467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968"/>
              <a:ext cx="96" cy="196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96274" name="Rectangle 20" descr="纸袋">
              <a:extLst>
                <a:ext uri="{FF2B5EF4-FFF2-40B4-BE49-F238E27FC236}">
                  <a16:creationId xmlns:a16="http://schemas.microsoft.com/office/drawing/2014/main" id="{9DD7A273-9F95-44CE-AEAB-2CA85FD63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96" cy="196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96275" name="Text Box 21">
              <a:extLst>
                <a:ext uri="{FF2B5EF4-FFF2-40B4-BE49-F238E27FC236}">
                  <a16:creationId xmlns:a16="http://schemas.microsoft.com/office/drawing/2014/main" id="{273EEE63-40B9-4046-9BBF-4E351199B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3600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FF0000"/>
                  </a:solidFill>
                  <a:latin typeface="Georgia" panose="02040502050405020303" pitchFamily="18" charset="0"/>
                </a:rPr>
                <a:t>K</a:t>
              </a:r>
            </a:p>
          </p:txBody>
        </p:sp>
        <p:sp>
          <p:nvSpPr>
            <p:cNvPr id="96276" name="Text Box 22">
              <a:extLst>
                <a:ext uri="{FF2B5EF4-FFF2-40B4-BE49-F238E27FC236}">
                  <a16:creationId xmlns:a16="http://schemas.microsoft.com/office/drawing/2014/main" id="{B769B8BA-7A6A-46D5-8FF4-D0E410E69C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160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FF0000"/>
                  </a:solidFill>
                  <a:latin typeface="Georgia" panose="02040502050405020303" pitchFamily="18" charset="0"/>
                </a:rPr>
                <a:t>K</a:t>
              </a:r>
            </a:p>
          </p:txBody>
        </p:sp>
        <p:sp>
          <p:nvSpPr>
            <p:cNvPr id="96277" name="Text Box 23">
              <a:extLst>
                <a:ext uri="{FF2B5EF4-FFF2-40B4-BE49-F238E27FC236}">
                  <a16:creationId xmlns:a16="http://schemas.microsoft.com/office/drawing/2014/main" id="{AF340DB6-6D69-44FB-9286-4F8E6EF16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" y="3072"/>
              <a:ext cx="2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0099FF"/>
                  </a:solidFill>
                  <a:latin typeface="Georgia" panose="02040502050405020303" pitchFamily="18" charset="0"/>
                </a:rPr>
                <a:t>R</a:t>
              </a:r>
            </a:p>
          </p:txBody>
        </p:sp>
        <p:grpSp>
          <p:nvGrpSpPr>
            <p:cNvPr id="96278" name="Group 26">
              <a:extLst>
                <a:ext uri="{FF2B5EF4-FFF2-40B4-BE49-F238E27FC236}">
                  <a16:creationId xmlns:a16="http://schemas.microsoft.com/office/drawing/2014/main" id="{08C72928-2C4D-4086-8589-889B10026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6" y="3630"/>
              <a:ext cx="615" cy="306"/>
              <a:chOff x="1346" y="3630"/>
              <a:chExt cx="615" cy="306"/>
            </a:xfrm>
          </p:grpSpPr>
          <p:sp>
            <p:nvSpPr>
              <p:cNvPr id="96282" name="AutoShape 16">
                <a:extLst>
                  <a:ext uri="{FF2B5EF4-FFF2-40B4-BE49-F238E27FC236}">
                    <a16:creationId xmlns:a16="http://schemas.microsoft.com/office/drawing/2014/main" id="{C28B25EE-9537-4B5C-B8CC-CBA367A12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6411">
                <a:off x="1346" y="3630"/>
                <a:ext cx="615" cy="306"/>
              </a:xfrm>
              <a:prstGeom prst="notchedRightArrow">
                <a:avLst>
                  <a:gd name="adj1" fmla="val 50000"/>
                  <a:gd name="adj2" fmla="val 50245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6283" name="Text Box 25">
                <a:extLst>
                  <a:ext uri="{FF2B5EF4-FFF2-40B4-BE49-F238E27FC236}">
                    <a16:creationId xmlns:a16="http://schemas.microsoft.com/office/drawing/2014/main" id="{0BB81D7C-A4D0-47DA-ACE3-8A55BF8B7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61097">
                <a:off x="1420" y="3657"/>
                <a:ext cx="4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FF99"/>
                    </a:solidFill>
                  </a:rPr>
                  <a:t>wind</a:t>
                </a:r>
              </a:p>
            </p:txBody>
          </p:sp>
        </p:grpSp>
        <p:grpSp>
          <p:nvGrpSpPr>
            <p:cNvPr id="96279" name="Group 27">
              <a:extLst>
                <a:ext uri="{FF2B5EF4-FFF2-40B4-BE49-F238E27FC236}">
                  <a16:creationId xmlns:a16="http://schemas.microsoft.com/office/drawing/2014/main" id="{85FF05C2-FEC2-474A-8773-668378C226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160"/>
              <a:ext cx="615" cy="306"/>
              <a:chOff x="1346" y="3630"/>
              <a:chExt cx="615" cy="306"/>
            </a:xfrm>
          </p:grpSpPr>
          <p:sp>
            <p:nvSpPr>
              <p:cNvPr id="96280" name="AutoShape 28">
                <a:extLst>
                  <a:ext uri="{FF2B5EF4-FFF2-40B4-BE49-F238E27FC236}">
                    <a16:creationId xmlns:a16="http://schemas.microsoft.com/office/drawing/2014/main" id="{A2BC1BA0-FDF9-4CFE-B600-3EFEE297A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6411">
                <a:off x="1346" y="3630"/>
                <a:ext cx="615" cy="306"/>
              </a:xfrm>
              <a:prstGeom prst="notchedRightArrow">
                <a:avLst>
                  <a:gd name="adj1" fmla="val 50000"/>
                  <a:gd name="adj2" fmla="val 50245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6281" name="Text Box 29">
                <a:extLst>
                  <a:ext uri="{FF2B5EF4-FFF2-40B4-BE49-F238E27FC236}">
                    <a16:creationId xmlns:a16="http://schemas.microsoft.com/office/drawing/2014/main" id="{B396A7C7-D5D3-45D4-92CB-24DEBEAD52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61097">
                <a:off x="1420" y="3657"/>
                <a:ext cx="4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FF99"/>
                    </a:solidFill>
                  </a:rPr>
                  <a:t>wind</a:t>
                </a: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900EBB-859C-4171-864D-F054C157244E}"/>
              </a:ext>
            </a:extLst>
          </p:cNvPr>
          <p:cNvSpPr/>
          <p:nvPr/>
        </p:nvSpPr>
        <p:spPr>
          <a:xfrm>
            <a:off x="7657655" y="6396550"/>
            <a:ext cx="1553017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1400" b="1" dirty="0">
                <a:latin typeface="Calibri"/>
                <a:ea typeface="宋体"/>
                <a:cs typeface="Calibri"/>
              </a:rPr>
              <a:t>Fig. 11.4b</a:t>
            </a:r>
            <a:r>
              <a:rPr lang="en-US" altLang="en-US" sz="1400" dirty="0">
                <a:latin typeface="Calibri"/>
                <a:ea typeface="宋体"/>
                <a:cs typeface="Calibri"/>
              </a:rPr>
              <a:t>. 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Box 1">
            <a:extLst>
              <a:ext uri="{FF2B5EF4-FFF2-40B4-BE49-F238E27FC236}">
                <a16:creationId xmlns:a16="http://schemas.microsoft.com/office/drawing/2014/main" id="{BFD0204B-3EC9-4DA1-8824-640A7A5C0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49" y="473857"/>
            <a:ext cx="3703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99FF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Is the mean state favorable for Bjerknes feedback?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CC001F-96AD-4858-841C-6A47AC99F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549" y="1635403"/>
            <a:ext cx="58462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In the fall of 1997, the Pacific cold tongue failed to develop but a cold tongue appeared in the equatorial Indian Ocean. </a:t>
            </a:r>
          </a:p>
        </p:txBody>
      </p:sp>
      <p:grpSp>
        <p:nvGrpSpPr>
          <p:cNvPr id="98306" name="Group 6">
            <a:extLst>
              <a:ext uri="{FF2B5EF4-FFF2-40B4-BE49-F238E27FC236}">
                <a16:creationId xmlns:a16="http://schemas.microsoft.com/office/drawing/2014/main" id="{0ED5E02D-76A3-4F89-BFC0-C9D9EEF030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200" y="54483"/>
            <a:ext cx="3200400" cy="2287275"/>
            <a:chOff x="-76199" y="609600"/>
            <a:chExt cx="3505199" cy="3008801"/>
          </a:xfrm>
        </p:grpSpPr>
        <p:pic>
          <p:nvPicPr>
            <p:cNvPr id="98311" name="Picture 13">
              <a:extLst>
                <a:ext uri="{FF2B5EF4-FFF2-40B4-BE49-F238E27FC236}">
                  <a16:creationId xmlns:a16="http://schemas.microsoft.com/office/drawing/2014/main" id="{C5772186-61ED-45B4-813A-8BA40CB15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6" t="3207" r="66776" b="69847"/>
            <a:stretch>
              <a:fillRect/>
            </a:stretch>
          </p:blipFill>
          <p:spPr bwMode="auto">
            <a:xfrm>
              <a:off x="152400" y="609600"/>
              <a:ext cx="3276600" cy="3008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312" name="Text Box 14">
              <a:extLst>
                <a:ext uri="{FF2B5EF4-FFF2-40B4-BE49-F238E27FC236}">
                  <a16:creationId xmlns:a16="http://schemas.microsoft.com/office/drawing/2014/main" id="{527E086E-EB39-4D14-8975-B0D3FDF9B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452437" y="1976437"/>
              <a:ext cx="10890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Depth (m)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B5D0532-984F-446C-935A-364CAAA6E9B5}"/>
                </a:ext>
              </a:extLst>
            </p:cNvPr>
            <p:cNvCxnSpPr/>
            <p:nvPr/>
          </p:nvCxnSpPr>
          <p:spPr bwMode="auto">
            <a:xfrm>
              <a:off x="3276600" y="761944"/>
              <a:ext cx="0" cy="2515269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AE23E6A1-1EE3-4C37-B38A-E1C773F4A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 b="18650"/>
          <a:stretch/>
        </p:blipFill>
        <p:spPr>
          <a:xfrm>
            <a:off x="76198" y="2925998"/>
            <a:ext cx="6858000" cy="38775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689FAB-E7FF-44BF-8016-7A8118A2BAB8}"/>
              </a:ext>
            </a:extLst>
          </p:cNvPr>
          <p:cNvSpPr/>
          <p:nvPr/>
        </p:nvSpPr>
        <p:spPr bwMode="auto">
          <a:xfrm>
            <a:off x="413" y="2472338"/>
            <a:ext cx="7086187" cy="20016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F28FC-FC4E-496D-92D0-AF7681A07474}"/>
              </a:ext>
            </a:extLst>
          </p:cNvPr>
          <p:cNvSpPr/>
          <p:nvPr/>
        </p:nvSpPr>
        <p:spPr>
          <a:xfrm>
            <a:off x="7657655" y="6396550"/>
            <a:ext cx="1553017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1400" b="1" dirty="0">
                <a:latin typeface="Calibri"/>
                <a:ea typeface="宋体"/>
                <a:cs typeface="Calibri"/>
              </a:rPr>
              <a:t>Fig. 11.5</a:t>
            </a:r>
            <a:r>
              <a:rPr lang="en-US" altLang="en-US" sz="1400" dirty="0">
                <a:latin typeface="Calibri"/>
                <a:ea typeface="宋体"/>
                <a:cs typeface="Calibri"/>
              </a:rPr>
              <a:t>. 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52278A-033A-F681-D9BE-F25C58DF2C8F}"/>
              </a:ext>
            </a:extLst>
          </p:cNvPr>
          <p:cNvSpPr/>
          <p:nvPr/>
        </p:nvSpPr>
        <p:spPr bwMode="auto">
          <a:xfrm>
            <a:off x="990600" y="5181600"/>
            <a:ext cx="1295400" cy="4572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CE1E1C-62A7-7B4A-5236-DF0E0566342C}"/>
              </a:ext>
            </a:extLst>
          </p:cNvPr>
          <p:cNvSpPr/>
          <p:nvPr/>
        </p:nvSpPr>
        <p:spPr bwMode="auto">
          <a:xfrm>
            <a:off x="990600" y="3657600"/>
            <a:ext cx="1295400" cy="4572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D0AE5B37-6500-448C-BD8D-DBAB4C3B44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6" b="28270"/>
          <a:stretch/>
        </p:blipFill>
        <p:spPr>
          <a:xfrm>
            <a:off x="444500" y="29092"/>
            <a:ext cx="8120408" cy="3768967"/>
          </a:xfrm>
          <a:prstGeom prst="rect">
            <a:avLst/>
          </a:prstGeom>
        </p:spPr>
      </p:pic>
      <p:sp>
        <p:nvSpPr>
          <p:cNvPr id="99332" name="TextBox 1">
            <a:extLst>
              <a:ext uri="{FF2B5EF4-FFF2-40B4-BE49-F238E27FC236}">
                <a16:creationId xmlns:a16="http://schemas.microsoft.com/office/drawing/2014/main" id="{A4807B8C-6ECB-43AD-91E2-71C2A85B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7" y="117314"/>
            <a:ext cx="146050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rIns="0" bIns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Tahoma" panose="020B0604030504040204" pitchFamily="34" charset="0"/>
                <a:cs typeface="Tahoma" panose="020B0604030504040204" pitchFamily="34" charset="0"/>
              </a:rPr>
              <a:t>Sfc</a:t>
            </a:r>
            <a:r>
              <a:rPr lang="en-US" altLang="en-US" sz="1600" dirty="0">
                <a:latin typeface="Tahoma" panose="020B0604030504040204" pitchFamily="34" charset="0"/>
                <a:cs typeface="Tahoma" panose="020B0604030504040204" pitchFamily="34" charset="0"/>
              </a:rPr>
              <a:t> wind &amp; Z20</a:t>
            </a:r>
          </a:p>
        </p:txBody>
      </p:sp>
      <p:sp>
        <p:nvSpPr>
          <p:cNvPr id="99333" name="TextBox 5">
            <a:extLst>
              <a:ext uri="{FF2B5EF4-FFF2-40B4-BE49-F238E27FC236}">
                <a16:creationId xmlns:a16="http://schemas.microsoft.com/office/drawing/2014/main" id="{83445350-A2AB-4AFD-818E-BCEC0E49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93020"/>
            <a:ext cx="129857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rIns="0" bIns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ahoma" panose="020B0604030504040204" pitchFamily="34" charset="0"/>
                <a:cs typeface="Tahoma" panose="020B0604030504040204" pitchFamily="34" charset="0"/>
              </a:rPr>
              <a:t>SST &amp; rain    </a:t>
            </a:r>
          </a:p>
        </p:txBody>
      </p:sp>
      <p:sp>
        <p:nvSpPr>
          <p:cNvPr id="99337" name="TextBox 2">
            <a:extLst>
              <a:ext uri="{FF2B5EF4-FFF2-40B4-BE49-F238E27FC236}">
                <a16:creationId xmlns:a16="http://schemas.microsoft.com/office/drawing/2014/main" id="{13BC1D24-FE94-4B54-8D15-ABC8949DE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492581"/>
            <a:ext cx="17931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SON </a:t>
            </a:r>
            <a:r>
              <a:rPr lang="en-US" altLang="en-US" sz="1400" dirty="0" err="1">
                <a:latin typeface="Tahoma" panose="020B0604030504040204" pitchFamily="34" charset="0"/>
                <a:cs typeface="Tahoma" panose="020B0604030504040204" pitchFamily="34" charset="0"/>
              </a:rPr>
              <a:t>precip</a:t>
            </a:r>
            <a:r>
              <a:rPr lang="en-US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 anomaly</a:t>
            </a:r>
          </a:p>
        </p:txBody>
      </p:sp>
      <p:sp>
        <p:nvSpPr>
          <p:cNvPr id="99338" name="Text Box 4">
            <a:extLst>
              <a:ext uri="{FF2B5EF4-FFF2-40B4-BE49-F238E27FC236}">
                <a16:creationId xmlns:a16="http://schemas.microsoft.com/office/drawing/2014/main" id="{340A8588-8BDD-445D-B7D9-A003D7485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85" y="6246453"/>
            <a:ext cx="20955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Saji et al. (2006, </a:t>
            </a:r>
            <a:r>
              <a:rPr lang="en-US" altLang="zh-CN" sz="1800" i="1"/>
              <a:t>JC</a:t>
            </a:r>
            <a:r>
              <a:rPr lang="en-US" altLang="zh-CN" sz="180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16838-2352-4E10-BFE4-3C56C27B0785}"/>
              </a:ext>
            </a:extLst>
          </p:cNvPr>
          <p:cNvSpPr txBox="1"/>
          <p:nvPr/>
        </p:nvSpPr>
        <p:spPr>
          <a:xfrm>
            <a:off x="168275" y="3939143"/>
            <a:ext cx="8807450" cy="216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2000" dirty="0">
                <a:latin typeface="Arial" pitchFamily="34" charset="0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Indian Ocean dipole </a:t>
            </a:r>
            <a:r>
              <a:rPr lang="en-US" sz="2000" dirty="0">
                <a:latin typeface="Arial" pitchFamily="34" charset="0"/>
              </a:rPr>
              <a:t>(IOD) mode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Bjerknes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feedback: easterly anomalies, thermocline shoaling &amp; SST cooling; 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Suppressed rainfall in the east (Indonesia) &amp; increased rainfall in the west (E Africa)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Peaks in Sept-Nov, the time with upwelling favorable SE alongshore wind;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Tends to occur with El Nino 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Negative events weak &amp; not well defined.</a:t>
            </a:r>
          </a:p>
        </p:txBody>
      </p:sp>
      <p:sp>
        <p:nvSpPr>
          <p:cNvPr id="99340" name="Rounded Rectangle 1">
            <a:extLst>
              <a:ext uri="{FF2B5EF4-FFF2-40B4-BE49-F238E27FC236}">
                <a16:creationId xmlns:a16="http://schemas.microsoft.com/office/drawing/2014/main" id="{2F620B72-3718-4245-B464-7B6B9B925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562600"/>
            <a:ext cx="2895600" cy="9144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99341" name="Straight Connector 4">
            <a:extLst>
              <a:ext uri="{FF2B5EF4-FFF2-40B4-BE49-F238E27FC236}">
                <a16:creationId xmlns:a16="http://schemas.microsoft.com/office/drawing/2014/main" id="{1AE12C3B-D64C-4F4B-B462-DCD4905F3D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00800" y="5562600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342" name="Rectangle 6">
            <a:extLst>
              <a:ext uri="{FF2B5EF4-FFF2-40B4-BE49-F238E27FC236}">
                <a16:creationId xmlns:a16="http://schemas.microsoft.com/office/drawing/2014/main" id="{997B8A4D-2C60-420C-9DF1-B44EA8B0E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838" y="6291072"/>
            <a:ext cx="300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&gt;</a:t>
            </a:r>
            <a:endParaRPr lang="en-US" altLang="en-US" sz="2400" dirty="0"/>
          </a:p>
        </p:txBody>
      </p:sp>
      <p:sp>
        <p:nvSpPr>
          <p:cNvPr id="99343" name="Rectangle 16">
            <a:extLst>
              <a:ext uri="{FF2B5EF4-FFF2-40B4-BE49-F238E27FC236}">
                <a16:creationId xmlns:a16="http://schemas.microsoft.com/office/drawing/2014/main" id="{2D635716-4B3C-46EC-A29B-09CD28E0AFE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867400" y="63246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&gt;</a:t>
            </a:r>
            <a:endParaRPr lang="en-US" altLang="en-US" sz="2400"/>
          </a:p>
        </p:txBody>
      </p:sp>
      <p:sp>
        <p:nvSpPr>
          <p:cNvPr id="99344" name="Rectangle 17">
            <a:extLst>
              <a:ext uri="{FF2B5EF4-FFF2-40B4-BE49-F238E27FC236}">
                <a16:creationId xmlns:a16="http://schemas.microsoft.com/office/drawing/2014/main" id="{64ABDF6A-4FB2-4731-84D7-6DBA1E4AD628}"/>
              </a:ext>
            </a:extLst>
          </p:cNvPr>
          <p:cNvSpPr>
            <a:spLocks noChangeArrowheads="1"/>
          </p:cNvSpPr>
          <p:nvPr/>
        </p:nvSpPr>
        <p:spPr bwMode="auto">
          <a:xfrm rot="-5400000" flipH="1" flipV="1">
            <a:off x="6273006" y="5833269"/>
            <a:ext cx="30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&gt;</a:t>
            </a:r>
            <a:endParaRPr lang="en-US" altLang="en-US" sz="2400"/>
          </a:p>
        </p:txBody>
      </p:sp>
      <p:sp>
        <p:nvSpPr>
          <p:cNvPr id="99345" name="TextBox 7">
            <a:extLst>
              <a:ext uri="{FF2B5EF4-FFF2-40B4-BE49-F238E27FC236}">
                <a16:creationId xmlns:a16="http://schemas.microsoft.com/office/drawing/2014/main" id="{55BFB031-A86B-4512-9C43-EC4CEC99C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5756275"/>
            <a:ext cx="15446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Weakened Walker in El Nino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D908FE-E875-42F0-80E1-67F8CFD69938}"/>
              </a:ext>
            </a:extLst>
          </p:cNvPr>
          <p:cNvSpPr/>
          <p:nvPr/>
        </p:nvSpPr>
        <p:spPr bwMode="auto">
          <a:xfrm>
            <a:off x="5589587" y="6613964"/>
            <a:ext cx="764499" cy="1648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000" dirty="0">
                <a:latin typeface="Calibri"/>
                <a:ea typeface="宋体"/>
                <a:cs typeface="Calibri"/>
              </a:rPr>
              <a:t>IO</a:t>
            </a:r>
            <a:endParaRPr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59544D-FD4F-4A25-8873-5A582B8F3CC4}"/>
              </a:ext>
            </a:extLst>
          </p:cNvPr>
          <p:cNvSpPr/>
          <p:nvPr/>
        </p:nvSpPr>
        <p:spPr bwMode="auto">
          <a:xfrm>
            <a:off x="6452836" y="6619536"/>
            <a:ext cx="1843789" cy="149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000" dirty="0">
                <a:latin typeface="Calibri"/>
                <a:ea typeface="宋体"/>
                <a:cs typeface="Calibri"/>
              </a:rPr>
              <a:t>Pacific</a:t>
            </a:r>
            <a:endParaRPr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5C71A4-AAE4-7D5D-4F89-AFBFD46FE787}"/>
              </a:ext>
            </a:extLst>
          </p:cNvPr>
          <p:cNvSpPr txBox="1"/>
          <p:nvPr/>
        </p:nvSpPr>
        <p:spPr>
          <a:xfrm>
            <a:off x="3285394" y="6509544"/>
            <a:ext cx="12891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Figs. 11.7, 11.8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. 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|39.2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Sun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Sun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Sun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1617</Words>
  <Application>Microsoft Office PowerPoint</Application>
  <PresentationFormat>On-screen Show (4:3)</PresentationFormat>
  <Paragraphs>276</Paragraphs>
  <Slides>28</Slides>
  <Notes>20</Notes>
  <HiddenSlides>5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Universal-GreekwithMathPi</vt:lpstr>
      <vt:lpstr>ZapfChancery-MediumItalic</vt:lpstr>
      <vt:lpstr>等线</vt:lpstr>
      <vt:lpstr>Arial</vt:lpstr>
      <vt:lpstr>Calibri</vt:lpstr>
      <vt:lpstr>Calibri Light</vt:lpstr>
      <vt:lpstr>Cambria Math</vt:lpstr>
      <vt:lpstr>Georgia</vt:lpstr>
      <vt:lpstr>Lucida Calligraphy</vt:lpstr>
      <vt:lpstr>Segoe Print</vt:lpstr>
      <vt:lpstr>Symbol</vt:lpstr>
      <vt:lpstr>Tahoma</vt:lpstr>
      <vt:lpstr>Times New Roman</vt:lpstr>
      <vt:lpstr>Wingdings</vt:lpstr>
      <vt:lpstr>默认设计模板</vt:lpstr>
      <vt:lpstr>1_Default Design</vt:lpstr>
      <vt:lpstr>4_Default Design</vt:lpstr>
      <vt:lpstr>2_默认设计模板</vt:lpstr>
      <vt:lpstr>3_Default Design</vt:lpstr>
      <vt:lpstr>3_默认设计模板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oee</dc:creator>
  <cp:lastModifiedBy>Shang-Ping Xie</cp:lastModifiedBy>
  <cp:revision>164</cp:revision>
  <cp:lastPrinted>2017-05-18T00:26:30Z</cp:lastPrinted>
  <dcterms:created xsi:type="dcterms:W3CDTF">2005-07-12T09:57:00Z</dcterms:created>
  <dcterms:modified xsi:type="dcterms:W3CDTF">2023-07-11T19:19:54Z</dcterms:modified>
</cp:coreProperties>
</file>