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4" r:id="rId3"/>
  </p:sldMasterIdLst>
  <p:notesMasterIdLst>
    <p:notesMasterId r:id="rId25"/>
  </p:notesMasterIdLst>
  <p:handoutMasterIdLst>
    <p:handoutMasterId r:id="rId26"/>
  </p:handoutMasterIdLst>
  <p:sldIdLst>
    <p:sldId id="277" r:id="rId4"/>
    <p:sldId id="260" r:id="rId5"/>
    <p:sldId id="287" r:id="rId6"/>
    <p:sldId id="289" r:id="rId7"/>
    <p:sldId id="1185" r:id="rId8"/>
    <p:sldId id="298" r:id="rId9"/>
    <p:sldId id="299" r:id="rId10"/>
    <p:sldId id="290" r:id="rId11"/>
    <p:sldId id="372" r:id="rId12"/>
    <p:sldId id="273" r:id="rId13"/>
    <p:sldId id="1189" r:id="rId14"/>
    <p:sldId id="1177" r:id="rId15"/>
    <p:sldId id="1196" r:id="rId16"/>
    <p:sldId id="1186" r:id="rId17"/>
    <p:sldId id="1187" r:id="rId18"/>
    <p:sldId id="1188" r:id="rId19"/>
    <p:sldId id="367" r:id="rId20"/>
    <p:sldId id="1195" r:id="rId21"/>
    <p:sldId id="363" r:id="rId22"/>
    <p:sldId id="256" r:id="rId23"/>
    <p:sldId id="303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33CC33"/>
    <a:srgbClr val="00FF00"/>
    <a:srgbClr val="FF7C80"/>
    <a:srgbClr val="CCFFCC"/>
    <a:srgbClr val="66FFFF"/>
    <a:srgbClr val="0066FF"/>
    <a:srgbClr val="FF99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0645" autoAdjust="0"/>
  </p:normalViewPr>
  <p:slideViewPr>
    <p:cSldViewPr>
      <p:cViewPr varScale="1">
        <p:scale>
          <a:sx n="102" d="100"/>
          <a:sy n="102" d="100"/>
        </p:scale>
        <p:origin x="4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7389-921B-4398-83FF-84E4E6862DC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ACE8-0A30-40D2-A6F5-1C857C7D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05D63EC1-0DC2-42A5-A28E-77FBD716454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93D4D307-9BCF-499A-9105-0BFC7D02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29/RG023i004p0035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4D307-9BCF-499A-9105-0BFC7D02C3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0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instrumental record</a:t>
            </a:r>
            <a:r>
              <a:rPr lang="en-US" baseline="0" dirty="0"/>
              <a:t>s indicate a dominant role of tropics, extratropics contains important agents for change: sea ice (albedo) &amp; ice sheets.</a:t>
            </a:r>
            <a:endParaRPr lang="en-US" dirty="0"/>
          </a:p>
          <a:p>
            <a:r>
              <a:rPr lang="en-US" dirty="0"/>
              <a:t>Deser, C. and M. L. Blackmon, 1995: On the relationship between Tropical and North Pacific sea surface temperature variations. </a:t>
            </a:r>
            <a:r>
              <a:rPr lang="en-US" i="1" dirty="0"/>
              <a:t>J. Climate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, 1677-1680.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97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7AFEF-011B-4E4A-AA9D-1D73BE88DDE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5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883" indent="-285725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2898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057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217" indent="-228580" defTabSz="96670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37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53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869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585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</a:pPr>
            <a:fld id="{08ED655D-0E3E-44E0-AA20-F494C4703499}" type="slidenum">
              <a:rPr lang="en-US" altLang="zh-CN" sz="1300"/>
              <a:pPr>
                <a:spcBef>
                  <a:spcPct val="0"/>
                </a:spcBef>
              </a:pPr>
              <a:t>3</a:t>
            </a:fld>
            <a:endParaRPr lang="en-US" altLang="zh-CN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www.google.com/url?sa=i&amp;url=https%3A%2F%2Ftheeagle.com%2Ftownnews%2Fmeteorology%2Fweather-whys-anvil-clouds%2Farticle_6fe2206e-bd8c-11e2-b24a-0019bb2963f4.html&amp;psig=AOvVaw0SQKTy-0ReaEsPzZj47DNJ&amp;ust=1652392920112000&amp;source=images&amp;cd=vfe&amp;ved=0CAsQ3YkBahcKEwiA1JDAudj3AhUAAAAAHQAAAAAQEw</a:t>
            </a:r>
          </a:p>
        </p:txBody>
      </p:sp>
    </p:spTree>
    <p:extLst>
      <p:ext uri="{BB962C8B-B14F-4D97-AF65-F5344CB8AC3E}">
        <p14:creationId xmlns:p14="http://schemas.microsoft.com/office/powerpoint/2010/main" val="197725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Rennert, K. J., , and J. M. Wallace, 2009: Cross-frequency coupling, skewness, and blocking in the Northern Hemisphere winter circulation. </a:t>
            </a:r>
            <a:r>
              <a:rPr lang="en-US" i="1"/>
              <a:t>J. Climate</a:t>
            </a:r>
            <a:r>
              <a:rPr lang="en-US"/>
              <a:t>, </a:t>
            </a:r>
            <a:r>
              <a:rPr lang="en-US" b="1"/>
              <a:t>22</a:t>
            </a:r>
            <a:r>
              <a:rPr lang="en-US"/>
              <a:t> </a:t>
            </a:r>
            <a:r>
              <a:rPr lang="en-US" b="1"/>
              <a:t>, </a:t>
            </a:r>
            <a:r>
              <a:rPr lang="en-US"/>
              <a:t>5650–5666.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2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D307-9BCF-499A-9105-0BFC7D02C3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Davis, Russ E., 1976: Predictability of Sea Surface Temperature and Sea Level Pressure Anomalies over the North Pacific Ocean. </a:t>
            </a:r>
            <a:r>
              <a:rPr lang="en-US" i="1" dirty="0"/>
              <a:t>J. Phys. </a:t>
            </a:r>
            <a:r>
              <a:rPr lang="en-US" i="1" dirty="0" err="1"/>
              <a:t>Oceanogr</a:t>
            </a:r>
            <a:r>
              <a:rPr lang="en-US" i="1" dirty="0"/>
              <a:t>.</a:t>
            </a:r>
            <a:r>
              <a:rPr lang="en-US" dirty="0"/>
              <a:t>, </a:t>
            </a:r>
            <a:r>
              <a:rPr lang="en-US" b="1" dirty="0"/>
              <a:t>6</a:t>
            </a:r>
            <a:r>
              <a:rPr lang="en-US" dirty="0"/>
              <a:t>, 249–266.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1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Davis, Russ E., 1976: Predictability of Sea Surface Temperature and Sea Level Pressure Anomalies over the North Pacific Ocean. </a:t>
            </a:r>
            <a:r>
              <a:rPr lang="en-US" i="1" dirty="0"/>
              <a:t>J. Phys. </a:t>
            </a:r>
            <a:r>
              <a:rPr lang="en-US" i="1" dirty="0" err="1"/>
              <a:t>Oceanogr</a:t>
            </a:r>
            <a:r>
              <a:rPr lang="en-US" i="1" dirty="0"/>
              <a:t>.</a:t>
            </a:r>
            <a:r>
              <a:rPr lang="en-US" dirty="0"/>
              <a:t>, </a:t>
            </a:r>
            <a:r>
              <a:rPr lang="en-US" b="1" dirty="0"/>
              <a:t>6</a:t>
            </a:r>
            <a:r>
              <a:rPr lang="en-US" dirty="0"/>
              <a:t>, 249–266. </a:t>
            </a:r>
          </a:p>
          <a:p>
            <a:r>
              <a:rPr lang="en-US" dirty="0"/>
              <a:t>PNA: large-scale in space but random in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2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err="1"/>
              <a:t>Hasselmann</a:t>
            </a:r>
            <a:r>
              <a:rPr lang="en-US" i="0" dirty="0"/>
              <a:t>, SIO </a:t>
            </a:r>
            <a:r>
              <a:rPr lang="en-US" i="0" dirty="0" err="1"/>
              <a:t>asst</a:t>
            </a:r>
            <a:r>
              <a:rPr lang="en-US" i="0" dirty="0"/>
              <a:t> prof, 1961-64 (Tim Barnett)</a:t>
            </a:r>
          </a:p>
          <a:p>
            <a:r>
              <a:rPr lang="en-US" i="1" dirty="0" err="1"/>
              <a:t>Frankignoul</a:t>
            </a:r>
            <a:r>
              <a:rPr lang="en-US" i="1" dirty="0"/>
              <a:t>, C. (1985), Sea surface temperature anomalies, planetary waves, and air-sea feedback in the middle latitudes, Rev. </a:t>
            </a:r>
            <a:r>
              <a:rPr lang="en-US" i="1" dirty="0" err="1"/>
              <a:t>Geophys</a:t>
            </a:r>
            <a:r>
              <a:rPr lang="en-US" i="1" dirty="0"/>
              <a:t>., 23(4), 357–390, doi:</a:t>
            </a:r>
            <a:r>
              <a:rPr lang="en-US" i="1" dirty="0">
                <a:hlinkClick r:id="rId3" tooltip="Link to external resource: 10.1029/RG023i004p00357"/>
              </a:rPr>
              <a:t>10.1029/RG023i004p00357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3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53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D307-9BCF-499A-9105-0BFC7D02C3F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9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1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3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8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424"/>
            <a:ext cx="8229600" cy="5780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8487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9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04C-F28C-A340-8FAE-0DB7997987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4446-ABE2-7947-9F84-9C1E6D7F71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3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DFB2-6B89-7841-B3BE-B625ACB40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8FC76-7F60-3D47-903D-7473FC0F3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CBADE-3028-DC49-B3F6-DC25AED6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3260C-21F9-284E-9182-1253B8B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57BC3-7E6C-6742-BC08-83ECED2D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4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EA79-0AEF-7A49-9309-3F21FA24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302F-0D64-7B4D-8967-12EC9F5D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CE83E-9CFA-3141-AE33-F8211686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6CBB-E84A-0D47-AEFB-59558C8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B67E-5A59-F245-8F8B-973963CB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88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6FFF-4092-264C-AE02-BA74E499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D012-EEA2-AC4D-83DF-2620821B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7B63-9995-D744-94A2-7755081A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4AF0-7F6E-CA40-897B-16A2FDD8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6AED-40A1-C749-A2E5-0E6A3DDB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0432-A9C7-894F-A8EE-6CC61273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B744-9A2E-0842-A875-5E9101C4F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D2429-CB47-BD40-BFAD-73C78177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93553-00A0-4743-B4A4-590B3A3D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6AD48-584B-A748-962C-52DFA554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0CB64-8FE4-7645-9A3B-0ED95B10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26B8-71DF-6D45-AC04-A7708BE5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C6BCE-CB56-2B4B-9024-0D768E549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8E14A-1742-FF46-8196-47FD5206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23F3-CF90-0743-AF91-E4AFDE672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5788B-1590-1649-BE2C-7D1590C6F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C0CF0-E989-5E44-9BA5-F581CD4E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22C44-1132-284D-A074-C35CCF4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1CBD0-6C16-794F-83D2-7A1D5FCE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4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A5B0-D822-444E-AA27-4DBC264E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5F918-4BE3-F243-96F9-E882F06A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B0C48-EA4E-0B41-B5EE-9761E2A4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88739-5C84-1E4E-BE58-431C729C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6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59EAE-7255-BE4F-854C-5334A2A2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5AF24-206F-F841-A2AF-E9436C61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38AF-E8F1-7E4B-9AA3-E258B98E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0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8A46-9DC4-C846-8952-858E3912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04A-229D-AE41-A230-DE89F5F3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C185-11E7-B349-81FE-AF42C2638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71053-9510-9C45-B39B-51FB7A3D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23FE3-29F9-CD48-8EBF-112BA885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14338-8C22-6B4D-BD3A-7AA5B470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5F23-D29F-6C4A-B50C-14FF88BF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DE0D6-CE1E-6E44-80B8-A10CA758F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7E877-1118-6942-85AA-C221D4FBC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6C81B-BB11-7645-B4AD-22E0064C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12DB-D863-AA4E-9D31-FD5230C8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08154-4C7C-F045-8F79-A5CE23C0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5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173E-4B6B-2443-9EE5-E876E8BF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BEFC9-1DF1-A543-A53C-ADA487E5D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97EC-A0B6-A64A-B396-D15E6696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E140-8D68-554B-8337-E158A5B3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450CF-1903-3545-A195-37923A22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2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CE2C5-D6EB-6B4F-B3C8-ED66465AF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6A537-334E-E547-AB7F-A0255403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A7F7-0572-8B4C-9F3A-4DD7E1A2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C0A8C-8F4D-AC49-B07C-2B9D43B2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5032-960E-4149-82B9-F5C032C8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0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B1DE-4933-40F4-8092-7EE6C2AC061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13E-34B7-4DC0-8CF0-558EC9F1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7EE704C-F28C-A340-8FAE-0DB7997987EF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2023/7/20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234446-ABE2-7947-9F84-9C1E6D7F71A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E00FF-4F91-A44E-95BA-B0076B41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B7A93-412A-3543-BB6E-CE03B599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F04C-1839-F946-A1AF-ADF26274B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F2A2-9559-B541-872A-06DEE0594A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BCADE-27AD-5340-8D63-E79FF7A28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F3FA-F345-114C-85AD-76AD2F021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D006-677A-144C-9B2E-45F9B337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48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10.png"/><Relationship Id="rId7" Type="http://schemas.openxmlformats.org/officeDocument/2006/relationships/image" Target="../media/image3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0.png"/><Relationship Id="rId5" Type="http://schemas.openxmlformats.org/officeDocument/2006/relationships/image" Target="../media/image320.png"/><Relationship Id="rId10" Type="http://schemas.openxmlformats.org/officeDocument/2006/relationships/image" Target="../media/image120.pn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0.png"/><Relationship Id="rId11" Type="http://schemas.openxmlformats.org/officeDocument/2006/relationships/image" Target="../media/image28.png"/><Relationship Id="rId10" Type="http://schemas.openxmlformats.org/officeDocument/2006/relationships/image" Target="../media/image360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1.png"/><Relationship Id="rId11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360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574" y="381000"/>
            <a:ext cx="681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14. Extratropical Variability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140" y="5214866"/>
            <a:ext cx="8030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Hypothesis 1</a:t>
            </a:r>
            <a:r>
              <a:rPr lang="en-US" sz="2000" dirty="0"/>
              <a:t>: Memory for variability longer than a month must lie in ocean. Successful example: ENSO. </a:t>
            </a:r>
            <a:r>
              <a:rPr lang="en-US" sz="2000" dirty="0">
                <a:solidFill>
                  <a:srgbClr val="FF0000"/>
                </a:solidFill>
              </a:rPr>
              <a:t>Can we extend the success to low-frequency variability in the extratropics?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78018D-2F52-4148-B56E-CBB32EBA8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52"/>
          <a:stretch/>
        </p:blipFill>
        <p:spPr bwMode="auto">
          <a:xfrm>
            <a:off x="426274" y="1110668"/>
            <a:ext cx="2419948" cy="23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5E56FA-3E81-4B73-AF09-A6BC9C906B23}"/>
              </a:ext>
            </a:extLst>
          </p:cNvPr>
          <p:cNvSpPr txBox="1"/>
          <p:nvPr/>
        </p:nvSpPr>
        <p:spPr>
          <a:xfrm>
            <a:off x="8166455" y="6531935"/>
            <a:ext cx="97754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Fig. 12.1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17" name="Picture 5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2E53A475-B625-4FF7-B8FC-16252F70A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039" y="1110668"/>
            <a:ext cx="4459752" cy="30434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8E1190-F4BF-4F0C-B343-B9D692C718C2}"/>
              </a:ext>
            </a:extLst>
          </p:cNvPr>
          <p:cNvSpPr txBox="1"/>
          <p:nvPr/>
        </p:nvSpPr>
        <p:spPr>
          <a:xfrm>
            <a:off x="304800" y="3595031"/>
            <a:ext cx="327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Pacific Decadal Oscillation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(PDO): SST EOF1 in N Pacific (north of 20N)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617147"/>
            <a:ext cx="1524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(160E-140W, 30-65N)</a:t>
            </a:r>
          </a:p>
        </p:txBody>
      </p:sp>
    </p:spTree>
    <p:extLst>
      <p:ext uri="{BB962C8B-B14F-4D97-AF65-F5344CB8AC3E}">
        <p14:creationId xmlns:p14="http://schemas.microsoft.com/office/powerpoint/2010/main" val="50469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" y="20128"/>
            <a:ext cx="4729073" cy="197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434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2309" y="15240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SLP EOF1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6751" y="220980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EOF1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6090"/>
            <a:ext cx="3810000" cy="9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0361" y="2620042"/>
            <a:ext cx="12779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&lt;T(t)•P(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t+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8183" y="3239822"/>
            <a:ext cx="788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1950" y="44196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Damping timescale (auto correlation at lag 1) is much longer for SST than SLP.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Concurrent r(SST, SLP) is finite &amp; negative.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Cross-correlation peaks with SLP leading SST.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52675" y="900684"/>
            <a:ext cx="533400" cy="242316"/>
          </a:xfrm>
          <a:prstGeom prst="rightArrow">
            <a:avLst/>
          </a:prstGeom>
          <a:solidFill>
            <a:srgbClr val="00B0F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923" y="6400800"/>
            <a:ext cx="1441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Davis (1976, JPO)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8761" y="521732"/>
            <a:ext cx="951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EOF1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8941" y="3379065"/>
            <a:ext cx="94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 lag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062" y="3382042"/>
            <a:ext cx="1002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 lead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91ADAD-531E-4FB8-9CBA-490F755E811E}"/>
              </a:ext>
            </a:extLst>
          </p:cNvPr>
          <p:cNvSpPr/>
          <p:nvPr/>
        </p:nvSpPr>
        <p:spPr>
          <a:xfrm>
            <a:off x="5245211" y="1447800"/>
            <a:ext cx="1581151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BACE95-40FF-4FB4-9294-EE7FA9C074EF}"/>
              </a:ext>
            </a:extLst>
          </p:cNvPr>
          <p:cNvSpPr/>
          <p:nvPr/>
        </p:nvSpPr>
        <p:spPr>
          <a:xfrm>
            <a:off x="7102590" y="1371600"/>
            <a:ext cx="1581151" cy="101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415B6F-3BD2-4E02-AA1E-2501B934C7D4}"/>
              </a:ext>
            </a:extLst>
          </p:cNvPr>
          <p:cNvSpPr/>
          <p:nvPr/>
        </p:nvSpPr>
        <p:spPr>
          <a:xfrm rot="4327878">
            <a:off x="6507198" y="997793"/>
            <a:ext cx="1251040" cy="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7C7039-11DE-4BA4-8185-EF13FA3E5ECF}"/>
              </a:ext>
            </a:extLst>
          </p:cNvPr>
          <p:cNvSpPr/>
          <p:nvPr/>
        </p:nvSpPr>
        <p:spPr>
          <a:xfrm rot="16811834">
            <a:off x="6178568" y="1063329"/>
            <a:ext cx="880626" cy="687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4CFCD9-D105-4F7F-84F0-A2C0C89C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19" y="282583"/>
            <a:ext cx="3899681" cy="19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43600" y="126164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SLP EOF1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BCCE7A-4DA0-4A55-8AB3-3B764B5667DE}"/>
              </a:ext>
            </a:extLst>
          </p:cNvPr>
          <p:cNvSpPr txBox="1"/>
          <p:nvPr/>
        </p:nvSpPr>
        <p:spPr>
          <a:xfrm>
            <a:off x="7391207" y="492727"/>
            <a:ext cx="951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EOF1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CE1244-0F1A-48B5-8098-A713DE5CE6FF}"/>
              </a:ext>
            </a:extLst>
          </p:cNvPr>
          <p:cNvSpPr/>
          <p:nvPr/>
        </p:nvSpPr>
        <p:spPr>
          <a:xfrm>
            <a:off x="457200" y="6407331"/>
            <a:ext cx="91440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Fig. 12.5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+mn-cs"/>
              <a:sym typeface="Symbo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0ED90C0-CA02-E19B-68FE-653B091E3E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4" t="15820" r="7687" b="45118"/>
          <a:stretch/>
        </p:blipFill>
        <p:spPr>
          <a:xfrm>
            <a:off x="1752600" y="4196905"/>
            <a:ext cx="1474977" cy="18153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D97EEFF-04D7-E0E4-84F3-657C15C87FB0}"/>
              </a:ext>
            </a:extLst>
          </p:cNvPr>
          <p:cNvSpPr/>
          <p:nvPr/>
        </p:nvSpPr>
        <p:spPr>
          <a:xfrm>
            <a:off x="1909961" y="6004695"/>
            <a:ext cx="116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 Davis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7F7B6-D372-A7E6-6EBC-1112DBD97BE3}"/>
              </a:ext>
            </a:extLst>
          </p:cNvPr>
          <p:cNvSpPr txBox="1"/>
          <p:nvPr/>
        </p:nvSpPr>
        <p:spPr>
          <a:xfrm>
            <a:off x="4171950" y="5715000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 Coupled O-A feedback? </a:t>
            </a:r>
            <a:endParaRPr lang="en-US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A78504-3923-43BF-97EC-AF966C64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" y="1159156"/>
            <a:ext cx="1885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847BA-8FF2-44F6-A8DF-016275CDAE82}"/>
              </a:ext>
            </a:extLst>
          </p:cNvPr>
          <p:cNvSpPr txBox="1"/>
          <p:nvPr/>
        </p:nvSpPr>
        <p:spPr>
          <a:xfrm>
            <a:off x="701187" y="404362"/>
            <a:ext cx="50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model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ocean mixed layer heat balance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224FC-FC32-4AEC-8312-73FE900AA624}"/>
              </a:ext>
            </a:extLst>
          </p:cNvPr>
          <p:cNvSpPr txBox="1"/>
          <p:nvPr/>
        </p:nvSpPr>
        <p:spPr>
          <a:xfrm>
            <a:off x="495927" y="1907977"/>
            <a:ext cx="165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forcing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946ED-F791-441D-A2A4-D8FE642B40E3}"/>
              </a:ext>
            </a:extLst>
          </p:cNvPr>
          <p:cNvSpPr txBox="1"/>
          <p:nvPr/>
        </p:nvSpPr>
        <p:spPr>
          <a:xfrm>
            <a:off x="1836257" y="1567850"/>
            <a:ext cx="2100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damping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 6 mon)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9295A3-D2DD-44FE-91A8-F4DDEEA1CAD4}"/>
              </a:ext>
            </a:extLst>
          </p:cNvPr>
          <p:cNvCxnSpPr/>
          <p:nvPr/>
        </p:nvCxnSpPr>
        <p:spPr>
          <a:xfrm flipH="1">
            <a:off x="1371600" y="1447800"/>
            <a:ext cx="225610" cy="460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C47CAC-120C-4063-9900-BF559C1F1C72}"/>
              </a:ext>
            </a:extLst>
          </p:cNvPr>
          <p:cNvCxnSpPr/>
          <p:nvPr/>
        </p:nvCxnSpPr>
        <p:spPr>
          <a:xfrm>
            <a:off x="2145841" y="1447800"/>
            <a:ext cx="140159" cy="162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3CD35F-D8D4-4C22-8935-2658B87AF16C}"/>
                  </a:ext>
                </a:extLst>
              </p:cNvPr>
              <p:cNvSpPr txBox="1"/>
              <p:nvPr/>
            </p:nvSpPr>
            <p:spPr>
              <a:xfrm>
                <a:off x="5257800" y="1204064"/>
                <a:ext cx="2815130" cy="727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𝐹</m:t>
                                      </m:r>
                                    </m:e>
                                  </m:acc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3CD35F-D8D4-4C22-8935-2658B87AF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04064"/>
                <a:ext cx="2815130" cy="727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72FB1F-0D1C-45C6-92C2-E18EB21B56E1}"/>
                  </a:ext>
                </a:extLst>
              </p:cNvPr>
              <p:cNvSpPr/>
              <p:nvPr/>
            </p:nvSpPr>
            <p:spPr>
              <a:xfrm>
                <a:off x="874495" y="2809535"/>
                <a:ext cx="3143938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𝜔𝜏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72FB1F-0D1C-45C6-92C2-E18EB21B5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95" y="2809535"/>
                <a:ext cx="3143938" cy="705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B03174-0772-43E7-9DE9-F58C0FE87D99}"/>
                  </a:ext>
                </a:extLst>
              </p:cNvPr>
              <p:cNvSpPr/>
              <p:nvPr/>
            </p:nvSpPr>
            <p:spPr>
              <a:xfrm>
                <a:off x="4724400" y="2895600"/>
                <a:ext cx="1658146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B03174-0772-43E7-9DE9-F58C0FE87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95600"/>
                <a:ext cx="1658146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9DAE13-3F94-4155-A739-6703D8E29FD6}"/>
                  </a:ext>
                </a:extLst>
              </p:cNvPr>
              <p:cNvSpPr/>
              <p:nvPr/>
            </p:nvSpPr>
            <p:spPr>
              <a:xfrm>
                <a:off x="821741" y="4060305"/>
                <a:ext cx="2709523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9DAE13-3F94-4155-A739-6703D8E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1" y="4060305"/>
                <a:ext cx="2709523" cy="705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7FEF4B-9748-441D-8A8D-922DBB90668F}"/>
              </a:ext>
            </a:extLst>
          </p:cNvPr>
          <p:cNvSpPr txBox="1"/>
          <p:nvPr/>
        </p:nvSpPr>
        <p:spPr>
          <a:xfrm>
            <a:off x="3893788" y="4355579"/>
            <a:ext cx="497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response lags behind atmospheric forcing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B3EDD9-C5A5-4E6D-B37C-86C84811DEC5}"/>
                  </a:ext>
                </a:extLst>
              </p:cNvPr>
              <p:cNvSpPr/>
              <p:nvPr/>
            </p:nvSpPr>
            <p:spPr>
              <a:xfrm>
                <a:off x="821741" y="5074670"/>
                <a:ext cx="4322081" cy="891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White noise forcing: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=const.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Red noise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response: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</m:acc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acc>
                              <m:accPr>
                                <m:chr m:val="̃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𝜆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B3EDD9-C5A5-4E6D-B37C-86C84811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1" y="5074670"/>
                <a:ext cx="4322081" cy="891398"/>
              </a:xfrm>
              <a:prstGeom prst="rect">
                <a:avLst/>
              </a:prstGeom>
              <a:blipFill>
                <a:blip r:embed="rId7"/>
                <a:stretch>
                  <a:fillRect l="-1269" b="-7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A9B87E-EE96-D363-456C-E0DD96A476CD}"/>
              </a:ext>
            </a:extLst>
          </p:cNvPr>
          <p:cNvSpPr txBox="1"/>
          <p:nvPr/>
        </p:nvSpPr>
        <p:spPr>
          <a:xfrm>
            <a:off x="821741" y="5966068"/>
            <a:ext cx="298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Increased power at low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freq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8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Hasselmann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" y="1159156"/>
            <a:ext cx="1885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7" y="3831581"/>
            <a:ext cx="1895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438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42" y="1600200"/>
            <a:ext cx="4689158" cy="30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1" y="4762661"/>
            <a:ext cx="472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Fig. 12.4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SST spectrum at weathership (59N, 19W) for 1949-1964, with 95% confidence interval. The smooth curve is from model with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= (4.5 month)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726" y="657520"/>
            <a:ext cx="106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model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032" y="3600004"/>
            <a:ext cx="116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spectrum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27" y="1907977"/>
            <a:ext cx="206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forcing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white noise w/o feedback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6257" y="1567850"/>
            <a:ext cx="2100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damping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 6 mon)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371600" y="1447800"/>
            <a:ext cx="225610" cy="460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5841" y="1447800"/>
            <a:ext cx="140159" cy="162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164" y="4680568"/>
            <a:ext cx="2508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Lagged auto-correlation for SST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5521642" y="1890623"/>
            <a:ext cx="652390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cxnSp>
        <p:nvCxnSpPr>
          <p:cNvPr id="9" name="Straight Connector 8"/>
          <p:cNvCxnSpPr>
            <a:cxnSpLocks noChangeAspect="1"/>
            <a:stCxn id="5" idx="2"/>
          </p:cNvCxnSpPr>
          <p:nvPr/>
        </p:nvCxnSpPr>
        <p:spPr>
          <a:xfrm>
            <a:off x="5847837" y="2195322"/>
            <a:ext cx="36244" cy="258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266" y="19956"/>
            <a:ext cx="1077753" cy="1520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D4769D-3C43-4375-B16F-205CB67CC1FF}"/>
              </a:ext>
            </a:extLst>
          </p:cNvPr>
          <p:cNvSpPr/>
          <p:nvPr/>
        </p:nvSpPr>
        <p:spPr>
          <a:xfrm>
            <a:off x="6090529" y="911598"/>
            <a:ext cx="1681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Hasselmann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SIO (1961-64)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1D2164-6186-4AAF-8B22-1B23471CF365}"/>
                  </a:ext>
                </a:extLst>
              </p:cNvPr>
              <p:cNvSpPr txBox="1"/>
              <p:nvPr/>
            </p:nvSpPr>
            <p:spPr>
              <a:xfrm>
                <a:off x="639359" y="2632890"/>
                <a:ext cx="2450992" cy="727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𝐹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1D2164-6186-4AAF-8B22-1B23471CF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9" y="2632890"/>
                <a:ext cx="2450992" cy="727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151D89-551E-4801-A5BF-D5C5D5428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78842" y="3387090"/>
                <a:ext cx="628788" cy="3323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151D89-551E-4801-A5BF-D5C5D5428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842" y="3387090"/>
                <a:ext cx="628788" cy="332399"/>
              </a:xfrm>
              <a:prstGeom prst="rect">
                <a:avLst/>
              </a:prstGeom>
              <a:blipFill>
                <a:blip r:embed="rId9"/>
                <a:stretch>
                  <a:fillRect r="-97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3E8C68-716B-4853-BF8E-B80A830A22C1}"/>
              </a:ext>
            </a:extLst>
          </p:cNvPr>
          <p:cNvCxnSpPr>
            <a:cxnSpLocks noChangeAspect="1"/>
          </p:cNvCxnSpPr>
          <p:nvPr/>
        </p:nvCxnSpPr>
        <p:spPr>
          <a:xfrm>
            <a:off x="6359842" y="1690597"/>
            <a:ext cx="0" cy="25807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78DD2B9D-45A6-7E40-EC08-BC661910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3" y="5638800"/>
            <a:ext cx="2346425" cy="11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83843F-1C9F-2345-0B82-0951622F5710}"/>
              </a:ext>
            </a:extLst>
          </p:cNvPr>
          <p:cNvSpPr txBox="1"/>
          <p:nvPr/>
        </p:nvSpPr>
        <p:spPr>
          <a:xfrm>
            <a:off x="4118133" y="5795921"/>
            <a:ext cx="490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Of large heat capacity, ocean responds preferentially to low-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freq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atmospheric variability.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3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5" grpId="0"/>
      <p:bldP spid="18" grpId="0"/>
      <p:bldP spid="7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76076-80EA-6072-AC54-B30E46C9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26" y="381000"/>
            <a:ext cx="7144747" cy="4220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A5130-35F6-05AB-F67D-868CFD9D49D4}"/>
              </a:ext>
            </a:extLst>
          </p:cNvPr>
          <p:cNvSpPr txBox="1"/>
          <p:nvPr/>
        </p:nvSpPr>
        <p:spPr>
          <a:xfrm>
            <a:off x="2057400" y="460116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u="none" strike="noStrike" baseline="0" dirty="0"/>
              <a:t>Simulated SST variations (without and with feedback effect).  Atmospheric </a:t>
            </a:r>
            <a:r>
              <a:rPr lang="en-US" sz="1400" dirty="0"/>
              <a:t>forcing </a:t>
            </a:r>
            <a:r>
              <a:rPr lang="en-US" sz="1400" i="0" u="none" strike="noStrike" baseline="0" dirty="0"/>
              <a:t>F </a:t>
            </a:r>
            <a:r>
              <a:rPr lang="en-US" sz="1400" i="1" u="none" strike="noStrike" baseline="0" dirty="0"/>
              <a:t>is </a:t>
            </a:r>
            <a:r>
              <a:rPr lang="en-US" sz="1400" i="0" u="none" strike="noStrike" baseline="0" dirty="0"/>
              <a:t>subsampled at 5-day intervals and the SST time series are low-passed. </a:t>
            </a:r>
            <a:r>
              <a:rPr lang="en-US" sz="1400" i="0" u="none" strike="noStrike" baseline="0" dirty="0" err="1"/>
              <a:t>Frankignoul</a:t>
            </a:r>
            <a:r>
              <a:rPr lang="en-US" sz="1400" i="0" u="none" strike="noStrike" baseline="0" dirty="0"/>
              <a:t> and </a:t>
            </a:r>
            <a:r>
              <a:rPr lang="en-US" sz="1400" i="0" u="none" strike="noStrike" baseline="0" dirty="0" err="1"/>
              <a:t>Hasselmann</a:t>
            </a:r>
            <a:r>
              <a:rPr lang="en-US" sz="1400" i="0" u="none" strike="noStrike" baseline="0" dirty="0"/>
              <a:t> (1977).  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5B901-1AD9-BD14-42A4-8D3FB1F6451F}"/>
              </a:ext>
            </a:extLst>
          </p:cNvPr>
          <p:cNvSpPr txBox="1"/>
          <p:nvPr/>
        </p:nvSpPr>
        <p:spPr>
          <a:xfrm>
            <a:off x="4571999" y="2491082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u="none" strike="noStrike" baseline="0" dirty="0">
                <a:latin typeface="Symbol" panose="05050102010706020507" pitchFamily="18" charset="2"/>
              </a:rPr>
              <a:t>l</a:t>
            </a:r>
            <a:r>
              <a:rPr lang="en-US" sz="1400" i="0" u="none" strike="noStrike" baseline="0" dirty="0"/>
              <a:t>=0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52855-5B6B-40F6-8D73-5B69A9CC83FB}"/>
              </a:ext>
            </a:extLst>
          </p:cNvPr>
          <p:cNvSpPr txBox="1"/>
          <p:nvPr/>
        </p:nvSpPr>
        <p:spPr>
          <a:xfrm>
            <a:off x="4546860" y="3782002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u="none" strike="noStrike" baseline="0" dirty="0">
                <a:latin typeface="Symbol" panose="05050102010706020507" pitchFamily="18" charset="2"/>
              </a:rPr>
              <a:t>l</a:t>
            </a:r>
            <a:r>
              <a:rPr lang="en-US" sz="1400" i="0" u="none" strike="noStrike" baseline="0" dirty="0"/>
              <a:t>&gt;0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D329F-9F12-2EA1-8320-3EA10EBF08D8}"/>
              </a:ext>
            </a:extLst>
          </p:cNvPr>
          <p:cNvSpPr txBox="1"/>
          <p:nvPr/>
        </p:nvSpPr>
        <p:spPr>
          <a:xfrm>
            <a:off x="2971800" y="1327047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u="none" strike="noStrike" baseline="0"/>
              <a:t>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289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0ED9E9-7C0B-48FC-9D96-E77F1594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48" y="87114"/>
            <a:ext cx="442912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3744055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(Top) Observed cross-correlation b/w SST and SLP EOFs over N Pacific (Davis 1976).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(Bottom) Theoretical correlation.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381000"/>
            <a:ext cx="297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Lagged co-covariance b/w atmospheric forcing and SST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828" y="1734100"/>
            <a:ext cx="1879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SST equation,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500" y="3549242"/>
            <a:ext cx="413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(8.5 day)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atmospheric damping rate,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(6 month)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ocean damping.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369" y="565666"/>
            <a:ext cx="507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048" y="78080"/>
            <a:ext cx="4551482" cy="173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8335D5-BF4F-4768-BB29-4D6FEC504763}"/>
                  </a:ext>
                </a:extLst>
              </p:cNvPr>
              <p:cNvSpPr txBox="1"/>
              <p:nvPr/>
            </p:nvSpPr>
            <p:spPr>
              <a:xfrm>
                <a:off x="685800" y="1005468"/>
                <a:ext cx="23280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8335D5-BF4F-4768-BB29-4D6FEC504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05468"/>
                <a:ext cx="2328010" cy="276999"/>
              </a:xfrm>
              <a:prstGeom prst="rect">
                <a:avLst/>
              </a:prstGeom>
              <a:blipFill>
                <a:blip r:embed="rId3"/>
                <a:stretch>
                  <a:fillRect l="-2362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7C2B18-9E2B-4AD9-A834-1125CA97DD05}"/>
                  </a:ext>
                </a:extLst>
              </p:cNvPr>
              <p:cNvSpPr txBox="1"/>
              <p:nvPr/>
            </p:nvSpPr>
            <p:spPr>
              <a:xfrm>
                <a:off x="636970" y="2134276"/>
                <a:ext cx="2213234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den>
                          </m:f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𝐹𝐹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7C2B18-9E2B-4AD9-A834-1125CA97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70" y="2134276"/>
                <a:ext cx="2213234" cy="526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B95144-1E40-4DDC-BE20-DAF0CE244A88}"/>
                  </a:ext>
                </a:extLst>
              </p:cNvPr>
              <p:cNvSpPr/>
              <p:nvPr/>
            </p:nvSpPr>
            <p:spPr>
              <a:xfrm>
                <a:off x="1483824" y="2703721"/>
                <a:ext cx="2042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𝐹𝐹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𝐹𝐹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(0)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B95144-1E40-4DDC-BE20-DAF0CE244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24" y="2703721"/>
                <a:ext cx="204267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4A619B-4D9B-4D6A-9FA2-E09089EF4549}"/>
                  </a:ext>
                </a:extLst>
              </p:cNvPr>
              <p:cNvSpPr txBox="1"/>
              <p:nvPr/>
            </p:nvSpPr>
            <p:spPr>
              <a:xfrm>
                <a:off x="1642957" y="3071870"/>
                <a:ext cx="2247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~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function for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𝜈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λ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4A619B-4D9B-4D6A-9FA2-E09089EF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57" y="3071870"/>
                <a:ext cx="2247988" cy="369332"/>
              </a:xfrm>
              <a:prstGeom prst="rect">
                <a:avLst/>
              </a:prstGeom>
              <a:blipFill>
                <a:blip r:embed="rId7"/>
                <a:stretch>
                  <a:fillRect l="-2446" t="-131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6469F2D-ED20-4BD1-91FD-87AFA7ABCE33}"/>
              </a:ext>
            </a:extLst>
          </p:cNvPr>
          <p:cNvSpPr txBox="1"/>
          <p:nvPr/>
        </p:nvSpPr>
        <p:spPr>
          <a:xfrm>
            <a:off x="1600200" y="2209800"/>
            <a:ext cx="457200" cy="1219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3B7680-4D6A-45C7-96D4-05846E507044}"/>
                  </a:ext>
                </a:extLst>
              </p:cNvPr>
              <p:cNvSpPr/>
              <p:nvPr/>
            </p:nvSpPr>
            <p:spPr>
              <a:xfrm>
                <a:off x="479890" y="4919853"/>
                <a:ext cx="4217308" cy="1135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𝑇𝐹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)≈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&amp;0, 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,−2,…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τ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&amp;, 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τ</m:t>
                                      </m:r>
                                    </m:e>
                                    <m: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τ</m:t>
                                      </m:r>
                                    </m:e>
                                    <m: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,2,…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3B7680-4D6A-45C7-96D4-05846E507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0" y="4919853"/>
                <a:ext cx="4217308" cy="1135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48DF0AB-588D-43E3-9415-1181B71674A1}"/>
              </a:ext>
            </a:extLst>
          </p:cNvPr>
          <p:cNvSpPr txBox="1"/>
          <p:nvPr/>
        </p:nvSpPr>
        <p:spPr>
          <a:xfrm>
            <a:off x="436500" y="4775779"/>
            <a:ext cx="4260698" cy="17048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47B261-B219-4BC3-B8F7-F67900845A83}"/>
                  </a:ext>
                </a:extLst>
              </p:cNvPr>
              <p:cNvSpPr txBox="1"/>
              <p:nvPr/>
            </p:nvSpPr>
            <p:spPr>
              <a:xfrm>
                <a:off x="1858819" y="6029667"/>
                <a:ext cx="24764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τ</m:t>
                        </m:r>
                      </m:e>
                      <m:sub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=1 month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47B261-B219-4BC3-B8F7-F6790084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19" y="6029667"/>
                <a:ext cx="2476448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442447-CA46-410F-9C67-268E52E1D582}"/>
                  </a:ext>
                </a:extLst>
              </p:cNvPr>
              <p:cNvSpPr txBox="1"/>
              <p:nvPr/>
            </p:nvSpPr>
            <p:spPr>
              <a:xfrm>
                <a:off x="5155474" y="2040523"/>
                <a:ext cx="74037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τ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442447-CA46-410F-9C67-268E52E1D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74" y="2040523"/>
                <a:ext cx="740372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BE1A3C19-DD78-4224-99C3-116ECFB446A5}"/>
              </a:ext>
            </a:extLst>
          </p:cNvPr>
          <p:cNvSpPr/>
          <p:nvPr/>
        </p:nvSpPr>
        <p:spPr>
          <a:xfrm>
            <a:off x="8073668" y="6476241"/>
            <a:ext cx="91440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Fig. 12.5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+mn-cs"/>
              <a:sym typeface="Symbo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D6D6D-0865-4292-E924-740155CFB44D}"/>
              </a:ext>
            </a:extLst>
          </p:cNvPr>
          <p:cNvSpPr txBox="1"/>
          <p:nvPr/>
        </p:nvSpPr>
        <p:spPr>
          <a:xfrm>
            <a:off x="4946537" y="5308588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Concurrent r(SST, wind) is finite.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Cross-correlation peaks with wind leading SST.</a:t>
            </a:r>
          </a:p>
        </p:txBody>
      </p:sp>
    </p:spTree>
    <p:extLst>
      <p:ext uri="{BB962C8B-B14F-4D97-AF65-F5344CB8AC3E}">
        <p14:creationId xmlns:p14="http://schemas.microsoft.com/office/powerpoint/2010/main" val="27749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9" grpId="0"/>
      <p:bldP spid="20" grpId="0" animBg="1"/>
      <p:bldP spid="2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543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8640"/>
            <a:ext cx="1533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601" y="4372836"/>
                <a:ext cx="4248150" cy="17231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Positive feedback (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&gt;0):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reduces effective damping,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increases cross-correlation for all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;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𝑇𝐻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=-1 month measures the coupled feedback.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01" y="4372836"/>
                <a:ext cx="4248150" cy="1723164"/>
              </a:xfrm>
              <a:prstGeom prst="rect">
                <a:avLst/>
              </a:prstGeom>
              <a:blipFill>
                <a:blip r:embed="rId6"/>
                <a:stretch>
                  <a:fillRect l="-1144" t="-2105" b="-42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6503" y="76200"/>
            <a:ext cx="8546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Lagged correlation b/w atmospheric forcing &amp; ocean response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Diagnosing the feedback.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3226" y="266700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oceanic 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581" y="1849308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forcing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603" y="3061216"/>
            <a:ext cx="132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white noise.</a:t>
            </a:r>
          </a:p>
        </p:txBody>
      </p:sp>
      <p:cxnSp>
        <p:nvCxnSpPr>
          <p:cNvPr id="12" name="Straight Connector 11"/>
          <p:cNvCxnSpPr>
            <a:endCxn id="8" idx="1"/>
          </p:cNvCxnSpPr>
          <p:nvPr/>
        </p:nvCxnSpPr>
        <p:spPr>
          <a:xfrm>
            <a:off x="1581313" y="2609165"/>
            <a:ext cx="231913" cy="242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0"/>
          </p:cNvCxnSpPr>
          <p:nvPr/>
        </p:nvCxnSpPr>
        <p:spPr>
          <a:xfrm flipH="1">
            <a:off x="917958" y="2609165"/>
            <a:ext cx="148842" cy="452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6521054"/>
            <a:ext cx="257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Frankignoul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(1985,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Geophys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762000"/>
            <a:ext cx="106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model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22A643-752A-463E-AC18-ADC390E78ACB}"/>
                  </a:ext>
                </a:extLst>
              </p:cNvPr>
              <p:cNvSpPr txBox="1"/>
              <p:nvPr/>
            </p:nvSpPr>
            <p:spPr>
              <a:xfrm>
                <a:off x="531006" y="3657227"/>
                <a:ext cx="20124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𝑇𝐻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𝑇𝐹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𝑇𝑇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22A643-752A-463E-AC18-ADC390E7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6" y="3657227"/>
                <a:ext cx="2012474" cy="276999"/>
              </a:xfrm>
              <a:prstGeom prst="rect">
                <a:avLst/>
              </a:prstGeom>
              <a:blipFill>
                <a:blip r:embed="rId7"/>
                <a:stretch>
                  <a:fillRect l="-2424" r="-90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E1D7C0-364C-4399-AA4E-37F033D9597F}"/>
                  </a:ext>
                </a:extLst>
              </p:cNvPr>
              <p:cNvSpPr txBox="1"/>
              <p:nvPr/>
            </p:nvSpPr>
            <p:spPr>
              <a:xfrm>
                <a:off x="497604" y="1172066"/>
                <a:ext cx="25119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E1D7C0-364C-4399-AA4E-37F033D95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4" y="1172066"/>
                <a:ext cx="2511970" cy="276999"/>
              </a:xfrm>
              <a:prstGeom prst="rect">
                <a:avLst/>
              </a:prstGeom>
              <a:blipFill>
                <a:blip r:embed="rId8"/>
                <a:stretch>
                  <a:fillRect t="-169565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017EC5-BEAC-4631-9D35-DAFAAD05312B}"/>
                  </a:ext>
                </a:extLst>
              </p:cNvPr>
              <p:cNvSpPr txBox="1"/>
              <p:nvPr/>
            </p:nvSpPr>
            <p:spPr>
              <a:xfrm>
                <a:off x="105921" y="2218640"/>
                <a:ext cx="22360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017EC5-BEAC-4631-9D35-DAFAAD05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1" y="2218640"/>
                <a:ext cx="22360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5AA76FD5-F642-4519-A291-CD3EC240B931}"/>
              </a:ext>
            </a:extLst>
          </p:cNvPr>
          <p:cNvSpPr/>
          <p:nvPr/>
        </p:nvSpPr>
        <p:spPr>
          <a:xfrm>
            <a:off x="8073668" y="6476241"/>
            <a:ext cx="91440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Fig. 12.5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+mn-cs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CA1008-B69E-0AE7-671F-2CB5D85E29CC}"/>
                  </a:ext>
                </a:extLst>
              </p:cNvPr>
              <p:cNvSpPr txBox="1"/>
              <p:nvPr/>
            </p:nvSpPr>
            <p:spPr>
              <a:xfrm>
                <a:off x="4878859" y="3507904"/>
                <a:ext cx="3348682" cy="714683"/>
              </a:xfrm>
              <a:prstGeom prst="rect">
                <a:avLst/>
              </a:prstGeom>
              <a:noFill/>
              <a:ln>
                <a:solidFill>
                  <a:srgbClr val="33CC33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𝑇𝐻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𝑇𝐹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𝑇𝑇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CA1008-B69E-0AE7-671F-2CB5D85E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59" y="3507904"/>
                <a:ext cx="3348682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93AB6B9-8A34-5888-4948-F17A64ADF5F6}"/>
              </a:ext>
            </a:extLst>
          </p:cNvPr>
          <p:cNvGrpSpPr/>
          <p:nvPr/>
        </p:nvGrpSpPr>
        <p:grpSpPr>
          <a:xfrm>
            <a:off x="4489751" y="1700308"/>
            <a:ext cx="4074952" cy="1500092"/>
            <a:chOff x="4489751" y="1700308"/>
            <a:chExt cx="4074952" cy="1500092"/>
          </a:xfrm>
        </p:grpSpPr>
        <p:pic>
          <p:nvPicPr>
            <p:cNvPr id="26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3BD9EE9A-5146-491B-95A0-7155473A0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75053"/>
            <a:stretch/>
          </p:blipFill>
          <p:spPr>
            <a:xfrm>
              <a:off x="4489751" y="1700308"/>
              <a:ext cx="4074952" cy="14809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271437-9417-2FE4-1B91-37B92177EC35}"/>
                </a:ext>
              </a:extLst>
            </p:cNvPr>
            <p:cNvSpPr txBox="1"/>
            <p:nvPr/>
          </p:nvSpPr>
          <p:spPr>
            <a:xfrm>
              <a:off x="7620000" y="2954179"/>
              <a:ext cx="92804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Ocean lag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1F5307-7503-3DE8-8316-2E2CAB7DB86C}"/>
                </a:ext>
              </a:extLst>
            </p:cNvPr>
            <p:cNvSpPr txBox="1"/>
            <p:nvPr/>
          </p:nvSpPr>
          <p:spPr>
            <a:xfrm>
              <a:off x="4800600" y="2954179"/>
              <a:ext cx="990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Ocean lead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7768868" y="1752600"/>
            <a:ext cx="762000" cy="268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822" y="1373694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feedback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4B64E1-AFCE-4CC5-98BA-0995F4978A43}"/>
              </a:ext>
            </a:extLst>
          </p:cNvPr>
          <p:cNvSpPr/>
          <p:nvPr/>
        </p:nvSpPr>
        <p:spPr>
          <a:xfrm>
            <a:off x="6477000" y="2263022"/>
            <a:ext cx="152400" cy="140284"/>
          </a:xfrm>
          <a:prstGeom prst="ellipse">
            <a:avLst/>
          </a:prstGeom>
          <a:solidFill>
            <a:srgbClr val="00FF00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26D20E-9D6A-640A-3F6C-7C62BAE20FFB}"/>
              </a:ext>
            </a:extLst>
          </p:cNvPr>
          <p:cNvCxnSpPr>
            <a:stCxn id="13" idx="4"/>
            <a:endCxn id="25" idx="0"/>
          </p:cNvCxnSpPr>
          <p:nvPr/>
        </p:nvCxnSpPr>
        <p:spPr>
          <a:xfrm>
            <a:off x="6553200" y="2403306"/>
            <a:ext cx="0" cy="1104598"/>
          </a:xfrm>
          <a:prstGeom prst="line">
            <a:avLst/>
          </a:prstGeom>
          <a:ln w="6350">
            <a:solidFill>
              <a:srgbClr val="33CC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5" grpId="0" animBg="1"/>
      <p:bldP spid="3" grpId="0" animBg="1"/>
      <p:bldP spid="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543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8640"/>
            <a:ext cx="1533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601" y="4372836"/>
                <a:ext cx="4248150" cy="17231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Positive feedback (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l</a:t>
                </a:r>
                <a:r>
                  <a: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&gt;0):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reduces effective damping,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increases cross-correlation for all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;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𝑇𝐻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=-1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month measures the coupled feedback.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01" y="4372836"/>
                <a:ext cx="4248150" cy="1723164"/>
              </a:xfrm>
              <a:prstGeom prst="rect">
                <a:avLst/>
              </a:prstGeom>
              <a:blipFill>
                <a:blip r:embed="rId5"/>
                <a:stretch>
                  <a:fillRect l="-1144" t="-2105" b="-42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6503" y="76200"/>
            <a:ext cx="8546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Lagged correlation b/w atmospheric forcing &amp; ocean response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Diagnosing the feedback.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3226" y="266700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oceanic 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581" y="1849308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forcing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603" y="3061216"/>
            <a:ext cx="132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white noise.</a:t>
            </a:r>
          </a:p>
        </p:txBody>
      </p:sp>
      <p:cxnSp>
        <p:nvCxnSpPr>
          <p:cNvPr id="12" name="Straight Connector 11"/>
          <p:cNvCxnSpPr>
            <a:endCxn id="8" idx="1"/>
          </p:cNvCxnSpPr>
          <p:nvPr/>
        </p:nvCxnSpPr>
        <p:spPr>
          <a:xfrm>
            <a:off x="1581313" y="2609165"/>
            <a:ext cx="231913" cy="242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0"/>
          </p:cNvCxnSpPr>
          <p:nvPr/>
        </p:nvCxnSpPr>
        <p:spPr>
          <a:xfrm flipH="1">
            <a:off x="917958" y="2609165"/>
            <a:ext cx="148842" cy="452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6521054"/>
            <a:ext cx="257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Frankignoul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(1985,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Geophys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762000"/>
            <a:ext cx="106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model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22A643-752A-463E-AC18-ADC390E78ACB}"/>
                  </a:ext>
                </a:extLst>
              </p:cNvPr>
              <p:cNvSpPr txBox="1"/>
              <p:nvPr/>
            </p:nvSpPr>
            <p:spPr>
              <a:xfrm>
                <a:off x="531006" y="3657227"/>
                <a:ext cx="20124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𝑇𝐻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𝑇𝐹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𝑇𝑇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22A643-752A-463E-AC18-ADC390E7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6" y="3657227"/>
                <a:ext cx="2012474" cy="276999"/>
              </a:xfrm>
              <a:prstGeom prst="rect">
                <a:avLst/>
              </a:prstGeom>
              <a:blipFill>
                <a:blip r:embed="rId6"/>
                <a:stretch>
                  <a:fillRect l="-2424" r="-90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E1D7C0-364C-4399-AA4E-37F033D9597F}"/>
                  </a:ext>
                </a:extLst>
              </p:cNvPr>
              <p:cNvSpPr txBox="1"/>
              <p:nvPr/>
            </p:nvSpPr>
            <p:spPr>
              <a:xfrm>
                <a:off x="497604" y="1172066"/>
                <a:ext cx="25119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E1D7C0-364C-4399-AA4E-37F033D95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4" y="1172066"/>
                <a:ext cx="2511970" cy="276999"/>
              </a:xfrm>
              <a:prstGeom prst="rect">
                <a:avLst/>
              </a:prstGeom>
              <a:blipFill>
                <a:blip r:embed="rId8"/>
                <a:stretch>
                  <a:fillRect t="-169565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017EC5-BEAC-4631-9D35-DAFAAD05312B}"/>
                  </a:ext>
                </a:extLst>
              </p:cNvPr>
              <p:cNvSpPr txBox="1"/>
              <p:nvPr/>
            </p:nvSpPr>
            <p:spPr>
              <a:xfrm>
                <a:off x="105921" y="2218640"/>
                <a:ext cx="22360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017EC5-BEAC-4631-9D35-DAFAAD05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1" y="2218640"/>
                <a:ext cx="22360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5AA76FD5-F642-4519-A291-CD3EC240B931}"/>
              </a:ext>
            </a:extLst>
          </p:cNvPr>
          <p:cNvSpPr/>
          <p:nvPr/>
        </p:nvSpPr>
        <p:spPr>
          <a:xfrm>
            <a:off x="8073668" y="6476241"/>
            <a:ext cx="91440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Fig. 12.5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/>
              <a:ea typeface="+mn-ea"/>
              <a:cs typeface="+mn-cs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CA1008-B69E-0AE7-671F-2CB5D85E29CC}"/>
                  </a:ext>
                </a:extLst>
              </p:cNvPr>
              <p:cNvSpPr txBox="1"/>
              <p:nvPr/>
            </p:nvSpPr>
            <p:spPr>
              <a:xfrm>
                <a:off x="4878859" y="3507904"/>
                <a:ext cx="3348682" cy="714683"/>
              </a:xfrm>
              <a:prstGeom prst="rect">
                <a:avLst/>
              </a:prstGeom>
              <a:noFill/>
              <a:ln>
                <a:solidFill>
                  <a:srgbClr val="33CC33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𝑇𝐻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𝑇𝐹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𝑇𝑇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CA1008-B69E-0AE7-671F-2CB5D85E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59" y="3507904"/>
                <a:ext cx="3348682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BD9EE9A-5146-491B-95A0-7155473A063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5053"/>
          <a:stretch/>
        </p:blipFill>
        <p:spPr>
          <a:xfrm>
            <a:off x="4489751" y="1700308"/>
            <a:ext cx="4074952" cy="1480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68868" y="1752600"/>
            <a:ext cx="762000" cy="268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822" y="1373694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feedback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4B64E1-AFCE-4CC5-98BA-0995F4978A43}"/>
              </a:ext>
            </a:extLst>
          </p:cNvPr>
          <p:cNvSpPr/>
          <p:nvPr/>
        </p:nvSpPr>
        <p:spPr>
          <a:xfrm>
            <a:off x="6477000" y="2263022"/>
            <a:ext cx="152400" cy="140284"/>
          </a:xfrm>
          <a:prstGeom prst="ellipse">
            <a:avLst/>
          </a:prstGeom>
          <a:solidFill>
            <a:srgbClr val="00FF00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26D20E-9D6A-640A-3F6C-7C62BAE20FFB}"/>
              </a:ext>
            </a:extLst>
          </p:cNvPr>
          <p:cNvCxnSpPr>
            <a:stCxn id="13" idx="4"/>
            <a:endCxn id="25" idx="0"/>
          </p:cNvCxnSpPr>
          <p:nvPr/>
        </p:nvCxnSpPr>
        <p:spPr>
          <a:xfrm>
            <a:off x="6553200" y="2403306"/>
            <a:ext cx="0" cy="1104598"/>
          </a:xfrm>
          <a:prstGeom prst="line">
            <a:avLst/>
          </a:prstGeom>
          <a:ln w="6350">
            <a:solidFill>
              <a:srgbClr val="33CC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59BDBB-7357-354B-1325-45ED72B30D0A}"/>
              </a:ext>
            </a:extLst>
          </p:cNvPr>
          <p:cNvCxnSpPr>
            <a:cxnSpLocks/>
          </p:cNvCxnSpPr>
          <p:nvPr/>
        </p:nvCxnSpPr>
        <p:spPr>
          <a:xfrm>
            <a:off x="5562600" y="3124200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9A1D510-B50B-2D10-097C-14FBB74FD318}"/>
              </a:ext>
            </a:extLst>
          </p:cNvPr>
          <p:cNvSpPr txBox="1"/>
          <p:nvPr/>
        </p:nvSpPr>
        <p:spPr>
          <a:xfrm>
            <a:off x="6118949" y="3135868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Fig. 12.5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6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686"/>
            <a:ext cx="8839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Hypotheses:</a:t>
            </a:r>
          </a:p>
          <a:p>
            <a:pPr marL="231775" indent="-231775">
              <a:spcAft>
                <a:spcPts val="1200"/>
              </a:spcAft>
            </a:pPr>
            <a:r>
              <a:rPr lang="en-US" dirty="0"/>
              <a:t>1. Memory for variability longer than a month lies in ocean. Yes for ENSO; No for extratropics (decadal NAO)</a:t>
            </a:r>
          </a:p>
          <a:p>
            <a:pPr marL="231775" indent="-231775">
              <a:spcAft>
                <a:spcPts val="1200"/>
              </a:spcAft>
            </a:pPr>
            <a:r>
              <a:rPr lang="en-US" dirty="0"/>
              <a:t>2. Negative SST-wind correlation is indicative of WES feedback. Yes for tropics (Atlantic meridional mode); No for extratropics (lag cross-correlation as in PDO)</a:t>
            </a:r>
          </a:p>
          <a:p>
            <a:pPr marL="231775" indent="-231775">
              <a:spcAft>
                <a:spcPts val="1200"/>
              </a:spcAft>
            </a:pPr>
            <a:endParaRPr lang="en-US" dirty="0"/>
          </a:p>
          <a:p>
            <a:pPr marL="231775" indent="-231775">
              <a:spcAft>
                <a:spcPts val="1200"/>
              </a:spcAft>
            </a:pPr>
            <a:endParaRPr lang="en-US" dirty="0"/>
          </a:p>
          <a:p>
            <a:pPr marL="231775" indent="-231775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33CC"/>
                </a:solidFill>
              </a:rPr>
              <a:t>Extratropics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Strong internal variability at all timescales: random is time but organized in space into large-scale modes (e.g., PNA and NAO);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Zonal variation in the mean flow energizes PNA and NAO via barotropic conversion.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Surface wind forces SST variability but little evidence for SST to force back.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Weak atmospheric response to SST (small ratio of ensemble mean to spread in AMIP; small cross-correlation with ocean leading); PNA is an exception, forced by ENSO but not so much by N Pacific SST. 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Ocean feedback is weak and trapped in atmospheric boundary layer under stable stratification; strong horizontal advection &amp; storms.</a:t>
            </a:r>
          </a:p>
        </p:txBody>
      </p:sp>
      <p:pic>
        <p:nvPicPr>
          <p:cNvPr id="3" name="Picture 2" descr="File:Winter-NAO-Index.svg">
            <a:extLst>
              <a:ext uri="{FF2B5EF4-FFF2-40B4-BE49-F238E27FC236}">
                <a16:creationId xmlns:a16="http://schemas.microsoft.com/office/drawing/2014/main" id="{64C4DD82-47D8-5C09-0766-AC012032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4102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DDD5B-B3B0-3C72-12D7-601A8BEA0C6D}"/>
              </a:ext>
            </a:extLst>
          </p:cNvPr>
          <p:cNvSpPr txBox="1"/>
          <p:nvPr/>
        </p:nvSpPr>
        <p:spPr>
          <a:xfrm>
            <a:off x="4648200" y="3240262"/>
            <a:ext cx="1688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Winter NAO index</a:t>
            </a:r>
          </a:p>
        </p:txBody>
      </p:sp>
    </p:spTree>
    <p:extLst>
      <p:ext uri="{BB962C8B-B14F-4D97-AF65-F5344CB8AC3E}">
        <p14:creationId xmlns:p14="http://schemas.microsoft.com/office/powerpoint/2010/main" val="33937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78018D-2F52-4148-B56E-CBB32EBA8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52"/>
          <a:stretch/>
        </p:blipFill>
        <p:spPr bwMode="auto">
          <a:xfrm>
            <a:off x="883474" y="591964"/>
            <a:ext cx="2419948" cy="23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5E56FA-3E81-4B73-AF09-A6BC9C906B23}"/>
              </a:ext>
            </a:extLst>
          </p:cNvPr>
          <p:cNvSpPr txBox="1"/>
          <p:nvPr/>
        </p:nvSpPr>
        <p:spPr>
          <a:xfrm>
            <a:off x="8267701" y="3807023"/>
            <a:ext cx="97754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Fig. 12.1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17" name="Picture 5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2E53A475-B625-4FF7-B8FC-16252F70A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039" y="763549"/>
            <a:ext cx="4459752" cy="30434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8E1190-F4BF-4F0C-B343-B9D692C718C2}"/>
              </a:ext>
            </a:extLst>
          </p:cNvPr>
          <p:cNvSpPr txBox="1"/>
          <p:nvPr/>
        </p:nvSpPr>
        <p:spPr>
          <a:xfrm>
            <a:off x="304800" y="3051644"/>
            <a:ext cx="327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Pacific Decadal Oscillation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(PDO): SST EOF1 in N Pacific (north of 20N)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3270028"/>
            <a:ext cx="1524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(160E-140W, 30-65N)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E5BE8-B7CA-DFA0-AB8E-E80A8FA24BE8}"/>
              </a:ext>
            </a:extLst>
          </p:cNvPr>
          <p:cNvSpPr/>
          <p:nvPr/>
        </p:nvSpPr>
        <p:spPr>
          <a:xfrm>
            <a:off x="5638800" y="0"/>
            <a:ext cx="914400" cy="3615281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2D191-2A7D-F461-335E-ECF34C81B8C6}"/>
              </a:ext>
            </a:extLst>
          </p:cNvPr>
          <p:cNvSpPr txBox="1"/>
          <p:nvPr/>
        </p:nvSpPr>
        <p:spPr>
          <a:xfrm flipH="1">
            <a:off x="5377843" y="202852"/>
            <a:ext cx="1436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Davis 1976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Mostly interannual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C3FA1-AAFB-9CFC-FAD1-C9A9F49B5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267200"/>
            <a:ext cx="5486402" cy="1857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7108B-EEAD-6023-3F0B-66F370343074}"/>
              </a:ext>
            </a:extLst>
          </p:cNvPr>
          <p:cNvSpPr txBox="1"/>
          <p:nvPr/>
        </p:nvSpPr>
        <p:spPr>
          <a:xfrm flipH="1">
            <a:off x="305679" y="589632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Thick,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(Newman et al. 2016, JC)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2C81E72-22A1-769F-3C3A-8BC686BB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880" y="4644266"/>
            <a:ext cx="17644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PNA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 PDO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4A0598F3-B743-3299-F371-CB696377174D}"/>
              </a:ext>
            </a:extLst>
          </p:cNvPr>
          <p:cNvSpPr/>
          <p:nvPr/>
        </p:nvSpPr>
        <p:spPr>
          <a:xfrm flipH="1">
            <a:off x="6861335" y="4994701"/>
            <a:ext cx="1409464" cy="596285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A3B03-DFD9-8901-6D0D-5C8146495E0C}"/>
              </a:ext>
            </a:extLst>
          </p:cNvPr>
          <p:cNvSpPr txBox="1"/>
          <p:nvPr/>
        </p:nvSpPr>
        <p:spPr>
          <a:xfrm>
            <a:off x="7048501" y="49282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hypothesis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516BB-4661-AF21-E4F2-59ED51769FCF}"/>
              </a:ext>
            </a:extLst>
          </p:cNvPr>
          <p:cNvSpPr txBox="1"/>
          <p:nvPr/>
        </p:nvSpPr>
        <p:spPr>
          <a:xfrm>
            <a:off x="7315200" y="5526996"/>
            <a:ext cx="68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</a:t>
            </a:r>
          </a:p>
        </p:txBody>
      </p:sp>
    </p:spTree>
    <p:extLst>
      <p:ext uri="{BB962C8B-B14F-4D97-AF65-F5344CB8AC3E}">
        <p14:creationId xmlns:p14="http://schemas.microsoft.com/office/powerpoint/2010/main" val="95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0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0" y="672068"/>
            <a:ext cx="1375968" cy="1800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4" y="2450068"/>
            <a:ext cx="16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Jerome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4" t="15820" r="7687" b="45118"/>
          <a:stretch/>
        </p:blipFill>
        <p:spPr>
          <a:xfrm>
            <a:off x="6284187" y="707596"/>
            <a:ext cx="1258477" cy="15488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67687" y="2255209"/>
            <a:ext cx="116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 Davis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7045A-1A5B-4FE7-AEEC-087CDC6C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49" y="685800"/>
            <a:ext cx="4194265" cy="3374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95D2A-71F3-4DFC-AE07-D06B2C11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967" y="780047"/>
            <a:ext cx="1060470" cy="14958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8A6E50-3B17-48C7-AC4D-40BBC7F69C46}"/>
              </a:ext>
            </a:extLst>
          </p:cNvPr>
          <p:cNvSpPr/>
          <p:nvPr/>
        </p:nvSpPr>
        <p:spPr>
          <a:xfrm>
            <a:off x="7239000" y="2275869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Klaus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Hasselmann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A70D1CC-677B-4F8D-8089-CBC472C73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b="54996"/>
          <a:stretch/>
        </p:blipFill>
        <p:spPr bwMode="auto">
          <a:xfrm>
            <a:off x="5257799" y="2616091"/>
            <a:ext cx="3723203" cy="12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docs.lib.noaa.gov/rescue/Bibliographies/Bjerknes/Bjerknes_July_2004_files/image019.gif">
            <a:extLst>
              <a:ext uri="{FF2B5EF4-FFF2-40B4-BE49-F238E27FC236}">
                <a16:creationId xmlns:a16="http://schemas.microsoft.com/office/drawing/2014/main" id="{26822567-9920-42A2-9F1C-58DA30D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r="9167" b="30785"/>
          <a:stretch>
            <a:fillRect/>
          </a:stretch>
        </p:blipFill>
        <p:spPr bwMode="auto">
          <a:xfrm>
            <a:off x="107502" y="4648200"/>
            <a:ext cx="1264098" cy="17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>
            <a:extLst>
              <a:ext uri="{FF2B5EF4-FFF2-40B4-BE49-F238E27FC236}">
                <a16:creationId xmlns:a16="http://schemas.microsoft.com/office/drawing/2014/main" id="{FFF8A0F6-D3B9-4535-B156-81DC3760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4" y="6270554"/>
            <a:ext cx="1766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Jacob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Bjerknes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" name="Picture 2" descr="horel-wallace-pna-fig">
            <a:extLst>
              <a:ext uri="{FF2B5EF4-FFF2-40B4-BE49-F238E27FC236}">
                <a16:creationId xmlns:a16="http://schemas.microsoft.com/office/drawing/2014/main" id="{409831BD-0C38-46E3-AA51-6CF4FBD6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4"/>
          <a:stretch>
            <a:fillRect/>
          </a:stretch>
        </p:blipFill>
        <p:spPr bwMode="auto">
          <a:xfrm>
            <a:off x="1743591" y="4129561"/>
            <a:ext cx="2652668" cy="25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D04217-6050-4EE5-85C0-7FE51C9AB0FE}"/>
              </a:ext>
            </a:extLst>
          </p:cNvPr>
          <p:cNvSpPr txBox="1"/>
          <p:nvPr/>
        </p:nvSpPr>
        <p:spPr>
          <a:xfrm>
            <a:off x="312344" y="292235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 SST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F46C36-EB00-43F0-B505-DC25C1196662}"/>
              </a:ext>
            </a:extLst>
          </p:cNvPr>
          <p:cNvSpPr txBox="1"/>
          <p:nvPr/>
        </p:nvSpPr>
        <p:spPr>
          <a:xfrm>
            <a:off x="81567" y="4065902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Tropical SST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5FB47-66B9-4F93-9286-854CA32DCBD7}"/>
              </a:ext>
            </a:extLst>
          </p:cNvPr>
          <p:cNvSpPr txBox="1"/>
          <p:nvPr/>
        </p:nvSpPr>
        <p:spPr>
          <a:xfrm flipH="1">
            <a:off x="4678814" y="5570121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Tropical o-a interactions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interannual variability globally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(TOGA 1985-95; CLIVAR 1996-)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4858AA-0D7A-44C8-9F58-E37FB8273750}"/>
              </a:ext>
            </a:extLst>
          </p:cNvPr>
          <p:cNvSpPr txBox="1"/>
          <p:nvPr/>
        </p:nvSpPr>
        <p:spPr>
          <a:xfrm flipH="1">
            <a:off x="4635035" y="4235576"/>
            <a:ext cx="4151677" cy="101566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Atmos. response to SST perturbations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nonlocal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extratropics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 in tropics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(SO).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561A6-AE26-4908-95D7-2121E9AB2D6F}"/>
              </a:ext>
            </a:extLst>
          </p:cNvPr>
          <p:cNvSpPr txBox="1"/>
          <p:nvPr/>
        </p:nvSpPr>
        <p:spPr>
          <a:xfrm>
            <a:off x="7772400" y="2809269"/>
            <a:ext cx="10230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1976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E48344-341E-4210-B8FD-11A4ADCD9A6F}"/>
              </a:ext>
            </a:extLst>
          </p:cNvPr>
          <p:cNvCxnSpPr>
            <a:cxnSpLocks/>
          </p:cNvCxnSpPr>
          <p:nvPr/>
        </p:nvCxnSpPr>
        <p:spPr>
          <a:xfrm>
            <a:off x="533400" y="3291691"/>
            <a:ext cx="504" cy="77421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BCF9A4C-8A27-4AF1-AA15-9C27621476DB}"/>
              </a:ext>
            </a:extLst>
          </p:cNvPr>
          <p:cNvSpPr/>
          <p:nvPr/>
        </p:nvSpPr>
        <p:spPr>
          <a:xfrm>
            <a:off x="1617686" y="97764"/>
            <a:ext cx="4894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Search for ocean memory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7E4C96E-DC01-4B88-90D9-8DC7ED3E4AE6}"/>
              </a:ext>
            </a:extLst>
          </p:cNvPr>
          <p:cNvSpPr/>
          <p:nvPr/>
        </p:nvSpPr>
        <p:spPr>
          <a:xfrm rot="18257490">
            <a:off x="2787519" y="4528402"/>
            <a:ext cx="1087143" cy="1142335"/>
          </a:xfrm>
          <a:custGeom>
            <a:avLst/>
            <a:gdLst>
              <a:gd name="connsiteX0" fmla="*/ 0 w 1748117"/>
              <a:gd name="connsiteY0" fmla="*/ 53914 h 1116232"/>
              <a:gd name="connsiteX1" fmla="*/ 389964 w 1748117"/>
              <a:gd name="connsiteY1" fmla="*/ 126 h 1116232"/>
              <a:gd name="connsiteX2" fmla="*/ 779929 w 1748117"/>
              <a:gd name="connsiteY2" fmla="*/ 67361 h 1116232"/>
              <a:gd name="connsiteX3" fmla="*/ 1337982 w 1748117"/>
              <a:gd name="connsiteY3" fmla="*/ 450602 h 1116232"/>
              <a:gd name="connsiteX4" fmla="*/ 1694329 w 1748117"/>
              <a:gd name="connsiteY4" fmla="*/ 1028826 h 1116232"/>
              <a:gd name="connsiteX5" fmla="*/ 1748117 w 1748117"/>
              <a:gd name="connsiteY5" fmla="*/ 1116232 h 1116232"/>
              <a:gd name="connsiteX0" fmla="*/ 0 w 1760695"/>
              <a:gd name="connsiteY0" fmla="*/ 53914 h 1116232"/>
              <a:gd name="connsiteX1" fmla="*/ 389964 w 1760695"/>
              <a:gd name="connsiteY1" fmla="*/ 126 h 1116232"/>
              <a:gd name="connsiteX2" fmla="*/ 779929 w 1760695"/>
              <a:gd name="connsiteY2" fmla="*/ 67361 h 1116232"/>
              <a:gd name="connsiteX3" fmla="*/ 1692479 w 1760695"/>
              <a:gd name="connsiteY3" fmla="*/ 329781 h 1116232"/>
              <a:gd name="connsiteX4" fmla="*/ 1694329 w 1760695"/>
              <a:gd name="connsiteY4" fmla="*/ 1028826 h 1116232"/>
              <a:gd name="connsiteX5" fmla="*/ 1748117 w 1760695"/>
              <a:gd name="connsiteY5" fmla="*/ 1116232 h 1116232"/>
              <a:gd name="connsiteX0" fmla="*/ 0 w 1756479"/>
              <a:gd name="connsiteY0" fmla="*/ 67127 h 1129445"/>
              <a:gd name="connsiteX1" fmla="*/ 389964 w 1756479"/>
              <a:gd name="connsiteY1" fmla="*/ 13339 h 1129445"/>
              <a:gd name="connsiteX2" fmla="*/ 836849 w 1756479"/>
              <a:gd name="connsiteY2" fmla="*/ 32534 h 1129445"/>
              <a:gd name="connsiteX3" fmla="*/ 1692479 w 1756479"/>
              <a:gd name="connsiteY3" fmla="*/ 342994 h 1129445"/>
              <a:gd name="connsiteX4" fmla="*/ 1694329 w 1756479"/>
              <a:gd name="connsiteY4" fmla="*/ 1042039 h 1129445"/>
              <a:gd name="connsiteX5" fmla="*/ 1748117 w 1756479"/>
              <a:gd name="connsiteY5" fmla="*/ 1129445 h 1129445"/>
              <a:gd name="connsiteX0" fmla="*/ 0 w 1756479"/>
              <a:gd name="connsiteY0" fmla="*/ 54851 h 1117169"/>
              <a:gd name="connsiteX1" fmla="*/ 389964 w 1756479"/>
              <a:gd name="connsiteY1" fmla="*/ 1063 h 1117169"/>
              <a:gd name="connsiteX2" fmla="*/ 836849 w 1756479"/>
              <a:gd name="connsiteY2" fmla="*/ 20258 h 1117169"/>
              <a:gd name="connsiteX3" fmla="*/ 1692479 w 1756479"/>
              <a:gd name="connsiteY3" fmla="*/ 330718 h 1117169"/>
              <a:gd name="connsiteX4" fmla="*/ 1694329 w 1756479"/>
              <a:gd name="connsiteY4" fmla="*/ 1029763 h 1117169"/>
              <a:gd name="connsiteX5" fmla="*/ 1748117 w 1756479"/>
              <a:gd name="connsiteY5" fmla="*/ 1117169 h 1117169"/>
              <a:gd name="connsiteX0" fmla="*/ 0 w 1778835"/>
              <a:gd name="connsiteY0" fmla="*/ 54851 h 1117169"/>
              <a:gd name="connsiteX1" fmla="*/ 389964 w 1778835"/>
              <a:gd name="connsiteY1" fmla="*/ 1063 h 1117169"/>
              <a:gd name="connsiteX2" fmla="*/ 836849 w 1778835"/>
              <a:gd name="connsiteY2" fmla="*/ 20258 h 1117169"/>
              <a:gd name="connsiteX3" fmla="*/ 1692479 w 1778835"/>
              <a:gd name="connsiteY3" fmla="*/ 330718 h 1117169"/>
              <a:gd name="connsiteX4" fmla="*/ 1749671 w 1778835"/>
              <a:gd name="connsiteY4" fmla="*/ 649545 h 1117169"/>
              <a:gd name="connsiteX5" fmla="*/ 1694329 w 1778835"/>
              <a:gd name="connsiteY5" fmla="*/ 1029763 h 1117169"/>
              <a:gd name="connsiteX6" fmla="*/ 1748117 w 1778835"/>
              <a:gd name="connsiteY6" fmla="*/ 1117169 h 1117169"/>
              <a:gd name="connsiteX0" fmla="*/ 0 w 1807909"/>
              <a:gd name="connsiteY0" fmla="*/ 54851 h 1117169"/>
              <a:gd name="connsiteX1" fmla="*/ 389964 w 1807909"/>
              <a:gd name="connsiteY1" fmla="*/ 1063 h 1117169"/>
              <a:gd name="connsiteX2" fmla="*/ 836849 w 1807909"/>
              <a:gd name="connsiteY2" fmla="*/ 20258 h 1117169"/>
              <a:gd name="connsiteX3" fmla="*/ 1692479 w 1807909"/>
              <a:gd name="connsiteY3" fmla="*/ 330718 h 1117169"/>
              <a:gd name="connsiteX4" fmla="*/ 1749671 w 1807909"/>
              <a:gd name="connsiteY4" fmla="*/ 649545 h 1117169"/>
              <a:gd name="connsiteX5" fmla="*/ 1694329 w 1807909"/>
              <a:gd name="connsiteY5" fmla="*/ 1029763 h 1117169"/>
              <a:gd name="connsiteX6" fmla="*/ 1748117 w 1807909"/>
              <a:gd name="connsiteY6" fmla="*/ 1117169 h 1117169"/>
              <a:gd name="connsiteX0" fmla="*/ 0 w 1807909"/>
              <a:gd name="connsiteY0" fmla="*/ 54851 h 1117169"/>
              <a:gd name="connsiteX1" fmla="*/ 389964 w 1807909"/>
              <a:gd name="connsiteY1" fmla="*/ 1063 h 1117169"/>
              <a:gd name="connsiteX2" fmla="*/ 836849 w 1807909"/>
              <a:gd name="connsiteY2" fmla="*/ 20258 h 1117169"/>
              <a:gd name="connsiteX3" fmla="*/ 1692479 w 1807909"/>
              <a:gd name="connsiteY3" fmla="*/ 330718 h 1117169"/>
              <a:gd name="connsiteX4" fmla="*/ 1749671 w 1807909"/>
              <a:gd name="connsiteY4" fmla="*/ 649545 h 1117169"/>
              <a:gd name="connsiteX5" fmla="*/ 1694329 w 1807909"/>
              <a:gd name="connsiteY5" fmla="*/ 1029763 h 1117169"/>
              <a:gd name="connsiteX6" fmla="*/ 1748117 w 1807909"/>
              <a:gd name="connsiteY6" fmla="*/ 1117169 h 1117169"/>
              <a:gd name="connsiteX0" fmla="*/ 0 w 1848335"/>
              <a:gd name="connsiteY0" fmla="*/ 54851 h 1117169"/>
              <a:gd name="connsiteX1" fmla="*/ 389964 w 1848335"/>
              <a:gd name="connsiteY1" fmla="*/ 1063 h 1117169"/>
              <a:gd name="connsiteX2" fmla="*/ 836849 w 1848335"/>
              <a:gd name="connsiteY2" fmla="*/ 20258 h 1117169"/>
              <a:gd name="connsiteX3" fmla="*/ 1692479 w 1848335"/>
              <a:gd name="connsiteY3" fmla="*/ 330718 h 1117169"/>
              <a:gd name="connsiteX4" fmla="*/ 1807680 w 1848335"/>
              <a:gd name="connsiteY4" fmla="*/ 661985 h 1117169"/>
              <a:gd name="connsiteX5" fmla="*/ 1694329 w 1848335"/>
              <a:gd name="connsiteY5" fmla="*/ 1029763 h 1117169"/>
              <a:gd name="connsiteX6" fmla="*/ 1748117 w 1848335"/>
              <a:gd name="connsiteY6" fmla="*/ 1117169 h 1117169"/>
              <a:gd name="connsiteX0" fmla="*/ 0 w 1848335"/>
              <a:gd name="connsiteY0" fmla="*/ 54851 h 1145523"/>
              <a:gd name="connsiteX1" fmla="*/ 389964 w 1848335"/>
              <a:gd name="connsiteY1" fmla="*/ 1063 h 1145523"/>
              <a:gd name="connsiteX2" fmla="*/ 836849 w 1848335"/>
              <a:gd name="connsiteY2" fmla="*/ 20258 h 1145523"/>
              <a:gd name="connsiteX3" fmla="*/ 1692479 w 1848335"/>
              <a:gd name="connsiteY3" fmla="*/ 330718 h 1145523"/>
              <a:gd name="connsiteX4" fmla="*/ 1807680 w 1848335"/>
              <a:gd name="connsiteY4" fmla="*/ 661985 h 1145523"/>
              <a:gd name="connsiteX5" fmla="*/ 1694329 w 1848335"/>
              <a:gd name="connsiteY5" fmla="*/ 1029763 h 1145523"/>
              <a:gd name="connsiteX6" fmla="*/ 1676894 w 1848335"/>
              <a:gd name="connsiteY6" fmla="*/ 1145523 h 1145523"/>
              <a:gd name="connsiteX0" fmla="*/ 0 w 1848335"/>
              <a:gd name="connsiteY0" fmla="*/ 54851 h 1164426"/>
              <a:gd name="connsiteX1" fmla="*/ 389964 w 1848335"/>
              <a:gd name="connsiteY1" fmla="*/ 1063 h 1164426"/>
              <a:gd name="connsiteX2" fmla="*/ 836849 w 1848335"/>
              <a:gd name="connsiteY2" fmla="*/ 20258 h 1164426"/>
              <a:gd name="connsiteX3" fmla="*/ 1692479 w 1848335"/>
              <a:gd name="connsiteY3" fmla="*/ 330718 h 1164426"/>
              <a:gd name="connsiteX4" fmla="*/ 1807680 w 1848335"/>
              <a:gd name="connsiteY4" fmla="*/ 661985 h 1164426"/>
              <a:gd name="connsiteX5" fmla="*/ 1694329 w 1848335"/>
              <a:gd name="connsiteY5" fmla="*/ 1029763 h 1164426"/>
              <a:gd name="connsiteX6" fmla="*/ 1629412 w 1848335"/>
              <a:gd name="connsiteY6" fmla="*/ 1164426 h 1164426"/>
              <a:gd name="connsiteX0" fmla="*/ 0 w 1880063"/>
              <a:gd name="connsiteY0" fmla="*/ 54851 h 1164426"/>
              <a:gd name="connsiteX1" fmla="*/ 389964 w 1880063"/>
              <a:gd name="connsiteY1" fmla="*/ 1063 h 1164426"/>
              <a:gd name="connsiteX2" fmla="*/ 836849 w 1880063"/>
              <a:gd name="connsiteY2" fmla="*/ 20258 h 1164426"/>
              <a:gd name="connsiteX3" fmla="*/ 1692479 w 1880063"/>
              <a:gd name="connsiteY3" fmla="*/ 330718 h 1164426"/>
              <a:gd name="connsiteX4" fmla="*/ 1847339 w 1880063"/>
              <a:gd name="connsiteY4" fmla="*/ 651273 h 1164426"/>
              <a:gd name="connsiteX5" fmla="*/ 1694329 w 1880063"/>
              <a:gd name="connsiteY5" fmla="*/ 1029763 h 1164426"/>
              <a:gd name="connsiteX6" fmla="*/ 1629412 w 1880063"/>
              <a:gd name="connsiteY6" fmla="*/ 1164426 h 1164426"/>
              <a:gd name="connsiteX0" fmla="*/ 0 w 1858681"/>
              <a:gd name="connsiteY0" fmla="*/ 54851 h 1164426"/>
              <a:gd name="connsiteX1" fmla="*/ 389964 w 1858681"/>
              <a:gd name="connsiteY1" fmla="*/ 1063 h 1164426"/>
              <a:gd name="connsiteX2" fmla="*/ 836849 w 1858681"/>
              <a:gd name="connsiteY2" fmla="*/ 20258 h 1164426"/>
              <a:gd name="connsiteX3" fmla="*/ 1692479 w 1858681"/>
              <a:gd name="connsiteY3" fmla="*/ 330718 h 1164426"/>
              <a:gd name="connsiteX4" fmla="*/ 1847339 w 1858681"/>
              <a:gd name="connsiteY4" fmla="*/ 651273 h 1164426"/>
              <a:gd name="connsiteX5" fmla="*/ 1694329 w 1858681"/>
              <a:gd name="connsiteY5" fmla="*/ 1029763 h 1164426"/>
              <a:gd name="connsiteX6" fmla="*/ 1629412 w 1858681"/>
              <a:gd name="connsiteY6" fmla="*/ 1164426 h 1164426"/>
              <a:gd name="connsiteX0" fmla="*/ 0 w 1852087"/>
              <a:gd name="connsiteY0" fmla="*/ 54851 h 1164426"/>
              <a:gd name="connsiteX1" fmla="*/ 389964 w 1852087"/>
              <a:gd name="connsiteY1" fmla="*/ 1063 h 1164426"/>
              <a:gd name="connsiteX2" fmla="*/ 836849 w 1852087"/>
              <a:gd name="connsiteY2" fmla="*/ 20258 h 1164426"/>
              <a:gd name="connsiteX3" fmla="*/ 1692479 w 1852087"/>
              <a:gd name="connsiteY3" fmla="*/ 330718 h 1164426"/>
              <a:gd name="connsiteX4" fmla="*/ 1847339 w 1852087"/>
              <a:gd name="connsiteY4" fmla="*/ 651273 h 1164426"/>
              <a:gd name="connsiteX5" fmla="*/ 1694329 w 1852087"/>
              <a:gd name="connsiteY5" fmla="*/ 1029763 h 1164426"/>
              <a:gd name="connsiteX6" fmla="*/ 1629412 w 1852087"/>
              <a:gd name="connsiteY6" fmla="*/ 1164426 h 1164426"/>
              <a:gd name="connsiteX0" fmla="*/ 0 w 1852087"/>
              <a:gd name="connsiteY0" fmla="*/ 54851 h 1164426"/>
              <a:gd name="connsiteX1" fmla="*/ 389964 w 1852087"/>
              <a:gd name="connsiteY1" fmla="*/ 1063 h 1164426"/>
              <a:gd name="connsiteX2" fmla="*/ 836849 w 1852087"/>
              <a:gd name="connsiteY2" fmla="*/ 20258 h 1164426"/>
              <a:gd name="connsiteX3" fmla="*/ 1692479 w 1852087"/>
              <a:gd name="connsiteY3" fmla="*/ 330718 h 1164426"/>
              <a:gd name="connsiteX4" fmla="*/ 1847339 w 1852087"/>
              <a:gd name="connsiteY4" fmla="*/ 651273 h 1164426"/>
              <a:gd name="connsiteX5" fmla="*/ 1694329 w 1852087"/>
              <a:gd name="connsiteY5" fmla="*/ 1029763 h 1164426"/>
              <a:gd name="connsiteX6" fmla="*/ 1629412 w 1852087"/>
              <a:gd name="connsiteY6" fmla="*/ 1164426 h 1164426"/>
              <a:gd name="connsiteX0" fmla="*/ 0 w 1852087"/>
              <a:gd name="connsiteY0" fmla="*/ 54851 h 1133868"/>
              <a:gd name="connsiteX1" fmla="*/ 389964 w 1852087"/>
              <a:gd name="connsiteY1" fmla="*/ 1063 h 1133868"/>
              <a:gd name="connsiteX2" fmla="*/ 836849 w 1852087"/>
              <a:gd name="connsiteY2" fmla="*/ 20258 h 1133868"/>
              <a:gd name="connsiteX3" fmla="*/ 1692479 w 1852087"/>
              <a:gd name="connsiteY3" fmla="*/ 330718 h 1133868"/>
              <a:gd name="connsiteX4" fmla="*/ 1847339 w 1852087"/>
              <a:gd name="connsiteY4" fmla="*/ 651273 h 1133868"/>
              <a:gd name="connsiteX5" fmla="*/ 1694329 w 1852087"/>
              <a:gd name="connsiteY5" fmla="*/ 1029763 h 1133868"/>
              <a:gd name="connsiteX6" fmla="*/ 1680669 w 1852087"/>
              <a:gd name="connsiteY6" fmla="*/ 1133868 h 1133868"/>
              <a:gd name="connsiteX0" fmla="*/ 0 w 1852087"/>
              <a:gd name="connsiteY0" fmla="*/ 54851 h 1133868"/>
              <a:gd name="connsiteX1" fmla="*/ 389964 w 1852087"/>
              <a:gd name="connsiteY1" fmla="*/ 1063 h 1133868"/>
              <a:gd name="connsiteX2" fmla="*/ 836849 w 1852087"/>
              <a:gd name="connsiteY2" fmla="*/ 20258 h 1133868"/>
              <a:gd name="connsiteX3" fmla="*/ 1692479 w 1852087"/>
              <a:gd name="connsiteY3" fmla="*/ 330718 h 1133868"/>
              <a:gd name="connsiteX4" fmla="*/ 1847339 w 1852087"/>
              <a:gd name="connsiteY4" fmla="*/ 651273 h 1133868"/>
              <a:gd name="connsiteX5" fmla="*/ 1739922 w 1852087"/>
              <a:gd name="connsiteY5" fmla="*/ 1016688 h 1133868"/>
              <a:gd name="connsiteX6" fmla="*/ 1680669 w 1852087"/>
              <a:gd name="connsiteY6" fmla="*/ 1133868 h 1133868"/>
              <a:gd name="connsiteX0" fmla="*/ 0 w 1852087"/>
              <a:gd name="connsiteY0" fmla="*/ 54851 h 1133868"/>
              <a:gd name="connsiteX1" fmla="*/ 389964 w 1852087"/>
              <a:gd name="connsiteY1" fmla="*/ 1063 h 1133868"/>
              <a:gd name="connsiteX2" fmla="*/ 836849 w 1852087"/>
              <a:gd name="connsiteY2" fmla="*/ 20258 h 1133868"/>
              <a:gd name="connsiteX3" fmla="*/ 1692479 w 1852087"/>
              <a:gd name="connsiteY3" fmla="*/ 330718 h 1133868"/>
              <a:gd name="connsiteX4" fmla="*/ 1847339 w 1852087"/>
              <a:gd name="connsiteY4" fmla="*/ 651273 h 1133868"/>
              <a:gd name="connsiteX5" fmla="*/ 1739922 w 1852087"/>
              <a:gd name="connsiteY5" fmla="*/ 1016688 h 1133868"/>
              <a:gd name="connsiteX6" fmla="*/ 1680669 w 1852087"/>
              <a:gd name="connsiteY6" fmla="*/ 1133868 h 1133868"/>
              <a:gd name="connsiteX0" fmla="*/ 0 w 1852087"/>
              <a:gd name="connsiteY0" fmla="*/ 54851 h 1133868"/>
              <a:gd name="connsiteX1" fmla="*/ 389964 w 1852087"/>
              <a:gd name="connsiteY1" fmla="*/ 1063 h 1133868"/>
              <a:gd name="connsiteX2" fmla="*/ 836849 w 1852087"/>
              <a:gd name="connsiteY2" fmla="*/ 20258 h 1133868"/>
              <a:gd name="connsiteX3" fmla="*/ 1692479 w 1852087"/>
              <a:gd name="connsiteY3" fmla="*/ 330718 h 1133868"/>
              <a:gd name="connsiteX4" fmla="*/ 1847339 w 1852087"/>
              <a:gd name="connsiteY4" fmla="*/ 651273 h 1133868"/>
              <a:gd name="connsiteX5" fmla="*/ 1728052 w 1852087"/>
              <a:gd name="connsiteY5" fmla="*/ 1021414 h 1133868"/>
              <a:gd name="connsiteX6" fmla="*/ 1680669 w 1852087"/>
              <a:gd name="connsiteY6" fmla="*/ 1133868 h 1133868"/>
              <a:gd name="connsiteX0" fmla="*/ 0 w 1852087"/>
              <a:gd name="connsiteY0" fmla="*/ 54851 h 1133868"/>
              <a:gd name="connsiteX1" fmla="*/ 389964 w 1852087"/>
              <a:gd name="connsiteY1" fmla="*/ 1063 h 1133868"/>
              <a:gd name="connsiteX2" fmla="*/ 836849 w 1852087"/>
              <a:gd name="connsiteY2" fmla="*/ 20258 h 1133868"/>
              <a:gd name="connsiteX3" fmla="*/ 1692479 w 1852087"/>
              <a:gd name="connsiteY3" fmla="*/ 330718 h 1133868"/>
              <a:gd name="connsiteX4" fmla="*/ 1847339 w 1852087"/>
              <a:gd name="connsiteY4" fmla="*/ 651273 h 1133868"/>
              <a:gd name="connsiteX5" fmla="*/ 1728052 w 1852087"/>
              <a:gd name="connsiteY5" fmla="*/ 1021414 h 1133868"/>
              <a:gd name="connsiteX6" fmla="*/ 1680669 w 1852087"/>
              <a:gd name="connsiteY6" fmla="*/ 1133868 h 11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087" h="1133868">
                <a:moveTo>
                  <a:pt x="0" y="54851"/>
                </a:moveTo>
                <a:cubicBezTo>
                  <a:pt x="129988" y="26836"/>
                  <a:pt x="250489" y="6828"/>
                  <a:pt x="389964" y="1063"/>
                </a:cubicBezTo>
                <a:cubicBezTo>
                  <a:pt x="529439" y="-4702"/>
                  <a:pt x="546924" y="14617"/>
                  <a:pt x="836849" y="20258"/>
                </a:cubicBezTo>
                <a:cubicBezTo>
                  <a:pt x="1126774" y="25899"/>
                  <a:pt x="1524064" y="225549"/>
                  <a:pt x="1692479" y="330718"/>
                </a:cubicBezTo>
                <a:cubicBezTo>
                  <a:pt x="1860894" y="435887"/>
                  <a:pt x="1859445" y="560280"/>
                  <a:pt x="1847339" y="651273"/>
                </a:cubicBezTo>
                <a:cubicBezTo>
                  <a:pt x="1809619" y="869214"/>
                  <a:pt x="1801965" y="939537"/>
                  <a:pt x="1728052" y="1021414"/>
                </a:cubicBezTo>
                <a:lnTo>
                  <a:pt x="1680669" y="1133868"/>
                </a:lnTo>
              </a:path>
            </a:pathLst>
          </a:custGeom>
          <a:noFill/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46EE733-3CB2-4D9A-B68F-B45416B1E61F}"/>
              </a:ext>
            </a:extLst>
          </p:cNvPr>
          <p:cNvSpPr/>
          <p:nvPr/>
        </p:nvSpPr>
        <p:spPr>
          <a:xfrm>
            <a:off x="2362200" y="1859832"/>
            <a:ext cx="838200" cy="381000"/>
          </a:xfrm>
          <a:prstGeom prst="rightArrow">
            <a:avLst/>
          </a:prstGeom>
          <a:solidFill>
            <a:srgbClr val="CCFFCC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5" grpId="0"/>
      <p:bldP spid="17" grpId="0"/>
      <p:bldP spid="4" grpId="0"/>
      <p:bldP spid="18" grpId="0" animBg="1"/>
      <p:bldP spid="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49300"/>
            <a:ext cx="522446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82468" y="127000"/>
            <a:ext cx="27516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>
                        <a:alpha val="50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1" lang="en-US" altLang="zh-CN" b="1" dirty="0">
                <a:solidFill>
                  <a:srgbClr val="CC3300"/>
                </a:solidFill>
                <a:latin typeface="+mn-lt"/>
                <a:ea typeface="MS PGothic" pitchFamily="34" charset="-128"/>
              </a:rPr>
              <a:t>Pan-Atlantic Pattern</a:t>
            </a:r>
          </a:p>
          <a:p>
            <a:pPr algn="ctr" eaLnBrk="1" hangingPunct="1"/>
            <a:r>
              <a:rPr kumimoji="1" lang="en-US" altLang="zh-CN" sz="1800" dirty="0">
                <a:solidFill>
                  <a:srgbClr val="FF0000"/>
                </a:solidFill>
                <a:latin typeface="+mn-lt"/>
                <a:ea typeface="MS PGothic" pitchFamily="34" charset="-128"/>
              </a:rPr>
              <a:t>SST</a:t>
            </a:r>
            <a:r>
              <a:rPr kumimoji="1" lang="en-US" altLang="zh-CN" sz="1800" dirty="0">
                <a:latin typeface="+mn-lt"/>
                <a:ea typeface="MS PGothic" pitchFamily="34" charset="-128"/>
              </a:rPr>
              <a:t> &amp; wind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3124200"/>
            <a:ext cx="4800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160619"/>
            <a:ext cx="164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Atl. meridional mode (AMM)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3429000"/>
            <a:ext cx="23174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Cross-</a:t>
            </a:r>
            <a:r>
              <a:rPr lang="en-US" dirty="0" err="1"/>
              <a:t>eq</a:t>
            </a:r>
            <a:r>
              <a:rPr lang="en-US" dirty="0"/>
              <a:t>  &amp; zonal wind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4202668"/>
            <a:ext cx="24253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Cross-</a:t>
            </a:r>
            <a:r>
              <a:rPr lang="en-US" dirty="0" err="1"/>
              <a:t>eq</a:t>
            </a:r>
            <a:r>
              <a:rPr lang="en-US" dirty="0"/>
              <a:t>  SST difference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72400" y="3810000"/>
            <a:ext cx="242316" cy="3926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6400800" y="3798332"/>
            <a:ext cx="242316" cy="3926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38100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" y="914400"/>
            <a:ext cx="4800600" cy="1905000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32856" y="1219200"/>
            <a:ext cx="242534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 fluctuations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1992868"/>
            <a:ext cx="188709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SST variability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7911084" y="1600200"/>
            <a:ext cx="242316" cy="3926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53200" y="1600200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Atmos</a:t>
            </a:r>
            <a:r>
              <a:rPr lang="en-US" sz="1400" dirty="0"/>
              <a:t> Forced?</a:t>
            </a:r>
          </a:p>
        </p:txBody>
      </p:sp>
      <p:sp>
        <p:nvSpPr>
          <p:cNvPr id="7" name="Up Arrow 6"/>
          <p:cNvSpPr/>
          <p:nvPr/>
        </p:nvSpPr>
        <p:spPr>
          <a:xfrm>
            <a:off x="6248400" y="1559719"/>
            <a:ext cx="256032" cy="421481"/>
          </a:xfrm>
          <a:prstGeom prst="upArrow">
            <a:avLst/>
          </a:prstGeom>
          <a:solidFill>
            <a:srgbClr val="FFCC99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457200"/>
            <a:ext cx="34290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Atmos</a:t>
            </a:r>
            <a:r>
              <a:rPr lang="en-US" dirty="0"/>
              <a:t> internal variability like NAO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072884" y="826532"/>
            <a:ext cx="242316" cy="3926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1" y="5105400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Hypothesis 2</a:t>
            </a:r>
            <a:r>
              <a:rPr lang="en-US" dirty="0"/>
              <a:t>: A negative correlation b/w SST &amp; wind speed means a positive WES feedback, hence predictability?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5888" y="788432"/>
            <a:ext cx="5370512" cy="21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9538" y="5118100"/>
            <a:ext cx="5294312" cy="162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30B1C-28B8-485F-823A-D85DAF5A4659}"/>
              </a:ext>
            </a:extLst>
          </p:cNvPr>
          <p:cNvSpPr/>
          <p:nvPr/>
        </p:nvSpPr>
        <p:spPr>
          <a:xfrm>
            <a:off x="4269192" y="3244334"/>
            <a:ext cx="605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/>
      <p:bldP spid="7" grpId="0" animBg="1"/>
      <p:bldP spid="31" grpId="0" animBg="1"/>
      <p:bldP spid="32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B1033A-CAF2-4C4A-A899-6169B111B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45579"/>
              </p:ext>
            </p:extLst>
          </p:nvPr>
        </p:nvGraphicFramePr>
        <p:xfrm>
          <a:off x="3124200" y="1085787"/>
          <a:ext cx="5581120" cy="14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48">
                  <a:extLst>
                    <a:ext uri="{9D8B030D-6E8A-4147-A177-3AD203B41FA5}">
                      <a16:colId xmlns:a16="http://schemas.microsoft.com/office/drawing/2014/main" val="3995197649"/>
                    </a:ext>
                  </a:extLst>
                </a:gridCol>
                <a:gridCol w="910119">
                  <a:extLst>
                    <a:ext uri="{9D8B030D-6E8A-4147-A177-3AD203B41FA5}">
                      <a16:colId xmlns:a16="http://schemas.microsoft.com/office/drawing/2014/main" val="2764492051"/>
                    </a:ext>
                  </a:extLst>
                </a:gridCol>
                <a:gridCol w="891722">
                  <a:extLst>
                    <a:ext uri="{9D8B030D-6E8A-4147-A177-3AD203B41FA5}">
                      <a16:colId xmlns:a16="http://schemas.microsoft.com/office/drawing/2014/main" val="1319816739"/>
                    </a:ext>
                  </a:extLst>
                </a:gridCol>
                <a:gridCol w="1546831">
                  <a:extLst>
                    <a:ext uri="{9D8B030D-6E8A-4147-A177-3AD203B41FA5}">
                      <a16:colId xmlns:a16="http://schemas.microsoft.com/office/drawing/2014/main" val="3037594705"/>
                    </a:ext>
                  </a:extLst>
                </a:gridCol>
              </a:tblGrid>
              <a:tr h="4917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DJF Correlation (r) 1951-2010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Nino 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PDO </a:t>
                      </a:r>
                    </a:p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(NP SST)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PDO  w/ Nino 3.4 regressed out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1848180"/>
                  </a:ext>
                </a:extLst>
              </a:tr>
              <a:tr h="4917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PNA –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obs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5697344"/>
                  </a:ext>
                </a:extLst>
              </a:tr>
              <a:tr h="4917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PNA –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AMIP</a:t>
                      </a:r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 Ensemble Mean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0.54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Times New Roman" panose="02020603050405020304" pitchFamily="18" charset="0"/>
                        </a:rPr>
                        <a:t>0.15*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798644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9C971BF5-1F4C-134F-A6EB-92439A4A7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" t="4231" r="61015" b="12751"/>
          <a:stretch/>
        </p:blipFill>
        <p:spPr>
          <a:xfrm>
            <a:off x="4576482" y="3131469"/>
            <a:ext cx="3886200" cy="24683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1A76C7-CE3C-8847-9C4A-C28A382A1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10" t="82317" r="3525"/>
          <a:stretch/>
        </p:blipFill>
        <p:spPr>
          <a:xfrm>
            <a:off x="5894191" y="6016852"/>
            <a:ext cx="3061478" cy="352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9AF5C1-05C5-3F4F-8873-711B3A6EB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" t="82317" r="54127"/>
          <a:stretch/>
        </p:blipFill>
        <p:spPr>
          <a:xfrm>
            <a:off x="4572000" y="5661707"/>
            <a:ext cx="2934992" cy="342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D1D997E-4DF1-4F2F-8826-B7E3A2874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9"/>
          <a:stretch/>
        </p:blipFill>
        <p:spPr bwMode="auto">
          <a:xfrm>
            <a:off x="275414" y="2532325"/>
            <a:ext cx="3336897" cy="2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F5483D9-D198-4157-B0AB-B68BA408B38B}"/>
              </a:ext>
            </a:extLst>
          </p:cNvPr>
          <p:cNvSpPr/>
          <p:nvPr/>
        </p:nvSpPr>
        <p:spPr>
          <a:xfrm>
            <a:off x="3124200" y="2007396"/>
            <a:ext cx="5581120" cy="56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7F840-87A1-4546-A0D2-1D976CD1BBE7}"/>
              </a:ext>
            </a:extLst>
          </p:cNvPr>
          <p:cNvSpPr txBox="1"/>
          <p:nvPr/>
        </p:nvSpPr>
        <p:spPr>
          <a:xfrm>
            <a:off x="7484481" y="6519446"/>
            <a:ext cx="1685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 Chapman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6F35C-E45C-4DF3-ACEF-08183F76681A}"/>
              </a:ext>
            </a:extLst>
          </p:cNvPr>
          <p:cNvSpPr txBox="1"/>
          <p:nvPr/>
        </p:nvSpPr>
        <p:spPr>
          <a:xfrm>
            <a:off x="4648201" y="2741631"/>
            <a:ext cx="433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Pacific-North American (PNA) pattern (Z500)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54343-09C6-4A33-9B9F-023985B0B8E8}"/>
              </a:ext>
            </a:extLst>
          </p:cNvPr>
          <p:cNvSpPr txBox="1"/>
          <p:nvPr/>
        </p:nvSpPr>
        <p:spPr>
          <a:xfrm>
            <a:off x="267887" y="4038600"/>
            <a:ext cx="33368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Pacific Decadal Oscillation (PDO): EOF of N Pacific SST var. (&gt;20</a:t>
            </a:r>
            <a:r>
              <a:rPr lang="en-US" baseline="30000" dirty="0"/>
              <a:t>o</a:t>
            </a:r>
            <a:r>
              <a:rPr lang="en-US" dirty="0"/>
              <a:t>N)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6AA0B-17C5-4767-B1F8-9D663454FA71}"/>
              </a:ext>
            </a:extLst>
          </p:cNvPr>
          <p:cNvSpPr txBox="1"/>
          <p:nvPr/>
        </p:nvSpPr>
        <p:spPr>
          <a:xfrm>
            <a:off x="2377145" y="94170"/>
            <a:ext cx="6731392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Segoe Print" panose="02000600000000000000" pitchFamily="2" charset="0"/>
              </a:rPr>
              <a:t>What do the correlations tell about the origin of PNA?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Segoe Print" panose="02000600000000000000" pitchFamily="2" charset="0"/>
              </a:rPr>
              <a:t>Do they imply NP SST forcing? </a:t>
            </a:r>
          </a:p>
        </p:txBody>
      </p:sp>
      <p:pic>
        <p:nvPicPr>
          <p:cNvPr id="6" name="Picture 5" descr="A picture containing implement, stationary, pencil, colorful&#10;&#10;Description automatically generated">
            <a:extLst>
              <a:ext uri="{FF2B5EF4-FFF2-40B4-BE49-F238E27FC236}">
                <a16:creationId xmlns:a16="http://schemas.microsoft.com/office/drawing/2014/main" id="{AB7BE7EC-A36D-4E5F-AA41-E2C41480A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42640"/>
            <a:ext cx="4005626" cy="14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00348 0.127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5" y="2112813"/>
            <a:ext cx="3700806" cy="371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156" y="5934173"/>
            <a:ext cx="384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Correlations b/w tropospheric height at a base point and all other grid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A8C8C-AAA4-41A6-A9E9-0768F8C8A3E5}"/>
              </a:ext>
            </a:extLst>
          </p:cNvPr>
          <p:cNvSpPr txBox="1"/>
          <p:nvPr/>
        </p:nvSpPr>
        <p:spPr>
          <a:xfrm>
            <a:off x="4913217" y="5150505"/>
            <a:ext cx="423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Lagged correlation for 300mb v’ (30-60N mean).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1B734-1918-49BC-92C2-2FC2B00A7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515335"/>
            <a:ext cx="4010625" cy="2523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974819-C80E-4D43-9C77-BE95AFA61A21}"/>
              </a:ext>
            </a:extLst>
          </p:cNvPr>
          <p:cNvCxnSpPr>
            <a:cxnSpLocks/>
          </p:cNvCxnSpPr>
          <p:nvPr/>
        </p:nvCxnSpPr>
        <p:spPr>
          <a:xfrm flipH="1">
            <a:off x="6544437" y="2944395"/>
            <a:ext cx="753211" cy="165842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3DC428-A45C-489A-9F72-9C73DB60B6C7}"/>
              </a:ext>
            </a:extLst>
          </p:cNvPr>
          <p:cNvCxnSpPr>
            <a:cxnSpLocks/>
          </p:cNvCxnSpPr>
          <p:nvPr/>
        </p:nvCxnSpPr>
        <p:spPr>
          <a:xfrm flipH="1">
            <a:off x="5751703" y="3117327"/>
            <a:ext cx="2225444" cy="1312555"/>
          </a:xfrm>
          <a:prstGeom prst="line">
            <a:avLst/>
          </a:prstGeom>
          <a:ln w="127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9AF6F9-B5C7-428F-9BC7-3C5C30E51122}"/>
              </a:ext>
            </a:extLst>
          </p:cNvPr>
          <p:cNvSpPr txBox="1"/>
          <p:nvPr/>
        </p:nvSpPr>
        <p:spPr>
          <a:xfrm>
            <a:off x="5864349" y="2736293"/>
            <a:ext cx="113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FDD85-B59D-48E1-AA0D-133EB113A28D}"/>
              </a:ext>
            </a:extLst>
          </p:cNvPr>
          <p:cNvSpPr/>
          <p:nvPr/>
        </p:nvSpPr>
        <p:spPr>
          <a:xfrm>
            <a:off x="5438770" y="1773897"/>
            <a:ext cx="3305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Downstream development of synoptic storms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7469E-8D8A-4BD5-B507-727B79D335CF}"/>
              </a:ext>
            </a:extLst>
          </p:cNvPr>
          <p:cNvSpPr txBox="1"/>
          <p:nvPr/>
        </p:nvSpPr>
        <p:spPr>
          <a:xfrm>
            <a:off x="7518513" y="3429000"/>
            <a:ext cx="113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0BEA4-37E5-408C-9887-4882E02AA46F}"/>
              </a:ext>
            </a:extLst>
          </p:cNvPr>
          <p:cNvSpPr/>
          <p:nvPr/>
        </p:nvSpPr>
        <p:spPr>
          <a:xfrm>
            <a:off x="457200" y="1345400"/>
            <a:ext cx="3051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Stationary PNA pattern excited from tropics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25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3496" y="2825109"/>
                <a:ext cx="3733799" cy="369331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Tropics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weak </a:t>
                </a:r>
                <a:r>
                  <a:rPr lang="en-US" dirty="0" err="1">
                    <a:sym typeface="Wingdings" panose="05000000000000000000" pitchFamily="2" charset="2"/>
                  </a:rPr>
                  <a:t>hori</a:t>
                </a:r>
                <a:r>
                  <a:rPr lang="en-US" dirty="0">
                    <a:sym typeface="Wingdings" panose="05000000000000000000" pitchFamily="2" charset="2"/>
                  </a:rPr>
                  <a:t>. advection;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Convectively unstable  deep coupling w/ SST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Baroclinic circulation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96" y="2825109"/>
                <a:ext cx="3733799" cy="3693319"/>
              </a:xfrm>
              <a:prstGeom prst="rect">
                <a:avLst/>
              </a:prstGeom>
              <a:blipFill>
                <a:blip r:embed="rId3"/>
                <a:stretch>
                  <a:fillRect l="-1303" b="-148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86707" y="2825108"/>
                <a:ext cx="4049383" cy="397031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Extratropics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/>
                  </a:rPr>
                  <a:t>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strong advection;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Convectively stable above PBL  weak local SST coupling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Stationary barotropic waves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Transient baroclinic storms (noise)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707" y="2825108"/>
                <a:ext cx="4049383" cy="3970318"/>
              </a:xfrm>
              <a:prstGeom prst="rect">
                <a:avLst/>
              </a:prstGeom>
              <a:blipFill>
                <a:blip r:embed="rId4"/>
                <a:stretch>
                  <a:fillRect l="-1201" b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nature, outdoor&#10;&#10;Description automatically generated">
            <a:extLst>
              <a:ext uri="{FF2B5EF4-FFF2-40B4-BE49-F238E27FC236}">
                <a16:creationId xmlns:a16="http://schemas.microsoft.com/office/drawing/2014/main" id="{E50E2C99-6218-DE9E-31AC-9BAE0CA5C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0212"/>
            <a:ext cx="2954979" cy="1969986"/>
          </a:xfrm>
          <a:prstGeom prst="rect">
            <a:avLst/>
          </a:prstGeom>
        </p:spPr>
      </p:pic>
      <p:pic>
        <p:nvPicPr>
          <p:cNvPr id="4" name="Picture 3" descr="A picture containing sky, outdoor, nature, background&#10;&#10;Description automatically generated">
            <a:extLst>
              <a:ext uri="{FF2B5EF4-FFF2-40B4-BE49-F238E27FC236}">
                <a16:creationId xmlns:a16="http://schemas.microsoft.com/office/drawing/2014/main" id="{DAF18946-5371-B795-9DC6-9087FA5ABF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81" y="2944344"/>
            <a:ext cx="2641600" cy="19812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2FCFAE-1F09-4A0B-07E7-1FE33668CE88}"/>
              </a:ext>
            </a:extLst>
          </p:cNvPr>
          <p:cNvGrpSpPr>
            <a:grpSpLocks noChangeAspect="1"/>
          </p:cNvGrpSpPr>
          <p:nvPr/>
        </p:nvGrpSpPr>
        <p:grpSpPr>
          <a:xfrm>
            <a:off x="3000703" y="114707"/>
            <a:ext cx="4209394" cy="2659351"/>
            <a:chOff x="2648607" y="-152400"/>
            <a:chExt cx="3683234" cy="4106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596BF1-2CDB-07DD-2F37-9831BD5BB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8607" y="-13602"/>
              <a:ext cx="389813" cy="3861867"/>
            </a:xfrm>
            <a:prstGeom prst="rect">
              <a:avLst/>
            </a:prstGeom>
          </p:spPr>
        </p:pic>
        <p:pic>
          <p:nvPicPr>
            <p:cNvPr id="10" name="Picture 9" descr="Chart, diagram&#10;&#10;Description automatically generated">
              <a:extLst>
                <a:ext uri="{FF2B5EF4-FFF2-40B4-BE49-F238E27FC236}">
                  <a16:creationId xmlns:a16="http://schemas.microsoft.com/office/drawing/2014/main" id="{66C2CF27-455A-99EC-8C72-AAC6B8CED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12" r="6393"/>
            <a:stretch/>
          </p:blipFill>
          <p:spPr>
            <a:xfrm>
              <a:off x="2984145" y="-152400"/>
              <a:ext cx="3347696" cy="410617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67FA19-1F6A-D7CE-73B8-B6F719E3457E}"/>
                </a:ext>
              </a:extLst>
            </p:cNvPr>
            <p:cNvSpPr txBox="1"/>
            <p:nvPr/>
          </p:nvSpPr>
          <p:spPr>
            <a:xfrm rot="19357055">
              <a:off x="5034791" y="1588052"/>
              <a:ext cx="268303" cy="2613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300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13DEDB-3932-4DA3-2F00-CB595EC23C60}"/>
                </a:ext>
              </a:extLst>
            </p:cNvPr>
            <p:cNvSpPr txBox="1"/>
            <p:nvPr/>
          </p:nvSpPr>
          <p:spPr>
            <a:xfrm rot="19726184">
              <a:off x="4192582" y="1009361"/>
              <a:ext cx="255896" cy="2613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330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61929E-AB41-9ED0-F11A-2AC2173EB20D}"/>
                </a:ext>
              </a:extLst>
            </p:cNvPr>
            <p:cNvSpPr txBox="1"/>
            <p:nvPr/>
          </p:nvSpPr>
          <p:spPr>
            <a:xfrm rot="18621219">
              <a:off x="5046850" y="2942033"/>
              <a:ext cx="424405" cy="1481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280</a:t>
              </a: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:a16="http://schemas.microsoft.com/office/drawing/2014/main" id="{D90B807B-6068-F8CA-B83D-3FC50425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969" y="-39181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Potential temperature (K)</a:t>
            </a:r>
          </a:p>
        </p:txBody>
      </p:sp>
    </p:spTree>
    <p:extLst>
      <p:ext uri="{BB962C8B-B14F-4D97-AF65-F5344CB8AC3E}">
        <p14:creationId xmlns:p14="http://schemas.microsoft.com/office/powerpoint/2010/main" val="24734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kern="1200" dirty="0">
                <a:solidFill>
                  <a:srgbClr val="FF0000"/>
                </a:solidFill>
              </a:rPr>
              <a:t>Atmospheric internal modes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Lagged correlation analysis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Ocean dynamical effect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kern="1200" dirty="0">
                <a:solidFill>
                  <a:schemeClr val="tx1"/>
                </a:solidFill>
              </a:rPr>
              <a:t>Extratropica</a:t>
            </a:r>
            <a:r>
              <a:rPr lang="en-US" sz="2800" dirty="0"/>
              <a:t>l influence on tropical variability</a:t>
            </a:r>
            <a:br>
              <a:rPr lang="en-US" sz="2800" dirty="0"/>
            </a:br>
            <a:r>
              <a:rPr lang="en-US" sz="2800" dirty="0"/>
              <a:t>a. WES feedback</a:t>
            </a:r>
            <a:br>
              <a:rPr lang="en-US" sz="2800" dirty="0"/>
            </a:br>
            <a:r>
              <a:rPr lang="en-US" sz="2800" dirty="0"/>
              <a:t>b. Energy transport theory</a:t>
            </a:r>
          </a:p>
        </p:txBody>
      </p:sp>
    </p:spTree>
    <p:extLst>
      <p:ext uri="{BB962C8B-B14F-4D97-AF65-F5344CB8AC3E}">
        <p14:creationId xmlns:p14="http://schemas.microsoft.com/office/powerpoint/2010/main" val="8580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EB19C7-9FF0-4B36-B26A-3F2750EA32C5}"/>
              </a:ext>
            </a:extLst>
          </p:cNvPr>
          <p:cNvSpPr txBox="1"/>
          <p:nvPr/>
        </p:nvSpPr>
        <p:spPr>
          <a:xfrm>
            <a:off x="76200" y="6464879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Fig. 12.2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6DDE98E4-7624-448F-A52F-FD972B72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55" y="847203"/>
            <a:ext cx="6915489" cy="3455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3EB564-26E2-4DF5-ACBE-023F98849753}"/>
                  </a:ext>
                </a:extLst>
              </p:cNvPr>
              <p:cNvSpPr txBox="1"/>
              <p:nvPr/>
            </p:nvSpPr>
            <p:spPr>
              <a:xfrm>
                <a:off x="2326223" y="39624"/>
                <a:ext cx="5554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Leading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sectoral EOF of Z500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C0C0C0"/>
                    </a:highligh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300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C0C0C0"/>
                    </a:highligh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&gt;20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C0C0C0"/>
                    </a:highlight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m/s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(DJF)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3EB564-26E2-4DF5-ACBE-023F9884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23" y="39624"/>
                <a:ext cx="5554149" cy="461665"/>
              </a:xfrm>
              <a:prstGeom prst="rect">
                <a:avLst/>
              </a:prstGeom>
              <a:blipFill>
                <a:blip r:embed="rId4"/>
                <a:stretch>
                  <a:fillRect l="-988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2652A7-C6F2-4352-9C37-F95D281F9F51}"/>
              </a:ext>
            </a:extLst>
          </p:cNvPr>
          <p:cNvSpPr txBox="1"/>
          <p:nvPr/>
        </p:nvSpPr>
        <p:spPr>
          <a:xfrm>
            <a:off x="762000" y="4572000"/>
            <a:ext cx="394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Pacific-North American (PNA)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4AADC-FB4F-4BEE-B6A9-6CD46C868E79}"/>
              </a:ext>
            </a:extLst>
          </p:cNvPr>
          <p:cNvSpPr txBox="1"/>
          <p:nvPr/>
        </p:nvSpPr>
        <p:spPr>
          <a:xfrm>
            <a:off x="4800600" y="4571999"/>
            <a:ext cx="425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Atlantic Oscillation (NAO)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5ACAE9-68B2-E89D-759F-A35672773331}"/>
                  </a:ext>
                </a:extLst>
              </p:cNvPr>
              <p:cNvSpPr txBox="1"/>
              <p:nvPr/>
            </p:nvSpPr>
            <p:spPr>
              <a:xfrm flipH="1">
                <a:off x="1371600" y="5105400"/>
                <a:ext cx="7253416" cy="163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Barotropic energy conversion at jet exit: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𝐶𝐾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836967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 anchors the great circle of PNA energy propagation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c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g</a:t>
                </a: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Spatial pattern: coherent and large-scale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  <a:sym typeface="Wingdings" panose="05000000000000000000" pitchFamily="2" charset="2"/>
                  </a:rPr>
                  <a:t> stationary wavelength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  <a:sym typeface="Wingdings" panose="05000000000000000000" pitchFamily="2" charset="2"/>
                  </a:rPr>
                  <a:t>Ks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>
                    <a:latin typeface="Calibri" pitchFamily="34" charset="0"/>
                    <a:cs typeface="Calibri" pitchFamily="34" charset="0"/>
                    <a:sym typeface="Wingdings" panose="05000000000000000000" pitchFamily="2" charset="2"/>
                  </a:rPr>
                  <a:t>Random in time with weak persistence (except ENSO forcing).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5ACAE9-68B2-E89D-759F-A35672773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1600" y="5105400"/>
                <a:ext cx="7253416" cy="1638334"/>
              </a:xfrm>
              <a:prstGeom prst="rect">
                <a:avLst/>
              </a:prstGeom>
              <a:blipFill>
                <a:blip r:embed="rId5"/>
                <a:stretch>
                  <a:fillRect l="-504" r="-336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D085DA-B83B-2AC9-44D1-97A4B175C693}"/>
              </a:ext>
            </a:extLst>
          </p:cNvPr>
          <p:cNvCxnSpPr>
            <a:cxnSpLocks/>
          </p:cNvCxnSpPr>
          <p:nvPr/>
        </p:nvCxnSpPr>
        <p:spPr>
          <a:xfrm flipH="1">
            <a:off x="1676400" y="1828800"/>
            <a:ext cx="152400" cy="3810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608189-473F-6C5B-8873-298553C07DDA}"/>
              </a:ext>
            </a:extLst>
          </p:cNvPr>
          <p:cNvCxnSpPr>
            <a:cxnSpLocks/>
          </p:cNvCxnSpPr>
          <p:nvPr/>
        </p:nvCxnSpPr>
        <p:spPr>
          <a:xfrm flipV="1">
            <a:off x="6646929" y="3581400"/>
            <a:ext cx="282491" cy="1524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0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304800"/>
            <a:ext cx="7929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Atmospheric model </a:t>
            </a:r>
            <a:r>
              <a:rPr lang="en-US" sz="2400" dirty="0" err="1"/>
              <a:t>intercomparison</a:t>
            </a:r>
            <a:r>
              <a:rPr lang="en-US" sz="2400" dirty="0"/>
              <a:t> project </a:t>
            </a:r>
            <a:r>
              <a:rPr lang="en-US" sz="2400" b="1" dirty="0"/>
              <a:t>(AMIP)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860837"/>
            <a:ext cx="787728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Specify observed monthly SST (interactive land)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Vary initial conditions to form an ensemble (~10 runs): z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dirty="0" err="1"/>
              <a:t>x,y,t</a:t>
            </a:r>
            <a:r>
              <a:rPr lang="en-US" sz="2000" dirty="0"/>
              <a:t>), z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z</a:t>
            </a:r>
            <a:r>
              <a:rPr lang="en-US" sz="2000" baseline="-25000" dirty="0" err="1"/>
              <a:t>n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SST-forced response </a:t>
            </a:r>
            <a:r>
              <a:rPr lang="en-US" sz="2000" dirty="0">
                <a:sym typeface="Wingdings" panose="05000000000000000000" pitchFamily="2" charset="2"/>
              </a:rPr>
              <a:t></a:t>
            </a:r>
            <a:r>
              <a:rPr lang="en-US" sz="2000" dirty="0"/>
              <a:t> ensemble mean: Z(</a:t>
            </a:r>
            <a:r>
              <a:rPr lang="en-US" sz="2000" dirty="0" err="1"/>
              <a:t>x,y,t</a:t>
            </a:r>
            <a:r>
              <a:rPr lang="en-US" sz="2000" dirty="0"/>
              <a:t>)=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dirty="0" err="1"/>
              <a:t>z</a:t>
            </a:r>
            <a:r>
              <a:rPr lang="en-US" sz="2000" baseline="-25000" dirty="0" err="1"/>
              <a:t>i</a:t>
            </a:r>
            <a:r>
              <a:rPr lang="en-US" sz="2000" dirty="0"/>
              <a:t>/n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Internal atmospheric variability </a:t>
            </a:r>
            <a:r>
              <a:rPr lang="en-US" sz="2000" dirty="0">
                <a:sym typeface="Wingdings" panose="05000000000000000000" pitchFamily="2" charset="2"/>
              </a:rPr>
              <a:t></a:t>
            </a:r>
            <a:r>
              <a:rPr lang="en-US" sz="2000" dirty="0"/>
              <a:t> ensemble spread: </a:t>
            </a:r>
            <a:r>
              <a:rPr lang="en-US" sz="2000" dirty="0" err="1"/>
              <a:t>z</a:t>
            </a:r>
            <a:r>
              <a:rPr lang="en-US" sz="2000" baseline="-25000" dirty="0" err="1"/>
              <a:t>i</a:t>
            </a:r>
            <a:r>
              <a:rPr lang="en-US" sz="2000" dirty="0"/>
              <a:t>’(</a:t>
            </a:r>
            <a:r>
              <a:rPr lang="en-US" sz="2000" dirty="0" err="1"/>
              <a:t>x,y,t</a:t>
            </a:r>
            <a:r>
              <a:rPr lang="en-US" sz="2000" dirty="0"/>
              <a:t>)=</a:t>
            </a:r>
            <a:r>
              <a:rPr lang="en-US" sz="2000" dirty="0" err="1"/>
              <a:t>z</a:t>
            </a:r>
            <a:r>
              <a:rPr lang="en-US" sz="2000" baseline="-25000" dirty="0" err="1"/>
              <a:t>i</a:t>
            </a:r>
            <a:r>
              <a:rPr lang="en-US" sz="2000" dirty="0"/>
              <a:t>-Z</a:t>
            </a:r>
          </a:p>
        </p:txBody>
      </p:sp>
      <p:pic>
        <p:nvPicPr>
          <p:cNvPr id="4" name="図 4" descr="z500_DJF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2" t="4553" r="1" b="50000"/>
          <a:stretch/>
        </p:blipFill>
        <p:spPr>
          <a:xfrm>
            <a:off x="4562901" y="3465139"/>
            <a:ext cx="4626175" cy="3262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2971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Enhanced variance at jet exit (∂u/∂x&lt;0): barotropic conversion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BD89AF71-E423-4B0E-9661-94210C0CF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6889" r="7428" b="15090"/>
          <a:stretch/>
        </p:blipFill>
        <p:spPr>
          <a:xfrm>
            <a:off x="274320" y="3560494"/>
            <a:ext cx="4191000" cy="284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183868"/>
            <a:ext cx="3267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imSun-ExtB"/>
                <a:cs typeface="SimSun-ExtB"/>
              </a:rPr>
              <a:t>January zonal wind at 500-hPa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EEBBC-0279-40AA-9CA9-6495A8FD43A8}"/>
              </a:ext>
            </a:extLst>
          </p:cNvPr>
          <p:cNvSpPr txBox="1"/>
          <p:nvPr/>
        </p:nvSpPr>
        <p:spPr>
          <a:xfrm>
            <a:off x="1219200" y="3915216"/>
            <a:ext cx="31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Why is variance high over N Pacific &amp; N Atlantic?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B7E0A-9A32-4C4E-B14E-1BB155955A5D}"/>
              </a:ext>
            </a:extLst>
          </p:cNvPr>
          <p:cNvSpPr txBox="1"/>
          <p:nvPr/>
        </p:nvSpPr>
        <p:spPr>
          <a:xfrm>
            <a:off x="7715470" y="3362380"/>
            <a:ext cx="866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SimSun-ExtB"/>
                <a:cs typeface="SimSun-ExtB"/>
              </a:rPr>
              <a:t>for z</a:t>
            </a:r>
            <a:r>
              <a:rPr lang="en-US" sz="1400" baseline="-25000" dirty="0">
                <a:ea typeface="SimSun-ExtB"/>
                <a:cs typeface="SimSun-ExtB"/>
              </a:rPr>
              <a:t>500</a:t>
            </a:r>
            <a:endParaRPr lang="en-US" sz="14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0F1BCC-1F41-4BFC-8681-3F60B815A6E4}"/>
              </a:ext>
            </a:extLst>
          </p:cNvPr>
          <p:cNvSpPr/>
          <p:nvPr/>
        </p:nvSpPr>
        <p:spPr>
          <a:xfrm>
            <a:off x="8073668" y="6476241"/>
            <a:ext cx="107033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/>
              <a:t>Fig. 12.3a</a:t>
            </a:r>
            <a:r>
              <a:rPr lang="en-US" sz="1400" dirty="0"/>
              <a:t>. </a:t>
            </a:r>
            <a:endParaRPr lang="en-US" sz="1400" dirty="0">
              <a:latin typeface="Symbol"/>
              <a:sym typeface="Symbol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875A84E-A392-009E-A9E8-4233F93D669A}"/>
              </a:ext>
            </a:extLst>
          </p:cNvPr>
          <p:cNvSpPr/>
          <p:nvPr/>
        </p:nvSpPr>
        <p:spPr>
          <a:xfrm>
            <a:off x="6477000" y="4343399"/>
            <a:ext cx="457200" cy="218147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9E220D1-7667-2CBE-70FF-3C0E15E951B4}"/>
              </a:ext>
            </a:extLst>
          </p:cNvPr>
          <p:cNvSpPr/>
          <p:nvPr/>
        </p:nvSpPr>
        <p:spPr>
          <a:xfrm rot="20193653">
            <a:off x="8148802" y="4245334"/>
            <a:ext cx="304800" cy="152400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D9E5DA7-3D34-921D-B0C5-D13C7FA24247}"/>
              </a:ext>
            </a:extLst>
          </p:cNvPr>
          <p:cNvSpPr/>
          <p:nvPr/>
        </p:nvSpPr>
        <p:spPr>
          <a:xfrm>
            <a:off x="1828800" y="4343399"/>
            <a:ext cx="457200" cy="218147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0752443-69FC-620F-7D73-09737419532C}"/>
              </a:ext>
            </a:extLst>
          </p:cNvPr>
          <p:cNvSpPr/>
          <p:nvPr/>
        </p:nvSpPr>
        <p:spPr>
          <a:xfrm rot="20193653">
            <a:off x="3563665" y="4245334"/>
            <a:ext cx="304800" cy="152400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5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380" y="2316301"/>
            <a:ext cx="41462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forced response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dominates tropics (ENSO), large along the PNA path while small over Eurasia and N Atlantic.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variability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dominates much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extratropics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random in time but spatially organized into large-scale modes (PNA &amp; NAO) that draw energy from mean flow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jet exit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PNA includes both ENSO and atmospheric internal variability.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356" y="6248400"/>
            <a:ext cx="2007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Courtesy of Yu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Kosaka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図 4" descr="z500_DJF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4" t="55163" r="26357"/>
          <a:stretch/>
        </p:blipFill>
        <p:spPr>
          <a:xfrm>
            <a:off x="0" y="2514600"/>
            <a:ext cx="4849248" cy="341446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455445">
            <a:off x="2712111" y="3060496"/>
            <a:ext cx="820572" cy="392019"/>
          </a:xfrm>
          <a:custGeom>
            <a:avLst/>
            <a:gdLst>
              <a:gd name="connsiteX0" fmla="*/ 0 w 716889"/>
              <a:gd name="connsiteY0" fmla="*/ 404515 h 404515"/>
              <a:gd name="connsiteX1" fmla="*/ 51206 w 716889"/>
              <a:gd name="connsiteY1" fmla="*/ 272841 h 404515"/>
              <a:gd name="connsiteX2" fmla="*/ 146304 w 716889"/>
              <a:gd name="connsiteY2" fmla="*/ 148483 h 404515"/>
              <a:gd name="connsiteX3" fmla="*/ 292608 w 716889"/>
              <a:gd name="connsiteY3" fmla="*/ 38755 h 404515"/>
              <a:gd name="connsiteX4" fmla="*/ 402336 w 716889"/>
              <a:gd name="connsiteY4" fmla="*/ 2179 h 404515"/>
              <a:gd name="connsiteX5" fmla="*/ 563270 w 716889"/>
              <a:gd name="connsiteY5" fmla="*/ 24125 h 404515"/>
              <a:gd name="connsiteX6" fmla="*/ 672998 w 716889"/>
              <a:gd name="connsiteY6" fmla="*/ 185059 h 404515"/>
              <a:gd name="connsiteX7" fmla="*/ 716889 w 716889"/>
              <a:gd name="connsiteY7" fmla="*/ 331363 h 404515"/>
              <a:gd name="connsiteX8" fmla="*/ 716889 w 716889"/>
              <a:gd name="connsiteY8" fmla="*/ 331363 h 40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889" h="404515">
                <a:moveTo>
                  <a:pt x="0" y="404515"/>
                </a:moveTo>
                <a:cubicBezTo>
                  <a:pt x="13411" y="360014"/>
                  <a:pt x="26822" y="315513"/>
                  <a:pt x="51206" y="272841"/>
                </a:cubicBezTo>
                <a:cubicBezTo>
                  <a:pt x="75590" y="230169"/>
                  <a:pt x="106070" y="187497"/>
                  <a:pt x="146304" y="148483"/>
                </a:cubicBezTo>
                <a:cubicBezTo>
                  <a:pt x="186538" y="109469"/>
                  <a:pt x="249936" y="63139"/>
                  <a:pt x="292608" y="38755"/>
                </a:cubicBezTo>
                <a:cubicBezTo>
                  <a:pt x="335280" y="14371"/>
                  <a:pt x="357226" y="4617"/>
                  <a:pt x="402336" y="2179"/>
                </a:cubicBezTo>
                <a:cubicBezTo>
                  <a:pt x="447446" y="-259"/>
                  <a:pt x="518160" y="-6355"/>
                  <a:pt x="563270" y="24125"/>
                </a:cubicBezTo>
                <a:cubicBezTo>
                  <a:pt x="608380" y="54605"/>
                  <a:pt x="647395" y="133853"/>
                  <a:pt x="672998" y="185059"/>
                </a:cubicBezTo>
                <a:cubicBezTo>
                  <a:pt x="698601" y="236265"/>
                  <a:pt x="716889" y="331363"/>
                  <a:pt x="716889" y="331363"/>
                </a:cubicBezTo>
                <a:lnTo>
                  <a:pt x="716889" y="331363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20411234">
            <a:off x="2950717" y="26790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984" y="2083226"/>
            <a:ext cx="359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forced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variability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712261"/>
            <a:ext cx="7143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Raw anomalies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coupled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(e.g. ENSO)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atmospheric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variability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(fixed SST)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5879068"/>
            <a:ext cx="20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z’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@ 500hPa in DJF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5F780-1D1A-41D0-B467-423F60B031D4}"/>
              </a:ext>
            </a:extLst>
          </p:cNvPr>
          <p:cNvSpPr/>
          <p:nvPr/>
        </p:nvSpPr>
        <p:spPr>
          <a:xfrm>
            <a:off x="8073668" y="6476241"/>
            <a:ext cx="107033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/>
              <a:t>Fig. 12.3b</a:t>
            </a:r>
            <a:r>
              <a:rPr lang="en-US" sz="1400" dirty="0"/>
              <a:t>. </a:t>
            </a:r>
            <a:endParaRPr lang="en-US" sz="1400" dirty="0">
              <a:latin typeface="Symbol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6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internal modes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Lagged correlation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 dynamical 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Extratropical influence on tropical variability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WES feedback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Energy transport theory</a:t>
            </a:r>
          </a:p>
        </p:txBody>
      </p:sp>
    </p:spTree>
    <p:extLst>
      <p:ext uri="{BB962C8B-B14F-4D97-AF65-F5344CB8AC3E}">
        <p14:creationId xmlns:p14="http://schemas.microsoft.com/office/powerpoint/2010/main" val="246777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" y="20128"/>
            <a:ext cx="4729073" cy="197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434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2309" y="15240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SLP EOF1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6751" y="220980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SST EOF1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76200" y="4313237"/>
            <a:ext cx="3962400" cy="2392363"/>
            <a:chOff x="240" y="2614"/>
            <a:chExt cx="2496" cy="150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05"/>
            <a:stretch>
              <a:fillRect/>
            </a:stretch>
          </p:blipFill>
          <p:spPr bwMode="auto">
            <a:xfrm>
              <a:off x="240" y="2614"/>
              <a:ext cx="2496" cy="1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40" y="3888"/>
              <a:ext cx="2448" cy="233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PDO SST &amp; wind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12970" y="1045364"/>
            <a:ext cx="432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correlation r(SST, SLP) is negative: reduced westerlies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N Pacific SST warming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52675" y="900684"/>
            <a:ext cx="533400" cy="242316"/>
          </a:xfrm>
          <a:prstGeom prst="rightArrow">
            <a:avLst/>
          </a:prstGeom>
          <a:solidFill>
            <a:srgbClr val="00B0F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425C7DBF-8AD5-4F9A-9B02-17147FCC18F4}"/>
              </a:ext>
            </a:extLst>
          </p:cNvPr>
          <p:cNvSpPr/>
          <p:nvPr/>
        </p:nvSpPr>
        <p:spPr>
          <a:xfrm flipH="1">
            <a:off x="5791200" y="1684074"/>
            <a:ext cx="2167686" cy="83052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CB9A9-B4E6-4E05-AC08-987E9C0A79A1}"/>
              </a:ext>
            </a:extLst>
          </p:cNvPr>
          <p:cNvSpPr txBox="1"/>
          <p:nvPr/>
        </p:nvSpPr>
        <p:spPr>
          <a:xfrm>
            <a:off x="6347137" y="16712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hypothesis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05620E-B8A2-42F2-A03F-19C02EB84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691695"/>
            <a:ext cx="777036" cy="1016622"/>
          </a:xfrm>
          <a:prstGeom prst="rect">
            <a:avLst/>
          </a:prstGeom>
        </p:spPr>
      </p:pic>
      <p:sp>
        <p:nvSpPr>
          <p:cNvPr id="11" name="Action Button: Help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5B1D8C-D533-45C3-934E-CDC731D614B8}"/>
              </a:ext>
            </a:extLst>
          </p:cNvPr>
          <p:cNvSpPr/>
          <p:nvPr/>
        </p:nvSpPr>
        <p:spPr>
          <a:xfrm>
            <a:off x="6787923" y="2291997"/>
            <a:ext cx="440157" cy="424934"/>
          </a:xfrm>
          <a:prstGeom prst="actionButtonHelp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5858B-6AB0-4068-99CF-AB0D68990E43}"/>
              </a:ext>
            </a:extLst>
          </p:cNvPr>
          <p:cNvSpPr txBox="1"/>
          <p:nvPr/>
        </p:nvSpPr>
        <p:spPr>
          <a:xfrm>
            <a:off x="5046243" y="333909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models fail to simulate much of the observed SLP PC for the extratropical N Pacific.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2DDBB-8C4C-2DAF-D2A5-6D583A395BA2}"/>
              </a:ext>
            </a:extLst>
          </p:cNvPr>
          <p:cNvSpPr/>
          <p:nvPr/>
        </p:nvSpPr>
        <p:spPr>
          <a:xfrm>
            <a:off x="7841720" y="2691290"/>
            <a:ext cx="130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Jerome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26" grpId="0"/>
      <p:bldP spid="11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7937</TotalTime>
  <Words>1855</Words>
  <Application>Microsoft Office PowerPoint</Application>
  <PresentationFormat>On-screen Show (4:3)</PresentationFormat>
  <Paragraphs>268</Paragraphs>
  <Slides>21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Segoe Print</vt:lpstr>
      <vt:lpstr>Symbol</vt:lpstr>
      <vt:lpstr>Office Theme</vt:lpstr>
      <vt:lpstr>ホワイト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xieshang</dc:creator>
  <cp:lastModifiedBy>Shang-Ping Xie</cp:lastModifiedBy>
  <cp:revision>237</cp:revision>
  <cp:lastPrinted>2016-05-18T20:35:36Z</cp:lastPrinted>
  <dcterms:created xsi:type="dcterms:W3CDTF">2013-05-28T21:53:47Z</dcterms:created>
  <dcterms:modified xsi:type="dcterms:W3CDTF">2023-07-20T22:58:05Z</dcterms:modified>
</cp:coreProperties>
</file>