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708" r:id="rId4"/>
    <p:sldMasterId id="2147483720" r:id="rId5"/>
    <p:sldMasterId id="2147483758" r:id="rId6"/>
    <p:sldMasterId id="2147483771" r:id="rId7"/>
    <p:sldMasterId id="2147483795" r:id="rId8"/>
  </p:sldMasterIdLst>
  <p:notesMasterIdLst>
    <p:notesMasterId r:id="rId30"/>
  </p:notesMasterIdLst>
  <p:handoutMasterIdLst>
    <p:handoutMasterId r:id="rId31"/>
  </p:handoutMasterIdLst>
  <p:sldIdLst>
    <p:sldId id="1191" r:id="rId9"/>
    <p:sldId id="1176" r:id="rId10"/>
    <p:sldId id="1178" r:id="rId11"/>
    <p:sldId id="1193" r:id="rId12"/>
    <p:sldId id="296" r:id="rId13"/>
    <p:sldId id="1189" r:id="rId14"/>
    <p:sldId id="1180" r:id="rId15"/>
    <p:sldId id="269" r:id="rId16"/>
    <p:sldId id="1171" r:id="rId17"/>
    <p:sldId id="1172" r:id="rId18"/>
    <p:sldId id="327" r:id="rId19"/>
    <p:sldId id="1190" r:id="rId20"/>
    <p:sldId id="264" r:id="rId21"/>
    <p:sldId id="444" r:id="rId22"/>
    <p:sldId id="291" r:id="rId23"/>
    <p:sldId id="279" r:id="rId24"/>
    <p:sldId id="1174" r:id="rId25"/>
    <p:sldId id="280" r:id="rId26"/>
    <p:sldId id="282" r:id="rId27"/>
    <p:sldId id="1179" r:id="rId28"/>
    <p:sldId id="369" r:id="rId29"/>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00FF"/>
    <a:srgbClr val="008000"/>
    <a:srgbClr val="CC6600"/>
    <a:srgbClr val="4472C4"/>
    <a:srgbClr val="FF7C80"/>
    <a:srgbClr val="FF0000"/>
    <a:srgbClr val="CCFFCC"/>
    <a:srgbClr val="66FF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0645" autoAdjust="0"/>
  </p:normalViewPr>
  <p:slideViewPr>
    <p:cSldViewPr>
      <p:cViewPr varScale="1">
        <p:scale>
          <a:sx n="102" d="100"/>
          <a:sy n="102" d="100"/>
        </p:scale>
        <p:origin x="486"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736" cy="51105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3786" y="0"/>
            <a:ext cx="3078736" cy="511054"/>
          </a:xfrm>
          <a:prstGeom prst="rect">
            <a:avLst/>
          </a:prstGeom>
        </p:spPr>
        <p:txBody>
          <a:bodyPr vert="horz" lIns="91440" tIns="45720" rIns="91440" bIns="45720" rtlCol="0"/>
          <a:lstStyle>
            <a:lvl1pPr algn="r">
              <a:defRPr sz="1200"/>
            </a:lvl1pPr>
          </a:lstStyle>
          <a:p>
            <a:fld id="{CF397389-921B-4398-83FF-84E4E6862DC7}" type="datetimeFigureOut">
              <a:rPr lang="en-US" smtClean="0"/>
              <a:t>7/11/2023</a:t>
            </a:fld>
            <a:endParaRPr lang="en-US"/>
          </a:p>
        </p:txBody>
      </p:sp>
      <p:sp>
        <p:nvSpPr>
          <p:cNvPr id="4" name="Footer Placeholder 3"/>
          <p:cNvSpPr>
            <a:spLocks noGrp="1"/>
          </p:cNvSpPr>
          <p:nvPr>
            <p:ph type="ftr" sz="quarter" idx="2"/>
          </p:nvPr>
        </p:nvSpPr>
        <p:spPr>
          <a:xfrm>
            <a:off x="0" y="9721868"/>
            <a:ext cx="3078736" cy="51105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3786" y="9721868"/>
            <a:ext cx="3078736" cy="511054"/>
          </a:xfrm>
          <a:prstGeom prst="rect">
            <a:avLst/>
          </a:prstGeom>
        </p:spPr>
        <p:txBody>
          <a:bodyPr vert="horz" lIns="91440" tIns="45720" rIns="91440" bIns="45720" rtlCol="0" anchor="b"/>
          <a:lstStyle>
            <a:lvl1pPr algn="r">
              <a:defRPr sz="1200"/>
            </a:lvl1pPr>
          </a:lstStyle>
          <a:p>
            <a:fld id="{1BFFACE8-0A30-40D2-A6F5-1C857C7D710E}" type="slidenum">
              <a:rPr lang="en-US" smtClean="0"/>
              <a:t>‹#›</a:t>
            </a:fld>
            <a:endParaRPr lang="en-US"/>
          </a:p>
        </p:txBody>
      </p:sp>
    </p:spTree>
    <p:extLst>
      <p:ext uri="{BB962C8B-B14F-4D97-AF65-F5344CB8AC3E}">
        <p14:creationId xmlns:p14="http://schemas.microsoft.com/office/powerpoint/2010/main" val="2599737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6653" tIns="48326" rIns="96653" bIns="48326" rtlCol="0"/>
          <a:lstStyle>
            <a:lvl1pPr algn="l">
              <a:defRPr sz="1300"/>
            </a:lvl1pPr>
          </a:lstStyle>
          <a:p>
            <a:endParaRPr lang="en-US"/>
          </a:p>
        </p:txBody>
      </p:sp>
      <p:sp>
        <p:nvSpPr>
          <p:cNvPr id="3" name="Date Placeholder 2"/>
          <p:cNvSpPr>
            <a:spLocks noGrp="1"/>
          </p:cNvSpPr>
          <p:nvPr>
            <p:ph type="dt" idx="1"/>
          </p:nvPr>
        </p:nvSpPr>
        <p:spPr>
          <a:xfrm>
            <a:off x="4023992" y="0"/>
            <a:ext cx="3078427" cy="511731"/>
          </a:xfrm>
          <a:prstGeom prst="rect">
            <a:avLst/>
          </a:prstGeom>
        </p:spPr>
        <p:txBody>
          <a:bodyPr vert="horz" lIns="96653" tIns="48326" rIns="96653" bIns="48326" rtlCol="0"/>
          <a:lstStyle>
            <a:lvl1pPr algn="r">
              <a:defRPr sz="1300"/>
            </a:lvl1pPr>
          </a:lstStyle>
          <a:p>
            <a:fld id="{05D63EC1-0DC2-42A5-A28E-77FBD716454B}" type="datetimeFigureOut">
              <a:rPr lang="en-US" smtClean="0"/>
              <a:t>7/11/2023</a:t>
            </a:fld>
            <a:endParaRPr lang="en-US"/>
          </a:p>
        </p:txBody>
      </p:sp>
      <p:sp>
        <p:nvSpPr>
          <p:cNvPr id="4" name="Slide Image Placeholder 3"/>
          <p:cNvSpPr>
            <a:spLocks noGrp="1" noRot="1" noChangeAspect="1"/>
          </p:cNvSpPr>
          <p:nvPr>
            <p:ph type="sldImg" idx="2"/>
          </p:nvPr>
        </p:nvSpPr>
        <p:spPr>
          <a:xfrm>
            <a:off x="993775" y="768350"/>
            <a:ext cx="5118100" cy="3838575"/>
          </a:xfrm>
          <a:prstGeom prst="rect">
            <a:avLst/>
          </a:prstGeom>
          <a:noFill/>
          <a:ln w="12700">
            <a:solidFill>
              <a:prstClr val="black"/>
            </a:solidFill>
          </a:ln>
        </p:spPr>
        <p:txBody>
          <a:bodyPr vert="horz" lIns="96653" tIns="48326" rIns="96653" bIns="48326" rtlCol="0" anchor="ctr"/>
          <a:lstStyle/>
          <a:p>
            <a:endParaRPr lang="en-US"/>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6653" tIns="48326" rIns="96653" bIns="4832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6"/>
            <a:ext cx="3078427" cy="511731"/>
          </a:xfrm>
          <a:prstGeom prst="rect">
            <a:avLst/>
          </a:prstGeom>
        </p:spPr>
        <p:txBody>
          <a:bodyPr vert="horz" lIns="96653" tIns="48326" rIns="96653" bIns="48326"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6653" tIns="48326" rIns="96653" bIns="48326" rtlCol="0" anchor="b"/>
          <a:lstStyle>
            <a:lvl1pPr algn="r">
              <a:defRPr sz="1300"/>
            </a:lvl1pPr>
          </a:lstStyle>
          <a:p>
            <a:fld id="{93D4D307-9BCF-499A-9105-0BFC7D02C3F1}" type="slidenum">
              <a:rPr lang="en-US" smtClean="0"/>
              <a:t>‹#›</a:t>
            </a:fld>
            <a:endParaRPr lang="en-US"/>
          </a:p>
        </p:txBody>
      </p:sp>
    </p:spTree>
    <p:extLst>
      <p:ext uri="{BB962C8B-B14F-4D97-AF65-F5344CB8AC3E}">
        <p14:creationId xmlns:p14="http://schemas.microsoft.com/office/powerpoint/2010/main" val="9209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agu.org/pubs/crossref/2006/2006GL026672.s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atmos.washington.edu/~larissa/GMS.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12.4, 12.6</a:t>
            </a:r>
          </a:p>
        </p:txBody>
      </p:sp>
      <p:sp>
        <p:nvSpPr>
          <p:cNvPr id="4" name="Slide Number Placeholder 3"/>
          <p:cNvSpPr>
            <a:spLocks noGrp="1"/>
          </p:cNvSpPr>
          <p:nvPr>
            <p:ph type="sldNum" sz="quarter" idx="5"/>
          </p:nvPr>
        </p:nvSpPr>
        <p:spPr/>
        <p:txBody>
          <a:bodyPr/>
          <a:lstStyle/>
          <a:p>
            <a:fld id="{93D4D307-9BCF-499A-9105-0BFC7D02C3F1}" type="slidenum">
              <a:rPr lang="en-US" smtClean="0"/>
              <a:t>1</a:t>
            </a:fld>
            <a:endParaRPr lang="en-US"/>
          </a:p>
        </p:txBody>
      </p:sp>
    </p:spTree>
    <p:extLst>
      <p:ext uri="{BB962C8B-B14F-4D97-AF65-F5344CB8AC3E}">
        <p14:creationId xmlns:p14="http://schemas.microsoft.com/office/powerpoint/2010/main" val="2086533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D5F78C-1E9F-4D4B-B4A7-69078F91D809}" type="slidenum">
              <a:rPr lang="en-US"/>
              <a:pPr/>
              <a:t>20</a:t>
            </a:fld>
            <a:endParaRPr lang="en-US"/>
          </a:p>
        </p:txBody>
      </p:sp>
      <p:sp>
        <p:nvSpPr>
          <p:cNvPr id="25601" name="Rectangle 1"/>
          <p:cNvSpPr>
            <a:spLocks noGrp="1" noRot="1" noChangeAspect="1" noChangeArrowheads="1"/>
          </p:cNvSpPr>
          <p:nvPr>
            <p:ph type="sldImg"/>
          </p:nvPr>
        </p:nvSpPr>
        <p:spPr bwMode="auto">
          <a:xfrm>
            <a:off x="1257300" y="720725"/>
            <a:ext cx="4802188" cy="3600450"/>
          </a:xfrm>
          <a:prstGeom prst="rect">
            <a:avLst/>
          </a:prstGeom>
          <a:solidFill>
            <a:srgbClr val="FFFFFF"/>
          </a:solidFill>
          <a:ln>
            <a:solidFill>
              <a:srgbClr val="000000"/>
            </a:solidFill>
            <a:miter lim="800000"/>
            <a:headEnd/>
            <a:tailEnd/>
          </a:ln>
        </p:spPr>
      </p:sp>
      <p:sp>
        <p:nvSpPr>
          <p:cNvPr id="25602" name="Rectangle 2"/>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r>
              <a:rPr lang="en-US" sz="1900">
                <a:latin typeface="Lucida Grande" charset="0"/>
                <a:sym typeface="Lucida Grande" charset="0"/>
              </a:rPr>
              <a:t>The altimeter observation doesn’t cover the whole OFES hindcast period.</a:t>
            </a:r>
          </a:p>
          <a:p>
            <a:r>
              <a:rPr lang="en-US" sz="1900">
                <a:latin typeface="Lucida Grande" charset="0"/>
                <a:sym typeface="Lucida Grande" charset="0"/>
              </a:rPr>
              <a:t>To extend the comparison period, we also compare the OFES’s mode w/</a:t>
            </a:r>
          </a:p>
          <a:p>
            <a:r>
              <a:rPr lang="en-US" sz="1900">
                <a:latin typeface="Lucida Grande" charset="0"/>
                <a:sym typeface="Lucida Grande" charset="0"/>
              </a:rPr>
              <a:t>the mode derived from the XBT-based subsurface temperature dataset by White.</a:t>
            </a:r>
          </a:p>
          <a:p>
            <a:endParaRPr lang="en-US" sz="1900">
              <a:latin typeface="Lucida Grande" charset="0"/>
              <a:sym typeface="Lucida Grande" charset="0"/>
            </a:endParaRPr>
          </a:p>
          <a:p>
            <a:r>
              <a:rPr lang="en-US" sz="1900">
                <a:solidFill>
                  <a:srgbClr val="FF0000"/>
                </a:solidFill>
                <a:latin typeface="Lucida Grande" charset="0"/>
                <a:sym typeface="Lucida Grande" charset="0"/>
              </a:rPr>
              <a:t>The time series show a distinct jump in early 1980s between two quasi-steady periods,</a:t>
            </a:r>
          </a:p>
          <a:p>
            <a:r>
              <a:rPr lang="en-US" sz="1900">
                <a:solidFill>
                  <a:srgbClr val="FF0000"/>
                </a:solidFill>
                <a:latin typeface="Lucida Grande" charset="0"/>
                <a:sym typeface="Lucida Grande" charset="0"/>
              </a:rPr>
              <a:t>indicating that this mode is associated w/ the late 70s regime shift.</a:t>
            </a:r>
          </a:p>
          <a:p>
            <a:r>
              <a:rPr lang="en-US" sz="1900">
                <a:latin typeface="Lucida Grande" charset="0"/>
                <a:sym typeface="Lucida Grande" charset="0"/>
              </a:rPr>
              <a:t>Time series from both OFES and the observation show a good agreement.</a:t>
            </a:r>
          </a:p>
        </p:txBody>
      </p:sp>
    </p:spTree>
    <p:extLst>
      <p:ext uri="{BB962C8B-B14F-4D97-AF65-F5344CB8AC3E}">
        <p14:creationId xmlns:p14="http://schemas.microsoft.com/office/powerpoint/2010/main" val="2518934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4D307-9BCF-499A-9105-0BFC7D02C3F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317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DA066D9-049E-44B5-A434-960577558721}" type="slidenum">
              <a:rPr kumimoji="0" lang="zh-CN" altLang="en-US" sz="13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zh-CN" sz="13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951199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1FDEEE58-76AD-4882-B45B-36C4271EB1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SimSun" panose="02010600030101010101" pitchFamily="2" charset="-122"/>
              </a:defRPr>
            </a:lvl1pPr>
            <a:lvl2pPr marL="742950" indent="-285750" defTabSz="966788">
              <a:spcBef>
                <a:spcPct val="30000"/>
              </a:spcBef>
              <a:defRPr sz="1200">
                <a:solidFill>
                  <a:schemeClr val="tx1"/>
                </a:solidFill>
                <a:latin typeface="Arial" panose="020B0604020202020204" pitchFamily="34" charset="0"/>
                <a:ea typeface="SimSun" panose="02010600030101010101" pitchFamily="2" charset="-122"/>
              </a:defRPr>
            </a:lvl2pPr>
            <a:lvl3pPr marL="1143000" indent="-228600" defTabSz="966788">
              <a:spcBef>
                <a:spcPct val="30000"/>
              </a:spcBef>
              <a:defRPr sz="1200">
                <a:solidFill>
                  <a:schemeClr val="tx1"/>
                </a:solidFill>
                <a:latin typeface="Arial" panose="020B0604020202020204" pitchFamily="34" charset="0"/>
                <a:ea typeface="SimSun" panose="02010600030101010101" pitchFamily="2" charset="-122"/>
              </a:defRPr>
            </a:lvl3pPr>
            <a:lvl4pPr marL="1600200" indent="-228600" defTabSz="966788">
              <a:spcBef>
                <a:spcPct val="30000"/>
              </a:spcBef>
              <a:defRPr sz="1200">
                <a:solidFill>
                  <a:schemeClr val="tx1"/>
                </a:solidFill>
                <a:latin typeface="Arial" panose="020B0604020202020204" pitchFamily="34" charset="0"/>
                <a:ea typeface="SimSun" panose="02010600030101010101" pitchFamily="2" charset="-122"/>
              </a:defRPr>
            </a:lvl4pPr>
            <a:lvl5pPr marL="2057400" indent="-228600" defTabSz="966788">
              <a:spcBef>
                <a:spcPct val="30000"/>
              </a:spcBef>
              <a:defRPr sz="1200">
                <a:solidFill>
                  <a:schemeClr val="tx1"/>
                </a:solidFill>
                <a:latin typeface="Arial" panose="020B0604020202020204" pitchFamily="34" charset="0"/>
                <a:ea typeface="SimSun" panose="02010600030101010101" pitchFamily="2" charset="-122"/>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2F36417C-76CB-431A-961B-73EB6AEDA0C8}" type="slidenum">
              <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66788" rtl="0" eaLnBrk="1" fontAlgn="base" latinLnBrk="0" hangingPunct="1">
                <a:lnSpc>
                  <a:spcPct val="100000"/>
                </a:lnSpc>
                <a:spcBef>
                  <a:spcPct val="0"/>
                </a:spcBef>
                <a:spcAft>
                  <a:spcPct val="0"/>
                </a:spcAft>
                <a:buClrTx/>
                <a:buSzTx/>
                <a:buFontTx/>
                <a:buNone/>
                <a:tabLst/>
                <a:defRPr/>
              </a:pPr>
              <a:t>9</a:t>
            </a:fld>
            <a:endPar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26627" name="Rectangle 2">
            <a:extLst>
              <a:ext uri="{FF2B5EF4-FFF2-40B4-BE49-F238E27FC236}">
                <a16:creationId xmlns:a16="http://schemas.microsoft.com/office/drawing/2014/main" id="{5D4754F2-A536-4422-AC4A-B7BDF09863BE}"/>
              </a:ext>
            </a:extLst>
          </p:cNvPr>
          <p:cNvSpPr>
            <a:spLocks noGrp="1" noRot="1" noChangeAspect="1" noChangeArrowheads="1" noTextEdit="1"/>
          </p:cNvSpPr>
          <p:nvPr>
            <p:ph type="sldImg"/>
          </p:nvPr>
        </p:nvSpPr>
        <p:spPr>
          <a:xfrm>
            <a:off x="995363" y="768350"/>
            <a:ext cx="5116512" cy="3838575"/>
          </a:xfrm>
          <a:ln/>
        </p:spPr>
      </p:sp>
      <p:sp>
        <p:nvSpPr>
          <p:cNvPr id="26628" name="Rectangle 3">
            <a:extLst>
              <a:ext uri="{FF2B5EF4-FFF2-40B4-BE49-F238E27FC236}">
                <a16:creationId xmlns:a16="http://schemas.microsoft.com/office/drawing/2014/main" id="{9135281E-8900-4562-8F39-4C9157B094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Hadley circulation is an important agent for energy transport in the tropics. Potential temperature is stably stratified, increasing upward. The Hadley circulation transports dry static energy (s=cpT+gz; cpT d(ln theta) = ds) poleward, with higher potential-temperature air flowing poleward. In the moist atmosphere, things are slightly different as humidity is trapped in the lower troposphere and decreases rapidly upward. The Hadley circulation transports the latent energy equatorward by the equatorward flow near the surface. The moist static energy is greater at the tropopause than at the surface, leading a net poleward transport of moist static energy. Because of the opposing effects in transporting temperature and humidity, the total energy transport by the Hadley circulation is much weaker than the transport in the midlatitudes, where eddies transport both temperature and moisture poleward. Because of this efficient eddy transport, the atmospheric energy transport features a pronounced peak in the midlatitudes.</a:t>
            </a:r>
          </a:p>
          <a:p>
            <a:pPr eaLnBrk="1" hangingPunct="1"/>
            <a:r>
              <a:rPr lang="en-US" altLang="en-US">
                <a:latin typeface="Arial" panose="020B0604020202020204" pitchFamily="34" charset="0"/>
                <a:hlinkClick r:id="rId3"/>
              </a:rPr>
              <a:t>Back, L. E, and C. S. Bretherton, 2006</a:t>
            </a:r>
            <a:r>
              <a:rPr lang="en-US" altLang="en-US">
                <a:latin typeface="Arial" panose="020B0604020202020204" pitchFamily="34" charset="0"/>
              </a:rPr>
              <a:t>: Geographic variability in the export of moist static energy and vertical motion profiles in the Tropical Pacific.</a:t>
            </a:r>
            <a:r>
              <a:rPr lang="en-US" altLang="en-US">
                <a:latin typeface="Arial" panose="020B0604020202020204" pitchFamily="34" charset="0"/>
                <a:hlinkClick r:id="rId4"/>
              </a:rPr>
              <a:t> </a:t>
            </a:r>
            <a:r>
              <a:rPr lang="en-US" altLang="en-US" i="1">
                <a:latin typeface="Arial" panose="020B0604020202020204" pitchFamily="34" charset="0"/>
              </a:rPr>
              <a:t>Geophys. Res. Lett.</a:t>
            </a:r>
            <a:r>
              <a:rPr lang="en-US" altLang="en-US">
                <a:latin typeface="Arial" panose="020B0604020202020204" pitchFamily="34" charset="0"/>
              </a:rPr>
              <a:t>, </a:t>
            </a:r>
            <a:r>
              <a:rPr lang="en-US" altLang="en-US" b="1">
                <a:latin typeface="Arial" panose="020B0604020202020204" pitchFamily="34" charset="0"/>
              </a:rPr>
              <a:t>33</a:t>
            </a:r>
            <a:r>
              <a:rPr lang="en-US" altLang="en-US">
                <a:latin typeface="Arial" panose="020B0604020202020204" pitchFamily="34" charset="0"/>
              </a:rPr>
              <a:t>, L17810, doi:10.1029/2006GL026672.  </a:t>
            </a:r>
          </a:p>
        </p:txBody>
      </p:sp>
    </p:spTree>
    <p:extLst>
      <p:ext uri="{BB962C8B-B14F-4D97-AF65-F5344CB8AC3E}">
        <p14:creationId xmlns:p14="http://schemas.microsoft.com/office/powerpoint/2010/main" val="2250154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C2F1758-5677-4D7D-AFC1-9D158EF96B52}" type="slidenum">
              <a:rPr kumimoji="0" lang="zh-CN" altLang="en-US" sz="13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zh-CN" sz="13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1971492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D96350-8FF8-4E4C-81E9-00DAC2899D08}"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043457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Schneider, T., Bischoff, T. &amp; </a:t>
            </a:r>
            <a:r>
              <a:rPr lang="en-US" err="1"/>
              <a:t>Haug</a:t>
            </a:r>
            <a:r>
              <a:rPr lang="en-US"/>
              <a:t>, G. Migrations and dynamics of the intertropical convergence zone. </a:t>
            </a:r>
            <a:r>
              <a:rPr lang="en-US" i="1"/>
              <a:t>Nature</a:t>
            </a:r>
            <a:r>
              <a:rPr lang="en-US"/>
              <a:t> </a:t>
            </a:r>
            <a:r>
              <a:rPr lang="en-US" b="1"/>
              <a:t>513, </a:t>
            </a:r>
            <a:r>
              <a:rPr lang="en-US"/>
              <a:t>45–53 (2014). https://doi.org/10.1038/nature13636</a:t>
            </a:r>
          </a:p>
        </p:txBody>
      </p:sp>
      <p:sp>
        <p:nvSpPr>
          <p:cNvPr id="4" name="Slide Number Placeholder 3"/>
          <p:cNvSpPr>
            <a:spLocks noGrp="1"/>
          </p:cNvSpPr>
          <p:nvPr>
            <p:ph type="sldNum" sz="quarter" idx="5"/>
          </p:nvPr>
        </p:nvSpPr>
        <p:spPr/>
        <p:txBody>
          <a:bodyPr/>
          <a:lstStyle/>
          <a:p>
            <a:fld id="{93D4D307-9BCF-499A-9105-0BFC7D02C3F1}" type="slidenum">
              <a:rPr lang="en-US" smtClean="0"/>
              <a:t>14</a:t>
            </a:fld>
            <a:endParaRPr lang="en-US"/>
          </a:p>
        </p:txBody>
      </p:sp>
    </p:spTree>
    <p:extLst>
      <p:ext uri="{BB962C8B-B14F-4D97-AF65-F5344CB8AC3E}">
        <p14:creationId xmlns:p14="http://schemas.microsoft.com/office/powerpoint/2010/main" val="2051876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D4D307-9BCF-499A-9105-0BFC7D02C3F1}" type="slidenum">
              <a:rPr lang="en-US" smtClean="0"/>
              <a:t>16</a:t>
            </a:fld>
            <a:endParaRPr lang="en-US"/>
          </a:p>
        </p:txBody>
      </p:sp>
    </p:spTree>
    <p:extLst>
      <p:ext uri="{BB962C8B-B14F-4D97-AF65-F5344CB8AC3E}">
        <p14:creationId xmlns:p14="http://schemas.microsoft.com/office/powerpoint/2010/main" val="3806482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effectLst/>
              </a:rPr>
              <a:t>Chelton</a:t>
            </a:r>
            <a:r>
              <a:rPr lang="en-US" dirty="0">
                <a:effectLst/>
              </a:rPr>
              <a:t>, DB &amp; </a:t>
            </a:r>
            <a:r>
              <a:rPr lang="en-US" dirty="0" err="1">
                <a:effectLst/>
              </a:rPr>
              <a:t>Schlax</a:t>
            </a:r>
            <a:r>
              <a:rPr lang="en-US" dirty="0">
                <a:effectLst/>
              </a:rPr>
              <a:t>, MG, 1996: </a:t>
            </a:r>
            <a:r>
              <a:rPr lang="en-US" b="1" dirty="0">
                <a:effectLst/>
              </a:rPr>
              <a:t>Global observations of oceanic Rossby waves. </a:t>
            </a:r>
            <a:r>
              <a:rPr lang="en-US" dirty="0">
                <a:effectLst/>
              </a:rPr>
              <a:t>SCIENCE </a:t>
            </a:r>
            <a:r>
              <a:rPr lang="en-US" dirty="0"/>
              <a:t>272, 234-238</a:t>
            </a:r>
          </a:p>
          <a:p>
            <a:endParaRPr lang="en-US" dirty="0"/>
          </a:p>
        </p:txBody>
      </p:sp>
      <p:sp>
        <p:nvSpPr>
          <p:cNvPr id="4" name="Slide Number Placeholder 3"/>
          <p:cNvSpPr>
            <a:spLocks noGrp="1"/>
          </p:cNvSpPr>
          <p:nvPr>
            <p:ph type="sldNum" sz="quarter" idx="5"/>
          </p:nvPr>
        </p:nvSpPr>
        <p:spPr/>
        <p:txBody>
          <a:bodyPr/>
          <a:lstStyle/>
          <a:p>
            <a:fld id="{93D4D307-9BCF-499A-9105-0BFC7D02C3F1}" type="slidenum">
              <a:rPr lang="en-US" smtClean="0"/>
              <a:t>17</a:t>
            </a:fld>
            <a:endParaRPr lang="en-US"/>
          </a:p>
        </p:txBody>
      </p:sp>
    </p:spTree>
    <p:extLst>
      <p:ext uri="{BB962C8B-B14F-4D97-AF65-F5344CB8AC3E}">
        <p14:creationId xmlns:p14="http://schemas.microsoft.com/office/powerpoint/2010/main" val="199563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6C4B1DE-4933-40F4-8092-7EE6C2AC061A}"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2D13E-34B7-4DC0-8CF0-558EC9F1873B}" type="slidenum">
              <a:rPr lang="en-US" smtClean="0"/>
              <a:t>‹#›</a:t>
            </a:fld>
            <a:endParaRPr lang="en-US"/>
          </a:p>
        </p:txBody>
      </p:sp>
    </p:spTree>
    <p:extLst>
      <p:ext uri="{BB962C8B-B14F-4D97-AF65-F5344CB8AC3E}">
        <p14:creationId xmlns:p14="http://schemas.microsoft.com/office/powerpoint/2010/main" val="1286676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C4B1DE-4933-40F4-8092-7EE6C2AC061A}"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2D13E-34B7-4DC0-8CF0-558EC9F1873B}" type="slidenum">
              <a:rPr lang="en-US" smtClean="0"/>
              <a:t>‹#›</a:t>
            </a:fld>
            <a:endParaRPr lang="en-US"/>
          </a:p>
        </p:txBody>
      </p:sp>
    </p:spTree>
    <p:extLst>
      <p:ext uri="{BB962C8B-B14F-4D97-AF65-F5344CB8AC3E}">
        <p14:creationId xmlns:p14="http://schemas.microsoft.com/office/powerpoint/2010/main" val="2514250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C4B1DE-4933-40F4-8092-7EE6C2AC061A}"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2D13E-34B7-4DC0-8CF0-558EC9F1873B}" type="slidenum">
              <a:rPr lang="en-US" smtClean="0"/>
              <a:t>‹#›</a:t>
            </a:fld>
            <a:endParaRPr lang="en-US"/>
          </a:p>
        </p:txBody>
      </p:sp>
    </p:spTree>
    <p:extLst>
      <p:ext uri="{BB962C8B-B14F-4D97-AF65-F5344CB8AC3E}">
        <p14:creationId xmlns:p14="http://schemas.microsoft.com/office/powerpoint/2010/main" val="3879113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7EE704C-F28C-A340-8FAE-0DB7997987EF}" type="datetimeFigureOut">
              <a:rPr lang="ja-JP" altLang="en-US" smtClean="0">
                <a:solidFill>
                  <a:prstClr val="black">
                    <a:tint val="75000"/>
                  </a:prstClr>
                </a:solidFill>
              </a:rPr>
              <a:pPr/>
              <a:t>2023/7/11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8234446-ABE2-7947-9F84-9C1E6D7F71A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1094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7EE704C-F28C-A340-8FAE-0DB7997987EF}" type="datetimeFigureOut">
              <a:rPr lang="ja-JP" altLang="en-US" smtClean="0">
                <a:solidFill>
                  <a:prstClr val="black">
                    <a:tint val="75000"/>
                  </a:prstClr>
                </a:solidFill>
              </a:rPr>
              <a:pPr/>
              <a:t>2023/7/11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8234446-ABE2-7947-9F84-9C1E6D7F71A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83398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7EE704C-F28C-A340-8FAE-0DB7997987EF}" type="datetimeFigureOut">
              <a:rPr lang="ja-JP" altLang="en-US" smtClean="0">
                <a:solidFill>
                  <a:prstClr val="black">
                    <a:tint val="75000"/>
                  </a:prstClr>
                </a:solidFill>
              </a:rPr>
              <a:pPr/>
              <a:t>2023/7/11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8234446-ABE2-7947-9F84-9C1E6D7F71A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37415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7EE704C-F28C-A340-8FAE-0DB7997987EF}" type="datetimeFigureOut">
              <a:rPr lang="ja-JP" altLang="en-US" smtClean="0">
                <a:solidFill>
                  <a:prstClr val="black">
                    <a:tint val="75000"/>
                  </a:prstClr>
                </a:solidFill>
              </a:rPr>
              <a:pPr/>
              <a:t>2023/7/11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8234446-ABE2-7947-9F84-9C1E6D7F71A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03237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7EE704C-F28C-A340-8FAE-0DB7997987EF}" type="datetimeFigureOut">
              <a:rPr lang="ja-JP" altLang="en-US" smtClean="0">
                <a:solidFill>
                  <a:prstClr val="black">
                    <a:tint val="75000"/>
                  </a:prstClr>
                </a:solidFill>
              </a:rPr>
              <a:pPr/>
              <a:t>2023/7/11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78234446-ABE2-7947-9F84-9C1E6D7F71A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98788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0424"/>
            <a:ext cx="8229600" cy="578076"/>
          </a:xfrm>
        </p:spPr>
        <p:txBody>
          <a:bodyPr>
            <a:noAutofit/>
          </a:bodyPr>
          <a:lstStyle>
            <a:lvl1pPr>
              <a:defRPr sz="3200"/>
            </a:lvl1pPr>
          </a:lstStyle>
          <a:p>
            <a:r>
              <a:rPr kumimoji="1" lang="ja-JP" altLang="en-US"/>
              <a:t>マスター タイトルの書式設定</a:t>
            </a:r>
          </a:p>
        </p:txBody>
      </p:sp>
    </p:spTree>
    <p:extLst>
      <p:ext uri="{BB962C8B-B14F-4D97-AF65-F5344CB8AC3E}">
        <p14:creationId xmlns:p14="http://schemas.microsoft.com/office/powerpoint/2010/main" val="1884877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7EE704C-F28C-A340-8FAE-0DB7997987EF}" type="datetimeFigureOut">
              <a:rPr lang="ja-JP" altLang="en-US" smtClean="0">
                <a:solidFill>
                  <a:prstClr val="black">
                    <a:tint val="75000"/>
                  </a:prstClr>
                </a:solidFill>
              </a:rPr>
              <a:pPr/>
              <a:t>2023/7/11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8234446-ABE2-7947-9F84-9C1E6D7F71A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22981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7EE704C-F28C-A340-8FAE-0DB7997987EF}" type="datetimeFigureOut">
              <a:rPr lang="ja-JP" altLang="en-US" smtClean="0">
                <a:solidFill>
                  <a:prstClr val="black">
                    <a:tint val="75000"/>
                  </a:prstClr>
                </a:solidFill>
              </a:rPr>
              <a:pPr/>
              <a:t>2023/7/11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8234446-ABE2-7947-9F84-9C1E6D7F71A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60159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C4B1DE-4933-40F4-8092-7EE6C2AC061A}"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2D13E-34B7-4DC0-8CF0-558EC9F1873B}" type="slidenum">
              <a:rPr lang="en-US" smtClean="0"/>
              <a:t>‹#›</a:t>
            </a:fld>
            <a:endParaRPr lang="en-US"/>
          </a:p>
        </p:txBody>
      </p:sp>
    </p:spTree>
    <p:extLst>
      <p:ext uri="{BB962C8B-B14F-4D97-AF65-F5344CB8AC3E}">
        <p14:creationId xmlns:p14="http://schemas.microsoft.com/office/powerpoint/2010/main" val="374902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7EE704C-F28C-A340-8FAE-0DB7997987EF}" type="datetimeFigureOut">
              <a:rPr lang="ja-JP" altLang="en-US" smtClean="0">
                <a:solidFill>
                  <a:prstClr val="black">
                    <a:tint val="75000"/>
                  </a:prstClr>
                </a:solidFill>
              </a:rPr>
              <a:pPr/>
              <a:t>2023/7/11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8234446-ABE2-7947-9F84-9C1E6D7F71A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45517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7EE704C-F28C-A340-8FAE-0DB7997987EF}" type="datetimeFigureOut">
              <a:rPr lang="ja-JP" altLang="en-US" smtClean="0">
                <a:solidFill>
                  <a:prstClr val="black">
                    <a:tint val="75000"/>
                  </a:prstClr>
                </a:solidFill>
              </a:rPr>
              <a:pPr/>
              <a:t>2023/7/11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8234446-ABE2-7947-9F84-9C1E6D7F71A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70979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7EE704C-F28C-A340-8FAE-0DB7997987EF}" type="datetimeFigureOut">
              <a:rPr lang="ja-JP" altLang="en-US" smtClean="0">
                <a:solidFill>
                  <a:prstClr val="black">
                    <a:tint val="75000"/>
                  </a:prstClr>
                </a:solidFill>
              </a:rPr>
              <a:pPr/>
              <a:t>2023/7/11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8234446-ABE2-7947-9F84-9C1E6D7F71A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98932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a:t>Click to edit Master title style</a:t>
            </a:r>
          </a:p>
        </p:txBody>
      </p:sp>
      <p:sp>
        <p:nvSpPr>
          <p:cNvPr id="3" name="Subtitle 2"/>
          <p:cNvSpPr>
            <a:spLocks noGrp="1"/>
          </p:cNvSpPr>
          <p:nvPr>
            <p:ph type="subTitle" idx="1"/>
          </p:nvPr>
        </p:nvSpPr>
        <p:spPr>
          <a:xfrm>
            <a:off x="1371824" y="3886648"/>
            <a:ext cx="6400354" cy="1752451"/>
          </a:xfrm>
          <a:prstGeom prst="rect">
            <a:avLst/>
          </a:prstGeom>
        </p:spPr>
        <p:txBody>
          <a:bodyPr lIns="64288" tIns="32144" rIns="64288" bIns="32144"/>
          <a:lstStyle>
            <a:lvl1pPr marL="0" indent="0" algn="ctr">
              <a:buNone/>
              <a:defRPr/>
            </a:lvl1pPr>
            <a:lvl2pPr marL="321440" indent="0" algn="ctr">
              <a:buNone/>
              <a:defRPr/>
            </a:lvl2pPr>
            <a:lvl3pPr marL="642882" indent="0" algn="ctr">
              <a:buNone/>
              <a:defRPr/>
            </a:lvl3pPr>
            <a:lvl4pPr marL="964323" indent="0" algn="ctr">
              <a:buNone/>
              <a:defRPr/>
            </a:lvl4pPr>
            <a:lvl5pPr marL="1285763" indent="0" algn="ctr">
              <a:buNone/>
              <a:defRPr/>
            </a:lvl5pPr>
            <a:lvl6pPr marL="1607205" indent="0" algn="ctr">
              <a:buNone/>
              <a:defRPr/>
            </a:lvl6pPr>
            <a:lvl7pPr marL="1928645" indent="0" algn="ctr">
              <a:buNone/>
              <a:defRPr/>
            </a:lvl7pPr>
            <a:lvl8pPr marL="2250086" indent="0" algn="ctr">
              <a:buNone/>
              <a:defRPr/>
            </a:lvl8pPr>
            <a:lvl9pPr marL="2571527" indent="0" algn="ctr">
              <a:buNone/>
              <a:defRPr/>
            </a:lvl9pPr>
          </a:lstStyle>
          <a:p>
            <a:r>
              <a:rPr lang="en-US"/>
              <a:t>Click to edit Master subtitle style</a:t>
            </a:r>
          </a:p>
        </p:txBody>
      </p:sp>
    </p:spTree>
    <p:extLst>
      <p:ext uri="{BB962C8B-B14F-4D97-AF65-F5344CB8AC3E}">
        <p14:creationId xmlns:p14="http://schemas.microsoft.com/office/powerpoint/2010/main" val="81083823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647" y="1600648"/>
            <a:ext cx="8228707" cy="4525119"/>
          </a:xfrm>
          <a:prstGeom prst="rect">
            <a:avLst/>
          </a:prstGeom>
        </p:spPr>
        <p:txBody>
          <a:bodyPr lIns="64288" tIns="32144" rIns="64288" bIns="3214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954180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a:prstGeom prst="rect">
            <a:avLst/>
          </a:prstGeom>
        </p:spPr>
        <p:txBody>
          <a:bodyPr lIns="64288" tIns="32144" rIns="64288" bIns="32144" anchor="b"/>
          <a:lstStyle>
            <a:lvl1pPr marL="0" indent="0">
              <a:buNone/>
              <a:defRPr sz="1400"/>
            </a:lvl1pPr>
            <a:lvl2pPr marL="321440" indent="0">
              <a:buNone/>
              <a:defRPr sz="1300"/>
            </a:lvl2pPr>
            <a:lvl3pPr marL="642882" indent="0">
              <a:buNone/>
              <a:defRPr sz="1100"/>
            </a:lvl3pPr>
            <a:lvl4pPr marL="964323" indent="0">
              <a:buNone/>
              <a:defRPr sz="1000"/>
            </a:lvl4pPr>
            <a:lvl5pPr marL="1285763" indent="0">
              <a:buNone/>
              <a:defRPr sz="1000"/>
            </a:lvl5pPr>
            <a:lvl6pPr marL="1607205" indent="0">
              <a:buNone/>
              <a:defRPr sz="1000"/>
            </a:lvl6pPr>
            <a:lvl7pPr marL="1928645" indent="0">
              <a:buNone/>
              <a:defRPr sz="1000"/>
            </a:lvl7pPr>
            <a:lvl8pPr marL="2250086" indent="0">
              <a:buNone/>
              <a:defRPr sz="1000"/>
            </a:lvl8pPr>
            <a:lvl9pPr marL="2571527" indent="0">
              <a:buNone/>
              <a:defRPr sz="1000"/>
            </a:lvl9pPr>
          </a:lstStyle>
          <a:p>
            <a:pPr lvl="0"/>
            <a:r>
              <a:rPr lang="en-US"/>
              <a:t>Click to edit Master text styles</a:t>
            </a:r>
          </a:p>
        </p:txBody>
      </p:sp>
    </p:spTree>
    <p:extLst>
      <p:ext uri="{BB962C8B-B14F-4D97-AF65-F5344CB8AC3E}">
        <p14:creationId xmlns:p14="http://schemas.microsoft.com/office/powerpoint/2010/main" val="212113853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648" y="1600648"/>
            <a:ext cx="4060775" cy="4525119"/>
          </a:xfrm>
          <a:prstGeom prst="rect">
            <a:avLst/>
          </a:prstGeom>
        </p:spPr>
        <p:txBody>
          <a:bodyPr lIns="64288" tIns="32144" rIns="64288" bIns="32144"/>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9" y="1600648"/>
            <a:ext cx="4060775" cy="4525119"/>
          </a:xfrm>
          <a:prstGeom prst="rect">
            <a:avLst/>
          </a:prstGeom>
        </p:spPr>
        <p:txBody>
          <a:bodyPr lIns="64288" tIns="32144" rIns="64288" bIns="32144"/>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645563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a:prstGeom prst="rect">
            <a:avLst/>
          </a:prstGeom>
        </p:spPr>
        <p:txBody>
          <a:bodyPr lIns="64288" tIns="32144" rIns="64288" bIns="32144" anchor="b"/>
          <a:lstStyle>
            <a:lvl1pPr marL="0" indent="0">
              <a:buNone/>
              <a:defRPr sz="1700" b="1"/>
            </a:lvl1pPr>
            <a:lvl2pPr marL="321440" indent="0">
              <a:buNone/>
              <a:defRPr sz="1400" b="1"/>
            </a:lvl2pPr>
            <a:lvl3pPr marL="642882" indent="0">
              <a:buNone/>
              <a:defRPr sz="1300" b="1"/>
            </a:lvl3pPr>
            <a:lvl4pPr marL="964323" indent="0">
              <a:buNone/>
              <a:defRPr sz="1100" b="1"/>
            </a:lvl4pPr>
            <a:lvl5pPr marL="1285763" indent="0">
              <a:buNone/>
              <a:defRPr sz="1100" b="1"/>
            </a:lvl5pPr>
            <a:lvl6pPr marL="1607205" indent="0">
              <a:buNone/>
              <a:defRPr sz="1100" b="1"/>
            </a:lvl6pPr>
            <a:lvl7pPr marL="1928645" indent="0">
              <a:buNone/>
              <a:defRPr sz="1100" b="1"/>
            </a:lvl7pPr>
            <a:lvl8pPr marL="2250086" indent="0">
              <a:buNone/>
              <a:defRPr sz="1100" b="1"/>
            </a:lvl8pPr>
            <a:lvl9pPr marL="2571527"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lIns="64288" tIns="32144" rIns="64288" bIns="32144"/>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a:prstGeom prst="rect">
            <a:avLst/>
          </a:prstGeom>
        </p:spPr>
        <p:txBody>
          <a:bodyPr lIns="64288" tIns="32144" rIns="64288" bIns="32144" anchor="b"/>
          <a:lstStyle>
            <a:lvl1pPr marL="0" indent="0">
              <a:buNone/>
              <a:defRPr sz="1700" b="1"/>
            </a:lvl1pPr>
            <a:lvl2pPr marL="321440" indent="0">
              <a:buNone/>
              <a:defRPr sz="1400" b="1"/>
            </a:lvl2pPr>
            <a:lvl3pPr marL="642882" indent="0">
              <a:buNone/>
              <a:defRPr sz="1300" b="1"/>
            </a:lvl3pPr>
            <a:lvl4pPr marL="964323" indent="0">
              <a:buNone/>
              <a:defRPr sz="1100" b="1"/>
            </a:lvl4pPr>
            <a:lvl5pPr marL="1285763" indent="0">
              <a:buNone/>
              <a:defRPr sz="1100" b="1"/>
            </a:lvl5pPr>
            <a:lvl6pPr marL="1607205" indent="0">
              <a:buNone/>
              <a:defRPr sz="1100" b="1"/>
            </a:lvl6pPr>
            <a:lvl7pPr marL="1928645" indent="0">
              <a:buNone/>
              <a:defRPr sz="1100" b="1"/>
            </a:lvl7pPr>
            <a:lvl8pPr marL="2250086" indent="0">
              <a:buNone/>
              <a:defRPr sz="1100" b="1"/>
            </a:lvl8pPr>
            <a:lvl9pPr marL="2571527"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lIns="64288" tIns="32144" rIns="64288" bIns="32144"/>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81064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571443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506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C4B1DE-4933-40F4-8092-7EE6C2AC061A}"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2D13E-34B7-4DC0-8CF0-558EC9F1873B}" type="slidenum">
              <a:rPr lang="en-US" smtClean="0"/>
              <a:t>‹#›</a:t>
            </a:fld>
            <a:endParaRPr lang="en-US"/>
          </a:p>
        </p:txBody>
      </p:sp>
    </p:spTree>
    <p:extLst>
      <p:ext uri="{BB962C8B-B14F-4D97-AF65-F5344CB8AC3E}">
        <p14:creationId xmlns:p14="http://schemas.microsoft.com/office/powerpoint/2010/main" val="37270605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8" y="273474"/>
            <a:ext cx="3008189" cy="1161975"/>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5224" y="273473"/>
            <a:ext cx="5111130" cy="5852294"/>
          </a:xfrm>
          <a:prstGeom prst="rect">
            <a:avLst/>
          </a:prstGeom>
        </p:spPr>
        <p:txBody>
          <a:bodyPr lIns="64288" tIns="32144" rIns="64288" bIns="32144"/>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8" y="1435448"/>
            <a:ext cx="3008189" cy="4690318"/>
          </a:xfrm>
          <a:prstGeom prst="rect">
            <a:avLst/>
          </a:prstGeom>
        </p:spPr>
        <p:txBody>
          <a:bodyPr lIns="64288" tIns="32144" rIns="64288" bIns="32144"/>
          <a:lstStyle>
            <a:lvl1pPr marL="0" indent="0">
              <a:buNone/>
              <a:defRPr sz="1000"/>
            </a:lvl1pPr>
            <a:lvl2pPr marL="321440" indent="0">
              <a:buNone/>
              <a:defRPr sz="800"/>
            </a:lvl2pPr>
            <a:lvl3pPr marL="642882" indent="0">
              <a:buNone/>
              <a:defRPr sz="700"/>
            </a:lvl3pPr>
            <a:lvl4pPr marL="964323" indent="0">
              <a:buNone/>
              <a:defRPr sz="600"/>
            </a:lvl4pPr>
            <a:lvl5pPr marL="1285763" indent="0">
              <a:buNone/>
              <a:defRPr sz="600"/>
            </a:lvl5pPr>
            <a:lvl6pPr marL="1607205" indent="0">
              <a:buNone/>
              <a:defRPr sz="600"/>
            </a:lvl6pPr>
            <a:lvl7pPr marL="1928645" indent="0">
              <a:buNone/>
              <a:defRPr sz="600"/>
            </a:lvl7pPr>
            <a:lvl8pPr marL="2250086" indent="0">
              <a:buNone/>
              <a:defRPr sz="600"/>
            </a:lvl8pPr>
            <a:lvl9pPr marL="2571527" indent="0">
              <a:buNone/>
              <a:defRPr sz="600"/>
            </a:lvl9pPr>
          </a:lstStyle>
          <a:p>
            <a:pPr lvl="0"/>
            <a:r>
              <a:rPr lang="en-US"/>
              <a:t>Click to edit Master text styles</a:t>
            </a:r>
          </a:p>
        </p:txBody>
      </p:sp>
    </p:spTree>
    <p:extLst>
      <p:ext uri="{BB962C8B-B14F-4D97-AF65-F5344CB8AC3E}">
        <p14:creationId xmlns:p14="http://schemas.microsoft.com/office/powerpoint/2010/main" val="324820252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6" y="4800824"/>
            <a:ext cx="5486177" cy="567035"/>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636" y="612800"/>
            <a:ext cx="5486177" cy="4114354"/>
          </a:xfrm>
          <a:prstGeom prst="rect">
            <a:avLst/>
          </a:prstGeom>
        </p:spPr>
        <p:txBody>
          <a:bodyPr lIns="64288" tIns="32144" rIns="64288" bIns="32144"/>
          <a:lstStyle>
            <a:lvl1pPr marL="0" indent="0">
              <a:buNone/>
              <a:defRPr sz="2200"/>
            </a:lvl1pPr>
            <a:lvl2pPr marL="321440" indent="0">
              <a:buNone/>
              <a:defRPr sz="2000"/>
            </a:lvl2pPr>
            <a:lvl3pPr marL="642882" indent="0">
              <a:buNone/>
              <a:defRPr sz="1700"/>
            </a:lvl3pPr>
            <a:lvl4pPr marL="964323" indent="0">
              <a:buNone/>
              <a:defRPr sz="1400"/>
            </a:lvl4pPr>
            <a:lvl5pPr marL="1285763" indent="0">
              <a:buNone/>
              <a:defRPr sz="1400"/>
            </a:lvl5pPr>
            <a:lvl6pPr marL="1607205" indent="0">
              <a:buNone/>
              <a:defRPr sz="1400"/>
            </a:lvl6pPr>
            <a:lvl7pPr marL="1928645" indent="0">
              <a:buNone/>
              <a:defRPr sz="1400"/>
            </a:lvl7pPr>
            <a:lvl8pPr marL="2250086" indent="0">
              <a:buNone/>
              <a:defRPr sz="1400"/>
            </a:lvl8pPr>
            <a:lvl9pPr marL="2571527" indent="0">
              <a:buNone/>
              <a:defRPr sz="1400"/>
            </a:lvl9pPr>
          </a:lstStyle>
          <a:p>
            <a:endParaRPr lang="en-US"/>
          </a:p>
        </p:txBody>
      </p:sp>
      <p:sp>
        <p:nvSpPr>
          <p:cNvPr id="4" name="Text Placeholder 3"/>
          <p:cNvSpPr>
            <a:spLocks noGrp="1"/>
          </p:cNvSpPr>
          <p:nvPr>
            <p:ph type="body" sz="half" idx="2"/>
          </p:nvPr>
        </p:nvSpPr>
        <p:spPr>
          <a:xfrm>
            <a:off x="1792636" y="5367860"/>
            <a:ext cx="5486177" cy="804788"/>
          </a:xfrm>
          <a:prstGeom prst="rect">
            <a:avLst/>
          </a:prstGeom>
        </p:spPr>
        <p:txBody>
          <a:bodyPr lIns="64288" tIns="32144" rIns="64288" bIns="32144"/>
          <a:lstStyle>
            <a:lvl1pPr marL="0" indent="0">
              <a:buNone/>
              <a:defRPr sz="1000"/>
            </a:lvl1pPr>
            <a:lvl2pPr marL="321440" indent="0">
              <a:buNone/>
              <a:defRPr sz="800"/>
            </a:lvl2pPr>
            <a:lvl3pPr marL="642882" indent="0">
              <a:buNone/>
              <a:defRPr sz="700"/>
            </a:lvl3pPr>
            <a:lvl4pPr marL="964323" indent="0">
              <a:buNone/>
              <a:defRPr sz="600"/>
            </a:lvl4pPr>
            <a:lvl5pPr marL="1285763" indent="0">
              <a:buNone/>
              <a:defRPr sz="600"/>
            </a:lvl5pPr>
            <a:lvl6pPr marL="1607205" indent="0">
              <a:buNone/>
              <a:defRPr sz="600"/>
            </a:lvl6pPr>
            <a:lvl7pPr marL="1928645" indent="0">
              <a:buNone/>
              <a:defRPr sz="600"/>
            </a:lvl7pPr>
            <a:lvl8pPr marL="2250086" indent="0">
              <a:buNone/>
              <a:defRPr sz="600"/>
            </a:lvl8pPr>
            <a:lvl9pPr marL="2571527" indent="0">
              <a:buNone/>
              <a:defRPr sz="600"/>
            </a:lvl9pPr>
          </a:lstStyle>
          <a:p>
            <a:pPr lvl="0"/>
            <a:r>
              <a:rPr lang="en-US"/>
              <a:t>Click to edit Master text styles</a:t>
            </a:r>
          </a:p>
        </p:txBody>
      </p:sp>
    </p:spTree>
    <p:extLst>
      <p:ext uri="{BB962C8B-B14F-4D97-AF65-F5344CB8AC3E}">
        <p14:creationId xmlns:p14="http://schemas.microsoft.com/office/powerpoint/2010/main" val="55723685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647" y="1600648"/>
            <a:ext cx="8228707" cy="4525119"/>
          </a:xfrm>
          <a:prstGeom prst="rect">
            <a:avLst/>
          </a:prstGeom>
        </p:spPr>
        <p:txBody>
          <a:bodyPr vert="eaVert" lIns="64288" tIns="32144" rIns="64288" bIns="3214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22559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4560" y="-10046"/>
            <a:ext cx="2264792" cy="61358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836" y="-10046"/>
            <a:ext cx="6690568" cy="6135812"/>
          </a:xfrm>
          <a:prstGeom prst="rect">
            <a:avLst/>
          </a:prstGeom>
        </p:spPr>
        <p:txBody>
          <a:bodyPr vert="eaVert" lIns="64288" tIns="32144" rIns="64288" bIns="3214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473584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937F71B-C8CB-4191-A550-E64E19332C11}"/>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5178D724-4A9E-4DA7-A32A-D34FD54B50C1}"/>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ECC59222-B60F-4235-BF51-4B7ECD771E14}"/>
              </a:ext>
            </a:extLst>
          </p:cNvPr>
          <p:cNvSpPr>
            <a:spLocks noGrp="1" noChangeArrowheads="1"/>
          </p:cNvSpPr>
          <p:nvPr>
            <p:ph type="sldNum" sz="quarter" idx="12"/>
          </p:nvPr>
        </p:nvSpPr>
        <p:spPr>
          <a:ln/>
        </p:spPr>
        <p:txBody>
          <a:bodyPr/>
          <a:lstStyle>
            <a:lvl1pPr>
              <a:defRPr/>
            </a:lvl1pPr>
          </a:lstStyle>
          <a:p>
            <a:pPr>
              <a:defRPr/>
            </a:pPr>
            <a:fld id="{3D16C120-1FD5-43B8-A80C-268839F7771A}" type="slidenum">
              <a:rPr lang="en-US" altLang="zh-CN"/>
              <a:pPr>
                <a:defRPr/>
              </a:pPr>
              <a:t>‹#›</a:t>
            </a:fld>
            <a:endParaRPr lang="en-US" altLang="zh-CN"/>
          </a:p>
        </p:txBody>
      </p:sp>
    </p:spTree>
    <p:extLst>
      <p:ext uri="{BB962C8B-B14F-4D97-AF65-F5344CB8AC3E}">
        <p14:creationId xmlns:p14="http://schemas.microsoft.com/office/powerpoint/2010/main" val="11316481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02117B0-9AA9-459F-BD64-81730E5ED61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383C5760-8F71-4106-B9AE-5A5A10546508}"/>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E4EEE989-8872-4655-B7D5-18A47995589B}"/>
              </a:ext>
            </a:extLst>
          </p:cNvPr>
          <p:cNvSpPr>
            <a:spLocks noGrp="1" noChangeArrowheads="1"/>
          </p:cNvSpPr>
          <p:nvPr>
            <p:ph type="sldNum" sz="quarter" idx="12"/>
          </p:nvPr>
        </p:nvSpPr>
        <p:spPr>
          <a:ln/>
        </p:spPr>
        <p:txBody>
          <a:bodyPr/>
          <a:lstStyle>
            <a:lvl1pPr>
              <a:defRPr/>
            </a:lvl1pPr>
          </a:lstStyle>
          <a:p>
            <a:pPr>
              <a:defRPr/>
            </a:pPr>
            <a:fld id="{05F736F4-0DE2-43B8-BA73-9153F909EFED}" type="slidenum">
              <a:rPr lang="en-US" altLang="zh-CN"/>
              <a:pPr>
                <a:defRPr/>
              </a:pPr>
              <a:t>‹#›</a:t>
            </a:fld>
            <a:endParaRPr lang="en-US" altLang="zh-CN"/>
          </a:p>
        </p:txBody>
      </p:sp>
    </p:spTree>
    <p:extLst>
      <p:ext uri="{BB962C8B-B14F-4D97-AF65-F5344CB8AC3E}">
        <p14:creationId xmlns:p14="http://schemas.microsoft.com/office/powerpoint/2010/main" val="30665424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9EFEA1F-6B0F-4C6C-AF13-B9FBF2F218B3}"/>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1B3B541E-A73E-4072-90A3-136541A5A60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F6431320-CF7D-427D-83BF-DDB1ECECA1C4}"/>
              </a:ext>
            </a:extLst>
          </p:cNvPr>
          <p:cNvSpPr>
            <a:spLocks noGrp="1" noChangeArrowheads="1"/>
          </p:cNvSpPr>
          <p:nvPr>
            <p:ph type="sldNum" sz="quarter" idx="12"/>
          </p:nvPr>
        </p:nvSpPr>
        <p:spPr>
          <a:ln/>
        </p:spPr>
        <p:txBody>
          <a:bodyPr/>
          <a:lstStyle>
            <a:lvl1pPr>
              <a:defRPr/>
            </a:lvl1pPr>
          </a:lstStyle>
          <a:p>
            <a:pPr>
              <a:defRPr/>
            </a:pPr>
            <a:fld id="{1FDAF2A1-72CD-48CC-9062-3B78326B8752}" type="slidenum">
              <a:rPr lang="en-US" altLang="zh-CN"/>
              <a:pPr>
                <a:defRPr/>
              </a:pPr>
              <a:t>‹#›</a:t>
            </a:fld>
            <a:endParaRPr lang="en-US" altLang="zh-CN"/>
          </a:p>
        </p:txBody>
      </p:sp>
    </p:spTree>
    <p:extLst>
      <p:ext uri="{BB962C8B-B14F-4D97-AF65-F5344CB8AC3E}">
        <p14:creationId xmlns:p14="http://schemas.microsoft.com/office/powerpoint/2010/main" val="3839345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E1146CC-0041-4C32-8C25-EA3E4D670FE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F2A2A7E2-75D9-4AF3-84E2-EB9794A08B33}"/>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376BA470-7DF4-490E-A785-EDEB98739CD0}"/>
              </a:ext>
            </a:extLst>
          </p:cNvPr>
          <p:cNvSpPr>
            <a:spLocks noGrp="1" noChangeArrowheads="1"/>
          </p:cNvSpPr>
          <p:nvPr>
            <p:ph type="sldNum" sz="quarter" idx="12"/>
          </p:nvPr>
        </p:nvSpPr>
        <p:spPr>
          <a:ln/>
        </p:spPr>
        <p:txBody>
          <a:bodyPr/>
          <a:lstStyle>
            <a:lvl1pPr>
              <a:defRPr/>
            </a:lvl1pPr>
          </a:lstStyle>
          <a:p>
            <a:pPr>
              <a:defRPr/>
            </a:pPr>
            <a:fld id="{F5AD4D3C-101A-4FE1-9608-B54F0FC90614}" type="slidenum">
              <a:rPr lang="en-US" altLang="zh-CN"/>
              <a:pPr>
                <a:defRPr/>
              </a:pPr>
              <a:t>‹#›</a:t>
            </a:fld>
            <a:endParaRPr lang="en-US" altLang="zh-CN"/>
          </a:p>
        </p:txBody>
      </p:sp>
    </p:spTree>
    <p:extLst>
      <p:ext uri="{BB962C8B-B14F-4D97-AF65-F5344CB8AC3E}">
        <p14:creationId xmlns:p14="http://schemas.microsoft.com/office/powerpoint/2010/main" val="33185843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67CE6DE-47C1-40D4-A153-A48AA84486A3}"/>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a:extLst>
              <a:ext uri="{FF2B5EF4-FFF2-40B4-BE49-F238E27FC236}">
                <a16:creationId xmlns:a16="http://schemas.microsoft.com/office/drawing/2014/main" id="{6754ED51-E55A-4E61-8A8D-E44B2A6392E3}"/>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a:extLst>
              <a:ext uri="{FF2B5EF4-FFF2-40B4-BE49-F238E27FC236}">
                <a16:creationId xmlns:a16="http://schemas.microsoft.com/office/drawing/2014/main" id="{53EF9D0F-D517-42B4-98F4-48AB419B6CAA}"/>
              </a:ext>
            </a:extLst>
          </p:cNvPr>
          <p:cNvSpPr>
            <a:spLocks noGrp="1" noChangeArrowheads="1"/>
          </p:cNvSpPr>
          <p:nvPr>
            <p:ph type="sldNum" sz="quarter" idx="12"/>
          </p:nvPr>
        </p:nvSpPr>
        <p:spPr>
          <a:ln/>
        </p:spPr>
        <p:txBody>
          <a:bodyPr/>
          <a:lstStyle>
            <a:lvl1pPr>
              <a:defRPr/>
            </a:lvl1pPr>
          </a:lstStyle>
          <a:p>
            <a:pPr>
              <a:defRPr/>
            </a:pPr>
            <a:fld id="{02F1BF3F-D14C-4F14-B161-C9000C812A28}" type="slidenum">
              <a:rPr lang="en-US" altLang="zh-CN"/>
              <a:pPr>
                <a:defRPr/>
              </a:pPr>
              <a:t>‹#›</a:t>
            </a:fld>
            <a:endParaRPr lang="en-US" altLang="zh-CN"/>
          </a:p>
        </p:txBody>
      </p:sp>
    </p:spTree>
    <p:extLst>
      <p:ext uri="{BB962C8B-B14F-4D97-AF65-F5344CB8AC3E}">
        <p14:creationId xmlns:p14="http://schemas.microsoft.com/office/powerpoint/2010/main" val="7852362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36D2926-186F-41C3-99D7-4767032881B6}"/>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a:extLst>
              <a:ext uri="{FF2B5EF4-FFF2-40B4-BE49-F238E27FC236}">
                <a16:creationId xmlns:a16="http://schemas.microsoft.com/office/drawing/2014/main" id="{DE316E1A-5B52-43E9-A088-BDEA98F5C0CF}"/>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D04C65D5-D95E-45F5-8A26-D8DC549554ED}"/>
              </a:ext>
            </a:extLst>
          </p:cNvPr>
          <p:cNvSpPr>
            <a:spLocks noGrp="1" noChangeArrowheads="1"/>
          </p:cNvSpPr>
          <p:nvPr>
            <p:ph type="sldNum" sz="quarter" idx="12"/>
          </p:nvPr>
        </p:nvSpPr>
        <p:spPr>
          <a:ln/>
        </p:spPr>
        <p:txBody>
          <a:bodyPr/>
          <a:lstStyle>
            <a:lvl1pPr>
              <a:defRPr/>
            </a:lvl1pPr>
          </a:lstStyle>
          <a:p>
            <a:pPr>
              <a:defRPr/>
            </a:pPr>
            <a:fld id="{19DD6298-ECCC-4468-B426-1528C5896799}" type="slidenum">
              <a:rPr lang="en-US" altLang="zh-CN"/>
              <a:pPr>
                <a:defRPr/>
              </a:pPr>
              <a:t>‹#›</a:t>
            </a:fld>
            <a:endParaRPr lang="en-US" altLang="zh-CN"/>
          </a:p>
        </p:txBody>
      </p:sp>
    </p:spTree>
    <p:extLst>
      <p:ext uri="{BB962C8B-B14F-4D97-AF65-F5344CB8AC3E}">
        <p14:creationId xmlns:p14="http://schemas.microsoft.com/office/powerpoint/2010/main" val="214976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C4B1DE-4933-40F4-8092-7EE6C2AC061A}"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B2D13E-34B7-4DC0-8CF0-558EC9F1873B}" type="slidenum">
              <a:rPr lang="en-US" smtClean="0"/>
              <a:t>‹#›</a:t>
            </a:fld>
            <a:endParaRPr lang="en-US"/>
          </a:p>
        </p:txBody>
      </p:sp>
    </p:spTree>
    <p:extLst>
      <p:ext uri="{BB962C8B-B14F-4D97-AF65-F5344CB8AC3E}">
        <p14:creationId xmlns:p14="http://schemas.microsoft.com/office/powerpoint/2010/main" val="26187068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928E295-BDD5-434D-AD5D-50B6269257FE}"/>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a:extLst>
              <a:ext uri="{FF2B5EF4-FFF2-40B4-BE49-F238E27FC236}">
                <a16:creationId xmlns:a16="http://schemas.microsoft.com/office/drawing/2014/main" id="{DBE4D353-B47F-4085-BDBD-6BDDE9F8F4DA}"/>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a:extLst>
              <a:ext uri="{FF2B5EF4-FFF2-40B4-BE49-F238E27FC236}">
                <a16:creationId xmlns:a16="http://schemas.microsoft.com/office/drawing/2014/main" id="{226E1262-047E-4E61-AFFC-8D3A149141AB}"/>
              </a:ext>
            </a:extLst>
          </p:cNvPr>
          <p:cNvSpPr>
            <a:spLocks noGrp="1" noChangeArrowheads="1"/>
          </p:cNvSpPr>
          <p:nvPr>
            <p:ph type="sldNum" sz="quarter" idx="12"/>
          </p:nvPr>
        </p:nvSpPr>
        <p:spPr>
          <a:ln/>
        </p:spPr>
        <p:txBody>
          <a:bodyPr/>
          <a:lstStyle>
            <a:lvl1pPr>
              <a:defRPr/>
            </a:lvl1pPr>
          </a:lstStyle>
          <a:p>
            <a:pPr>
              <a:defRPr/>
            </a:pPr>
            <a:fld id="{C8CE6C4E-22B7-4CBB-B328-8E5147F65C17}" type="slidenum">
              <a:rPr lang="en-US" altLang="zh-CN"/>
              <a:pPr>
                <a:defRPr/>
              </a:pPr>
              <a:t>‹#›</a:t>
            </a:fld>
            <a:endParaRPr lang="en-US" altLang="zh-CN"/>
          </a:p>
        </p:txBody>
      </p:sp>
    </p:spTree>
    <p:extLst>
      <p:ext uri="{BB962C8B-B14F-4D97-AF65-F5344CB8AC3E}">
        <p14:creationId xmlns:p14="http://schemas.microsoft.com/office/powerpoint/2010/main" val="14234458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EA3A1CF-AF2B-4414-9F9C-F6C505685B0C}"/>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1EF081C4-D475-4EED-B85A-0387B667718F}"/>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0A9CF6D7-408B-4CA3-B69E-9C58B9C3A005}"/>
              </a:ext>
            </a:extLst>
          </p:cNvPr>
          <p:cNvSpPr>
            <a:spLocks noGrp="1" noChangeArrowheads="1"/>
          </p:cNvSpPr>
          <p:nvPr>
            <p:ph type="sldNum" sz="quarter" idx="12"/>
          </p:nvPr>
        </p:nvSpPr>
        <p:spPr>
          <a:ln/>
        </p:spPr>
        <p:txBody>
          <a:bodyPr/>
          <a:lstStyle>
            <a:lvl1pPr>
              <a:defRPr/>
            </a:lvl1pPr>
          </a:lstStyle>
          <a:p>
            <a:pPr>
              <a:defRPr/>
            </a:pPr>
            <a:fld id="{CC241B25-5F49-4282-A051-D8466DB2C150}" type="slidenum">
              <a:rPr lang="en-US" altLang="zh-CN"/>
              <a:pPr>
                <a:defRPr/>
              </a:pPr>
              <a:t>‹#›</a:t>
            </a:fld>
            <a:endParaRPr lang="en-US" altLang="zh-CN"/>
          </a:p>
        </p:txBody>
      </p:sp>
    </p:spTree>
    <p:extLst>
      <p:ext uri="{BB962C8B-B14F-4D97-AF65-F5344CB8AC3E}">
        <p14:creationId xmlns:p14="http://schemas.microsoft.com/office/powerpoint/2010/main" val="42321179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5DF6D43-A9B9-4C22-B7F1-5F1487FF7C7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A07D9D4E-4277-48B0-B606-EA306188D8F9}"/>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817E9714-5853-4BE2-973E-5ABDEDF74FDA}"/>
              </a:ext>
            </a:extLst>
          </p:cNvPr>
          <p:cNvSpPr>
            <a:spLocks noGrp="1" noChangeArrowheads="1"/>
          </p:cNvSpPr>
          <p:nvPr>
            <p:ph type="sldNum" sz="quarter" idx="12"/>
          </p:nvPr>
        </p:nvSpPr>
        <p:spPr>
          <a:ln/>
        </p:spPr>
        <p:txBody>
          <a:bodyPr/>
          <a:lstStyle>
            <a:lvl1pPr>
              <a:defRPr/>
            </a:lvl1pPr>
          </a:lstStyle>
          <a:p>
            <a:pPr>
              <a:defRPr/>
            </a:pPr>
            <a:fld id="{BA909A2E-20F8-489F-A950-02083CD54921}" type="slidenum">
              <a:rPr lang="en-US" altLang="zh-CN"/>
              <a:pPr>
                <a:defRPr/>
              </a:pPr>
              <a:t>‹#›</a:t>
            </a:fld>
            <a:endParaRPr lang="en-US" altLang="zh-CN"/>
          </a:p>
        </p:txBody>
      </p:sp>
    </p:spTree>
    <p:extLst>
      <p:ext uri="{BB962C8B-B14F-4D97-AF65-F5344CB8AC3E}">
        <p14:creationId xmlns:p14="http://schemas.microsoft.com/office/powerpoint/2010/main" val="1669901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89C23EA-C93E-4978-B339-3067F762975E}"/>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C8F2BC2A-D62D-4003-AD3E-E749F0B8EA7E}"/>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FAF065CB-5ED2-47CD-87BA-AE8134EDF024}"/>
              </a:ext>
            </a:extLst>
          </p:cNvPr>
          <p:cNvSpPr>
            <a:spLocks noGrp="1" noChangeArrowheads="1"/>
          </p:cNvSpPr>
          <p:nvPr>
            <p:ph type="sldNum" sz="quarter" idx="12"/>
          </p:nvPr>
        </p:nvSpPr>
        <p:spPr>
          <a:ln/>
        </p:spPr>
        <p:txBody>
          <a:bodyPr/>
          <a:lstStyle>
            <a:lvl1pPr>
              <a:defRPr/>
            </a:lvl1pPr>
          </a:lstStyle>
          <a:p>
            <a:pPr>
              <a:defRPr/>
            </a:pPr>
            <a:fld id="{E14582DA-98D6-4130-9DD8-18D83DAD6C6E}" type="slidenum">
              <a:rPr lang="en-US" altLang="zh-CN"/>
              <a:pPr>
                <a:defRPr/>
              </a:pPr>
              <a:t>‹#›</a:t>
            </a:fld>
            <a:endParaRPr lang="en-US" altLang="zh-CN"/>
          </a:p>
        </p:txBody>
      </p:sp>
    </p:spTree>
    <p:extLst>
      <p:ext uri="{BB962C8B-B14F-4D97-AF65-F5344CB8AC3E}">
        <p14:creationId xmlns:p14="http://schemas.microsoft.com/office/powerpoint/2010/main" val="42490609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3B8E069-F7DE-47E2-AC0F-EE6E3EF74DD6}"/>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24F19BE7-E052-496B-99BD-D9B918C830CD}"/>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7E92AF45-4C8B-4E06-857A-01D462F92EA9}"/>
              </a:ext>
            </a:extLst>
          </p:cNvPr>
          <p:cNvSpPr>
            <a:spLocks noGrp="1" noChangeArrowheads="1"/>
          </p:cNvSpPr>
          <p:nvPr>
            <p:ph type="sldNum" sz="quarter" idx="12"/>
          </p:nvPr>
        </p:nvSpPr>
        <p:spPr>
          <a:ln/>
        </p:spPr>
        <p:txBody>
          <a:bodyPr/>
          <a:lstStyle>
            <a:lvl1pPr>
              <a:defRPr/>
            </a:lvl1pPr>
          </a:lstStyle>
          <a:p>
            <a:pPr>
              <a:defRPr/>
            </a:pPr>
            <a:fld id="{C96E96B4-05E4-4414-B0C7-699527A82E53}" type="slidenum">
              <a:rPr lang="en-US" altLang="zh-CN"/>
              <a:pPr>
                <a:defRPr/>
              </a:pPr>
              <a:t>‹#›</a:t>
            </a:fld>
            <a:endParaRPr lang="en-US" altLang="zh-CN"/>
          </a:p>
        </p:txBody>
      </p:sp>
    </p:spTree>
    <p:extLst>
      <p:ext uri="{BB962C8B-B14F-4D97-AF65-F5344CB8AC3E}">
        <p14:creationId xmlns:p14="http://schemas.microsoft.com/office/powerpoint/2010/main" val="22222891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C999A38-641B-412A-ACD7-F27C702D98D3}" type="slidenum">
              <a:rPr lang="ja-JP" altLang="en-US"/>
              <a:pPr>
                <a:defRPr/>
              </a:pPr>
              <a:t>‹#›</a:t>
            </a:fld>
            <a:endParaRPr lang="en-US" altLang="ja-JP"/>
          </a:p>
        </p:txBody>
      </p:sp>
    </p:spTree>
    <p:extLst>
      <p:ext uri="{BB962C8B-B14F-4D97-AF65-F5344CB8AC3E}">
        <p14:creationId xmlns:p14="http://schemas.microsoft.com/office/powerpoint/2010/main" val="1479845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3D2803B-9B13-404F-90EC-5A2A60375901}" type="slidenum">
              <a:rPr lang="ja-JP" altLang="en-US"/>
              <a:pPr>
                <a:defRPr/>
              </a:pPr>
              <a:t>‹#›</a:t>
            </a:fld>
            <a:endParaRPr lang="en-US" altLang="ja-JP"/>
          </a:p>
        </p:txBody>
      </p:sp>
    </p:spTree>
    <p:extLst>
      <p:ext uri="{BB962C8B-B14F-4D97-AF65-F5344CB8AC3E}">
        <p14:creationId xmlns:p14="http://schemas.microsoft.com/office/powerpoint/2010/main" val="5752990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66B6197-0D4D-4FE8-99B4-2EDDB999CAC8}" type="slidenum">
              <a:rPr lang="ja-JP" altLang="en-US"/>
              <a:pPr>
                <a:defRPr/>
              </a:pPr>
              <a:t>‹#›</a:t>
            </a:fld>
            <a:endParaRPr lang="en-US" altLang="ja-JP"/>
          </a:p>
        </p:txBody>
      </p:sp>
    </p:spTree>
    <p:extLst>
      <p:ext uri="{BB962C8B-B14F-4D97-AF65-F5344CB8AC3E}">
        <p14:creationId xmlns:p14="http://schemas.microsoft.com/office/powerpoint/2010/main" val="27533240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549422E-6692-40A0-BC73-43679E5FB743}" type="slidenum">
              <a:rPr lang="ja-JP" altLang="en-US"/>
              <a:pPr>
                <a:defRPr/>
              </a:pPr>
              <a:t>‹#›</a:t>
            </a:fld>
            <a:endParaRPr lang="en-US" altLang="ja-JP"/>
          </a:p>
        </p:txBody>
      </p:sp>
    </p:spTree>
    <p:extLst>
      <p:ext uri="{BB962C8B-B14F-4D97-AF65-F5344CB8AC3E}">
        <p14:creationId xmlns:p14="http://schemas.microsoft.com/office/powerpoint/2010/main" val="3241451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30359AC5-A3EA-422D-B025-F92C5CDE7576}" type="slidenum">
              <a:rPr lang="ja-JP" altLang="en-US"/>
              <a:pPr>
                <a:defRPr/>
              </a:pPr>
              <a:t>‹#›</a:t>
            </a:fld>
            <a:endParaRPr lang="en-US" altLang="ja-JP"/>
          </a:p>
        </p:txBody>
      </p:sp>
    </p:spTree>
    <p:extLst>
      <p:ext uri="{BB962C8B-B14F-4D97-AF65-F5344CB8AC3E}">
        <p14:creationId xmlns:p14="http://schemas.microsoft.com/office/powerpoint/2010/main" val="2122686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C4B1DE-4933-40F4-8092-7EE6C2AC061A}" type="datetimeFigureOut">
              <a:rPr lang="en-US" smtClean="0"/>
              <a:t>7/11/2023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B2D13E-34B7-4DC0-8CF0-558EC9F1873B}" type="slidenum">
              <a:rPr lang="en-US" smtClean="0"/>
              <a:t>‹#›</a:t>
            </a:fld>
            <a:endParaRPr lang="en-US"/>
          </a:p>
        </p:txBody>
      </p:sp>
    </p:spTree>
    <p:extLst>
      <p:ext uri="{BB962C8B-B14F-4D97-AF65-F5344CB8AC3E}">
        <p14:creationId xmlns:p14="http://schemas.microsoft.com/office/powerpoint/2010/main" val="31457214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6D06912-18DF-4A78-B14E-821C67898EBF}" type="slidenum">
              <a:rPr lang="ja-JP" altLang="en-US"/>
              <a:pPr>
                <a:defRPr/>
              </a:pPr>
              <a:t>‹#›</a:t>
            </a:fld>
            <a:endParaRPr lang="en-US" altLang="ja-JP"/>
          </a:p>
        </p:txBody>
      </p:sp>
    </p:spTree>
    <p:extLst>
      <p:ext uri="{BB962C8B-B14F-4D97-AF65-F5344CB8AC3E}">
        <p14:creationId xmlns:p14="http://schemas.microsoft.com/office/powerpoint/2010/main" val="15792324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C3EB1BA3-9864-4468-9124-5ED5DAA52EA2}" type="slidenum">
              <a:rPr lang="ja-JP" altLang="en-US"/>
              <a:pPr>
                <a:defRPr/>
              </a:pPr>
              <a:t>‹#›</a:t>
            </a:fld>
            <a:endParaRPr lang="en-US" altLang="ja-JP"/>
          </a:p>
        </p:txBody>
      </p:sp>
    </p:spTree>
    <p:extLst>
      <p:ext uri="{BB962C8B-B14F-4D97-AF65-F5344CB8AC3E}">
        <p14:creationId xmlns:p14="http://schemas.microsoft.com/office/powerpoint/2010/main" val="12168422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907E372-D752-49BA-8D4A-D73B9FED3E45}" type="slidenum">
              <a:rPr lang="ja-JP" altLang="en-US"/>
              <a:pPr>
                <a:defRPr/>
              </a:pPr>
              <a:t>‹#›</a:t>
            </a:fld>
            <a:endParaRPr lang="en-US" altLang="ja-JP"/>
          </a:p>
        </p:txBody>
      </p:sp>
    </p:spTree>
    <p:extLst>
      <p:ext uri="{BB962C8B-B14F-4D97-AF65-F5344CB8AC3E}">
        <p14:creationId xmlns:p14="http://schemas.microsoft.com/office/powerpoint/2010/main" val="18840779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93333F8-5B1E-425D-830B-756D4E0C7466}" type="slidenum">
              <a:rPr lang="ja-JP" altLang="en-US"/>
              <a:pPr>
                <a:defRPr/>
              </a:pPr>
              <a:t>‹#›</a:t>
            </a:fld>
            <a:endParaRPr lang="en-US" altLang="ja-JP"/>
          </a:p>
        </p:txBody>
      </p:sp>
    </p:spTree>
    <p:extLst>
      <p:ext uri="{BB962C8B-B14F-4D97-AF65-F5344CB8AC3E}">
        <p14:creationId xmlns:p14="http://schemas.microsoft.com/office/powerpoint/2010/main" val="10217423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0B06093-088D-47B8-A1D2-53E53F7F89CE}" type="slidenum">
              <a:rPr lang="ja-JP" altLang="en-US"/>
              <a:pPr>
                <a:defRPr/>
              </a:pPr>
              <a:t>‹#›</a:t>
            </a:fld>
            <a:endParaRPr lang="en-US" altLang="ja-JP"/>
          </a:p>
        </p:txBody>
      </p:sp>
    </p:spTree>
    <p:extLst>
      <p:ext uri="{BB962C8B-B14F-4D97-AF65-F5344CB8AC3E}">
        <p14:creationId xmlns:p14="http://schemas.microsoft.com/office/powerpoint/2010/main" val="16593926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13662C7-4CD9-4B50-9BA8-5A133E150798}" type="slidenum">
              <a:rPr lang="ja-JP" altLang="en-US"/>
              <a:pPr>
                <a:defRPr/>
              </a:pPr>
              <a:t>‹#›</a:t>
            </a:fld>
            <a:endParaRPr lang="en-US" altLang="ja-JP"/>
          </a:p>
        </p:txBody>
      </p:sp>
    </p:spTree>
    <p:extLst>
      <p:ext uri="{BB962C8B-B14F-4D97-AF65-F5344CB8AC3E}">
        <p14:creationId xmlns:p14="http://schemas.microsoft.com/office/powerpoint/2010/main" val="1167100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D392401C-DD9D-4210-AAB7-79254D89340F}" type="slidenum">
              <a:rPr lang="ja-JP" altLang="en-US"/>
              <a:pPr>
                <a:defRPr/>
              </a:pPr>
              <a:t>‹#›</a:t>
            </a:fld>
            <a:endParaRPr lang="en-US" altLang="ja-JP"/>
          </a:p>
        </p:txBody>
      </p:sp>
    </p:spTree>
    <p:extLst>
      <p:ext uri="{BB962C8B-B14F-4D97-AF65-F5344CB8AC3E}">
        <p14:creationId xmlns:p14="http://schemas.microsoft.com/office/powerpoint/2010/main" val="16389688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D851DC5-B807-4F55-8180-41578358E8AD}" type="slidenum">
              <a:rPr lang="ja-JP" altLang="en-US"/>
              <a:pPr>
                <a:defRPr/>
              </a:pPr>
              <a:t>‹#›</a:t>
            </a:fld>
            <a:endParaRPr lang="en-US" altLang="ja-JP"/>
          </a:p>
        </p:txBody>
      </p:sp>
    </p:spTree>
    <p:extLst>
      <p:ext uri="{BB962C8B-B14F-4D97-AF65-F5344CB8AC3E}">
        <p14:creationId xmlns:p14="http://schemas.microsoft.com/office/powerpoint/2010/main" val="31273886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28D54F9-1A7C-4D0B-BA75-0BCE48A6B65F}" type="slidenum">
              <a:rPr lang="en-US" altLang="en-US" smtClean="0"/>
              <a:pPr/>
              <a:t>‹#›</a:t>
            </a:fld>
            <a:endParaRPr lang="en-US" altLang="en-US"/>
          </a:p>
        </p:txBody>
      </p:sp>
    </p:spTree>
    <p:extLst>
      <p:ext uri="{BB962C8B-B14F-4D97-AF65-F5344CB8AC3E}">
        <p14:creationId xmlns:p14="http://schemas.microsoft.com/office/powerpoint/2010/main" val="709483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72F3C98-823E-4394-B100-052947DA903D}" type="slidenum">
              <a:rPr lang="en-US" altLang="en-US" smtClean="0"/>
              <a:pPr/>
              <a:t>‹#›</a:t>
            </a:fld>
            <a:endParaRPr lang="en-US" altLang="en-US"/>
          </a:p>
        </p:txBody>
      </p:sp>
    </p:spTree>
    <p:extLst>
      <p:ext uri="{BB962C8B-B14F-4D97-AF65-F5344CB8AC3E}">
        <p14:creationId xmlns:p14="http://schemas.microsoft.com/office/powerpoint/2010/main" val="2467203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C4B1DE-4933-40F4-8092-7EE6C2AC061A}" type="datetimeFigureOut">
              <a:rPr lang="en-US" smtClean="0"/>
              <a:t>7/11/2023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B2D13E-34B7-4DC0-8CF0-558EC9F1873B}" type="slidenum">
              <a:rPr lang="en-US" smtClean="0"/>
              <a:t>‹#›</a:t>
            </a:fld>
            <a:endParaRPr lang="en-US"/>
          </a:p>
        </p:txBody>
      </p:sp>
    </p:spTree>
    <p:extLst>
      <p:ext uri="{BB962C8B-B14F-4D97-AF65-F5344CB8AC3E}">
        <p14:creationId xmlns:p14="http://schemas.microsoft.com/office/powerpoint/2010/main" val="27228083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07A21A7-9949-416D-984E-A688E5C74E9D}" type="slidenum">
              <a:rPr lang="en-US" altLang="en-US" smtClean="0"/>
              <a:pPr/>
              <a:t>‹#›</a:t>
            </a:fld>
            <a:endParaRPr lang="en-US" altLang="en-US"/>
          </a:p>
        </p:txBody>
      </p:sp>
    </p:spTree>
    <p:extLst>
      <p:ext uri="{BB962C8B-B14F-4D97-AF65-F5344CB8AC3E}">
        <p14:creationId xmlns:p14="http://schemas.microsoft.com/office/powerpoint/2010/main" val="11838361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9445B65-2C8C-4E21-9B23-DEC3E4511482}" type="slidenum">
              <a:rPr lang="en-US" altLang="en-US" smtClean="0"/>
              <a:pPr/>
              <a:t>‹#›</a:t>
            </a:fld>
            <a:endParaRPr lang="en-US" altLang="en-US"/>
          </a:p>
        </p:txBody>
      </p:sp>
    </p:spTree>
    <p:extLst>
      <p:ext uri="{BB962C8B-B14F-4D97-AF65-F5344CB8AC3E}">
        <p14:creationId xmlns:p14="http://schemas.microsoft.com/office/powerpoint/2010/main" val="30031676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25CD093D-7FBF-4D16-872B-453149597A7C}" type="slidenum">
              <a:rPr lang="en-US" altLang="en-US" smtClean="0"/>
              <a:pPr/>
              <a:t>‹#›</a:t>
            </a:fld>
            <a:endParaRPr lang="en-US" altLang="en-US"/>
          </a:p>
        </p:txBody>
      </p:sp>
    </p:spTree>
    <p:extLst>
      <p:ext uri="{BB962C8B-B14F-4D97-AF65-F5344CB8AC3E}">
        <p14:creationId xmlns:p14="http://schemas.microsoft.com/office/powerpoint/2010/main" val="29987419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03238F40-1A88-4B2B-835A-DA6725921A94}" type="slidenum">
              <a:rPr lang="en-US" altLang="en-US" smtClean="0"/>
              <a:pPr/>
              <a:t>‹#›</a:t>
            </a:fld>
            <a:endParaRPr lang="en-US" altLang="en-US"/>
          </a:p>
        </p:txBody>
      </p:sp>
    </p:spTree>
    <p:extLst>
      <p:ext uri="{BB962C8B-B14F-4D97-AF65-F5344CB8AC3E}">
        <p14:creationId xmlns:p14="http://schemas.microsoft.com/office/powerpoint/2010/main" val="41207693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F225BAC2-E227-42FC-A62B-0644AC1393F2}" type="slidenum">
              <a:rPr lang="en-US" altLang="en-US" smtClean="0"/>
              <a:pPr/>
              <a:t>‹#›</a:t>
            </a:fld>
            <a:endParaRPr lang="en-US" altLang="en-US"/>
          </a:p>
        </p:txBody>
      </p:sp>
    </p:spTree>
    <p:extLst>
      <p:ext uri="{BB962C8B-B14F-4D97-AF65-F5344CB8AC3E}">
        <p14:creationId xmlns:p14="http://schemas.microsoft.com/office/powerpoint/2010/main" val="2734607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499FA86-4BAF-4D04-8E2E-D9219B84032E}" type="slidenum">
              <a:rPr lang="en-US" altLang="en-US" smtClean="0"/>
              <a:pPr/>
              <a:t>‹#›</a:t>
            </a:fld>
            <a:endParaRPr lang="en-US" altLang="en-US"/>
          </a:p>
        </p:txBody>
      </p:sp>
    </p:spTree>
    <p:extLst>
      <p:ext uri="{BB962C8B-B14F-4D97-AF65-F5344CB8AC3E}">
        <p14:creationId xmlns:p14="http://schemas.microsoft.com/office/powerpoint/2010/main" val="19302906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CAC072C-F024-46F1-886E-456C69D60A85}" type="slidenum">
              <a:rPr lang="en-US" altLang="en-US" smtClean="0"/>
              <a:pPr/>
              <a:t>‹#›</a:t>
            </a:fld>
            <a:endParaRPr lang="en-US" altLang="en-US"/>
          </a:p>
        </p:txBody>
      </p:sp>
    </p:spTree>
    <p:extLst>
      <p:ext uri="{BB962C8B-B14F-4D97-AF65-F5344CB8AC3E}">
        <p14:creationId xmlns:p14="http://schemas.microsoft.com/office/powerpoint/2010/main" val="3387625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8ED7753-216B-44A8-9832-869D8D7CD086}" type="slidenum">
              <a:rPr lang="en-US" altLang="en-US" smtClean="0"/>
              <a:pPr/>
              <a:t>‹#›</a:t>
            </a:fld>
            <a:endParaRPr lang="en-US" altLang="en-US"/>
          </a:p>
        </p:txBody>
      </p:sp>
    </p:spTree>
    <p:extLst>
      <p:ext uri="{BB962C8B-B14F-4D97-AF65-F5344CB8AC3E}">
        <p14:creationId xmlns:p14="http://schemas.microsoft.com/office/powerpoint/2010/main" val="4713073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84148FC-DE4B-42E3-B97B-97EF5F551393}" type="slidenum">
              <a:rPr lang="en-US" altLang="en-US" smtClean="0"/>
              <a:pPr/>
              <a:t>‹#›</a:t>
            </a:fld>
            <a:endParaRPr lang="en-US" altLang="en-US"/>
          </a:p>
        </p:txBody>
      </p:sp>
    </p:spTree>
    <p:extLst>
      <p:ext uri="{BB962C8B-B14F-4D97-AF65-F5344CB8AC3E}">
        <p14:creationId xmlns:p14="http://schemas.microsoft.com/office/powerpoint/2010/main" val="12395629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6"/>
          <p:cNvSpPr>
            <a:spLocks noGrp="1" noChangeArrowheads="1"/>
          </p:cNvSpPr>
          <p:nvPr>
            <p:ph type="sldNum" sz="quarter" idx="12"/>
          </p:nvPr>
        </p:nvSpPr>
        <p:spPr>
          <a:ln/>
        </p:spPr>
        <p:txBody>
          <a:bodyPr/>
          <a:lstStyle>
            <a:lvl1pPr>
              <a:defRPr/>
            </a:lvl1pPr>
          </a:lstStyle>
          <a:p>
            <a:fld id="{F42F99E3-200A-4A04-9043-367202F5A366}" type="slidenum">
              <a:rPr lang="en-US" altLang="en-US"/>
              <a:pPr/>
              <a:t>‹#›</a:t>
            </a:fld>
            <a:endParaRPr lang="en-US" altLang="en-US"/>
          </a:p>
        </p:txBody>
      </p:sp>
    </p:spTree>
    <p:extLst>
      <p:ext uri="{BB962C8B-B14F-4D97-AF65-F5344CB8AC3E}">
        <p14:creationId xmlns:p14="http://schemas.microsoft.com/office/powerpoint/2010/main" val="2960793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C4B1DE-4933-40F4-8092-7EE6C2AC061A}" type="datetimeFigureOut">
              <a:rPr lang="en-US" smtClean="0"/>
              <a:t>7/11/2023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B2D13E-34B7-4DC0-8CF0-558EC9F1873B}" type="slidenum">
              <a:rPr lang="en-US" smtClean="0"/>
              <a:t>‹#›</a:t>
            </a:fld>
            <a:endParaRPr lang="en-US"/>
          </a:p>
        </p:txBody>
      </p:sp>
    </p:spTree>
    <p:extLst>
      <p:ext uri="{BB962C8B-B14F-4D97-AF65-F5344CB8AC3E}">
        <p14:creationId xmlns:p14="http://schemas.microsoft.com/office/powerpoint/2010/main" val="39056233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a:t>Click to edit Master title style</a:t>
            </a:r>
          </a:p>
        </p:txBody>
      </p:sp>
      <p:sp>
        <p:nvSpPr>
          <p:cNvPr id="3" name="Subtitle 2"/>
          <p:cNvSpPr>
            <a:spLocks noGrp="1"/>
          </p:cNvSpPr>
          <p:nvPr>
            <p:ph type="subTitle" idx="1"/>
          </p:nvPr>
        </p:nvSpPr>
        <p:spPr>
          <a:xfrm>
            <a:off x="1371824" y="3886648"/>
            <a:ext cx="6400354" cy="1752451"/>
          </a:xfrm>
          <a:prstGeom prst="rect">
            <a:avLst/>
          </a:prstGeom>
        </p:spPr>
        <p:txBody>
          <a:bodyPr lIns="64288" tIns="32144" rIns="64288" bIns="32144"/>
          <a:lstStyle>
            <a:lvl1pPr marL="0" indent="0" algn="ctr">
              <a:buNone/>
              <a:defRPr/>
            </a:lvl1pPr>
            <a:lvl2pPr marL="321440" indent="0" algn="ctr">
              <a:buNone/>
              <a:defRPr/>
            </a:lvl2pPr>
            <a:lvl3pPr marL="642882" indent="0" algn="ctr">
              <a:buNone/>
              <a:defRPr/>
            </a:lvl3pPr>
            <a:lvl4pPr marL="964323" indent="0" algn="ctr">
              <a:buNone/>
              <a:defRPr/>
            </a:lvl4pPr>
            <a:lvl5pPr marL="1285763" indent="0" algn="ctr">
              <a:buNone/>
              <a:defRPr/>
            </a:lvl5pPr>
            <a:lvl6pPr marL="1607205" indent="0" algn="ctr">
              <a:buNone/>
              <a:defRPr/>
            </a:lvl6pPr>
            <a:lvl7pPr marL="1928645" indent="0" algn="ctr">
              <a:buNone/>
              <a:defRPr/>
            </a:lvl7pPr>
            <a:lvl8pPr marL="2250086" indent="0" algn="ctr">
              <a:buNone/>
              <a:defRPr/>
            </a:lvl8pPr>
            <a:lvl9pPr marL="2571527" indent="0" algn="ctr">
              <a:buNone/>
              <a:defRPr/>
            </a:lvl9pPr>
          </a:lstStyle>
          <a:p>
            <a:r>
              <a:rPr lang="en-US"/>
              <a:t>Click to edit Master subtitle style</a:t>
            </a:r>
          </a:p>
        </p:txBody>
      </p:sp>
    </p:spTree>
    <p:extLst>
      <p:ext uri="{BB962C8B-B14F-4D97-AF65-F5344CB8AC3E}">
        <p14:creationId xmlns:p14="http://schemas.microsoft.com/office/powerpoint/2010/main" val="370925605"/>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647" y="1600648"/>
            <a:ext cx="8228707" cy="4525119"/>
          </a:xfrm>
          <a:prstGeom prst="rect">
            <a:avLst/>
          </a:prstGeom>
        </p:spPr>
        <p:txBody>
          <a:bodyPr lIns="64288" tIns="32144" rIns="64288" bIns="3214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594476"/>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a:prstGeom prst="rect">
            <a:avLst/>
          </a:prstGeom>
        </p:spPr>
        <p:txBody>
          <a:bodyPr lIns="64288" tIns="32144" rIns="64288" bIns="32144" anchor="b"/>
          <a:lstStyle>
            <a:lvl1pPr marL="0" indent="0">
              <a:buNone/>
              <a:defRPr sz="1400"/>
            </a:lvl1pPr>
            <a:lvl2pPr marL="321440" indent="0">
              <a:buNone/>
              <a:defRPr sz="1300"/>
            </a:lvl2pPr>
            <a:lvl3pPr marL="642882" indent="0">
              <a:buNone/>
              <a:defRPr sz="1100"/>
            </a:lvl3pPr>
            <a:lvl4pPr marL="964323" indent="0">
              <a:buNone/>
              <a:defRPr sz="1000"/>
            </a:lvl4pPr>
            <a:lvl5pPr marL="1285763" indent="0">
              <a:buNone/>
              <a:defRPr sz="1000"/>
            </a:lvl5pPr>
            <a:lvl6pPr marL="1607205" indent="0">
              <a:buNone/>
              <a:defRPr sz="1000"/>
            </a:lvl6pPr>
            <a:lvl7pPr marL="1928645" indent="0">
              <a:buNone/>
              <a:defRPr sz="1000"/>
            </a:lvl7pPr>
            <a:lvl8pPr marL="2250086" indent="0">
              <a:buNone/>
              <a:defRPr sz="1000"/>
            </a:lvl8pPr>
            <a:lvl9pPr marL="2571527" indent="0">
              <a:buNone/>
              <a:defRPr sz="1000"/>
            </a:lvl9pPr>
          </a:lstStyle>
          <a:p>
            <a:pPr lvl="0"/>
            <a:r>
              <a:rPr lang="en-US"/>
              <a:t>Click to edit Master text styles</a:t>
            </a:r>
          </a:p>
        </p:txBody>
      </p:sp>
    </p:spTree>
    <p:extLst>
      <p:ext uri="{BB962C8B-B14F-4D97-AF65-F5344CB8AC3E}">
        <p14:creationId xmlns:p14="http://schemas.microsoft.com/office/powerpoint/2010/main" val="1407344906"/>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648" y="1600648"/>
            <a:ext cx="4060775" cy="4525119"/>
          </a:xfrm>
          <a:prstGeom prst="rect">
            <a:avLst/>
          </a:prstGeom>
        </p:spPr>
        <p:txBody>
          <a:bodyPr lIns="64288" tIns="32144" rIns="64288" bIns="32144"/>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9" y="1600648"/>
            <a:ext cx="4060775" cy="4525119"/>
          </a:xfrm>
          <a:prstGeom prst="rect">
            <a:avLst/>
          </a:prstGeom>
        </p:spPr>
        <p:txBody>
          <a:bodyPr lIns="64288" tIns="32144" rIns="64288" bIns="32144"/>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9607377"/>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a:prstGeom prst="rect">
            <a:avLst/>
          </a:prstGeom>
        </p:spPr>
        <p:txBody>
          <a:bodyPr lIns="64288" tIns="32144" rIns="64288" bIns="32144" anchor="b"/>
          <a:lstStyle>
            <a:lvl1pPr marL="0" indent="0">
              <a:buNone/>
              <a:defRPr sz="1700" b="1"/>
            </a:lvl1pPr>
            <a:lvl2pPr marL="321440" indent="0">
              <a:buNone/>
              <a:defRPr sz="1400" b="1"/>
            </a:lvl2pPr>
            <a:lvl3pPr marL="642882" indent="0">
              <a:buNone/>
              <a:defRPr sz="1300" b="1"/>
            </a:lvl3pPr>
            <a:lvl4pPr marL="964323" indent="0">
              <a:buNone/>
              <a:defRPr sz="1100" b="1"/>
            </a:lvl4pPr>
            <a:lvl5pPr marL="1285763" indent="0">
              <a:buNone/>
              <a:defRPr sz="1100" b="1"/>
            </a:lvl5pPr>
            <a:lvl6pPr marL="1607205" indent="0">
              <a:buNone/>
              <a:defRPr sz="1100" b="1"/>
            </a:lvl6pPr>
            <a:lvl7pPr marL="1928645" indent="0">
              <a:buNone/>
              <a:defRPr sz="1100" b="1"/>
            </a:lvl7pPr>
            <a:lvl8pPr marL="2250086" indent="0">
              <a:buNone/>
              <a:defRPr sz="1100" b="1"/>
            </a:lvl8pPr>
            <a:lvl9pPr marL="2571527"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lIns="64288" tIns="32144" rIns="64288" bIns="32144"/>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a:prstGeom prst="rect">
            <a:avLst/>
          </a:prstGeom>
        </p:spPr>
        <p:txBody>
          <a:bodyPr lIns="64288" tIns="32144" rIns="64288" bIns="32144" anchor="b"/>
          <a:lstStyle>
            <a:lvl1pPr marL="0" indent="0">
              <a:buNone/>
              <a:defRPr sz="1700" b="1"/>
            </a:lvl1pPr>
            <a:lvl2pPr marL="321440" indent="0">
              <a:buNone/>
              <a:defRPr sz="1400" b="1"/>
            </a:lvl2pPr>
            <a:lvl3pPr marL="642882" indent="0">
              <a:buNone/>
              <a:defRPr sz="1300" b="1"/>
            </a:lvl3pPr>
            <a:lvl4pPr marL="964323" indent="0">
              <a:buNone/>
              <a:defRPr sz="1100" b="1"/>
            </a:lvl4pPr>
            <a:lvl5pPr marL="1285763" indent="0">
              <a:buNone/>
              <a:defRPr sz="1100" b="1"/>
            </a:lvl5pPr>
            <a:lvl6pPr marL="1607205" indent="0">
              <a:buNone/>
              <a:defRPr sz="1100" b="1"/>
            </a:lvl6pPr>
            <a:lvl7pPr marL="1928645" indent="0">
              <a:buNone/>
              <a:defRPr sz="1100" b="1"/>
            </a:lvl7pPr>
            <a:lvl8pPr marL="2250086" indent="0">
              <a:buNone/>
              <a:defRPr sz="1100" b="1"/>
            </a:lvl8pPr>
            <a:lvl9pPr marL="2571527"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lIns="64288" tIns="32144" rIns="64288" bIns="32144"/>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859772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6106274"/>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0885254"/>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8" y="273474"/>
            <a:ext cx="3008189" cy="1161975"/>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5224" y="273473"/>
            <a:ext cx="5111130" cy="5852294"/>
          </a:xfrm>
          <a:prstGeom prst="rect">
            <a:avLst/>
          </a:prstGeom>
        </p:spPr>
        <p:txBody>
          <a:bodyPr lIns="64288" tIns="32144" rIns="64288" bIns="32144"/>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8" y="1435448"/>
            <a:ext cx="3008189" cy="4690318"/>
          </a:xfrm>
          <a:prstGeom prst="rect">
            <a:avLst/>
          </a:prstGeom>
        </p:spPr>
        <p:txBody>
          <a:bodyPr lIns="64288" tIns="32144" rIns="64288" bIns="32144"/>
          <a:lstStyle>
            <a:lvl1pPr marL="0" indent="0">
              <a:buNone/>
              <a:defRPr sz="1000"/>
            </a:lvl1pPr>
            <a:lvl2pPr marL="321440" indent="0">
              <a:buNone/>
              <a:defRPr sz="800"/>
            </a:lvl2pPr>
            <a:lvl3pPr marL="642882" indent="0">
              <a:buNone/>
              <a:defRPr sz="700"/>
            </a:lvl3pPr>
            <a:lvl4pPr marL="964323" indent="0">
              <a:buNone/>
              <a:defRPr sz="600"/>
            </a:lvl4pPr>
            <a:lvl5pPr marL="1285763" indent="0">
              <a:buNone/>
              <a:defRPr sz="600"/>
            </a:lvl5pPr>
            <a:lvl6pPr marL="1607205" indent="0">
              <a:buNone/>
              <a:defRPr sz="600"/>
            </a:lvl6pPr>
            <a:lvl7pPr marL="1928645" indent="0">
              <a:buNone/>
              <a:defRPr sz="600"/>
            </a:lvl7pPr>
            <a:lvl8pPr marL="2250086" indent="0">
              <a:buNone/>
              <a:defRPr sz="600"/>
            </a:lvl8pPr>
            <a:lvl9pPr marL="2571527" indent="0">
              <a:buNone/>
              <a:defRPr sz="600"/>
            </a:lvl9pPr>
          </a:lstStyle>
          <a:p>
            <a:pPr lvl="0"/>
            <a:r>
              <a:rPr lang="en-US"/>
              <a:t>Click to edit Master text styles</a:t>
            </a:r>
          </a:p>
        </p:txBody>
      </p:sp>
    </p:spTree>
    <p:extLst>
      <p:ext uri="{BB962C8B-B14F-4D97-AF65-F5344CB8AC3E}">
        <p14:creationId xmlns:p14="http://schemas.microsoft.com/office/powerpoint/2010/main" val="1428144557"/>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6" y="4800824"/>
            <a:ext cx="5486177" cy="567035"/>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636" y="612800"/>
            <a:ext cx="5486177" cy="4114354"/>
          </a:xfrm>
          <a:prstGeom prst="rect">
            <a:avLst/>
          </a:prstGeom>
        </p:spPr>
        <p:txBody>
          <a:bodyPr lIns="64288" tIns="32144" rIns="64288" bIns="32144"/>
          <a:lstStyle>
            <a:lvl1pPr marL="0" indent="0">
              <a:buNone/>
              <a:defRPr sz="2200"/>
            </a:lvl1pPr>
            <a:lvl2pPr marL="321440" indent="0">
              <a:buNone/>
              <a:defRPr sz="2000"/>
            </a:lvl2pPr>
            <a:lvl3pPr marL="642882" indent="0">
              <a:buNone/>
              <a:defRPr sz="1700"/>
            </a:lvl3pPr>
            <a:lvl4pPr marL="964323" indent="0">
              <a:buNone/>
              <a:defRPr sz="1400"/>
            </a:lvl4pPr>
            <a:lvl5pPr marL="1285763" indent="0">
              <a:buNone/>
              <a:defRPr sz="1400"/>
            </a:lvl5pPr>
            <a:lvl6pPr marL="1607205" indent="0">
              <a:buNone/>
              <a:defRPr sz="1400"/>
            </a:lvl6pPr>
            <a:lvl7pPr marL="1928645" indent="0">
              <a:buNone/>
              <a:defRPr sz="1400"/>
            </a:lvl7pPr>
            <a:lvl8pPr marL="2250086" indent="0">
              <a:buNone/>
              <a:defRPr sz="1400"/>
            </a:lvl8pPr>
            <a:lvl9pPr marL="2571527" indent="0">
              <a:buNone/>
              <a:defRPr sz="1400"/>
            </a:lvl9pPr>
          </a:lstStyle>
          <a:p>
            <a:endParaRPr lang="en-US"/>
          </a:p>
        </p:txBody>
      </p:sp>
      <p:sp>
        <p:nvSpPr>
          <p:cNvPr id="4" name="Text Placeholder 3"/>
          <p:cNvSpPr>
            <a:spLocks noGrp="1"/>
          </p:cNvSpPr>
          <p:nvPr>
            <p:ph type="body" sz="half" idx="2"/>
          </p:nvPr>
        </p:nvSpPr>
        <p:spPr>
          <a:xfrm>
            <a:off x="1792636" y="5367860"/>
            <a:ext cx="5486177" cy="804788"/>
          </a:xfrm>
          <a:prstGeom prst="rect">
            <a:avLst/>
          </a:prstGeom>
        </p:spPr>
        <p:txBody>
          <a:bodyPr lIns="64288" tIns="32144" rIns="64288" bIns="32144"/>
          <a:lstStyle>
            <a:lvl1pPr marL="0" indent="0">
              <a:buNone/>
              <a:defRPr sz="1000"/>
            </a:lvl1pPr>
            <a:lvl2pPr marL="321440" indent="0">
              <a:buNone/>
              <a:defRPr sz="800"/>
            </a:lvl2pPr>
            <a:lvl3pPr marL="642882" indent="0">
              <a:buNone/>
              <a:defRPr sz="700"/>
            </a:lvl3pPr>
            <a:lvl4pPr marL="964323" indent="0">
              <a:buNone/>
              <a:defRPr sz="600"/>
            </a:lvl4pPr>
            <a:lvl5pPr marL="1285763" indent="0">
              <a:buNone/>
              <a:defRPr sz="600"/>
            </a:lvl5pPr>
            <a:lvl6pPr marL="1607205" indent="0">
              <a:buNone/>
              <a:defRPr sz="600"/>
            </a:lvl6pPr>
            <a:lvl7pPr marL="1928645" indent="0">
              <a:buNone/>
              <a:defRPr sz="600"/>
            </a:lvl7pPr>
            <a:lvl8pPr marL="2250086" indent="0">
              <a:buNone/>
              <a:defRPr sz="600"/>
            </a:lvl8pPr>
            <a:lvl9pPr marL="2571527" indent="0">
              <a:buNone/>
              <a:defRPr sz="600"/>
            </a:lvl9pPr>
          </a:lstStyle>
          <a:p>
            <a:pPr lvl="0"/>
            <a:r>
              <a:rPr lang="en-US"/>
              <a:t>Click to edit Master text styles</a:t>
            </a:r>
          </a:p>
        </p:txBody>
      </p:sp>
    </p:spTree>
    <p:extLst>
      <p:ext uri="{BB962C8B-B14F-4D97-AF65-F5344CB8AC3E}">
        <p14:creationId xmlns:p14="http://schemas.microsoft.com/office/powerpoint/2010/main" val="174029491"/>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647" y="1600648"/>
            <a:ext cx="8228707" cy="4525119"/>
          </a:xfrm>
          <a:prstGeom prst="rect">
            <a:avLst/>
          </a:prstGeom>
        </p:spPr>
        <p:txBody>
          <a:bodyPr vert="eaVert" lIns="64288" tIns="32144" rIns="64288" bIns="3214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534251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C4B1DE-4933-40F4-8092-7EE6C2AC061A}"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B2D13E-34B7-4DC0-8CF0-558EC9F1873B}" type="slidenum">
              <a:rPr lang="en-US" smtClean="0"/>
              <a:t>‹#›</a:t>
            </a:fld>
            <a:endParaRPr lang="en-US"/>
          </a:p>
        </p:txBody>
      </p:sp>
    </p:spTree>
    <p:extLst>
      <p:ext uri="{BB962C8B-B14F-4D97-AF65-F5344CB8AC3E}">
        <p14:creationId xmlns:p14="http://schemas.microsoft.com/office/powerpoint/2010/main" val="18915858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7863" y="44649"/>
            <a:ext cx="2271489" cy="6081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046" y="44649"/>
            <a:ext cx="6710660" cy="6081117"/>
          </a:xfrm>
          <a:prstGeom prst="rect">
            <a:avLst/>
          </a:prstGeom>
        </p:spPr>
        <p:txBody>
          <a:bodyPr vert="eaVert" lIns="64288" tIns="32144" rIns="64288" bIns="3214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5746134"/>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0" i="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FDFEDBE4-1FCA-3F4F-8BA5-65AE9F194191}"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785BD-FFDD-7542-B5F5-9602D03C4DBE}" type="slidenum">
              <a:rPr lang="en-US" smtClean="0"/>
              <a:t>‹#›</a:t>
            </a:fld>
            <a:endParaRPr lang="en-US"/>
          </a:p>
        </p:txBody>
      </p:sp>
    </p:spTree>
    <p:extLst>
      <p:ext uri="{BB962C8B-B14F-4D97-AF65-F5344CB8AC3E}">
        <p14:creationId xmlns:p14="http://schemas.microsoft.com/office/powerpoint/2010/main" val="22067444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lvl1pPr>
              <a:defRPr b="0" i="0"/>
            </a:lvl1pPr>
            <a:lvl2pPr>
              <a:defRPr b="0" i="0"/>
            </a:lvl2pPr>
            <a:lvl3pPr>
              <a:defRPr b="0" i="0"/>
            </a:lvl3pPr>
            <a:lvl4pPr>
              <a:defRPr b="0" i="0"/>
            </a:lvl4pPr>
            <a:lvl5pPr>
              <a:defRPr b="0" i="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DFEDBE4-1FCA-3F4F-8BA5-65AE9F194191}"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785BD-FFDD-7542-B5F5-9602D03C4DBE}" type="slidenum">
              <a:rPr lang="en-US" smtClean="0"/>
              <a:t>‹#›</a:t>
            </a:fld>
            <a:endParaRPr lang="en-US"/>
          </a:p>
        </p:txBody>
      </p:sp>
    </p:spTree>
    <p:extLst>
      <p:ext uri="{BB962C8B-B14F-4D97-AF65-F5344CB8AC3E}">
        <p14:creationId xmlns:p14="http://schemas.microsoft.com/office/powerpoint/2010/main" val="24686780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b="0" i="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DFEDBE4-1FCA-3F4F-8BA5-65AE9F194191}"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785BD-FFDD-7542-B5F5-9602D03C4DBE}" type="slidenum">
              <a:rPr lang="en-US" smtClean="0"/>
              <a:t>‹#›</a:t>
            </a:fld>
            <a:endParaRPr lang="en-US"/>
          </a:p>
        </p:txBody>
      </p:sp>
    </p:spTree>
    <p:extLst>
      <p:ext uri="{BB962C8B-B14F-4D97-AF65-F5344CB8AC3E}">
        <p14:creationId xmlns:p14="http://schemas.microsoft.com/office/powerpoint/2010/main" val="39918097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lvl1pPr>
              <a:defRPr b="0" i="0"/>
            </a:lvl1pPr>
            <a:lvl2pPr>
              <a:defRPr b="0" i="0"/>
            </a:lvl2pPr>
            <a:lvl3pPr>
              <a:defRPr b="0" i="0"/>
            </a:lvl3pPr>
            <a:lvl4pPr>
              <a:defRPr b="0" i="0"/>
            </a:lvl4pPr>
            <a:lvl5pPr>
              <a:defRPr b="0" i="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lvl1pPr>
              <a:defRPr b="0" i="0"/>
            </a:lvl1pPr>
            <a:lvl2pPr>
              <a:defRPr b="0" i="0"/>
            </a:lvl2pPr>
            <a:lvl3pPr>
              <a:defRPr b="0" i="0"/>
            </a:lvl3pPr>
            <a:lvl4pPr>
              <a:defRPr b="0" i="0"/>
            </a:lvl4pPr>
            <a:lvl5pPr>
              <a:defRPr b="0" i="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FDFEDBE4-1FCA-3F4F-8BA5-65AE9F194191}"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E785BD-FFDD-7542-B5F5-9602D03C4DBE}" type="slidenum">
              <a:rPr lang="en-US" smtClean="0"/>
              <a:t>‹#›</a:t>
            </a:fld>
            <a:endParaRPr lang="en-US"/>
          </a:p>
        </p:txBody>
      </p:sp>
    </p:spTree>
    <p:extLst>
      <p:ext uri="{BB962C8B-B14F-4D97-AF65-F5344CB8AC3E}">
        <p14:creationId xmlns:p14="http://schemas.microsoft.com/office/powerpoint/2010/main" val="17935594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0" i="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lvl1pPr>
              <a:defRPr b="0" i="0"/>
            </a:lvl1pPr>
            <a:lvl2pPr>
              <a:defRPr b="0" i="0"/>
            </a:lvl2pPr>
            <a:lvl3pPr>
              <a:defRPr b="0" i="0"/>
            </a:lvl3pPr>
            <a:lvl4pPr>
              <a:defRPr b="0" i="0"/>
            </a:lvl4pPr>
            <a:lvl5pPr>
              <a:defRPr b="0" i="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0" i="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lvl1pPr>
              <a:defRPr b="0" i="0"/>
            </a:lvl1pPr>
            <a:lvl2pPr>
              <a:defRPr b="0" i="0"/>
            </a:lvl2pPr>
            <a:lvl3pPr>
              <a:defRPr b="0" i="0"/>
            </a:lvl3pPr>
            <a:lvl4pPr>
              <a:defRPr b="0" i="0"/>
            </a:lvl4pPr>
            <a:lvl5pPr>
              <a:defRPr b="0" i="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FDFEDBE4-1FCA-3F4F-8BA5-65AE9F194191}" type="datetimeFigureOut">
              <a:rPr lang="en-US" smtClean="0"/>
              <a:t>7/11/2023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E785BD-FFDD-7542-B5F5-9602D03C4DBE}" type="slidenum">
              <a:rPr lang="en-US" smtClean="0"/>
              <a:t>‹#›</a:t>
            </a:fld>
            <a:endParaRPr lang="en-US"/>
          </a:p>
        </p:txBody>
      </p:sp>
    </p:spTree>
    <p:extLst>
      <p:ext uri="{BB962C8B-B14F-4D97-AF65-F5344CB8AC3E}">
        <p14:creationId xmlns:p14="http://schemas.microsoft.com/office/powerpoint/2010/main" val="8956143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FDFEDBE4-1FCA-3F4F-8BA5-65AE9F194191}" type="datetimeFigureOut">
              <a:rPr lang="en-US" smtClean="0"/>
              <a:t>7/11/2023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E785BD-FFDD-7542-B5F5-9602D03C4DBE}" type="slidenum">
              <a:rPr lang="en-US" smtClean="0"/>
              <a:t>‹#›</a:t>
            </a:fld>
            <a:endParaRPr lang="en-US"/>
          </a:p>
        </p:txBody>
      </p:sp>
    </p:spTree>
    <p:extLst>
      <p:ext uri="{BB962C8B-B14F-4D97-AF65-F5344CB8AC3E}">
        <p14:creationId xmlns:p14="http://schemas.microsoft.com/office/powerpoint/2010/main" val="37678298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EDBE4-1FCA-3F4F-8BA5-65AE9F194191}" type="datetimeFigureOut">
              <a:rPr lang="en-US" smtClean="0"/>
              <a:t>7/11/2023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E785BD-FFDD-7542-B5F5-9602D03C4DBE}" type="slidenum">
              <a:rPr lang="en-US" smtClean="0"/>
              <a:t>‹#›</a:t>
            </a:fld>
            <a:endParaRPr lang="en-US"/>
          </a:p>
        </p:txBody>
      </p:sp>
    </p:spTree>
    <p:extLst>
      <p:ext uri="{BB962C8B-B14F-4D97-AF65-F5344CB8AC3E}">
        <p14:creationId xmlns:p14="http://schemas.microsoft.com/office/powerpoint/2010/main" val="29518647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2400" b="0" i="0"/>
            </a:lvl1pPr>
            <a:lvl2pPr>
              <a:defRPr sz="2100" b="0" i="0"/>
            </a:lvl2pPr>
            <a:lvl3pPr>
              <a:defRPr sz="1800" b="0" i="0"/>
            </a:lvl3pPr>
            <a:lvl4pPr>
              <a:defRPr sz="1500" b="0" i="0"/>
            </a:lvl4pPr>
            <a:lvl5pPr>
              <a:defRPr sz="1500" b="0" i="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b="0" i="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DFEDBE4-1FCA-3F4F-8BA5-65AE9F194191}"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E785BD-FFDD-7542-B5F5-9602D03C4DBE}" type="slidenum">
              <a:rPr lang="en-US" smtClean="0"/>
              <a:t>‹#›</a:t>
            </a:fld>
            <a:endParaRPr lang="en-US"/>
          </a:p>
        </p:txBody>
      </p:sp>
    </p:spTree>
    <p:extLst>
      <p:ext uri="{BB962C8B-B14F-4D97-AF65-F5344CB8AC3E}">
        <p14:creationId xmlns:p14="http://schemas.microsoft.com/office/powerpoint/2010/main" val="6485373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b="0" i="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b="0" i="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DFEDBE4-1FCA-3F4F-8BA5-65AE9F194191}"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E785BD-FFDD-7542-B5F5-9602D03C4DBE}" type="slidenum">
              <a:rPr lang="en-US" smtClean="0"/>
              <a:t>‹#›</a:t>
            </a:fld>
            <a:endParaRPr lang="en-US"/>
          </a:p>
        </p:txBody>
      </p:sp>
    </p:spTree>
    <p:extLst>
      <p:ext uri="{BB962C8B-B14F-4D97-AF65-F5344CB8AC3E}">
        <p14:creationId xmlns:p14="http://schemas.microsoft.com/office/powerpoint/2010/main" val="3214652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C4B1DE-4933-40F4-8092-7EE6C2AC061A}"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B2D13E-34B7-4DC0-8CF0-558EC9F1873B}" type="slidenum">
              <a:rPr lang="en-US" smtClean="0"/>
              <a:t>‹#›</a:t>
            </a:fld>
            <a:endParaRPr lang="en-US"/>
          </a:p>
        </p:txBody>
      </p:sp>
    </p:spTree>
    <p:extLst>
      <p:ext uri="{BB962C8B-B14F-4D97-AF65-F5344CB8AC3E}">
        <p14:creationId xmlns:p14="http://schemas.microsoft.com/office/powerpoint/2010/main" val="57946682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lvl1pPr>
              <a:defRPr b="0" i="0"/>
            </a:lvl1pPr>
            <a:lvl2pPr>
              <a:defRPr b="0" i="0"/>
            </a:lvl2pPr>
            <a:lvl3pPr>
              <a:defRPr b="0" i="0"/>
            </a:lvl3pPr>
            <a:lvl4pPr>
              <a:defRPr b="0" i="0"/>
            </a:lvl4pPr>
            <a:lvl5pPr>
              <a:defRPr b="0" i="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DFEDBE4-1FCA-3F4F-8BA5-65AE9F194191}"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785BD-FFDD-7542-B5F5-9602D03C4DBE}" type="slidenum">
              <a:rPr lang="en-US" smtClean="0"/>
              <a:t>‹#›</a:t>
            </a:fld>
            <a:endParaRPr lang="en-US"/>
          </a:p>
        </p:txBody>
      </p:sp>
    </p:spTree>
    <p:extLst>
      <p:ext uri="{BB962C8B-B14F-4D97-AF65-F5344CB8AC3E}">
        <p14:creationId xmlns:p14="http://schemas.microsoft.com/office/powerpoint/2010/main" val="33934698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lvl1pPr>
              <a:defRPr b="0" i="0"/>
            </a:lvl1pPr>
            <a:lvl2pPr>
              <a:defRPr b="0" i="0"/>
            </a:lvl2pPr>
            <a:lvl3pPr>
              <a:defRPr b="0" i="0"/>
            </a:lvl3pPr>
            <a:lvl4pPr>
              <a:defRPr b="0" i="0"/>
            </a:lvl4pPr>
            <a:lvl5pPr>
              <a:defRPr b="0" i="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DFEDBE4-1FCA-3F4F-8BA5-65AE9F194191}"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785BD-FFDD-7542-B5F5-9602D03C4DBE}" type="slidenum">
              <a:rPr lang="en-US" smtClean="0"/>
              <a:t>‹#›</a:t>
            </a:fld>
            <a:endParaRPr lang="en-US"/>
          </a:p>
        </p:txBody>
      </p:sp>
    </p:spTree>
    <p:extLst>
      <p:ext uri="{BB962C8B-B14F-4D97-AF65-F5344CB8AC3E}">
        <p14:creationId xmlns:p14="http://schemas.microsoft.com/office/powerpoint/2010/main" val="3849921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4B1DE-4933-40F4-8092-7EE6C2AC061A}" type="datetimeFigureOut">
              <a:rPr lang="en-US" smtClean="0"/>
              <a:t>7/11/2023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2D13E-34B7-4DC0-8CF0-558EC9F1873B}" type="slidenum">
              <a:rPr lang="en-US" smtClean="0"/>
              <a:t>‹#›</a:t>
            </a:fld>
            <a:endParaRPr lang="en-US"/>
          </a:p>
        </p:txBody>
      </p:sp>
    </p:spTree>
    <p:extLst>
      <p:ext uri="{BB962C8B-B14F-4D97-AF65-F5344CB8AC3E}">
        <p14:creationId xmlns:p14="http://schemas.microsoft.com/office/powerpoint/2010/main" val="78836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7EE704C-F28C-A340-8FAE-0DB7997987EF}" type="datetimeFigureOut">
              <a:rPr kumimoji="1" lang="ja-JP" altLang="en-US" smtClean="0">
                <a:solidFill>
                  <a:prstClr val="black">
                    <a:tint val="75000"/>
                  </a:prstClr>
                </a:solidFill>
              </a:rPr>
              <a:pPr defTabSz="457200"/>
              <a:t>2023/7/11</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8234446-ABE2-7947-9F84-9C1E6D7F71A2}" type="slidenum">
              <a:rPr kumimoji="1" lang="ja-JP" altLang="en-US" smtClean="0">
                <a:solidFill>
                  <a:prstClr val="black">
                    <a:tint val="75000"/>
                  </a:prstClr>
                </a:solidFill>
              </a:rPr>
              <a:pPr defTabSz="457200"/>
              <a:t>‹#›</a:t>
            </a:fld>
            <a:endParaRPr kumimoji="1" lang="ja-JP" altLang="en-US">
              <a:solidFill>
                <a:prstClr val="black">
                  <a:tint val="75000"/>
                </a:prstClr>
              </a:solidFill>
            </a:endParaRPr>
          </a:p>
        </p:txBody>
      </p:sp>
    </p:spTree>
    <p:extLst>
      <p:ext uri="{BB962C8B-B14F-4D97-AF65-F5344CB8AC3E}">
        <p14:creationId xmlns:p14="http://schemas.microsoft.com/office/powerpoint/2010/main" val="1180373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36835" y="-10045"/>
            <a:ext cx="9062516" cy="67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96427" tIns="0" rIns="115713" bIns="0" numCol="1" anchor="ctr" anchorCtr="0" compatLnSpc="1">
            <a:prstTxWarp prst="textNoShape">
              <a:avLst/>
            </a:prstTxWarp>
          </a:bodyPr>
          <a:lstStyle/>
          <a:p>
            <a:pPr lvl="0"/>
            <a:r>
              <a:rPr lang="en-US">
                <a:sym typeface="Arial" charset="0"/>
              </a:rPr>
              <a:t>Title Text</a:t>
            </a:r>
          </a:p>
        </p:txBody>
      </p:sp>
    </p:spTree>
    <p:extLst>
      <p:ext uri="{BB962C8B-B14F-4D97-AF65-F5344CB8AC3E}">
        <p14:creationId xmlns:p14="http://schemas.microsoft.com/office/powerpoint/2010/main" val="33921984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marL="17858" algn="ctr" rtl="0" fontAlgn="base">
        <a:spcBef>
          <a:spcPct val="0"/>
        </a:spcBef>
        <a:spcAft>
          <a:spcPct val="0"/>
        </a:spcAft>
        <a:defRPr sz="3700">
          <a:solidFill>
            <a:schemeClr val="tx1"/>
          </a:solidFill>
          <a:latin typeface="+mj-lt"/>
          <a:ea typeface="+mj-ea"/>
          <a:cs typeface="+mj-cs"/>
          <a:sym typeface="Arial" charset="0"/>
        </a:defRPr>
      </a:lvl1pPr>
      <a:lvl2pPr marL="17858" algn="ctr" rtl="0" fontAlgn="base">
        <a:spcBef>
          <a:spcPct val="0"/>
        </a:spcBef>
        <a:spcAft>
          <a:spcPct val="0"/>
        </a:spcAft>
        <a:defRPr sz="3700">
          <a:solidFill>
            <a:schemeClr val="tx1"/>
          </a:solidFill>
          <a:latin typeface="Arial" charset="0"/>
          <a:cs typeface="Arial" charset="0"/>
          <a:sym typeface="Arial" charset="0"/>
        </a:defRPr>
      </a:lvl2pPr>
      <a:lvl3pPr marL="17858" algn="ctr" rtl="0" fontAlgn="base">
        <a:spcBef>
          <a:spcPct val="0"/>
        </a:spcBef>
        <a:spcAft>
          <a:spcPct val="0"/>
        </a:spcAft>
        <a:defRPr sz="3700">
          <a:solidFill>
            <a:schemeClr val="tx1"/>
          </a:solidFill>
          <a:latin typeface="Arial" charset="0"/>
          <a:cs typeface="Arial" charset="0"/>
          <a:sym typeface="Arial" charset="0"/>
        </a:defRPr>
      </a:lvl3pPr>
      <a:lvl4pPr marL="17858" algn="ctr" rtl="0" fontAlgn="base">
        <a:spcBef>
          <a:spcPct val="0"/>
        </a:spcBef>
        <a:spcAft>
          <a:spcPct val="0"/>
        </a:spcAft>
        <a:defRPr sz="3700">
          <a:solidFill>
            <a:schemeClr val="tx1"/>
          </a:solidFill>
          <a:latin typeface="Arial" charset="0"/>
          <a:cs typeface="Arial" charset="0"/>
          <a:sym typeface="Arial" charset="0"/>
        </a:defRPr>
      </a:lvl4pPr>
      <a:lvl5pPr marL="17858" algn="ctr" rtl="0" fontAlgn="base">
        <a:spcBef>
          <a:spcPct val="0"/>
        </a:spcBef>
        <a:spcAft>
          <a:spcPct val="0"/>
        </a:spcAft>
        <a:defRPr sz="3700">
          <a:solidFill>
            <a:schemeClr val="tx1"/>
          </a:solidFill>
          <a:latin typeface="Arial" charset="0"/>
          <a:cs typeface="Arial" charset="0"/>
          <a:sym typeface="Arial" charset="0"/>
        </a:defRPr>
      </a:lvl5pPr>
      <a:lvl6pPr marL="339298" algn="ctr" rtl="0" fontAlgn="base">
        <a:spcBef>
          <a:spcPct val="0"/>
        </a:spcBef>
        <a:spcAft>
          <a:spcPct val="0"/>
        </a:spcAft>
        <a:defRPr sz="3700">
          <a:solidFill>
            <a:schemeClr val="tx1"/>
          </a:solidFill>
          <a:latin typeface="Arial" charset="0"/>
          <a:cs typeface="Arial" charset="0"/>
          <a:sym typeface="Arial" charset="0"/>
        </a:defRPr>
      </a:lvl6pPr>
      <a:lvl7pPr marL="660739" algn="ctr" rtl="0" fontAlgn="base">
        <a:spcBef>
          <a:spcPct val="0"/>
        </a:spcBef>
        <a:spcAft>
          <a:spcPct val="0"/>
        </a:spcAft>
        <a:defRPr sz="3700">
          <a:solidFill>
            <a:schemeClr val="tx1"/>
          </a:solidFill>
          <a:latin typeface="Arial" charset="0"/>
          <a:cs typeface="Arial" charset="0"/>
          <a:sym typeface="Arial" charset="0"/>
        </a:defRPr>
      </a:lvl7pPr>
      <a:lvl8pPr marL="982181" algn="ctr" rtl="0" fontAlgn="base">
        <a:spcBef>
          <a:spcPct val="0"/>
        </a:spcBef>
        <a:spcAft>
          <a:spcPct val="0"/>
        </a:spcAft>
        <a:defRPr sz="3700">
          <a:solidFill>
            <a:schemeClr val="tx1"/>
          </a:solidFill>
          <a:latin typeface="Arial" charset="0"/>
          <a:cs typeface="Arial" charset="0"/>
          <a:sym typeface="Arial" charset="0"/>
        </a:defRPr>
      </a:lvl8pPr>
      <a:lvl9pPr marL="1303621" algn="ctr" rtl="0" fontAlgn="base">
        <a:spcBef>
          <a:spcPct val="0"/>
        </a:spcBef>
        <a:spcAft>
          <a:spcPct val="0"/>
        </a:spcAft>
        <a:defRPr sz="3700">
          <a:solidFill>
            <a:schemeClr val="tx1"/>
          </a:solidFill>
          <a:latin typeface="Arial" charset="0"/>
          <a:cs typeface="Arial" charset="0"/>
          <a:sym typeface="Arial" charset="0"/>
        </a:defRPr>
      </a:lvl9pPr>
    </p:titleStyle>
    <p:bodyStyle>
      <a:lvl1pPr marL="619443" indent="-395105" algn="l" rtl="0" fontAlgn="base">
        <a:spcBef>
          <a:spcPts val="1687"/>
        </a:spcBef>
        <a:spcAft>
          <a:spcPct val="0"/>
        </a:spcAft>
        <a:buClr>
          <a:srgbClr val="000000"/>
        </a:buClr>
        <a:buSzPct val="171000"/>
        <a:buFont typeface="Lucida Grande" charset="0"/>
        <a:buChar char="•"/>
        <a:defRPr sz="3000">
          <a:solidFill>
            <a:schemeClr val="tx1"/>
          </a:solidFill>
          <a:latin typeface="+mn-lt"/>
          <a:ea typeface="+mn-ea"/>
          <a:cs typeface="+mn-cs"/>
          <a:sym typeface="Gill Sans" charset="0"/>
        </a:defRPr>
      </a:lvl1pPr>
      <a:lvl2pPr marL="929723" indent="-395105" algn="l" rtl="0" fontAlgn="base">
        <a:spcBef>
          <a:spcPts val="1687"/>
        </a:spcBef>
        <a:spcAft>
          <a:spcPct val="0"/>
        </a:spcAft>
        <a:buClr>
          <a:srgbClr val="000000"/>
        </a:buClr>
        <a:buSzPct val="171000"/>
        <a:buFont typeface="Lucida Grande" charset="0"/>
        <a:buChar char="•"/>
        <a:defRPr sz="3000">
          <a:solidFill>
            <a:schemeClr val="tx1"/>
          </a:solidFill>
          <a:latin typeface="+mn-lt"/>
          <a:sym typeface="Gill Sans" charset="0"/>
        </a:defRPr>
      </a:lvl2pPr>
      <a:lvl3pPr marL="1243351" indent="-396221" algn="l" rtl="0" fontAlgn="base">
        <a:spcBef>
          <a:spcPts val="1687"/>
        </a:spcBef>
        <a:spcAft>
          <a:spcPct val="0"/>
        </a:spcAft>
        <a:buClr>
          <a:srgbClr val="000000"/>
        </a:buClr>
        <a:buSzPct val="171000"/>
        <a:buFont typeface="Lucida Grande" charset="0"/>
        <a:buChar char="•"/>
        <a:defRPr sz="3000">
          <a:solidFill>
            <a:schemeClr val="tx1"/>
          </a:solidFill>
          <a:latin typeface="+mn-lt"/>
          <a:sym typeface="Gill Sans" charset="0"/>
        </a:defRPr>
      </a:lvl3pPr>
      <a:lvl4pPr marL="1555863" indent="-395105" algn="l" rtl="0" fontAlgn="base">
        <a:spcBef>
          <a:spcPts val="1687"/>
        </a:spcBef>
        <a:spcAft>
          <a:spcPct val="0"/>
        </a:spcAft>
        <a:buClr>
          <a:srgbClr val="000000"/>
        </a:buClr>
        <a:buSzPct val="171000"/>
        <a:buFont typeface="Lucida Grande" charset="0"/>
        <a:buChar char="•"/>
        <a:defRPr sz="3000">
          <a:solidFill>
            <a:schemeClr val="tx1"/>
          </a:solidFill>
          <a:latin typeface="+mn-lt"/>
          <a:sym typeface="Gill Sans" charset="0"/>
        </a:defRPr>
      </a:lvl4pPr>
      <a:lvl5pPr marL="1868375" indent="-395105" algn="l" rtl="0" fontAlgn="base">
        <a:spcBef>
          <a:spcPts val="1687"/>
        </a:spcBef>
        <a:spcAft>
          <a:spcPct val="0"/>
        </a:spcAft>
        <a:buClr>
          <a:srgbClr val="000000"/>
        </a:buClr>
        <a:buSzPct val="171000"/>
        <a:buFont typeface="Lucida Grande" charset="0"/>
        <a:buChar char="•"/>
        <a:defRPr sz="3000">
          <a:solidFill>
            <a:schemeClr val="tx1"/>
          </a:solidFill>
          <a:latin typeface="+mn-lt"/>
          <a:sym typeface="Gill Sans" charset="0"/>
        </a:defRPr>
      </a:lvl5pPr>
      <a:lvl6pPr marL="2189816" indent="-395105" algn="l" rtl="0" fontAlgn="base">
        <a:spcBef>
          <a:spcPts val="1687"/>
        </a:spcBef>
        <a:spcAft>
          <a:spcPct val="0"/>
        </a:spcAft>
        <a:buClr>
          <a:srgbClr val="000000"/>
        </a:buClr>
        <a:buSzPct val="171000"/>
        <a:buFont typeface="Lucida Grande" charset="0"/>
        <a:buChar char="•"/>
        <a:defRPr sz="3000">
          <a:solidFill>
            <a:schemeClr val="tx1"/>
          </a:solidFill>
          <a:latin typeface="+mn-lt"/>
          <a:sym typeface="Gill Sans" charset="0"/>
        </a:defRPr>
      </a:lvl6pPr>
      <a:lvl7pPr marL="2511257" indent="-395105" algn="l" rtl="0" fontAlgn="base">
        <a:spcBef>
          <a:spcPts val="1687"/>
        </a:spcBef>
        <a:spcAft>
          <a:spcPct val="0"/>
        </a:spcAft>
        <a:buClr>
          <a:srgbClr val="000000"/>
        </a:buClr>
        <a:buSzPct val="171000"/>
        <a:buFont typeface="Lucida Grande" charset="0"/>
        <a:buChar char="•"/>
        <a:defRPr sz="3000">
          <a:solidFill>
            <a:schemeClr val="tx1"/>
          </a:solidFill>
          <a:latin typeface="+mn-lt"/>
          <a:sym typeface="Gill Sans" charset="0"/>
        </a:defRPr>
      </a:lvl7pPr>
      <a:lvl8pPr marL="2832698" indent="-395105" algn="l" rtl="0" fontAlgn="base">
        <a:spcBef>
          <a:spcPts val="1687"/>
        </a:spcBef>
        <a:spcAft>
          <a:spcPct val="0"/>
        </a:spcAft>
        <a:buClr>
          <a:srgbClr val="000000"/>
        </a:buClr>
        <a:buSzPct val="171000"/>
        <a:buFont typeface="Lucida Grande" charset="0"/>
        <a:buChar char="•"/>
        <a:defRPr sz="3000">
          <a:solidFill>
            <a:schemeClr val="tx1"/>
          </a:solidFill>
          <a:latin typeface="+mn-lt"/>
          <a:sym typeface="Gill Sans" charset="0"/>
        </a:defRPr>
      </a:lvl8pPr>
      <a:lvl9pPr marL="3154138" indent="-395105" algn="l" rtl="0" fontAlgn="base">
        <a:spcBef>
          <a:spcPts val="1687"/>
        </a:spcBef>
        <a:spcAft>
          <a:spcPct val="0"/>
        </a:spcAft>
        <a:buClr>
          <a:srgbClr val="000000"/>
        </a:buClr>
        <a:buSzPct val="171000"/>
        <a:buFont typeface="Lucida Grande" charset="0"/>
        <a:buChar char="•"/>
        <a:defRPr sz="3000">
          <a:solidFill>
            <a:schemeClr val="tx1"/>
          </a:solidFill>
          <a:latin typeface="+mn-lt"/>
          <a:sym typeface="Gill Sans" charset="0"/>
        </a:defRPr>
      </a:lvl9pPr>
    </p:bodyStyle>
    <p:otherStyle>
      <a:defPPr>
        <a:defRPr lang="en-US"/>
      </a:defPPr>
      <a:lvl1pPr marL="0" algn="l" defTabSz="642882" rtl="0" eaLnBrk="1" latinLnBrk="0" hangingPunct="1">
        <a:defRPr sz="1300" kern="1200">
          <a:solidFill>
            <a:schemeClr val="tx1"/>
          </a:solidFill>
          <a:latin typeface="+mn-lt"/>
          <a:ea typeface="+mn-ea"/>
          <a:cs typeface="+mn-cs"/>
        </a:defRPr>
      </a:lvl1pPr>
      <a:lvl2pPr marL="321440" algn="l" defTabSz="642882" rtl="0" eaLnBrk="1" latinLnBrk="0" hangingPunct="1">
        <a:defRPr sz="1300" kern="1200">
          <a:solidFill>
            <a:schemeClr val="tx1"/>
          </a:solidFill>
          <a:latin typeface="+mn-lt"/>
          <a:ea typeface="+mn-ea"/>
          <a:cs typeface="+mn-cs"/>
        </a:defRPr>
      </a:lvl2pPr>
      <a:lvl3pPr marL="642882" algn="l" defTabSz="642882" rtl="0" eaLnBrk="1" latinLnBrk="0" hangingPunct="1">
        <a:defRPr sz="1300" kern="1200">
          <a:solidFill>
            <a:schemeClr val="tx1"/>
          </a:solidFill>
          <a:latin typeface="+mn-lt"/>
          <a:ea typeface="+mn-ea"/>
          <a:cs typeface="+mn-cs"/>
        </a:defRPr>
      </a:lvl3pPr>
      <a:lvl4pPr marL="964323" algn="l" defTabSz="642882" rtl="0" eaLnBrk="1" latinLnBrk="0" hangingPunct="1">
        <a:defRPr sz="1300" kern="1200">
          <a:solidFill>
            <a:schemeClr val="tx1"/>
          </a:solidFill>
          <a:latin typeface="+mn-lt"/>
          <a:ea typeface="+mn-ea"/>
          <a:cs typeface="+mn-cs"/>
        </a:defRPr>
      </a:lvl4pPr>
      <a:lvl5pPr marL="1285763" algn="l" defTabSz="642882" rtl="0" eaLnBrk="1" latinLnBrk="0" hangingPunct="1">
        <a:defRPr sz="1300" kern="1200">
          <a:solidFill>
            <a:schemeClr val="tx1"/>
          </a:solidFill>
          <a:latin typeface="+mn-lt"/>
          <a:ea typeface="+mn-ea"/>
          <a:cs typeface="+mn-cs"/>
        </a:defRPr>
      </a:lvl5pPr>
      <a:lvl6pPr marL="1607205" algn="l" defTabSz="642882" rtl="0" eaLnBrk="1" latinLnBrk="0" hangingPunct="1">
        <a:defRPr sz="1300" kern="1200">
          <a:solidFill>
            <a:schemeClr val="tx1"/>
          </a:solidFill>
          <a:latin typeface="+mn-lt"/>
          <a:ea typeface="+mn-ea"/>
          <a:cs typeface="+mn-cs"/>
        </a:defRPr>
      </a:lvl6pPr>
      <a:lvl7pPr marL="1928645" algn="l" defTabSz="642882" rtl="0" eaLnBrk="1" latinLnBrk="0" hangingPunct="1">
        <a:defRPr sz="1300" kern="1200">
          <a:solidFill>
            <a:schemeClr val="tx1"/>
          </a:solidFill>
          <a:latin typeface="+mn-lt"/>
          <a:ea typeface="+mn-ea"/>
          <a:cs typeface="+mn-cs"/>
        </a:defRPr>
      </a:lvl7pPr>
      <a:lvl8pPr marL="2250086" algn="l" defTabSz="642882" rtl="0" eaLnBrk="1" latinLnBrk="0" hangingPunct="1">
        <a:defRPr sz="1300" kern="1200">
          <a:solidFill>
            <a:schemeClr val="tx1"/>
          </a:solidFill>
          <a:latin typeface="+mn-lt"/>
          <a:ea typeface="+mn-ea"/>
          <a:cs typeface="+mn-cs"/>
        </a:defRPr>
      </a:lvl8pPr>
      <a:lvl9pPr marL="2571527" algn="l" defTabSz="642882"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E534C7D-0C67-48DF-8DF6-2275E262A9D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a:extLst>
              <a:ext uri="{FF2B5EF4-FFF2-40B4-BE49-F238E27FC236}">
                <a16:creationId xmlns:a16="http://schemas.microsoft.com/office/drawing/2014/main" id="{18077993-FA8C-4BDE-96A1-38726B6D841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a:extLst>
              <a:ext uri="{FF2B5EF4-FFF2-40B4-BE49-F238E27FC236}">
                <a16:creationId xmlns:a16="http://schemas.microsoft.com/office/drawing/2014/main" id="{5D053EFA-7E58-48A6-8552-13AE83B39F2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ltLang="zh-CN"/>
          </a:p>
        </p:txBody>
      </p:sp>
      <p:sp>
        <p:nvSpPr>
          <p:cNvPr id="1029" name="Rectangle 5">
            <a:extLst>
              <a:ext uri="{FF2B5EF4-FFF2-40B4-BE49-F238E27FC236}">
                <a16:creationId xmlns:a16="http://schemas.microsoft.com/office/drawing/2014/main" id="{9BE76716-1371-44EE-AB61-F5F767588C2C}"/>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zh-CN"/>
          </a:p>
        </p:txBody>
      </p:sp>
      <p:sp>
        <p:nvSpPr>
          <p:cNvPr id="1030" name="Rectangle 6">
            <a:extLst>
              <a:ext uri="{FF2B5EF4-FFF2-40B4-BE49-F238E27FC236}">
                <a16:creationId xmlns:a16="http://schemas.microsoft.com/office/drawing/2014/main" id="{51C19A64-C890-478E-85E2-73FD1C481F9C}"/>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60FB6099-49F0-4E3E-A955-396453CB9E87}" type="slidenum">
              <a:rPr lang="en-US" altLang="zh-CN"/>
              <a:pPr>
                <a:defRPr/>
              </a:pPr>
              <a:t>‹#›</a:t>
            </a:fld>
            <a:endParaRPr lang="en-US" altLang="zh-CN"/>
          </a:p>
        </p:txBody>
      </p:sp>
    </p:spTree>
    <p:extLst>
      <p:ext uri="{BB962C8B-B14F-4D97-AF65-F5344CB8AC3E}">
        <p14:creationId xmlns:p14="http://schemas.microsoft.com/office/powerpoint/2010/main" val="183043313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SimSun" pitchFamily="2" charset="-122"/>
        </a:defRPr>
      </a:lvl2pPr>
      <a:lvl3pPr algn="ctr" rtl="0" eaLnBrk="0" fontAlgn="base" hangingPunct="0">
        <a:spcBef>
          <a:spcPct val="0"/>
        </a:spcBef>
        <a:spcAft>
          <a:spcPct val="0"/>
        </a:spcAft>
        <a:defRPr sz="4400">
          <a:solidFill>
            <a:schemeClr val="tx2"/>
          </a:solidFill>
          <a:latin typeface="Arial" charset="0"/>
          <a:ea typeface="SimSun" pitchFamily="2" charset="-122"/>
        </a:defRPr>
      </a:lvl3pPr>
      <a:lvl4pPr algn="ctr" rtl="0" eaLnBrk="0" fontAlgn="base" hangingPunct="0">
        <a:spcBef>
          <a:spcPct val="0"/>
        </a:spcBef>
        <a:spcAft>
          <a:spcPct val="0"/>
        </a:spcAft>
        <a:defRPr sz="4400">
          <a:solidFill>
            <a:schemeClr val="tx2"/>
          </a:solidFill>
          <a:latin typeface="Arial" charset="0"/>
          <a:ea typeface="SimSun" pitchFamily="2" charset="-122"/>
        </a:defRPr>
      </a:lvl4pPr>
      <a:lvl5pPr algn="ctr" rtl="0" eaLnBrk="0" fontAlgn="base" hangingPunct="0">
        <a:spcBef>
          <a:spcPct val="0"/>
        </a:spcBef>
        <a:spcAft>
          <a:spcPct val="0"/>
        </a:spcAft>
        <a:defRPr sz="4400">
          <a:solidFill>
            <a:schemeClr val="tx2"/>
          </a:solidFill>
          <a:latin typeface="Arial" charset="0"/>
          <a:ea typeface="SimSun" pitchFamily="2" charset="-122"/>
        </a:defRPr>
      </a:lvl5pPr>
      <a:lvl6pPr marL="457200" algn="ctr" rtl="0" fontAlgn="base">
        <a:spcBef>
          <a:spcPct val="0"/>
        </a:spcBef>
        <a:spcAft>
          <a:spcPct val="0"/>
        </a:spcAft>
        <a:defRPr sz="4400">
          <a:solidFill>
            <a:schemeClr val="tx2"/>
          </a:solidFill>
          <a:latin typeface="Arial" charset="0"/>
          <a:ea typeface="SimSun" pitchFamily="2" charset="-122"/>
        </a:defRPr>
      </a:lvl6pPr>
      <a:lvl7pPr marL="914400" algn="ctr" rtl="0" fontAlgn="base">
        <a:spcBef>
          <a:spcPct val="0"/>
        </a:spcBef>
        <a:spcAft>
          <a:spcPct val="0"/>
        </a:spcAft>
        <a:defRPr sz="4400">
          <a:solidFill>
            <a:schemeClr val="tx2"/>
          </a:solidFill>
          <a:latin typeface="Arial" charset="0"/>
          <a:ea typeface="SimSun" pitchFamily="2" charset="-122"/>
        </a:defRPr>
      </a:lvl7pPr>
      <a:lvl8pPr marL="1371600" algn="ctr" rtl="0" fontAlgn="base">
        <a:spcBef>
          <a:spcPct val="0"/>
        </a:spcBef>
        <a:spcAft>
          <a:spcPct val="0"/>
        </a:spcAft>
        <a:defRPr sz="4400">
          <a:solidFill>
            <a:schemeClr val="tx2"/>
          </a:solidFill>
          <a:latin typeface="Arial" charset="0"/>
          <a:ea typeface="SimSun" pitchFamily="2" charset="-122"/>
        </a:defRPr>
      </a:lvl8pPr>
      <a:lvl9pPr marL="1828800" algn="ctr" rtl="0" fontAlgn="base">
        <a:spcBef>
          <a:spcPct val="0"/>
        </a:spcBef>
        <a:spcAft>
          <a:spcPct val="0"/>
        </a:spcAft>
        <a:defRPr sz="4400">
          <a:solidFill>
            <a:schemeClr val="tx2"/>
          </a:solidFill>
          <a:latin typeface="Arial" charset="0"/>
          <a:ea typeface="SimSun"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S PGothic" pitchFamily="34"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S PGothic" pitchFamily="34"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S PGothic" pitchFamily="34" charset="-128"/>
              </a:defRPr>
            </a:lvl1pPr>
          </a:lstStyle>
          <a:p>
            <a:pPr>
              <a:defRPr/>
            </a:pPr>
            <a:fld id="{2FB66DB4-CC3A-4F3A-A29F-883D7315E851}" type="slidenum">
              <a:rPr lang="ja-JP" altLang="en-US"/>
              <a:pPr>
                <a:defRPr/>
              </a:pPr>
              <a:t>‹#›</a:t>
            </a:fld>
            <a:endParaRPr lang="en-US" altLang="ja-JP"/>
          </a:p>
        </p:txBody>
      </p:sp>
    </p:spTree>
    <p:extLst>
      <p:ext uri="{BB962C8B-B14F-4D97-AF65-F5344CB8AC3E}">
        <p14:creationId xmlns:p14="http://schemas.microsoft.com/office/powerpoint/2010/main" val="75194945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15867B-B9F3-49AB-BB22-910DE1DF6959}" type="slidenum">
              <a:rPr lang="en-US" altLang="en-US" smtClean="0"/>
              <a:pPr/>
              <a:t>‹#›</a:t>
            </a:fld>
            <a:endParaRPr lang="en-US" altLang="en-US"/>
          </a:p>
        </p:txBody>
      </p:sp>
    </p:spTree>
    <p:extLst>
      <p:ext uri="{BB962C8B-B14F-4D97-AF65-F5344CB8AC3E}">
        <p14:creationId xmlns:p14="http://schemas.microsoft.com/office/powerpoint/2010/main" val="328043754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10046" y="44649"/>
            <a:ext cx="9089305" cy="46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96427" tIns="0" rIns="115713" bIns="0" numCol="1" anchor="ctr" anchorCtr="0" compatLnSpc="1">
            <a:prstTxWarp prst="textNoShape">
              <a:avLst/>
            </a:prstTxWarp>
          </a:bodyPr>
          <a:lstStyle/>
          <a:p>
            <a:pPr lvl="0"/>
            <a:r>
              <a:rPr lang="en-US">
                <a:sym typeface="Arial" charset="0"/>
              </a:rPr>
              <a:t>Title Text</a:t>
            </a:r>
          </a:p>
        </p:txBody>
      </p:sp>
    </p:spTree>
    <p:extLst>
      <p:ext uri="{BB962C8B-B14F-4D97-AF65-F5344CB8AC3E}">
        <p14:creationId xmlns:p14="http://schemas.microsoft.com/office/powerpoint/2010/main" val="2230145057"/>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p:txStyles>
    <p:titleStyle>
      <a:lvl1pPr marL="17858" algn="ctr" rtl="0" fontAlgn="base">
        <a:spcBef>
          <a:spcPct val="0"/>
        </a:spcBef>
        <a:spcAft>
          <a:spcPct val="0"/>
        </a:spcAft>
        <a:defRPr sz="3400">
          <a:solidFill>
            <a:schemeClr val="tx1"/>
          </a:solidFill>
          <a:latin typeface="+mj-lt"/>
          <a:ea typeface="+mj-ea"/>
          <a:cs typeface="+mj-cs"/>
          <a:sym typeface="Arial" charset="0"/>
        </a:defRPr>
      </a:lvl1pPr>
      <a:lvl2pPr marL="17858" algn="ctr" rtl="0" fontAlgn="base">
        <a:spcBef>
          <a:spcPct val="0"/>
        </a:spcBef>
        <a:spcAft>
          <a:spcPct val="0"/>
        </a:spcAft>
        <a:defRPr sz="3400">
          <a:solidFill>
            <a:schemeClr val="tx1"/>
          </a:solidFill>
          <a:latin typeface="Arial" charset="0"/>
          <a:cs typeface="Arial" charset="0"/>
          <a:sym typeface="Arial" charset="0"/>
        </a:defRPr>
      </a:lvl2pPr>
      <a:lvl3pPr marL="17858" algn="ctr" rtl="0" fontAlgn="base">
        <a:spcBef>
          <a:spcPct val="0"/>
        </a:spcBef>
        <a:spcAft>
          <a:spcPct val="0"/>
        </a:spcAft>
        <a:defRPr sz="3400">
          <a:solidFill>
            <a:schemeClr val="tx1"/>
          </a:solidFill>
          <a:latin typeface="Arial" charset="0"/>
          <a:cs typeface="Arial" charset="0"/>
          <a:sym typeface="Arial" charset="0"/>
        </a:defRPr>
      </a:lvl3pPr>
      <a:lvl4pPr marL="17858" algn="ctr" rtl="0" fontAlgn="base">
        <a:spcBef>
          <a:spcPct val="0"/>
        </a:spcBef>
        <a:spcAft>
          <a:spcPct val="0"/>
        </a:spcAft>
        <a:defRPr sz="3400">
          <a:solidFill>
            <a:schemeClr val="tx1"/>
          </a:solidFill>
          <a:latin typeface="Arial" charset="0"/>
          <a:cs typeface="Arial" charset="0"/>
          <a:sym typeface="Arial" charset="0"/>
        </a:defRPr>
      </a:lvl4pPr>
      <a:lvl5pPr marL="17858" algn="ctr" rtl="0" fontAlgn="base">
        <a:spcBef>
          <a:spcPct val="0"/>
        </a:spcBef>
        <a:spcAft>
          <a:spcPct val="0"/>
        </a:spcAft>
        <a:defRPr sz="3400">
          <a:solidFill>
            <a:schemeClr val="tx1"/>
          </a:solidFill>
          <a:latin typeface="Arial" charset="0"/>
          <a:cs typeface="Arial" charset="0"/>
          <a:sym typeface="Arial" charset="0"/>
        </a:defRPr>
      </a:lvl5pPr>
      <a:lvl6pPr marL="339298" algn="ctr" rtl="0" fontAlgn="base">
        <a:spcBef>
          <a:spcPct val="0"/>
        </a:spcBef>
        <a:spcAft>
          <a:spcPct val="0"/>
        </a:spcAft>
        <a:defRPr sz="3400">
          <a:solidFill>
            <a:schemeClr val="tx1"/>
          </a:solidFill>
          <a:latin typeface="Arial" charset="0"/>
          <a:cs typeface="Arial" charset="0"/>
          <a:sym typeface="Arial" charset="0"/>
        </a:defRPr>
      </a:lvl6pPr>
      <a:lvl7pPr marL="660739" algn="ctr" rtl="0" fontAlgn="base">
        <a:spcBef>
          <a:spcPct val="0"/>
        </a:spcBef>
        <a:spcAft>
          <a:spcPct val="0"/>
        </a:spcAft>
        <a:defRPr sz="3400">
          <a:solidFill>
            <a:schemeClr val="tx1"/>
          </a:solidFill>
          <a:latin typeface="Arial" charset="0"/>
          <a:cs typeface="Arial" charset="0"/>
          <a:sym typeface="Arial" charset="0"/>
        </a:defRPr>
      </a:lvl7pPr>
      <a:lvl8pPr marL="982181" algn="ctr" rtl="0" fontAlgn="base">
        <a:spcBef>
          <a:spcPct val="0"/>
        </a:spcBef>
        <a:spcAft>
          <a:spcPct val="0"/>
        </a:spcAft>
        <a:defRPr sz="3400">
          <a:solidFill>
            <a:schemeClr val="tx1"/>
          </a:solidFill>
          <a:latin typeface="Arial" charset="0"/>
          <a:cs typeface="Arial" charset="0"/>
          <a:sym typeface="Arial" charset="0"/>
        </a:defRPr>
      </a:lvl8pPr>
      <a:lvl9pPr marL="1303621" algn="ctr" rtl="0" fontAlgn="base">
        <a:spcBef>
          <a:spcPct val="0"/>
        </a:spcBef>
        <a:spcAft>
          <a:spcPct val="0"/>
        </a:spcAft>
        <a:defRPr sz="3400">
          <a:solidFill>
            <a:schemeClr val="tx1"/>
          </a:solidFill>
          <a:latin typeface="Arial" charset="0"/>
          <a:cs typeface="Arial" charset="0"/>
          <a:sym typeface="Arial" charset="0"/>
        </a:defRPr>
      </a:lvl9pPr>
    </p:titleStyle>
    <p:bodyStyle>
      <a:lvl1pPr marL="619443" indent="-395105" algn="l" rtl="0" fontAlgn="base">
        <a:spcBef>
          <a:spcPts val="1687"/>
        </a:spcBef>
        <a:spcAft>
          <a:spcPct val="0"/>
        </a:spcAft>
        <a:buClr>
          <a:srgbClr val="000000"/>
        </a:buClr>
        <a:buSzPct val="171000"/>
        <a:buFont typeface="Lucida Grande" charset="0"/>
        <a:buChar char="•"/>
        <a:defRPr sz="3000">
          <a:solidFill>
            <a:schemeClr val="tx1"/>
          </a:solidFill>
          <a:latin typeface="+mn-lt"/>
          <a:ea typeface="+mn-ea"/>
          <a:cs typeface="+mn-cs"/>
          <a:sym typeface="Gill Sans" charset="0"/>
        </a:defRPr>
      </a:lvl1pPr>
      <a:lvl2pPr marL="929723" indent="-395105" algn="l" rtl="0" fontAlgn="base">
        <a:spcBef>
          <a:spcPts val="1687"/>
        </a:spcBef>
        <a:spcAft>
          <a:spcPct val="0"/>
        </a:spcAft>
        <a:buClr>
          <a:srgbClr val="000000"/>
        </a:buClr>
        <a:buSzPct val="171000"/>
        <a:buFont typeface="Lucida Grande" charset="0"/>
        <a:buChar char="•"/>
        <a:defRPr sz="3000">
          <a:solidFill>
            <a:schemeClr val="tx1"/>
          </a:solidFill>
          <a:latin typeface="+mn-lt"/>
          <a:sym typeface="Gill Sans" charset="0"/>
        </a:defRPr>
      </a:lvl2pPr>
      <a:lvl3pPr marL="1243351" indent="-396221" algn="l" rtl="0" fontAlgn="base">
        <a:spcBef>
          <a:spcPts val="1687"/>
        </a:spcBef>
        <a:spcAft>
          <a:spcPct val="0"/>
        </a:spcAft>
        <a:buClr>
          <a:srgbClr val="000000"/>
        </a:buClr>
        <a:buSzPct val="171000"/>
        <a:buFont typeface="Lucida Grande" charset="0"/>
        <a:buChar char="•"/>
        <a:defRPr sz="3000">
          <a:solidFill>
            <a:schemeClr val="tx1"/>
          </a:solidFill>
          <a:latin typeface="+mn-lt"/>
          <a:sym typeface="Gill Sans" charset="0"/>
        </a:defRPr>
      </a:lvl3pPr>
      <a:lvl4pPr marL="1555863" indent="-395105" algn="l" rtl="0" fontAlgn="base">
        <a:spcBef>
          <a:spcPts val="1687"/>
        </a:spcBef>
        <a:spcAft>
          <a:spcPct val="0"/>
        </a:spcAft>
        <a:buClr>
          <a:srgbClr val="000000"/>
        </a:buClr>
        <a:buSzPct val="171000"/>
        <a:buFont typeface="Lucida Grande" charset="0"/>
        <a:buChar char="•"/>
        <a:defRPr sz="3000">
          <a:solidFill>
            <a:schemeClr val="tx1"/>
          </a:solidFill>
          <a:latin typeface="+mn-lt"/>
          <a:sym typeface="Gill Sans" charset="0"/>
        </a:defRPr>
      </a:lvl4pPr>
      <a:lvl5pPr marL="1868375" indent="-395105" algn="l" rtl="0" fontAlgn="base">
        <a:spcBef>
          <a:spcPts val="1687"/>
        </a:spcBef>
        <a:spcAft>
          <a:spcPct val="0"/>
        </a:spcAft>
        <a:buClr>
          <a:srgbClr val="000000"/>
        </a:buClr>
        <a:buSzPct val="171000"/>
        <a:buFont typeface="Lucida Grande" charset="0"/>
        <a:buChar char="•"/>
        <a:defRPr sz="3000">
          <a:solidFill>
            <a:schemeClr val="tx1"/>
          </a:solidFill>
          <a:latin typeface="+mn-lt"/>
          <a:sym typeface="Gill Sans" charset="0"/>
        </a:defRPr>
      </a:lvl5pPr>
      <a:lvl6pPr marL="2189816" indent="-395105" algn="l" rtl="0" fontAlgn="base">
        <a:spcBef>
          <a:spcPts val="1687"/>
        </a:spcBef>
        <a:spcAft>
          <a:spcPct val="0"/>
        </a:spcAft>
        <a:buClr>
          <a:srgbClr val="000000"/>
        </a:buClr>
        <a:buSzPct val="171000"/>
        <a:buFont typeface="Lucida Grande" charset="0"/>
        <a:buChar char="•"/>
        <a:defRPr sz="3000">
          <a:solidFill>
            <a:schemeClr val="tx1"/>
          </a:solidFill>
          <a:latin typeface="+mn-lt"/>
          <a:sym typeface="Gill Sans" charset="0"/>
        </a:defRPr>
      </a:lvl6pPr>
      <a:lvl7pPr marL="2511257" indent="-395105" algn="l" rtl="0" fontAlgn="base">
        <a:spcBef>
          <a:spcPts val="1687"/>
        </a:spcBef>
        <a:spcAft>
          <a:spcPct val="0"/>
        </a:spcAft>
        <a:buClr>
          <a:srgbClr val="000000"/>
        </a:buClr>
        <a:buSzPct val="171000"/>
        <a:buFont typeface="Lucida Grande" charset="0"/>
        <a:buChar char="•"/>
        <a:defRPr sz="3000">
          <a:solidFill>
            <a:schemeClr val="tx1"/>
          </a:solidFill>
          <a:latin typeface="+mn-lt"/>
          <a:sym typeface="Gill Sans" charset="0"/>
        </a:defRPr>
      </a:lvl7pPr>
      <a:lvl8pPr marL="2832698" indent="-395105" algn="l" rtl="0" fontAlgn="base">
        <a:spcBef>
          <a:spcPts val="1687"/>
        </a:spcBef>
        <a:spcAft>
          <a:spcPct val="0"/>
        </a:spcAft>
        <a:buClr>
          <a:srgbClr val="000000"/>
        </a:buClr>
        <a:buSzPct val="171000"/>
        <a:buFont typeface="Lucida Grande" charset="0"/>
        <a:buChar char="•"/>
        <a:defRPr sz="3000">
          <a:solidFill>
            <a:schemeClr val="tx1"/>
          </a:solidFill>
          <a:latin typeface="+mn-lt"/>
          <a:sym typeface="Gill Sans" charset="0"/>
        </a:defRPr>
      </a:lvl8pPr>
      <a:lvl9pPr marL="3154138" indent="-395105" algn="l" rtl="0" fontAlgn="base">
        <a:spcBef>
          <a:spcPts val="1687"/>
        </a:spcBef>
        <a:spcAft>
          <a:spcPct val="0"/>
        </a:spcAft>
        <a:buClr>
          <a:srgbClr val="000000"/>
        </a:buClr>
        <a:buSzPct val="171000"/>
        <a:buFont typeface="Lucida Grande" charset="0"/>
        <a:buChar char="•"/>
        <a:defRPr sz="3000">
          <a:solidFill>
            <a:schemeClr val="tx1"/>
          </a:solidFill>
          <a:latin typeface="+mn-lt"/>
          <a:sym typeface="Gill Sans" charset="0"/>
        </a:defRPr>
      </a:lvl9pPr>
    </p:bodyStyle>
    <p:otherStyle>
      <a:defPPr>
        <a:defRPr lang="en-US"/>
      </a:defPPr>
      <a:lvl1pPr marL="0" algn="l" defTabSz="642882" rtl="0" eaLnBrk="1" latinLnBrk="0" hangingPunct="1">
        <a:defRPr sz="1300" kern="1200">
          <a:solidFill>
            <a:schemeClr val="tx1"/>
          </a:solidFill>
          <a:latin typeface="+mn-lt"/>
          <a:ea typeface="+mn-ea"/>
          <a:cs typeface="+mn-cs"/>
        </a:defRPr>
      </a:lvl1pPr>
      <a:lvl2pPr marL="321440" algn="l" defTabSz="642882" rtl="0" eaLnBrk="1" latinLnBrk="0" hangingPunct="1">
        <a:defRPr sz="1300" kern="1200">
          <a:solidFill>
            <a:schemeClr val="tx1"/>
          </a:solidFill>
          <a:latin typeface="+mn-lt"/>
          <a:ea typeface="+mn-ea"/>
          <a:cs typeface="+mn-cs"/>
        </a:defRPr>
      </a:lvl2pPr>
      <a:lvl3pPr marL="642882" algn="l" defTabSz="642882" rtl="0" eaLnBrk="1" latinLnBrk="0" hangingPunct="1">
        <a:defRPr sz="1300" kern="1200">
          <a:solidFill>
            <a:schemeClr val="tx1"/>
          </a:solidFill>
          <a:latin typeface="+mn-lt"/>
          <a:ea typeface="+mn-ea"/>
          <a:cs typeface="+mn-cs"/>
        </a:defRPr>
      </a:lvl3pPr>
      <a:lvl4pPr marL="964323" algn="l" defTabSz="642882" rtl="0" eaLnBrk="1" latinLnBrk="0" hangingPunct="1">
        <a:defRPr sz="1300" kern="1200">
          <a:solidFill>
            <a:schemeClr val="tx1"/>
          </a:solidFill>
          <a:latin typeface="+mn-lt"/>
          <a:ea typeface="+mn-ea"/>
          <a:cs typeface="+mn-cs"/>
        </a:defRPr>
      </a:lvl4pPr>
      <a:lvl5pPr marL="1285763" algn="l" defTabSz="642882" rtl="0" eaLnBrk="1" latinLnBrk="0" hangingPunct="1">
        <a:defRPr sz="1300" kern="1200">
          <a:solidFill>
            <a:schemeClr val="tx1"/>
          </a:solidFill>
          <a:latin typeface="+mn-lt"/>
          <a:ea typeface="+mn-ea"/>
          <a:cs typeface="+mn-cs"/>
        </a:defRPr>
      </a:lvl5pPr>
      <a:lvl6pPr marL="1607205" algn="l" defTabSz="642882" rtl="0" eaLnBrk="1" latinLnBrk="0" hangingPunct="1">
        <a:defRPr sz="1300" kern="1200">
          <a:solidFill>
            <a:schemeClr val="tx1"/>
          </a:solidFill>
          <a:latin typeface="+mn-lt"/>
          <a:ea typeface="+mn-ea"/>
          <a:cs typeface="+mn-cs"/>
        </a:defRPr>
      </a:lvl6pPr>
      <a:lvl7pPr marL="1928645" algn="l" defTabSz="642882" rtl="0" eaLnBrk="1" latinLnBrk="0" hangingPunct="1">
        <a:defRPr sz="1300" kern="1200">
          <a:solidFill>
            <a:schemeClr val="tx1"/>
          </a:solidFill>
          <a:latin typeface="+mn-lt"/>
          <a:ea typeface="+mn-ea"/>
          <a:cs typeface="+mn-cs"/>
        </a:defRPr>
      </a:lvl7pPr>
      <a:lvl8pPr marL="2250086" algn="l" defTabSz="642882" rtl="0" eaLnBrk="1" latinLnBrk="0" hangingPunct="1">
        <a:defRPr sz="1300" kern="1200">
          <a:solidFill>
            <a:schemeClr val="tx1"/>
          </a:solidFill>
          <a:latin typeface="+mn-lt"/>
          <a:ea typeface="+mn-ea"/>
          <a:cs typeface="+mn-cs"/>
        </a:defRPr>
      </a:lvl8pPr>
      <a:lvl9pPr marL="2571527" algn="l" defTabSz="642882" rtl="0" eaLnBrk="1" latinLnBrk="0" hangingPunct="1">
        <a:defRPr sz="13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b="0" i="0">
                <a:solidFill>
                  <a:schemeClr val="tx1">
                    <a:tint val="75000"/>
                  </a:schemeClr>
                </a:solidFill>
                <a:latin typeface="Avenir Next Medium" panose="020B0503020202020204" pitchFamily="34" charset="0"/>
              </a:defRPr>
            </a:lvl1pPr>
          </a:lstStyle>
          <a:p>
            <a:fld id="{FDFEDBE4-1FCA-3F4F-8BA5-65AE9F194191}" type="datetimeFigureOut">
              <a:rPr lang="en-US" smtClean="0"/>
              <a:pPr/>
              <a:t>7/11/2023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b="0" i="0">
                <a:solidFill>
                  <a:schemeClr val="tx1">
                    <a:tint val="75000"/>
                  </a:schemeClr>
                </a:solidFill>
                <a:latin typeface="Avenir Next Medium" panose="020B0503020202020204" pitchFamily="34" charset="0"/>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b="0" i="0">
                <a:solidFill>
                  <a:schemeClr val="tx1">
                    <a:tint val="75000"/>
                  </a:schemeClr>
                </a:solidFill>
                <a:latin typeface="Avenir Next Medium" panose="020B0503020202020204" pitchFamily="34" charset="0"/>
              </a:defRPr>
            </a:lvl1pPr>
          </a:lstStyle>
          <a:p>
            <a:fld id="{3EE785BD-FFDD-7542-B5F5-9602D03C4DBE}" type="slidenum">
              <a:rPr lang="en-US" smtClean="0"/>
              <a:pPr/>
              <a:t>‹#›</a:t>
            </a:fld>
            <a:endParaRPr lang="en-US"/>
          </a:p>
        </p:txBody>
      </p:sp>
    </p:spTree>
    <p:extLst>
      <p:ext uri="{BB962C8B-B14F-4D97-AF65-F5344CB8AC3E}">
        <p14:creationId xmlns:p14="http://schemas.microsoft.com/office/powerpoint/2010/main" val="148860179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685800" rtl="0" eaLnBrk="1" latinLnBrk="0" hangingPunct="1">
        <a:lnSpc>
          <a:spcPct val="90000"/>
        </a:lnSpc>
        <a:spcBef>
          <a:spcPct val="0"/>
        </a:spcBef>
        <a:buNone/>
        <a:defRPr kumimoji="1" sz="3300" b="0" i="0" kern="1200">
          <a:solidFill>
            <a:schemeClr val="tx1"/>
          </a:solidFill>
          <a:latin typeface="Avenir Next Medium" panose="020B0503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b="0" i="0" kern="1200">
          <a:solidFill>
            <a:schemeClr val="tx1"/>
          </a:solidFill>
          <a:latin typeface="Avenir Next Medium" panose="020B05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b="0" i="0" kern="1200">
          <a:solidFill>
            <a:schemeClr val="tx1"/>
          </a:solidFill>
          <a:latin typeface="Avenir Next Medium" panose="020B0503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b="0" i="0" kern="1200">
          <a:solidFill>
            <a:schemeClr val="tx1"/>
          </a:solidFill>
          <a:latin typeface="Avenir Next Medium" panose="020B0503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Avenir Next Medium" panose="020B0503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Avenir Next Medium" panose="020B05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51.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1.png"/><Relationship Id="rId1" Type="http://schemas.openxmlformats.org/officeDocument/2006/relationships/slideLayout" Target="../slideLayouts/slideLayout46.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6.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6.xml"/></Relationships>
</file>

<file path=ppt/slides/_rels/slide1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8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51.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9.xml"/><Relationship Id="rId6" Type="http://schemas.openxmlformats.org/officeDocument/2006/relationships/image" Target="../media/image18.png"/><Relationship Id="rId5" Type="http://schemas.openxmlformats.org/officeDocument/2006/relationships/image" Target="../media/image18.jpeg"/><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295400"/>
            <a:ext cx="8382000" cy="3903504"/>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srgbClr val="000000"/>
                </a:solidFill>
                <a:effectLst/>
                <a:uLnTx/>
                <a:uFillTx/>
                <a:latin typeface="Gill Sans"/>
                <a:ea typeface="+mn-ea"/>
                <a:cs typeface="+mn-cs"/>
              </a:rPr>
              <a:t>Atmospheric internal modes</a:t>
            </a: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srgbClr val="000000"/>
                </a:solidFill>
                <a:effectLst/>
                <a:uLnTx/>
                <a:uFillTx/>
                <a:latin typeface="Gill Sans"/>
                <a:ea typeface="+mn-ea"/>
                <a:cs typeface="+mn-cs"/>
              </a:rPr>
              <a:t>Lagged correlation analysis</a:t>
            </a: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srgbClr val="FFFFFF">
                    <a:lumMod val="65000"/>
                  </a:srgbClr>
                </a:solidFill>
                <a:effectLst/>
                <a:uLnTx/>
                <a:uFillTx/>
                <a:latin typeface="Gill Sans"/>
                <a:ea typeface="+mn-ea"/>
                <a:cs typeface="+mn-cs"/>
              </a:rPr>
              <a:t>Ocean dynamical effect</a:t>
            </a: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2800" b="1" i="0" u="none" strike="noStrike" kern="1200" cap="none" spc="0" normalizeH="0" baseline="0" noProof="0" dirty="0">
                <a:ln>
                  <a:noFill/>
                </a:ln>
                <a:solidFill>
                  <a:srgbClr val="FF0000"/>
                </a:solidFill>
                <a:effectLst/>
                <a:uLnTx/>
                <a:uFillTx/>
                <a:latin typeface="Gill Sans"/>
                <a:ea typeface="+mn-ea"/>
                <a:cs typeface="+mn-cs"/>
              </a:rPr>
              <a:t>Extratropical influence on tropical variability</a:t>
            </a:r>
            <a:br>
              <a:rPr kumimoji="0" lang="en-US" sz="2800" b="0" i="0" u="none" strike="noStrike" kern="1200" cap="none" spc="0" normalizeH="0" baseline="0" noProof="0" dirty="0">
                <a:ln>
                  <a:noFill/>
                </a:ln>
                <a:solidFill>
                  <a:srgbClr val="000000"/>
                </a:solidFill>
                <a:effectLst/>
                <a:uLnTx/>
                <a:uFillTx/>
                <a:latin typeface="Gill Sans"/>
                <a:ea typeface="+mn-ea"/>
                <a:cs typeface="+mn-cs"/>
              </a:rPr>
            </a:br>
            <a:r>
              <a:rPr kumimoji="0" lang="en-US" sz="2800" b="0" i="0" u="none" strike="noStrike" kern="1200" cap="none" spc="0" normalizeH="0" baseline="0" noProof="0" dirty="0">
                <a:ln>
                  <a:noFill/>
                </a:ln>
                <a:solidFill>
                  <a:srgbClr val="000000"/>
                </a:solidFill>
                <a:effectLst/>
                <a:uLnTx/>
                <a:uFillTx/>
                <a:latin typeface="Gill Sans"/>
                <a:ea typeface="+mn-ea"/>
                <a:cs typeface="+mn-cs"/>
              </a:rPr>
              <a:t>a. WES feedback</a:t>
            </a:r>
            <a:br>
              <a:rPr kumimoji="0" lang="en-US" sz="2800" b="0" i="0" u="none" strike="noStrike" kern="1200" cap="none" spc="0" normalizeH="0" baseline="0" noProof="0" dirty="0">
                <a:ln>
                  <a:noFill/>
                </a:ln>
                <a:solidFill>
                  <a:srgbClr val="000000"/>
                </a:solidFill>
                <a:effectLst/>
                <a:uLnTx/>
                <a:uFillTx/>
                <a:latin typeface="Gill Sans"/>
                <a:ea typeface="+mn-ea"/>
                <a:cs typeface="+mn-cs"/>
              </a:rPr>
            </a:br>
            <a:r>
              <a:rPr kumimoji="0" lang="en-US" sz="2800" b="0" i="0" u="none" strike="noStrike" kern="1200" cap="none" spc="0" normalizeH="0" baseline="0" noProof="0" dirty="0">
                <a:ln>
                  <a:noFill/>
                </a:ln>
                <a:solidFill>
                  <a:srgbClr val="000000"/>
                </a:solidFill>
                <a:effectLst/>
                <a:uLnTx/>
                <a:uFillTx/>
                <a:latin typeface="Gill Sans"/>
                <a:ea typeface="+mn-ea"/>
                <a:cs typeface="+mn-cs"/>
              </a:rPr>
              <a:t>b. Energy transport theory</a:t>
            </a:r>
          </a:p>
        </p:txBody>
      </p:sp>
      <p:sp>
        <p:nvSpPr>
          <p:cNvPr id="3" name="TextBox 2">
            <a:extLst>
              <a:ext uri="{FF2B5EF4-FFF2-40B4-BE49-F238E27FC236}">
                <a16:creationId xmlns:a16="http://schemas.microsoft.com/office/drawing/2014/main" id="{899D57CB-0EA9-BE53-B344-23C2D5F168CC}"/>
              </a:ext>
            </a:extLst>
          </p:cNvPr>
          <p:cNvSpPr txBox="1"/>
          <p:nvPr/>
        </p:nvSpPr>
        <p:spPr>
          <a:xfrm>
            <a:off x="609600" y="304800"/>
            <a:ext cx="3657600" cy="369332"/>
          </a:xfrm>
          <a:prstGeom prst="rect">
            <a:avLst/>
          </a:prstGeom>
          <a:noFill/>
        </p:spPr>
        <p:txBody>
          <a:bodyPr wrap="square" rtlCol="0">
            <a:spAutoFit/>
          </a:bodyPr>
          <a:lstStyle/>
          <a:p>
            <a:r>
              <a:rPr lang="en-US" dirty="0"/>
              <a:t>Ch 12. Extratropical variability (Pat 2) </a:t>
            </a:r>
          </a:p>
        </p:txBody>
      </p:sp>
    </p:spTree>
    <p:extLst>
      <p:ext uri="{BB962C8B-B14F-4D97-AF65-F5344CB8AC3E}">
        <p14:creationId xmlns:p14="http://schemas.microsoft.com/office/powerpoint/2010/main" val="303033222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a:extLst>
              <a:ext uri="{FF2B5EF4-FFF2-40B4-BE49-F238E27FC236}">
                <a16:creationId xmlns:a16="http://schemas.microsoft.com/office/drawing/2014/main" id="{034FDD3C-9C34-4C09-BB7F-36A3E716DBA1}"/>
              </a:ext>
            </a:extLst>
          </p:cNvPr>
          <p:cNvSpPr txBox="1"/>
          <p:nvPr/>
        </p:nvSpPr>
        <p:spPr>
          <a:xfrm>
            <a:off x="152400" y="76200"/>
            <a:ext cx="875829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Global energy view of ITCZ asymmetry: </a:t>
            </a:r>
            <a:r>
              <a:rPr kumimoji="0" lang="en-US" sz="2800" b="1" i="0" u="none" strike="noStrike" kern="1200" cap="none" spc="0" normalizeH="0" baseline="0" noProof="0" dirty="0">
                <a:ln>
                  <a:noFill/>
                </a:ln>
                <a:solidFill>
                  <a:srgbClr val="0033CC"/>
                </a:solidFill>
                <a:effectLst/>
                <a:uLnTx/>
                <a:uFillTx/>
                <a:latin typeface="Calibri"/>
                <a:ea typeface="SimSun" panose="02010600030101010101" pitchFamily="2" charset="-122"/>
                <a:cs typeface="+mn-cs"/>
              </a:rPr>
              <a:t>Extratropical effect</a:t>
            </a:r>
            <a:endParaRPr kumimoji="0" lang="en-US" sz="2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endParaRPr>
          </a:p>
        </p:txBody>
      </p:sp>
      <p:sp>
        <p:nvSpPr>
          <p:cNvPr id="7" name="TextBox 6">
            <a:extLst>
              <a:ext uri="{FF2B5EF4-FFF2-40B4-BE49-F238E27FC236}">
                <a16:creationId xmlns:a16="http://schemas.microsoft.com/office/drawing/2014/main" id="{C95BB8E8-F722-4C50-A740-FF389A3BB09C}"/>
              </a:ext>
            </a:extLst>
          </p:cNvPr>
          <p:cNvSpPr txBox="1"/>
          <p:nvPr/>
        </p:nvSpPr>
        <p:spPr>
          <a:xfrm>
            <a:off x="36786" y="6324959"/>
            <a:ext cx="2590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Kang et al. (2008, </a:t>
            </a:r>
            <a:r>
              <a:rPr kumimoji="0" lang="en-US" sz="1400" b="0" i="1"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J </a:t>
            </a:r>
            <a:r>
              <a:rPr kumimoji="0" lang="en-US" sz="1400" b="0" i="1" u="none" strike="noStrike" kern="1200" cap="none" spc="0" normalizeH="0" baseline="0" noProof="0" dirty="0" err="1">
                <a:ln>
                  <a:noFill/>
                </a:ln>
                <a:solidFill>
                  <a:prstClr val="black"/>
                </a:solidFill>
                <a:effectLst/>
                <a:uLnTx/>
                <a:uFillTx/>
                <a:latin typeface="Calibri"/>
                <a:ea typeface="SimSun" panose="02010600030101010101" pitchFamily="2" charset="-122"/>
                <a:cs typeface="+mn-cs"/>
              </a:rPr>
              <a:t>Clim</a:t>
            </a:r>
            <a:r>
              <a:rPr kumimoji="0" lang="en-US" sz="14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 Frierson et al. (2013, </a:t>
            </a:r>
            <a:r>
              <a:rPr kumimoji="0" lang="en-US" sz="1400" b="0" i="1"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Nat </a:t>
            </a:r>
            <a:r>
              <a:rPr kumimoji="0" lang="en-US" sz="1400" b="0" i="1" u="none" strike="noStrike" kern="1200" cap="none" spc="0" normalizeH="0" baseline="0" noProof="0" dirty="0" err="1">
                <a:ln>
                  <a:noFill/>
                </a:ln>
                <a:solidFill>
                  <a:prstClr val="black"/>
                </a:solidFill>
                <a:effectLst/>
                <a:uLnTx/>
                <a:uFillTx/>
                <a:latin typeface="Calibri"/>
                <a:ea typeface="SimSun" panose="02010600030101010101" pitchFamily="2" charset="-122"/>
                <a:cs typeface="+mn-cs"/>
              </a:rPr>
              <a:t>Geosci</a:t>
            </a:r>
            <a:r>
              <a:rPr kumimoji="0" lang="en-US" sz="14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a:t>
            </a:r>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66B95E92-87BB-4E54-8E3D-3779446E8A0D}"/>
                  </a:ext>
                </a:extLst>
              </p:cNvPr>
              <p:cNvSpPr txBox="1"/>
              <p:nvPr/>
            </p:nvSpPr>
            <p:spPr>
              <a:xfrm>
                <a:off x="381000" y="974588"/>
                <a:ext cx="2720138" cy="923330"/>
              </a:xfrm>
              <a:prstGeom prst="rect">
                <a:avLst/>
              </a:prstGeom>
              <a:noFill/>
            </p:spPr>
            <p:txBody>
              <a:bodyPr wrap="square" rtlCol="0">
                <a:spAutoFit/>
              </a:bodyPr>
              <a:lstStyle/>
              <a:p>
                <a:pPr marL="346075" marR="0" lvl="0" indent="-346075"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1800" b="0" i="1" u="none" strike="noStrike" kern="1200" cap="none" spc="0" normalizeH="0" baseline="0" noProof="0" smtClean="0">
                            <a:ln>
                              <a:noFill/>
                            </a:ln>
                            <a:solidFill>
                              <a:srgbClr val="C00000"/>
                            </a:solidFill>
                            <a:effectLst/>
                            <a:uLnTx/>
                            <a:uFillTx/>
                            <a:latin typeface="Cambria Math" panose="02040503050406030204" pitchFamily="18" charset="0"/>
                            <a:ea typeface="宋体" panose="02010600030101010101" pitchFamily="2" charset="-122"/>
                            <a:cs typeface="+mn-cs"/>
                          </a:rPr>
                        </m:ctrlPr>
                      </m:sSubPr>
                      <m:e>
                        <m:r>
                          <a:rPr kumimoji="0" lang="en-US" sz="1800" b="0" i="1" u="none" strike="noStrike" kern="1200" cap="none" spc="0" normalizeH="0" baseline="0" noProof="0">
                            <a:ln>
                              <a:noFill/>
                            </a:ln>
                            <a:solidFill>
                              <a:srgbClr val="C00000"/>
                            </a:solidFill>
                            <a:effectLst/>
                            <a:uLnTx/>
                            <a:uFillTx/>
                            <a:latin typeface="Cambria Math" panose="02040503050406030204" pitchFamily="18" charset="0"/>
                            <a:ea typeface="宋体" panose="02010600030101010101" pitchFamily="2" charset="-122"/>
                            <a:cs typeface="+mn-cs"/>
                          </a:rPr>
                          <m:t>𝑉</m:t>
                        </m:r>
                      </m:e>
                      <m:sub>
                        <m:r>
                          <a:rPr kumimoji="0" lang="en-US" sz="1800" b="0" i="1" u="none" strike="noStrike" kern="1200" cap="none" spc="0" normalizeH="0" baseline="0" noProof="0">
                            <a:ln>
                              <a:noFill/>
                            </a:ln>
                            <a:solidFill>
                              <a:srgbClr val="C00000"/>
                            </a:solidFill>
                            <a:effectLst/>
                            <a:uLnTx/>
                            <a:uFillTx/>
                            <a:latin typeface="Cambria Math" panose="02040503050406030204" pitchFamily="18" charset="0"/>
                            <a:ea typeface="宋体" panose="02010600030101010101" pitchFamily="2" charset="-122"/>
                            <a:cs typeface="+mn-cs"/>
                          </a:rPr>
                          <m:t>𝑎</m:t>
                        </m:r>
                      </m:sub>
                    </m:sSub>
                  </m:oMath>
                </a14:m>
                <a:r>
                  <a:rPr kumimoji="0" lang="en-US" sz="1800" b="0" i="0" u="none" strike="noStrike" kern="1200" cap="none" spc="0" normalizeH="0" baseline="0" noProof="0" dirty="0">
                    <a:ln>
                      <a:noFill/>
                    </a:ln>
                    <a:solidFill>
                      <a:prstClr val="black"/>
                    </a:solidFill>
                    <a:effectLst/>
                    <a:uLnTx/>
                    <a:uFillTx/>
                    <a:latin typeface="Cambria Math" panose="02040503050406030204" pitchFamily="18" charset="0"/>
                    <a:ea typeface="宋体" panose="02010600030101010101" pitchFamily="2" charset="-122"/>
                    <a:cs typeface="+mn-cs"/>
                  </a:rPr>
                  <a:t>:</a:t>
                </a:r>
                <a: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宋体" panose="02010600030101010101" pitchFamily="2" charset="-122"/>
                    <a:cs typeface="+mn-cs"/>
                  </a:rPr>
                  <a:t> </a:t>
                </a: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mass transport of upper </a:t>
                </a:r>
                <a:r>
                  <a:rPr kumimoji="0" lang="en-US" sz="1800" b="0" i="0" u="none" strike="noStrike" kern="1200" cap="none" spc="0" normalizeH="0" baseline="0" noProof="0" dirty="0">
                    <a:ln>
                      <a:noFill/>
                    </a:ln>
                    <a:solidFill>
                      <a:srgbClr val="C00000"/>
                    </a:solidFill>
                    <a:effectLst/>
                    <a:uLnTx/>
                    <a:uFillTx/>
                    <a:latin typeface="Calibri"/>
                    <a:ea typeface="SimSun" panose="02010600030101010101" pitchFamily="2" charset="-122"/>
                    <a:cs typeface="+mn-cs"/>
                  </a:rPr>
                  <a:t>Hadley</a:t>
                </a: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 limb</a:t>
                </a:r>
                <a:endParaRPr kumimoji="0" lang="en-US" sz="1800" b="0" i="1" u="none" strike="noStrike" kern="1200" cap="none" spc="0" normalizeH="0" baseline="0" noProof="0" dirty="0">
                  <a:ln>
                    <a:noFill/>
                  </a:ln>
                  <a:solidFill>
                    <a:srgbClr val="0070C0"/>
                  </a:solidFill>
                  <a:effectLst/>
                  <a:uLnTx/>
                  <a:uFillTx/>
                  <a:latin typeface="Cambria Math" panose="02040503050406030204" pitchFamily="18"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宋体" panose="02010600030101010101" pitchFamily="2" charset="-122"/>
                            <a:cs typeface="+mn-cs"/>
                          </a:rPr>
                        </m:ctrlPr>
                      </m:sSubPr>
                      <m:e>
                        <m:r>
                          <a:rPr kumimoji="0" lang="en-US" sz="1800" b="0" i="1" u="none" strike="noStrike" kern="1200" cap="none" spc="0" normalizeH="0" baseline="0" noProof="0">
                            <a:ln>
                              <a:noFill/>
                            </a:ln>
                            <a:solidFill>
                              <a:srgbClr val="0070C0"/>
                            </a:solidFill>
                            <a:effectLst/>
                            <a:uLnTx/>
                            <a:uFillTx/>
                            <a:latin typeface="Cambria Math" panose="02040503050406030204" pitchFamily="18" charset="0"/>
                            <a:ea typeface="宋体" panose="02010600030101010101" pitchFamily="2" charset="-122"/>
                            <a:cs typeface="+mn-cs"/>
                          </a:rPr>
                          <m:t>𝑉</m:t>
                        </m:r>
                      </m:e>
                      <m:sub>
                        <m:r>
                          <a:rPr kumimoji="0" lang="en-US" sz="1800" b="0" i="1" u="none" strike="noStrike" kern="1200" cap="none" spc="0" normalizeH="0" baseline="0" noProof="0">
                            <a:ln>
                              <a:noFill/>
                            </a:ln>
                            <a:solidFill>
                              <a:srgbClr val="0070C0"/>
                            </a:solidFill>
                            <a:effectLst/>
                            <a:uLnTx/>
                            <a:uFillTx/>
                            <a:latin typeface="Cambria Math" panose="02040503050406030204" pitchFamily="18" charset="0"/>
                            <a:ea typeface="宋体" panose="02010600030101010101" pitchFamily="2" charset="-122"/>
                            <a:cs typeface="+mn-cs"/>
                          </a:rPr>
                          <m:t>𝑜</m:t>
                        </m:r>
                      </m:sub>
                    </m:sSub>
                  </m:oMath>
                </a14:m>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a:t>
                </a:r>
                <a:r>
                  <a:rPr kumimoji="0" lang="en-US" sz="1800" b="0" i="0" u="none" strike="noStrike" kern="1200" cap="none" spc="0" normalizeH="0" baseline="0" noProof="0" dirty="0">
                    <a:ln>
                      <a:noFill/>
                    </a:ln>
                    <a:solidFill>
                      <a:srgbClr val="0070C0"/>
                    </a:solidFill>
                    <a:effectLst/>
                    <a:uLnTx/>
                    <a:uFillTx/>
                    <a:latin typeface="Calibri"/>
                    <a:ea typeface="SimSun" panose="02010600030101010101" pitchFamily="2" charset="-122"/>
                    <a:cs typeface="+mn-cs"/>
                  </a:rPr>
                  <a:t> </a:t>
                </a: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upper </a:t>
                </a:r>
                <a:r>
                  <a:rPr kumimoji="0" lang="en-US" sz="1800" b="0" i="0" u="none" strike="noStrike" kern="1200" cap="none" spc="0" normalizeH="0" baseline="0" noProof="0" dirty="0">
                    <a:ln>
                      <a:noFill/>
                    </a:ln>
                    <a:solidFill>
                      <a:srgbClr val="0070C0"/>
                    </a:solidFill>
                    <a:effectLst/>
                    <a:uLnTx/>
                    <a:uFillTx/>
                    <a:latin typeface="Calibri"/>
                    <a:ea typeface="SimSun" panose="02010600030101010101" pitchFamily="2" charset="-122"/>
                    <a:cs typeface="+mn-cs"/>
                  </a:rPr>
                  <a:t>ocean </a:t>
                </a: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transport</a:t>
                </a:r>
              </a:p>
            </p:txBody>
          </p:sp>
        </mc:Choice>
        <mc:Fallback xmlns="">
          <p:sp>
            <p:nvSpPr>
              <p:cNvPr id="64" name="TextBox 63">
                <a:extLst>
                  <a:ext uri="{FF2B5EF4-FFF2-40B4-BE49-F238E27FC236}">
                    <a16:creationId xmlns:a16="http://schemas.microsoft.com/office/drawing/2014/main" id="{66B95E92-87BB-4E54-8E3D-3779446E8A0D}"/>
                  </a:ext>
                </a:extLst>
              </p:cNvPr>
              <p:cNvSpPr txBox="1">
                <a:spLocks noRot="1" noChangeAspect="1" noMove="1" noResize="1" noEditPoints="1" noAdjustHandles="1" noChangeArrowheads="1" noChangeShapeType="1" noTextEdit="1"/>
              </p:cNvSpPr>
              <p:nvPr/>
            </p:nvSpPr>
            <p:spPr>
              <a:xfrm>
                <a:off x="381000" y="974588"/>
                <a:ext cx="2720138" cy="923330"/>
              </a:xfrm>
              <a:prstGeom prst="rect">
                <a:avLst/>
              </a:prstGeom>
              <a:blipFill>
                <a:blip r:embed="rId2"/>
                <a:stretch>
                  <a:fillRect t="-5298"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2D84C7F9-4E52-4761-AA43-34C1DCE940FF}"/>
                  </a:ext>
                </a:extLst>
              </p:cNvPr>
              <p:cNvSpPr txBox="1"/>
              <p:nvPr/>
            </p:nvSpPr>
            <p:spPr>
              <a:xfrm>
                <a:off x="4381923" y="975674"/>
                <a:ext cx="2323677" cy="390748"/>
              </a:xfrm>
              <a:prstGeom prst="rect">
                <a:avLst/>
              </a:prstGeom>
              <a:noFill/>
            </p:spPr>
            <p:txBody>
              <a:bodyPr wrap="square">
                <a:spAutoFit/>
              </a:bodyPr>
              <a:lstStyle/>
              <a:p>
                <a:pPr lvl="0" eaLnBrk="0" fontAlgn="base" hangingPunct="0">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srgbClr val="C00000"/>
                              </a:solidFill>
                              <a:effectLst/>
                              <a:uLnTx/>
                              <a:uFillTx/>
                              <a:latin typeface="Cambria Math" panose="02040503050406030204" pitchFamily="18" charset="0"/>
                              <a:ea typeface="宋体" panose="02010600030101010101" pitchFamily="2" charset="-122"/>
                              <a:cs typeface="+mn-cs"/>
                            </a:rPr>
                          </m:ctrlPr>
                        </m:sSubPr>
                        <m:e>
                          <m:r>
                            <a:rPr kumimoji="0" lang="en-US" sz="1800" b="0" i="1" u="none" strike="noStrike" kern="1200" cap="none" spc="0" normalizeH="0" baseline="0" noProof="0">
                              <a:ln>
                                <a:noFill/>
                              </a:ln>
                              <a:solidFill>
                                <a:srgbClr val="C00000"/>
                              </a:solidFill>
                              <a:effectLst/>
                              <a:uLnTx/>
                              <a:uFillTx/>
                              <a:latin typeface="Cambria Math" panose="02040503050406030204" pitchFamily="18" charset="0"/>
                              <a:ea typeface="宋体" panose="02010600030101010101" pitchFamily="2" charset="-122"/>
                              <a:cs typeface="+mn-cs"/>
                            </a:rPr>
                            <m:t>𝑉</m:t>
                          </m:r>
                        </m:e>
                        <m:sub>
                          <m:r>
                            <a:rPr kumimoji="0" lang="en-US" sz="1800" b="0" i="1" u="none" strike="noStrike" kern="1200" cap="none" spc="0" normalizeH="0" baseline="0" noProof="0">
                              <a:ln>
                                <a:noFill/>
                              </a:ln>
                              <a:solidFill>
                                <a:srgbClr val="C00000"/>
                              </a:solidFill>
                              <a:effectLst/>
                              <a:uLnTx/>
                              <a:uFillTx/>
                              <a:latin typeface="Cambria Math" panose="02040503050406030204" pitchFamily="18" charset="0"/>
                              <a:ea typeface="宋体" panose="02010600030101010101" pitchFamily="2" charset="-122"/>
                              <a:cs typeface="+mn-cs"/>
                            </a:rPr>
                            <m:t>𝑎</m:t>
                          </m:r>
                        </m:sub>
                      </m:sSub>
                      <m:sSub>
                        <m:sSubPr>
                          <m:ctrlPr>
                            <a:rPr lang="en-US" i="1">
                              <a:solidFill>
                                <a:prstClr val="black"/>
                              </a:solidFill>
                              <a:latin typeface="Cambria Math" panose="02040503050406030204" pitchFamily="18" charset="0"/>
                              <a:ea typeface="宋体" panose="02010600030101010101" pitchFamily="2" charset="-122"/>
                            </a:rPr>
                          </m:ctrlPr>
                        </m:sSubPr>
                        <m:e>
                          <m:r>
                            <a:rPr lang="en-US" i="1">
                              <a:solidFill>
                                <a:prstClr val="black"/>
                              </a:solidFill>
                              <a:latin typeface="Cambria Math" panose="02040503050406030204" pitchFamily="18" charset="0"/>
                              <a:ea typeface="宋体" panose="02010600030101010101" pitchFamily="2" charset="-122"/>
                            </a:rPr>
                            <m:t>∆</m:t>
                          </m:r>
                        </m:e>
                        <m:sub>
                          <m:r>
                            <a:rPr lang="en-US" b="0" i="1" smtClean="0">
                              <a:solidFill>
                                <a:prstClr val="black"/>
                              </a:solidFill>
                              <a:latin typeface="Cambria Math" panose="02040503050406030204" pitchFamily="18" charset="0"/>
                              <a:ea typeface="宋体" panose="02010600030101010101" pitchFamily="2" charset="-122"/>
                            </a:rPr>
                            <m:t>𝑝</m:t>
                          </m:r>
                        </m:sub>
                      </m:sSub>
                      <m:r>
                        <a:rPr lang="en-US" b="0" i="1" smtClean="0">
                          <a:solidFill>
                            <a:prstClr val="black"/>
                          </a:solidFill>
                          <a:latin typeface="Cambria Math" panose="02040503050406030204" pitchFamily="18" charset="0"/>
                          <a:ea typeface="宋体" panose="02010600030101010101" pitchFamily="2" charset="-122"/>
                        </a:rPr>
                        <m:t>𝑚</m:t>
                      </m:r>
                      <m:r>
                        <a:rPr lang="en-US" i="1">
                          <a:solidFill>
                            <a:prstClr val="black"/>
                          </a:solidFill>
                          <a:latin typeface="Cambria Math" panose="02040503050406030204" pitchFamily="18" charset="0"/>
                          <a:ea typeface="宋体" panose="02010600030101010101" pitchFamily="2" charset="-122"/>
                        </a:rPr>
                        <m:t>+</m:t>
                      </m:r>
                      <m:sSub>
                        <m:sSubPr>
                          <m:ctrlP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宋体" panose="02010600030101010101" pitchFamily="2" charset="-122"/>
                              <a:cs typeface="+mn-cs"/>
                            </a:rPr>
                          </m:ctrlPr>
                        </m:sSubPr>
                        <m:e>
                          <m:r>
                            <a:rPr kumimoji="0" lang="en-US" sz="1800" b="0" i="1" u="none" strike="noStrike" kern="1200" cap="none" spc="0" normalizeH="0" baseline="0" noProof="0">
                              <a:ln>
                                <a:noFill/>
                              </a:ln>
                              <a:solidFill>
                                <a:srgbClr val="0070C0"/>
                              </a:solidFill>
                              <a:effectLst/>
                              <a:uLnTx/>
                              <a:uFillTx/>
                              <a:latin typeface="Cambria Math" panose="02040503050406030204" pitchFamily="18" charset="0"/>
                              <a:ea typeface="宋体" panose="02010600030101010101" pitchFamily="2" charset="-122"/>
                              <a:cs typeface="+mn-cs"/>
                            </a:rPr>
                            <m:t>𝑉</m:t>
                          </m:r>
                        </m:e>
                        <m:sub>
                          <m:r>
                            <a:rPr kumimoji="0" lang="en-US" sz="1800" b="0" i="1" u="none" strike="noStrike" kern="1200" cap="none" spc="0" normalizeH="0" baseline="0" noProof="0">
                              <a:ln>
                                <a:noFill/>
                              </a:ln>
                              <a:solidFill>
                                <a:srgbClr val="0070C0"/>
                              </a:solidFill>
                              <a:effectLst/>
                              <a:uLnTx/>
                              <a:uFillTx/>
                              <a:latin typeface="Cambria Math" panose="02040503050406030204" pitchFamily="18" charset="0"/>
                              <a:ea typeface="宋体" panose="02010600030101010101" pitchFamily="2" charset="-122"/>
                              <a:cs typeface="+mn-cs"/>
                            </a:rPr>
                            <m:t>𝑜</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mn-cs"/>
                            </a:rPr>
                            <m:t>∆</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mn-cs"/>
                            </a:rPr>
                            <m:t>𝑧</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mn-cs"/>
                        </a:rPr>
                        <m:t>𝑇</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mn-cs"/>
                        </a:rPr>
                        <m:t>=0</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mc:Choice>
        <mc:Fallback xmlns="">
          <p:sp>
            <p:nvSpPr>
              <p:cNvPr id="61" name="TextBox 60">
                <a:extLst>
                  <a:ext uri="{FF2B5EF4-FFF2-40B4-BE49-F238E27FC236}">
                    <a16:creationId xmlns:a16="http://schemas.microsoft.com/office/drawing/2014/main" id="{2D84C7F9-4E52-4761-AA43-34C1DCE940FF}"/>
                  </a:ext>
                </a:extLst>
              </p:cNvPr>
              <p:cNvSpPr txBox="1">
                <a:spLocks noRot="1" noChangeAspect="1" noMove="1" noResize="1" noEditPoints="1" noAdjustHandles="1" noChangeArrowheads="1" noChangeShapeType="1" noTextEdit="1"/>
              </p:cNvSpPr>
              <p:nvPr/>
            </p:nvSpPr>
            <p:spPr>
              <a:xfrm>
                <a:off x="4381923" y="975674"/>
                <a:ext cx="2323677" cy="390748"/>
              </a:xfrm>
              <a:prstGeom prst="rect">
                <a:avLst/>
              </a:prstGeom>
              <a:blipFill>
                <a:blip r:embed="rId3"/>
                <a:stretch>
                  <a:fillRect b="-4688"/>
                </a:stretch>
              </a:blipFill>
            </p:spPr>
            <p:txBody>
              <a:bodyPr/>
              <a:lstStyle/>
              <a:p>
                <a:r>
                  <a:rPr lang="en-US">
                    <a:noFill/>
                  </a:rPr>
                  <a:t> </a:t>
                </a:r>
              </a:p>
            </p:txBody>
          </p:sp>
        </mc:Fallback>
      </mc:AlternateContent>
      <p:sp>
        <p:nvSpPr>
          <p:cNvPr id="54" name="AutoShape 31">
            <a:extLst>
              <a:ext uri="{FF2B5EF4-FFF2-40B4-BE49-F238E27FC236}">
                <a16:creationId xmlns:a16="http://schemas.microsoft.com/office/drawing/2014/main" id="{AB490721-72C2-F013-0C1A-3453C7E4965B}"/>
              </a:ext>
            </a:extLst>
          </p:cNvPr>
          <p:cNvSpPr>
            <a:spLocks/>
          </p:cNvSpPr>
          <p:nvPr/>
        </p:nvSpPr>
        <p:spPr bwMode="auto">
          <a:xfrm>
            <a:off x="3457166" y="3596749"/>
            <a:ext cx="3629590" cy="812635"/>
          </a:xfrm>
          <a:prstGeom prst="roundRect">
            <a:avLst>
              <a:gd name="adj" fmla="val 36412"/>
            </a:avLst>
          </a:prstGeom>
          <a:noFill/>
          <a:ln w="101600" cap="flat">
            <a:solidFill>
              <a:srgbClr val="B3B3B3"/>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400"/>
          </a:p>
        </p:txBody>
      </p:sp>
      <p:cxnSp>
        <p:nvCxnSpPr>
          <p:cNvPr id="56" name="Straight Connector 55">
            <a:extLst>
              <a:ext uri="{FF2B5EF4-FFF2-40B4-BE49-F238E27FC236}">
                <a16:creationId xmlns:a16="http://schemas.microsoft.com/office/drawing/2014/main" id="{26349A48-A20E-8909-59DC-FA260FD66D80}"/>
              </a:ext>
            </a:extLst>
          </p:cNvPr>
          <p:cNvCxnSpPr/>
          <p:nvPr/>
        </p:nvCxnSpPr>
        <p:spPr>
          <a:xfrm>
            <a:off x="5368687" y="1460065"/>
            <a:ext cx="0" cy="1659745"/>
          </a:xfrm>
          <a:prstGeom prst="line">
            <a:avLst/>
          </a:prstGeom>
          <a:ln/>
        </p:spPr>
        <p:style>
          <a:lnRef idx="1">
            <a:schemeClr val="accent2"/>
          </a:lnRef>
          <a:fillRef idx="0">
            <a:schemeClr val="accent2"/>
          </a:fillRef>
          <a:effectRef idx="0">
            <a:schemeClr val="accent2"/>
          </a:effectRef>
          <a:fontRef idx="minor">
            <a:schemeClr val="tx1"/>
          </a:fontRef>
        </p:style>
      </p:cxnSp>
      <p:sp>
        <p:nvSpPr>
          <p:cNvPr id="57" name="Rectangle 1">
            <a:extLst>
              <a:ext uri="{FF2B5EF4-FFF2-40B4-BE49-F238E27FC236}">
                <a16:creationId xmlns:a16="http://schemas.microsoft.com/office/drawing/2014/main" id="{F68F850C-AD21-6454-0FFD-69D2913161C0}"/>
              </a:ext>
            </a:extLst>
          </p:cNvPr>
          <p:cNvSpPr>
            <a:spLocks/>
          </p:cNvSpPr>
          <p:nvPr/>
        </p:nvSpPr>
        <p:spPr bwMode="auto">
          <a:xfrm>
            <a:off x="3117216" y="3114221"/>
            <a:ext cx="4426584" cy="374471"/>
          </a:xfrm>
          <a:prstGeom prst="rect">
            <a:avLst/>
          </a:prstGeom>
          <a:solidFill>
            <a:srgbClr val="333333"/>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sz="1400"/>
          </a:p>
        </p:txBody>
      </p:sp>
      <p:sp>
        <p:nvSpPr>
          <p:cNvPr id="58" name="Rectangle 24">
            <a:extLst>
              <a:ext uri="{FF2B5EF4-FFF2-40B4-BE49-F238E27FC236}">
                <a16:creationId xmlns:a16="http://schemas.microsoft.com/office/drawing/2014/main" id="{5CD2E5FC-C97E-AD7B-E703-57E975B55BD0}"/>
              </a:ext>
            </a:extLst>
          </p:cNvPr>
          <p:cNvSpPr>
            <a:spLocks/>
          </p:cNvSpPr>
          <p:nvPr/>
        </p:nvSpPr>
        <p:spPr bwMode="auto">
          <a:xfrm>
            <a:off x="5218726" y="3108632"/>
            <a:ext cx="335347" cy="1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400">
                <a:solidFill>
                  <a:schemeClr val="bg1"/>
                </a:solidFill>
                <a:cs typeface="Gill Sans" charset="0"/>
              </a:rPr>
              <a:t>EQ</a:t>
            </a:r>
          </a:p>
        </p:txBody>
      </p:sp>
      <p:grpSp>
        <p:nvGrpSpPr>
          <p:cNvPr id="59" name="Group 41">
            <a:extLst>
              <a:ext uri="{FF2B5EF4-FFF2-40B4-BE49-F238E27FC236}">
                <a16:creationId xmlns:a16="http://schemas.microsoft.com/office/drawing/2014/main" id="{18786B41-CE03-7700-125E-5D4230EB7D04}"/>
              </a:ext>
            </a:extLst>
          </p:cNvPr>
          <p:cNvGrpSpPr>
            <a:grpSpLocks/>
          </p:cNvGrpSpPr>
          <p:nvPr/>
        </p:nvGrpSpPr>
        <p:grpSpPr bwMode="auto">
          <a:xfrm>
            <a:off x="3117216" y="3093537"/>
            <a:ext cx="4413310" cy="382157"/>
            <a:chOff x="0" y="41"/>
            <a:chExt cx="6317" cy="547"/>
          </a:xfrm>
        </p:grpSpPr>
        <p:sp>
          <p:nvSpPr>
            <p:cNvPr id="60" name="Rectangle 37">
              <a:extLst>
                <a:ext uri="{FF2B5EF4-FFF2-40B4-BE49-F238E27FC236}">
                  <a16:creationId xmlns:a16="http://schemas.microsoft.com/office/drawing/2014/main" id="{CA757B8A-5C80-79B8-6646-8D1E6B3C2C6E}"/>
                </a:ext>
              </a:extLst>
            </p:cNvPr>
            <p:cNvSpPr>
              <a:spLocks/>
            </p:cNvSpPr>
            <p:nvPr/>
          </p:nvSpPr>
          <p:spPr bwMode="auto">
            <a:xfrm>
              <a:off x="4878" y="52"/>
              <a:ext cx="1439" cy="536"/>
            </a:xfrm>
            <a:prstGeom prst="rect">
              <a:avLst/>
            </a:prstGeom>
            <a:gradFill rotWithShape="0">
              <a:gsLst>
                <a:gs pos="0">
                  <a:srgbClr val="D90B00">
                    <a:alpha val="39999"/>
                  </a:srgbClr>
                </a:gs>
                <a:gs pos="100000">
                  <a:srgbClr val="0000FF">
                    <a:alpha val="39999"/>
                  </a:srgbClr>
                </a:gs>
              </a:gsLst>
              <a:lin ang="0" scaled="1"/>
            </a:gradFill>
            <a:ln>
              <a:noFill/>
            </a:ln>
            <a:extLst>
              <a:ext uri="{91240B29-F687-4F45-9708-019B960494DF}">
                <a14:hiddenLine xmlns:a14="http://schemas.microsoft.com/office/drawing/2010/main" w="25400" cap="flat">
                  <a:solidFill>
                    <a:srgbClr val="000000">
                      <a:alpha val="39999"/>
                    </a:srgbClr>
                  </a:solidFill>
                  <a:miter lim="800000"/>
                  <a:headEnd type="none" w="med" len="med"/>
                  <a:tailEnd type="none" w="med" len="med"/>
                </a14:hiddenLine>
              </a:ext>
            </a:extLst>
          </p:spPr>
          <p:txBody>
            <a:bodyPr lIns="0" tIns="0" rIns="0" bIns="0"/>
            <a:lstStyle/>
            <a:p>
              <a:endParaRPr lang="en-US" sz="1400"/>
            </a:p>
          </p:txBody>
        </p:sp>
        <p:sp>
          <p:nvSpPr>
            <p:cNvPr id="62" name="Rectangle 38">
              <a:extLst>
                <a:ext uri="{FF2B5EF4-FFF2-40B4-BE49-F238E27FC236}">
                  <a16:creationId xmlns:a16="http://schemas.microsoft.com/office/drawing/2014/main" id="{5BD427DF-88B5-58E2-D1C3-9890B6A5F76E}"/>
                </a:ext>
              </a:extLst>
            </p:cNvPr>
            <p:cNvSpPr>
              <a:spLocks/>
            </p:cNvSpPr>
            <p:nvPr/>
          </p:nvSpPr>
          <p:spPr bwMode="auto">
            <a:xfrm>
              <a:off x="1552" y="52"/>
              <a:ext cx="3326" cy="528"/>
            </a:xfrm>
            <a:prstGeom prst="rect">
              <a:avLst/>
            </a:prstGeom>
            <a:solidFill>
              <a:srgbClr val="FF0000">
                <a:alpha val="39999"/>
              </a:srgbClr>
            </a:solidFill>
            <a:ln>
              <a:noFill/>
            </a:ln>
            <a:extLst>
              <a:ext uri="{91240B29-F687-4F45-9708-019B960494DF}">
                <a14:hiddenLine xmlns:a14="http://schemas.microsoft.com/office/drawing/2010/main" w="25400" cap="flat">
                  <a:solidFill>
                    <a:srgbClr val="000000">
                      <a:alpha val="39999"/>
                    </a:srgbClr>
                  </a:solidFill>
                  <a:miter lim="800000"/>
                  <a:headEnd type="none" w="med" len="med"/>
                  <a:tailEnd type="none" w="med" len="med"/>
                </a14:hiddenLine>
              </a:ext>
            </a:extLst>
          </p:spPr>
          <p:txBody>
            <a:bodyPr lIns="0" tIns="0" rIns="0" bIns="0"/>
            <a:lstStyle/>
            <a:p>
              <a:endParaRPr lang="en-US" sz="1400"/>
            </a:p>
          </p:txBody>
        </p:sp>
        <p:sp>
          <p:nvSpPr>
            <p:cNvPr id="63" name="Rectangle 39">
              <a:extLst>
                <a:ext uri="{FF2B5EF4-FFF2-40B4-BE49-F238E27FC236}">
                  <a16:creationId xmlns:a16="http://schemas.microsoft.com/office/drawing/2014/main" id="{A6542AFE-7175-D03C-2274-B92D4E08891C}"/>
                </a:ext>
              </a:extLst>
            </p:cNvPr>
            <p:cNvSpPr>
              <a:spLocks/>
            </p:cNvSpPr>
            <p:nvPr/>
          </p:nvSpPr>
          <p:spPr bwMode="auto">
            <a:xfrm>
              <a:off x="0" y="52"/>
              <a:ext cx="1552" cy="528"/>
            </a:xfrm>
            <a:prstGeom prst="rect">
              <a:avLst/>
            </a:prstGeom>
            <a:gradFill rotWithShape="0">
              <a:gsLst>
                <a:gs pos="0">
                  <a:srgbClr val="0000FF">
                    <a:alpha val="39999"/>
                  </a:srgbClr>
                </a:gs>
                <a:gs pos="100000">
                  <a:srgbClr val="D90B00">
                    <a:alpha val="39999"/>
                  </a:srgbClr>
                </a:gs>
              </a:gsLst>
              <a:lin ang="0" scaled="1"/>
            </a:gradFill>
            <a:ln>
              <a:noFill/>
            </a:ln>
            <a:extLst>
              <a:ext uri="{91240B29-F687-4F45-9708-019B960494DF}">
                <a14:hiddenLine xmlns:a14="http://schemas.microsoft.com/office/drawing/2010/main" w="25400" cap="flat">
                  <a:solidFill>
                    <a:srgbClr val="000000">
                      <a:alpha val="39999"/>
                    </a:srgbClr>
                  </a:solidFill>
                  <a:miter lim="800000"/>
                  <a:headEnd type="none" w="med" len="med"/>
                  <a:tailEnd type="none" w="med" len="med"/>
                </a14:hiddenLine>
              </a:ext>
            </a:extLst>
          </p:spPr>
          <p:txBody>
            <a:bodyPr lIns="0" tIns="0" rIns="0" bIns="0"/>
            <a:lstStyle/>
            <a:p>
              <a:endParaRPr lang="en-US" sz="1400"/>
            </a:p>
          </p:txBody>
        </p:sp>
        <p:sp>
          <p:nvSpPr>
            <p:cNvPr id="65" name="Rectangle 40">
              <a:extLst>
                <a:ext uri="{FF2B5EF4-FFF2-40B4-BE49-F238E27FC236}">
                  <a16:creationId xmlns:a16="http://schemas.microsoft.com/office/drawing/2014/main" id="{28CBBD72-5263-90CA-0CDD-51645435B6E2}"/>
                </a:ext>
              </a:extLst>
            </p:cNvPr>
            <p:cNvSpPr>
              <a:spLocks/>
            </p:cNvSpPr>
            <p:nvPr/>
          </p:nvSpPr>
          <p:spPr bwMode="auto">
            <a:xfrm>
              <a:off x="142" y="41"/>
              <a:ext cx="65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400">
                  <a:solidFill>
                    <a:schemeClr val="accent5">
                      <a:lumMod val="40000"/>
                      <a:lumOff val="60000"/>
                    </a:schemeClr>
                  </a:solidFill>
                  <a:cs typeface="Gill Sans" charset="0"/>
                </a:rPr>
                <a:t>colder</a:t>
              </a:r>
            </a:p>
          </p:txBody>
        </p:sp>
      </p:grpSp>
      <p:sp>
        <p:nvSpPr>
          <p:cNvPr id="66" name="AutoShape 42">
            <a:extLst>
              <a:ext uri="{FF2B5EF4-FFF2-40B4-BE49-F238E27FC236}">
                <a16:creationId xmlns:a16="http://schemas.microsoft.com/office/drawing/2014/main" id="{32CD9C90-20D6-9D00-AA0C-936E20D3AB59}"/>
              </a:ext>
            </a:extLst>
          </p:cNvPr>
          <p:cNvSpPr>
            <a:spLocks/>
          </p:cNvSpPr>
          <p:nvPr/>
        </p:nvSpPr>
        <p:spPr bwMode="auto">
          <a:xfrm rot="5400000" flipH="1">
            <a:off x="6959737" y="2608405"/>
            <a:ext cx="335347" cy="687462"/>
          </a:xfrm>
          <a:prstGeom prst="rightArrow">
            <a:avLst>
              <a:gd name="adj1" fmla="val 35361"/>
              <a:gd name="adj2" fmla="val 66667"/>
            </a:avLst>
          </a:prstGeom>
          <a:solidFill>
            <a:srgbClr val="FF3333"/>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sz="1400"/>
          </a:p>
        </p:txBody>
      </p:sp>
      <p:sp>
        <p:nvSpPr>
          <p:cNvPr id="67" name="Rectangle 43">
            <a:extLst>
              <a:ext uri="{FF2B5EF4-FFF2-40B4-BE49-F238E27FC236}">
                <a16:creationId xmlns:a16="http://schemas.microsoft.com/office/drawing/2014/main" id="{163ADAA6-2334-07A3-6599-5DCD98AE3CCC}"/>
              </a:ext>
            </a:extLst>
          </p:cNvPr>
          <p:cNvSpPr>
            <a:spLocks/>
          </p:cNvSpPr>
          <p:nvPr/>
        </p:nvSpPr>
        <p:spPr bwMode="auto">
          <a:xfrm>
            <a:off x="6899907" y="3090336"/>
            <a:ext cx="5702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400">
                <a:solidFill>
                  <a:schemeClr val="accent6">
                    <a:lumMod val="20000"/>
                    <a:lumOff val="80000"/>
                  </a:schemeClr>
                </a:solidFill>
                <a:cs typeface="Gill Sans" charset="0"/>
              </a:rPr>
              <a:t>warmer</a:t>
            </a:r>
          </a:p>
        </p:txBody>
      </p:sp>
      <p:sp>
        <p:nvSpPr>
          <p:cNvPr id="68" name="Rectangle 45">
            <a:extLst>
              <a:ext uri="{FF2B5EF4-FFF2-40B4-BE49-F238E27FC236}">
                <a16:creationId xmlns:a16="http://schemas.microsoft.com/office/drawing/2014/main" id="{3997D3C7-DA2D-CBA7-DACE-80FCDCF72475}"/>
              </a:ext>
            </a:extLst>
          </p:cNvPr>
          <p:cNvSpPr>
            <a:spLocks/>
          </p:cNvSpPr>
          <p:nvPr/>
        </p:nvSpPr>
        <p:spPr bwMode="auto">
          <a:xfrm>
            <a:off x="3743305" y="3859693"/>
            <a:ext cx="30573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400">
                <a:cs typeface="Gill Sans" charset="0"/>
              </a:rPr>
              <a:t>Ocean Meridional Overturning Circulation</a:t>
            </a:r>
          </a:p>
        </p:txBody>
      </p:sp>
      <p:sp>
        <p:nvSpPr>
          <p:cNvPr id="69" name="Line 48">
            <a:extLst>
              <a:ext uri="{FF2B5EF4-FFF2-40B4-BE49-F238E27FC236}">
                <a16:creationId xmlns:a16="http://schemas.microsoft.com/office/drawing/2014/main" id="{17A888B1-1CA0-5D8F-51F5-D7E35303D429}"/>
              </a:ext>
            </a:extLst>
          </p:cNvPr>
          <p:cNvSpPr>
            <a:spLocks noChangeShapeType="1"/>
          </p:cNvSpPr>
          <p:nvPr/>
        </p:nvSpPr>
        <p:spPr bwMode="auto">
          <a:xfrm rot="10800000" flipH="1">
            <a:off x="7086756" y="3829218"/>
            <a:ext cx="1" cy="347696"/>
          </a:xfrm>
          <a:prstGeom prst="line">
            <a:avLst/>
          </a:prstGeom>
          <a:solidFill>
            <a:srgbClr val="D90B00"/>
          </a:solidFill>
          <a:ln w="76200" cap="flat">
            <a:solidFill>
              <a:schemeClr val="tx1"/>
            </a:solidFill>
            <a:prstDash val="solid"/>
            <a:miter lim="800000"/>
            <a:headEnd type="stealth" w="med" len="med"/>
            <a:tailEnd type="none" w="sm" len="med"/>
          </a:ln>
        </p:spPr>
        <p:txBody>
          <a:bodyPr lIns="0" tIns="0" rIns="0" bIns="0"/>
          <a:lstStyle/>
          <a:p>
            <a:endParaRPr lang="en-US" sz="1400"/>
          </a:p>
        </p:txBody>
      </p:sp>
      <p:sp>
        <p:nvSpPr>
          <p:cNvPr id="70" name="AutoShape 6">
            <a:extLst>
              <a:ext uri="{FF2B5EF4-FFF2-40B4-BE49-F238E27FC236}">
                <a16:creationId xmlns:a16="http://schemas.microsoft.com/office/drawing/2014/main" id="{2C11E0A1-180E-1D62-20C2-2B534C746004}"/>
              </a:ext>
            </a:extLst>
          </p:cNvPr>
          <p:cNvSpPr>
            <a:spLocks/>
          </p:cNvSpPr>
          <p:nvPr/>
        </p:nvSpPr>
        <p:spPr bwMode="auto">
          <a:xfrm>
            <a:off x="4760629" y="1512938"/>
            <a:ext cx="1237900" cy="1441993"/>
          </a:xfrm>
          <a:prstGeom prst="roundRect">
            <a:avLst>
              <a:gd name="adj" fmla="val 36412"/>
            </a:avLst>
          </a:prstGeom>
          <a:noFill/>
          <a:ln w="101600" cap="flat">
            <a:solidFill>
              <a:srgbClr val="B3B3B3"/>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400"/>
          </a:p>
        </p:txBody>
      </p:sp>
      <p:sp>
        <p:nvSpPr>
          <p:cNvPr id="71" name="Line 7">
            <a:extLst>
              <a:ext uri="{FF2B5EF4-FFF2-40B4-BE49-F238E27FC236}">
                <a16:creationId xmlns:a16="http://schemas.microsoft.com/office/drawing/2014/main" id="{1EAC2F61-4C66-33BA-FE6B-D7A948B6B47C}"/>
              </a:ext>
            </a:extLst>
          </p:cNvPr>
          <p:cNvSpPr>
            <a:spLocks noChangeShapeType="1"/>
          </p:cNvSpPr>
          <p:nvPr/>
        </p:nvSpPr>
        <p:spPr bwMode="auto">
          <a:xfrm rot="10800000" flipH="1">
            <a:off x="5156407" y="1510097"/>
            <a:ext cx="434003" cy="2841"/>
          </a:xfrm>
          <a:prstGeom prst="line">
            <a:avLst/>
          </a:prstGeom>
          <a:noFill/>
          <a:ln w="82550" cap="flat">
            <a:solidFill>
              <a:srgbClr val="FF6666"/>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400"/>
          </a:p>
        </p:txBody>
      </p:sp>
      <p:grpSp>
        <p:nvGrpSpPr>
          <p:cNvPr id="72" name="Group 24">
            <a:extLst>
              <a:ext uri="{FF2B5EF4-FFF2-40B4-BE49-F238E27FC236}">
                <a16:creationId xmlns:a16="http://schemas.microsoft.com/office/drawing/2014/main" id="{E382197C-E312-912F-5D27-AD31925392DF}"/>
              </a:ext>
            </a:extLst>
          </p:cNvPr>
          <p:cNvGrpSpPr>
            <a:grpSpLocks/>
          </p:cNvGrpSpPr>
          <p:nvPr/>
        </p:nvGrpSpPr>
        <p:grpSpPr bwMode="auto">
          <a:xfrm>
            <a:off x="5861023" y="1669318"/>
            <a:ext cx="245921" cy="1123413"/>
            <a:chOff x="0" y="0"/>
            <a:chExt cx="352" cy="1607"/>
          </a:xfrm>
        </p:grpSpPr>
        <p:grpSp>
          <p:nvGrpSpPr>
            <p:cNvPr id="73" name="Group 22">
              <a:extLst>
                <a:ext uri="{FF2B5EF4-FFF2-40B4-BE49-F238E27FC236}">
                  <a16:creationId xmlns:a16="http://schemas.microsoft.com/office/drawing/2014/main" id="{33BC6C13-D9E1-EA5B-0478-D990239B1EB4}"/>
                </a:ext>
              </a:extLst>
            </p:cNvPr>
            <p:cNvGrpSpPr>
              <a:grpSpLocks/>
            </p:cNvGrpSpPr>
            <p:nvPr/>
          </p:nvGrpSpPr>
          <p:grpSpPr bwMode="auto">
            <a:xfrm>
              <a:off x="0" y="0"/>
              <a:ext cx="352" cy="1607"/>
              <a:chOff x="0" y="0"/>
              <a:chExt cx="352" cy="1607"/>
            </a:xfrm>
          </p:grpSpPr>
          <p:grpSp>
            <p:nvGrpSpPr>
              <p:cNvPr id="75" name="Group 20">
                <a:extLst>
                  <a:ext uri="{FF2B5EF4-FFF2-40B4-BE49-F238E27FC236}">
                    <a16:creationId xmlns:a16="http://schemas.microsoft.com/office/drawing/2014/main" id="{5815364A-E152-27C0-2FD2-4C7B8BBA320B}"/>
                  </a:ext>
                </a:extLst>
              </p:cNvPr>
              <p:cNvGrpSpPr>
                <a:grpSpLocks/>
              </p:cNvGrpSpPr>
              <p:nvPr/>
            </p:nvGrpSpPr>
            <p:grpSpPr bwMode="auto">
              <a:xfrm>
                <a:off x="0" y="0"/>
                <a:ext cx="352" cy="1600"/>
                <a:chOff x="0" y="0"/>
                <a:chExt cx="352" cy="1600"/>
              </a:xfrm>
            </p:grpSpPr>
            <p:sp>
              <p:nvSpPr>
                <p:cNvPr id="77" name="Oval 8">
                  <a:extLst>
                    <a:ext uri="{FF2B5EF4-FFF2-40B4-BE49-F238E27FC236}">
                      <a16:creationId xmlns:a16="http://schemas.microsoft.com/office/drawing/2014/main" id="{3865EDD9-F0D1-150B-E7F4-7996D2BD77D8}"/>
                    </a:ext>
                  </a:extLst>
                </p:cNvPr>
                <p:cNvSpPr>
                  <a:spLocks/>
                </p:cNvSpPr>
                <p:nvPr/>
              </p:nvSpPr>
              <p:spPr bwMode="auto">
                <a:xfrm>
                  <a:off x="85" y="0"/>
                  <a:ext cx="202" cy="461"/>
                </a:xfrm>
                <a:prstGeom prst="ellipse">
                  <a:avLst/>
                </a:prstGeom>
                <a:solidFill>
                  <a:srgbClr val="9FC3FF"/>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sz="1400"/>
                </a:p>
              </p:txBody>
            </p:sp>
            <p:sp>
              <p:nvSpPr>
                <p:cNvPr id="78" name="Oval 9">
                  <a:extLst>
                    <a:ext uri="{FF2B5EF4-FFF2-40B4-BE49-F238E27FC236}">
                      <a16:creationId xmlns:a16="http://schemas.microsoft.com/office/drawing/2014/main" id="{47F90C6E-B058-4481-CB4E-FBEE65590B41}"/>
                    </a:ext>
                  </a:extLst>
                </p:cNvPr>
                <p:cNvSpPr>
                  <a:spLocks/>
                </p:cNvSpPr>
                <p:nvPr/>
              </p:nvSpPr>
              <p:spPr bwMode="auto">
                <a:xfrm>
                  <a:off x="126" y="130"/>
                  <a:ext cx="202" cy="462"/>
                </a:xfrm>
                <a:prstGeom prst="ellipse">
                  <a:avLst/>
                </a:prstGeom>
                <a:solidFill>
                  <a:srgbClr val="9FC3FF"/>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sz="1400"/>
                </a:p>
              </p:txBody>
            </p:sp>
            <p:sp>
              <p:nvSpPr>
                <p:cNvPr id="79" name="Oval 10">
                  <a:extLst>
                    <a:ext uri="{FF2B5EF4-FFF2-40B4-BE49-F238E27FC236}">
                      <a16:creationId xmlns:a16="http://schemas.microsoft.com/office/drawing/2014/main" id="{92975B3B-DB5E-02C8-C133-C3A3343E49E7}"/>
                    </a:ext>
                  </a:extLst>
                </p:cNvPr>
                <p:cNvSpPr>
                  <a:spLocks/>
                </p:cNvSpPr>
                <p:nvPr/>
              </p:nvSpPr>
              <p:spPr bwMode="auto">
                <a:xfrm>
                  <a:off x="23" y="144"/>
                  <a:ext cx="202" cy="462"/>
                </a:xfrm>
                <a:prstGeom prst="ellipse">
                  <a:avLst/>
                </a:prstGeom>
                <a:solidFill>
                  <a:srgbClr val="9FC3FF"/>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sz="1400"/>
                </a:p>
              </p:txBody>
            </p:sp>
            <p:sp>
              <p:nvSpPr>
                <p:cNvPr id="80" name="Oval 11">
                  <a:extLst>
                    <a:ext uri="{FF2B5EF4-FFF2-40B4-BE49-F238E27FC236}">
                      <a16:creationId xmlns:a16="http://schemas.microsoft.com/office/drawing/2014/main" id="{716115D3-A576-81BB-6232-0301CFC5678F}"/>
                    </a:ext>
                  </a:extLst>
                </p:cNvPr>
                <p:cNvSpPr>
                  <a:spLocks/>
                </p:cNvSpPr>
                <p:nvPr/>
              </p:nvSpPr>
              <p:spPr bwMode="auto">
                <a:xfrm>
                  <a:off x="0" y="309"/>
                  <a:ext cx="201" cy="462"/>
                </a:xfrm>
                <a:prstGeom prst="ellipse">
                  <a:avLst/>
                </a:prstGeom>
                <a:solidFill>
                  <a:srgbClr val="9FC3FF"/>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sz="1400"/>
                </a:p>
              </p:txBody>
            </p:sp>
            <p:sp>
              <p:nvSpPr>
                <p:cNvPr id="81" name="Oval 12">
                  <a:extLst>
                    <a:ext uri="{FF2B5EF4-FFF2-40B4-BE49-F238E27FC236}">
                      <a16:creationId xmlns:a16="http://schemas.microsoft.com/office/drawing/2014/main" id="{616361DB-FCC5-8995-CE65-B9AC343D9177}"/>
                    </a:ext>
                  </a:extLst>
                </p:cNvPr>
                <p:cNvSpPr>
                  <a:spLocks/>
                </p:cNvSpPr>
                <p:nvPr/>
              </p:nvSpPr>
              <p:spPr bwMode="auto">
                <a:xfrm>
                  <a:off x="126" y="488"/>
                  <a:ext cx="202" cy="462"/>
                </a:xfrm>
                <a:prstGeom prst="ellipse">
                  <a:avLst/>
                </a:prstGeom>
                <a:solidFill>
                  <a:srgbClr val="9FC3FF"/>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sz="1400"/>
                </a:p>
              </p:txBody>
            </p:sp>
            <p:sp>
              <p:nvSpPr>
                <p:cNvPr id="82" name="Oval 13">
                  <a:extLst>
                    <a:ext uri="{FF2B5EF4-FFF2-40B4-BE49-F238E27FC236}">
                      <a16:creationId xmlns:a16="http://schemas.microsoft.com/office/drawing/2014/main" id="{309328C1-ABAB-48D5-0F80-F7D167825E0C}"/>
                    </a:ext>
                  </a:extLst>
                </p:cNvPr>
                <p:cNvSpPr>
                  <a:spLocks/>
                </p:cNvSpPr>
                <p:nvPr/>
              </p:nvSpPr>
              <p:spPr bwMode="auto">
                <a:xfrm>
                  <a:off x="0" y="674"/>
                  <a:ext cx="211" cy="462"/>
                </a:xfrm>
                <a:prstGeom prst="ellipse">
                  <a:avLst/>
                </a:prstGeom>
                <a:solidFill>
                  <a:srgbClr val="9FC3FF"/>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sz="1400"/>
                </a:p>
              </p:txBody>
            </p:sp>
            <p:sp>
              <p:nvSpPr>
                <p:cNvPr id="83" name="Oval 14">
                  <a:extLst>
                    <a:ext uri="{FF2B5EF4-FFF2-40B4-BE49-F238E27FC236}">
                      <a16:creationId xmlns:a16="http://schemas.microsoft.com/office/drawing/2014/main" id="{DA1C20A7-F59F-2C40-DB0F-E129F23C424A}"/>
                    </a:ext>
                  </a:extLst>
                </p:cNvPr>
                <p:cNvSpPr>
                  <a:spLocks/>
                </p:cNvSpPr>
                <p:nvPr/>
              </p:nvSpPr>
              <p:spPr bwMode="auto">
                <a:xfrm>
                  <a:off x="150" y="798"/>
                  <a:ext cx="202" cy="462"/>
                </a:xfrm>
                <a:prstGeom prst="ellipse">
                  <a:avLst/>
                </a:prstGeom>
                <a:solidFill>
                  <a:srgbClr val="9FC3FF"/>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sz="1400"/>
                </a:p>
              </p:txBody>
            </p:sp>
            <p:sp>
              <p:nvSpPr>
                <p:cNvPr id="84" name="AutoShape 15">
                  <a:extLst>
                    <a:ext uri="{FF2B5EF4-FFF2-40B4-BE49-F238E27FC236}">
                      <a16:creationId xmlns:a16="http://schemas.microsoft.com/office/drawing/2014/main" id="{0B9F7F22-43D3-4646-36B0-B5FC498B3150}"/>
                    </a:ext>
                  </a:extLst>
                </p:cNvPr>
                <p:cNvSpPr>
                  <a:spLocks/>
                </p:cNvSpPr>
                <p:nvPr/>
              </p:nvSpPr>
              <p:spPr bwMode="auto">
                <a:xfrm>
                  <a:off x="130" y="1158"/>
                  <a:ext cx="125" cy="437"/>
                </a:xfrm>
                <a:prstGeom prst="triangle">
                  <a:avLst>
                    <a:gd name="adj" fmla="val 50000"/>
                  </a:avLst>
                </a:prstGeom>
                <a:solidFill>
                  <a:srgbClr val="9FC3FF"/>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sz="1400"/>
                </a:p>
              </p:txBody>
            </p:sp>
            <p:sp>
              <p:nvSpPr>
                <p:cNvPr id="85" name="Oval 16">
                  <a:extLst>
                    <a:ext uri="{FF2B5EF4-FFF2-40B4-BE49-F238E27FC236}">
                      <a16:creationId xmlns:a16="http://schemas.microsoft.com/office/drawing/2014/main" id="{80BFAAFE-02E0-39ED-DCD6-AF96CB131B37}"/>
                    </a:ext>
                  </a:extLst>
                </p:cNvPr>
                <p:cNvSpPr>
                  <a:spLocks/>
                </p:cNvSpPr>
                <p:nvPr/>
              </p:nvSpPr>
              <p:spPr bwMode="auto">
                <a:xfrm flipH="1">
                  <a:off x="54" y="1074"/>
                  <a:ext cx="165" cy="193"/>
                </a:xfrm>
                <a:prstGeom prst="ellipse">
                  <a:avLst/>
                </a:prstGeom>
                <a:solidFill>
                  <a:srgbClr val="9FC3FF"/>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sz="1400"/>
                </a:p>
              </p:txBody>
            </p:sp>
            <p:sp>
              <p:nvSpPr>
                <p:cNvPr id="86" name="Oval 17">
                  <a:extLst>
                    <a:ext uri="{FF2B5EF4-FFF2-40B4-BE49-F238E27FC236}">
                      <a16:creationId xmlns:a16="http://schemas.microsoft.com/office/drawing/2014/main" id="{C1DB1D0E-A1C8-78F9-D52B-1DE48B81F589}"/>
                    </a:ext>
                  </a:extLst>
                </p:cNvPr>
                <p:cNvSpPr>
                  <a:spLocks/>
                </p:cNvSpPr>
                <p:nvPr/>
              </p:nvSpPr>
              <p:spPr bwMode="auto">
                <a:xfrm>
                  <a:off x="125" y="1055"/>
                  <a:ext cx="201" cy="462"/>
                </a:xfrm>
                <a:prstGeom prst="ellipse">
                  <a:avLst/>
                </a:prstGeom>
                <a:solidFill>
                  <a:srgbClr val="9FC3FF"/>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sz="1400"/>
                </a:p>
              </p:txBody>
            </p:sp>
            <p:sp>
              <p:nvSpPr>
                <p:cNvPr id="87" name="Oval 18">
                  <a:extLst>
                    <a:ext uri="{FF2B5EF4-FFF2-40B4-BE49-F238E27FC236}">
                      <a16:creationId xmlns:a16="http://schemas.microsoft.com/office/drawing/2014/main" id="{11667434-052D-6C3D-879B-ACE41B84A80C}"/>
                    </a:ext>
                  </a:extLst>
                </p:cNvPr>
                <p:cNvSpPr>
                  <a:spLocks/>
                </p:cNvSpPr>
                <p:nvPr/>
              </p:nvSpPr>
              <p:spPr bwMode="auto">
                <a:xfrm flipH="1">
                  <a:off x="102" y="1146"/>
                  <a:ext cx="165" cy="193"/>
                </a:xfrm>
                <a:prstGeom prst="ellipse">
                  <a:avLst/>
                </a:prstGeom>
                <a:solidFill>
                  <a:srgbClr val="9FC3FF"/>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sz="1400"/>
                </a:p>
              </p:txBody>
            </p:sp>
            <p:sp>
              <p:nvSpPr>
                <p:cNvPr id="88" name="Oval 19">
                  <a:extLst>
                    <a:ext uri="{FF2B5EF4-FFF2-40B4-BE49-F238E27FC236}">
                      <a16:creationId xmlns:a16="http://schemas.microsoft.com/office/drawing/2014/main" id="{C1879808-C160-22CC-4C08-E9B416346B11}"/>
                    </a:ext>
                  </a:extLst>
                </p:cNvPr>
                <p:cNvSpPr>
                  <a:spLocks/>
                </p:cNvSpPr>
                <p:nvPr/>
              </p:nvSpPr>
              <p:spPr bwMode="auto">
                <a:xfrm>
                  <a:off x="46" y="1138"/>
                  <a:ext cx="202" cy="462"/>
                </a:xfrm>
                <a:prstGeom prst="ellipse">
                  <a:avLst/>
                </a:prstGeom>
                <a:solidFill>
                  <a:srgbClr val="9FC3FF"/>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sz="1400"/>
                </a:p>
              </p:txBody>
            </p:sp>
          </p:grpSp>
          <p:sp>
            <p:nvSpPr>
              <p:cNvPr id="76" name="Oval 21">
                <a:extLst>
                  <a:ext uri="{FF2B5EF4-FFF2-40B4-BE49-F238E27FC236}">
                    <a16:creationId xmlns:a16="http://schemas.microsoft.com/office/drawing/2014/main" id="{FD64A132-12B2-2914-BCB0-5B5F0D0EF39F}"/>
                  </a:ext>
                </a:extLst>
              </p:cNvPr>
              <p:cNvSpPr>
                <a:spLocks/>
              </p:cNvSpPr>
              <p:nvPr/>
            </p:nvSpPr>
            <p:spPr bwMode="auto">
              <a:xfrm>
                <a:off x="188" y="1336"/>
                <a:ext cx="158" cy="271"/>
              </a:xfrm>
              <a:prstGeom prst="ellipse">
                <a:avLst/>
              </a:prstGeom>
              <a:solidFill>
                <a:srgbClr val="9FC3FF"/>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sz="1400"/>
              </a:p>
            </p:txBody>
          </p:sp>
        </p:grpSp>
        <p:sp>
          <p:nvSpPr>
            <p:cNvPr id="74" name="Rectangle 23">
              <a:extLst>
                <a:ext uri="{FF2B5EF4-FFF2-40B4-BE49-F238E27FC236}">
                  <a16:creationId xmlns:a16="http://schemas.microsoft.com/office/drawing/2014/main" id="{F0CED439-D7E2-C5D1-4B05-FAD061E08EC2}"/>
                </a:ext>
              </a:extLst>
            </p:cNvPr>
            <p:cNvSpPr>
              <a:spLocks/>
            </p:cNvSpPr>
            <p:nvPr/>
          </p:nvSpPr>
          <p:spPr bwMode="auto">
            <a:xfrm>
              <a:off x="66" y="358"/>
              <a:ext cx="272"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dirty="0">
                  <a:solidFill>
                    <a:srgbClr val="002D99"/>
                  </a:solidFill>
                  <a:latin typeface="Cambria" panose="02040503050406030204" pitchFamily="18" charset="0"/>
                  <a:ea typeface="Cambria" panose="02040503050406030204" pitchFamily="18" charset="0"/>
                  <a:cs typeface="Gill Sans" charset="0"/>
                </a:rPr>
                <a:t>I</a:t>
              </a:r>
            </a:p>
            <a:p>
              <a:pPr algn="ctr"/>
              <a:r>
                <a:rPr lang="en-US" altLang="en-US" dirty="0">
                  <a:solidFill>
                    <a:srgbClr val="002D99"/>
                  </a:solidFill>
                  <a:latin typeface="Cambria" panose="02040503050406030204" pitchFamily="18" charset="0"/>
                  <a:ea typeface="Cambria" panose="02040503050406030204" pitchFamily="18" charset="0"/>
                  <a:cs typeface="Gill Sans" charset="0"/>
                </a:rPr>
                <a:t>T</a:t>
              </a:r>
            </a:p>
            <a:p>
              <a:pPr algn="ctr"/>
              <a:r>
                <a:rPr lang="en-US" altLang="en-US" dirty="0">
                  <a:solidFill>
                    <a:srgbClr val="002D99"/>
                  </a:solidFill>
                  <a:latin typeface="Cambria" panose="02040503050406030204" pitchFamily="18" charset="0"/>
                  <a:ea typeface="Cambria" panose="02040503050406030204" pitchFamily="18" charset="0"/>
                  <a:cs typeface="Gill Sans" charset="0"/>
                </a:rPr>
                <a:t>C</a:t>
              </a:r>
            </a:p>
            <a:p>
              <a:pPr algn="ctr"/>
              <a:r>
                <a:rPr lang="en-US" altLang="en-US" dirty="0">
                  <a:solidFill>
                    <a:srgbClr val="002D99"/>
                  </a:solidFill>
                  <a:latin typeface="Cambria" panose="02040503050406030204" pitchFamily="18" charset="0"/>
                  <a:ea typeface="Cambria" panose="02040503050406030204" pitchFamily="18" charset="0"/>
                  <a:cs typeface="Gill Sans" charset="0"/>
                </a:rPr>
                <a:t>Z</a:t>
              </a:r>
            </a:p>
          </p:txBody>
        </p:sp>
      </p:grpSp>
      <p:sp>
        <p:nvSpPr>
          <p:cNvPr id="89" name="Line 28">
            <a:extLst>
              <a:ext uri="{FF2B5EF4-FFF2-40B4-BE49-F238E27FC236}">
                <a16:creationId xmlns:a16="http://schemas.microsoft.com/office/drawing/2014/main" id="{EEE5BD7A-750E-0FA0-16F9-B46B128071A6}"/>
              </a:ext>
            </a:extLst>
          </p:cNvPr>
          <p:cNvSpPr>
            <a:spLocks noChangeShapeType="1"/>
          </p:cNvSpPr>
          <p:nvPr/>
        </p:nvSpPr>
        <p:spPr bwMode="auto">
          <a:xfrm rot="10800000">
            <a:off x="4763569" y="2010466"/>
            <a:ext cx="4192" cy="350064"/>
          </a:xfrm>
          <a:prstGeom prst="line">
            <a:avLst/>
          </a:prstGeom>
          <a:noFill/>
          <a:ln w="762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400"/>
          </a:p>
        </p:txBody>
      </p:sp>
      <p:sp>
        <p:nvSpPr>
          <p:cNvPr id="90" name="Line 34">
            <a:extLst>
              <a:ext uri="{FF2B5EF4-FFF2-40B4-BE49-F238E27FC236}">
                <a16:creationId xmlns:a16="http://schemas.microsoft.com/office/drawing/2014/main" id="{AAE7C70F-578C-ED1B-C909-CFF99D70E53F}"/>
              </a:ext>
            </a:extLst>
          </p:cNvPr>
          <p:cNvSpPr>
            <a:spLocks noChangeShapeType="1"/>
          </p:cNvSpPr>
          <p:nvPr/>
        </p:nvSpPr>
        <p:spPr bwMode="auto">
          <a:xfrm rot="10800000">
            <a:off x="5156407" y="2951438"/>
            <a:ext cx="434002" cy="9081"/>
          </a:xfrm>
          <a:prstGeom prst="line">
            <a:avLst/>
          </a:prstGeom>
          <a:noFill/>
          <a:ln w="82550" cap="flat">
            <a:solidFill>
              <a:srgbClr val="0080FF"/>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400"/>
          </a:p>
        </p:txBody>
      </p:sp>
      <p:sp>
        <p:nvSpPr>
          <p:cNvPr id="91" name="AutoShape 42">
            <a:extLst>
              <a:ext uri="{FF2B5EF4-FFF2-40B4-BE49-F238E27FC236}">
                <a16:creationId xmlns:a16="http://schemas.microsoft.com/office/drawing/2014/main" id="{8D81A2A0-F56B-B003-66F6-75C98870007B}"/>
              </a:ext>
            </a:extLst>
          </p:cNvPr>
          <p:cNvSpPr>
            <a:spLocks/>
          </p:cNvSpPr>
          <p:nvPr/>
        </p:nvSpPr>
        <p:spPr bwMode="auto">
          <a:xfrm rot="16200000" flipH="1" flipV="1">
            <a:off x="3361740" y="2609896"/>
            <a:ext cx="335347" cy="687462"/>
          </a:xfrm>
          <a:prstGeom prst="rightArrow">
            <a:avLst>
              <a:gd name="adj1" fmla="val 35361"/>
              <a:gd name="adj2" fmla="val 66667"/>
            </a:avLst>
          </a:prstGeom>
          <a:solidFill>
            <a:schemeClr val="tx2">
              <a:lumMod val="40000"/>
              <a:lumOff val="60000"/>
            </a:schemeClr>
          </a:solidFill>
          <a:ln>
            <a:noFill/>
          </a:ln>
        </p:spPr>
        <p:txBody>
          <a:bodyPr lIns="0" tIns="0" rIns="0" bIns="0"/>
          <a:lstStyle/>
          <a:p>
            <a:endParaRPr lang="en-US" sz="1400"/>
          </a:p>
        </p:txBody>
      </p:sp>
      <p:sp>
        <p:nvSpPr>
          <p:cNvPr id="92" name="Rectangle 45">
            <a:extLst>
              <a:ext uri="{FF2B5EF4-FFF2-40B4-BE49-F238E27FC236}">
                <a16:creationId xmlns:a16="http://schemas.microsoft.com/office/drawing/2014/main" id="{62F03837-CE5B-73DF-0B5A-EBCE882B6DDA}"/>
              </a:ext>
            </a:extLst>
          </p:cNvPr>
          <p:cNvSpPr>
            <a:spLocks/>
          </p:cNvSpPr>
          <p:nvPr/>
        </p:nvSpPr>
        <p:spPr bwMode="auto">
          <a:xfrm>
            <a:off x="5130844" y="2099804"/>
            <a:ext cx="505395" cy="215444"/>
          </a:xfrm>
          <a:prstGeom prst="rect">
            <a:avLst/>
          </a:prstGeom>
          <a:solidFill>
            <a:schemeClr val="bg1"/>
          </a:solidFill>
          <a:ln>
            <a:noFill/>
          </a:ln>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400" dirty="0">
                <a:cs typeface="Gill Sans" charset="0"/>
              </a:rPr>
              <a:t>Hadley</a:t>
            </a:r>
          </a:p>
        </p:txBody>
      </p:sp>
      <p:sp>
        <p:nvSpPr>
          <p:cNvPr id="93" name="Line 34">
            <a:extLst>
              <a:ext uri="{FF2B5EF4-FFF2-40B4-BE49-F238E27FC236}">
                <a16:creationId xmlns:a16="http://schemas.microsoft.com/office/drawing/2014/main" id="{DAE304C8-4BBE-99A5-4833-501BA03BCB4A}"/>
              </a:ext>
            </a:extLst>
          </p:cNvPr>
          <p:cNvSpPr>
            <a:spLocks noChangeShapeType="1"/>
          </p:cNvSpPr>
          <p:nvPr/>
        </p:nvSpPr>
        <p:spPr bwMode="auto">
          <a:xfrm rot="10800000">
            <a:off x="5133628" y="3596749"/>
            <a:ext cx="434002" cy="9081"/>
          </a:xfrm>
          <a:prstGeom prst="line">
            <a:avLst/>
          </a:prstGeom>
          <a:noFill/>
          <a:ln w="88900" cap="flat">
            <a:solidFill>
              <a:srgbClr val="FF6600"/>
            </a:solidFill>
            <a:prstDash val="solid"/>
            <a:miter lim="800000"/>
            <a:headEnd type="stealth" w="med" len="med"/>
            <a:tailEnd type="none" w="sm" len="lg"/>
          </a:ln>
          <a:extLst>
            <a:ext uri="{909E8E84-426E-40DD-AFC4-6F175D3DCCD1}">
              <a14:hiddenFill xmlns:a14="http://schemas.microsoft.com/office/drawing/2010/main">
                <a:solidFill>
                  <a:srgbClr val="FFFFFF"/>
                </a:solidFill>
              </a14:hiddenFill>
            </a:ext>
          </a:extLst>
        </p:spPr>
        <p:txBody>
          <a:bodyPr lIns="0" tIns="0" rIns="0" bIns="0"/>
          <a:lstStyle/>
          <a:p>
            <a:endParaRPr lang="en-US" sz="1400"/>
          </a:p>
        </p:txBody>
      </p:sp>
      <p:sp>
        <p:nvSpPr>
          <p:cNvPr id="94" name="Line 34">
            <a:extLst>
              <a:ext uri="{FF2B5EF4-FFF2-40B4-BE49-F238E27FC236}">
                <a16:creationId xmlns:a16="http://schemas.microsoft.com/office/drawing/2014/main" id="{5BA92E10-EB12-B1A7-5838-DD395E6A7F08}"/>
              </a:ext>
            </a:extLst>
          </p:cNvPr>
          <p:cNvSpPr>
            <a:spLocks noChangeShapeType="1"/>
          </p:cNvSpPr>
          <p:nvPr/>
        </p:nvSpPr>
        <p:spPr bwMode="auto">
          <a:xfrm rot="10800000" flipH="1">
            <a:off x="5154351" y="4407544"/>
            <a:ext cx="434002" cy="9081"/>
          </a:xfrm>
          <a:prstGeom prst="line">
            <a:avLst/>
          </a:prstGeom>
          <a:noFill/>
          <a:ln w="88900" cap="flat">
            <a:solidFill>
              <a:srgbClr val="0080FF"/>
            </a:solidFill>
            <a:prstDash val="solid"/>
            <a:miter lim="800000"/>
            <a:headEnd type="stealth" w="med" len="med"/>
            <a:tailEnd type="none" w="sm" len="lg"/>
          </a:ln>
          <a:extLst>
            <a:ext uri="{909E8E84-426E-40DD-AFC4-6F175D3DCCD1}">
              <a14:hiddenFill xmlns:a14="http://schemas.microsoft.com/office/drawing/2010/main">
                <a:solidFill>
                  <a:srgbClr val="FFFFFF"/>
                </a:solidFill>
              </a14:hiddenFill>
            </a:ext>
          </a:extLst>
        </p:spPr>
        <p:txBody>
          <a:bodyPr lIns="0" tIns="0" rIns="0" bIns="0"/>
          <a:lstStyle/>
          <a:p>
            <a:endParaRPr lang="en-US" sz="1400"/>
          </a:p>
        </p:txBody>
      </p:sp>
      <p:sp>
        <p:nvSpPr>
          <p:cNvPr id="95" name="Rectangle 45">
            <a:extLst>
              <a:ext uri="{FF2B5EF4-FFF2-40B4-BE49-F238E27FC236}">
                <a16:creationId xmlns:a16="http://schemas.microsoft.com/office/drawing/2014/main" id="{CF736437-BCD8-5A91-3D78-5F7AF7101DDD}"/>
              </a:ext>
            </a:extLst>
          </p:cNvPr>
          <p:cNvSpPr>
            <a:spLocks/>
          </p:cNvSpPr>
          <p:nvPr/>
        </p:nvSpPr>
        <p:spPr bwMode="auto">
          <a:xfrm>
            <a:off x="7005401" y="2853967"/>
            <a:ext cx="2252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squar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400">
                <a:solidFill>
                  <a:schemeClr val="bg1"/>
                </a:solidFill>
                <a:cs typeface="Gill Sans" charset="0"/>
              </a:rPr>
              <a:t>Q</a:t>
            </a:r>
          </a:p>
        </p:txBody>
      </p:sp>
      <p:sp>
        <p:nvSpPr>
          <p:cNvPr id="96" name="Rectangle 45">
            <a:extLst>
              <a:ext uri="{FF2B5EF4-FFF2-40B4-BE49-F238E27FC236}">
                <a16:creationId xmlns:a16="http://schemas.microsoft.com/office/drawing/2014/main" id="{1E6CEDC3-910C-5EDF-AD6C-15AA630B6CB5}"/>
              </a:ext>
            </a:extLst>
          </p:cNvPr>
          <p:cNvSpPr>
            <a:spLocks/>
          </p:cNvSpPr>
          <p:nvPr/>
        </p:nvSpPr>
        <p:spPr bwMode="auto">
          <a:xfrm>
            <a:off x="3416770" y="2831527"/>
            <a:ext cx="2252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squar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400" dirty="0">
                <a:solidFill>
                  <a:schemeClr val="bg1"/>
                </a:solidFill>
                <a:cs typeface="Gill Sans" charset="0"/>
              </a:rPr>
              <a:t>Q</a:t>
            </a:r>
          </a:p>
        </p:txBody>
      </p:sp>
      <p:sp>
        <p:nvSpPr>
          <p:cNvPr id="97" name="Line 48">
            <a:extLst>
              <a:ext uri="{FF2B5EF4-FFF2-40B4-BE49-F238E27FC236}">
                <a16:creationId xmlns:a16="http://schemas.microsoft.com/office/drawing/2014/main" id="{CC538A53-7007-33EE-BAAD-DDEA452FE895}"/>
              </a:ext>
            </a:extLst>
          </p:cNvPr>
          <p:cNvSpPr>
            <a:spLocks noChangeShapeType="1"/>
          </p:cNvSpPr>
          <p:nvPr/>
        </p:nvSpPr>
        <p:spPr bwMode="auto">
          <a:xfrm rot="10800000" flipH="1" flipV="1">
            <a:off x="3441397" y="3803143"/>
            <a:ext cx="1" cy="347696"/>
          </a:xfrm>
          <a:prstGeom prst="line">
            <a:avLst/>
          </a:prstGeom>
          <a:solidFill>
            <a:srgbClr val="D90B00"/>
          </a:solidFill>
          <a:ln w="76200" cap="flat">
            <a:solidFill>
              <a:schemeClr val="tx1"/>
            </a:solidFill>
            <a:prstDash val="solid"/>
            <a:miter lim="800000"/>
            <a:headEnd type="stealth" w="med" len="med"/>
            <a:tailEnd type="none" w="sm" len="med"/>
          </a:ln>
        </p:spPr>
        <p:txBody>
          <a:bodyPr lIns="0" tIns="0" rIns="0" bIns="0"/>
          <a:lstStyle/>
          <a:p>
            <a:endParaRPr lang="en-US" sz="1400"/>
          </a:p>
        </p:txBody>
      </p:sp>
      <p:sp>
        <p:nvSpPr>
          <p:cNvPr id="98" name="TextBox 97">
            <a:extLst>
              <a:ext uri="{FF2B5EF4-FFF2-40B4-BE49-F238E27FC236}">
                <a16:creationId xmlns:a16="http://schemas.microsoft.com/office/drawing/2014/main" id="{51559ED5-DB23-0433-9508-F926777F676C}"/>
              </a:ext>
            </a:extLst>
          </p:cNvPr>
          <p:cNvSpPr txBox="1"/>
          <p:nvPr/>
        </p:nvSpPr>
        <p:spPr>
          <a:xfrm>
            <a:off x="8153400" y="4262737"/>
            <a:ext cx="1099742" cy="307777"/>
          </a:xfrm>
          <a:prstGeom prst="rect">
            <a:avLst/>
          </a:prstGeom>
          <a:noFill/>
        </p:spPr>
        <p:txBody>
          <a:bodyPr wrap="square" lIns="91440" tIns="45720" rIns="91440" bIns="45720" rtlCol="0" anchor="t">
            <a:spAutoFit/>
          </a:bodyPr>
          <a:lstStyle/>
          <a:p>
            <a:r>
              <a:rPr lang="en-US" sz="1400" dirty="0"/>
              <a:t>Fig. 12.15. </a:t>
            </a:r>
          </a:p>
        </p:txBody>
      </p:sp>
      <p:pic>
        <p:nvPicPr>
          <p:cNvPr id="48" name="Picture 47">
            <a:extLst>
              <a:ext uri="{FF2B5EF4-FFF2-40B4-BE49-F238E27FC236}">
                <a16:creationId xmlns:a16="http://schemas.microsoft.com/office/drawing/2014/main" id="{24F8BEAA-27CB-EDCB-F026-894D64A92574}"/>
              </a:ext>
            </a:extLst>
          </p:cNvPr>
          <p:cNvPicPr>
            <a:picLocks noChangeAspect="1"/>
          </p:cNvPicPr>
          <p:nvPr/>
        </p:nvPicPr>
        <p:blipFill rotWithShape="1">
          <a:blip r:embed="rId4"/>
          <a:srcRect t="13787"/>
          <a:stretch/>
        </p:blipFill>
        <p:spPr>
          <a:xfrm>
            <a:off x="2627587" y="4783112"/>
            <a:ext cx="5068614" cy="1998688"/>
          </a:xfrm>
          <a:prstGeom prst="rect">
            <a:avLst/>
          </a:prstGeom>
        </p:spPr>
      </p:pic>
      <p:sp>
        <p:nvSpPr>
          <p:cNvPr id="49" name="TextBox 11">
            <a:extLst>
              <a:ext uri="{FF2B5EF4-FFF2-40B4-BE49-F238E27FC236}">
                <a16:creationId xmlns:a16="http://schemas.microsoft.com/office/drawing/2014/main" id="{38FF881D-4C98-F9DF-F7C9-E2738527F3DC}"/>
              </a:ext>
            </a:extLst>
          </p:cNvPr>
          <p:cNvSpPr txBox="1">
            <a:spLocks noChangeArrowheads="1"/>
          </p:cNvSpPr>
          <p:nvPr/>
        </p:nvSpPr>
        <p:spPr bwMode="auto">
          <a:xfrm>
            <a:off x="3418019" y="6138505"/>
            <a:ext cx="17438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en-US" altLang="en-US" sz="1400" dirty="0">
                <a:latin typeface="+mn-lt"/>
              </a:rPr>
              <a:t>Ocean heat transport</a:t>
            </a:r>
          </a:p>
        </p:txBody>
      </p:sp>
      <p:sp>
        <p:nvSpPr>
          <p:cNvPr id="50" name="Arrow: Right 49">
            <a:extLst>
              <a:ext uri="{FF2B5EF4-FFF2-40B4-BE49-F238E27FC236}">
                <a16:creationId xmlns:a16="http://schemas.microsoft.com/office/drawing/2014/main" id="{8C9E6B7A-120B-2DA3-D41A-C4C685A8A330}"/>
              </a:ext>
            </a:extLst>
          </p:cNvPr>
          <p:cNvSpPr/>
          <p:nvPr/>
        </p:nvSpPr>
        <p:spPr>
          <a:xfrm>
            <a:off x="5181600" y="5334000"/>
            <a:ext cx="500618" cy="250035"/>
          </a:xfrm>
          <a:prstGeom prst="rightArrow">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SimSun"/>
              <a:cs typeface="+mn-cs"/>
            </a:endParaRPr>
          </a:p>
        </p:txBody>
      </p:sp>
      <p:sp>
        <p:nvSpPr>
          <p:cNvPr id="99" name="TextBox 98">
            <a:extLst>
              <a:ext uri="{FF2B5EF4-FFF2-40B4-BE49-F238E27FC236}">
                <a16:creationId xmlns:a16="http://schemas.microsoft.com/office/drawing/2014/main" id="{33D23C65-CC9C-967A-D433-4E32C8EC890C}"/>
              </a:ext>
            </a:extLst>
          </p:cNvPr>
          <p:cNvSpPr txBox="1"/>
          <p:nvPr/>
        </p:nvSpPr>
        <p:spPr>
          <a:xfrm>
            <a:off x="8311896" y="6324959"/>
            <a:ext cx="832104" cy="307777"/>
          </a:xfrm>
          <a:prstGeom prst="rect">
            <a:avLst/>
          </a:prstGeom>
          <a:noFill/>
        </p:spPr>
        <p:txBody>
          <a:bodyPr wrap="square">
            <a:spAutoFit/>
          </a:bodyPr>
          <a:lstStyle/>
          <a:p>
            <a:r>
              <a:rPr kumimoji="0" lang="en-US" sz="1400" b="0" i="0" u="none" strike="noStrike" kern="1200" cap="none" spc="0" normalizeH="0" baseline="0" noProof="0" dirty="0">
                <a:ln>
                  <a:noFill/>
                </a:ln>
                <a:solidFill>
                  <a:srgbClr val="000000"/>
                </a:solidFill>
                <a:effectLst/>
                <a:uLnTx/>
                <a:uFillTx/>
                <a:latin typeface="Calibri"/>
                <a:ea typeface="SimSun"/>
                <a:cs typeface="Calibri"/>
              </a:rPr>
              <a:t>Fig. 2.9b</a:t>
            </a:r>
            <a:endParaRPr lang="en-US" dirty="0"/>
          </a:p>
        </p:txBody>
      </p:sp>
    </p:spTree>
    <p:extLst>
      <p:ext uri="{BB962C8B-B14F-4D97-AF65-F5344CB8AC3E}">
        <p14:creationId xmlns:p14="http://schemas.microsoft.com/office/powerpoint/2010/main" val="50975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down)">
                                      <p:cBhvr>
                                        <p:cTn id="7" dur="500"/>
                                        <p:tgtEl>
                                          <p:spTgt spid="6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down)">
                                      <p:cBhvr>
                                        <p:cTn id="10" dur="500"/>
                                        <p:tgtEl>
                                          <p:spTgt spid="6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wipe(down)">
                                      <p:cBhvr>
                                        <p:cTn id="13" dur="500"/>
                                        <p:tgtEl>
                                          <p:spTgt spid="7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wipe(down)">
                                      <p:cBhvr>
                                        <p:cTn id="16" dur="500"/>
                                        <p:tgtEl>
                                          <p:spTgt spid="71"/>
                                        </p:tgtEl>
                                      </p:cBhvr>
                                    </p:animEffect>
                                  </p:childTnLst>
                                </p:cTn>
                              </p:par>
                              <p:par>
                                <p:cTn id="17" presetID="22" presetClass="entr" presetSubtype="4" fill="hold" nodeType="with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wipe(down)">
                                      <p:cBhvr>
                                        <p:cTn id="19" dur="500"/>
                                        <p:tgtEl>
                                          <p:spTgt spid="7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wipe(down)">
                                      <p:cBhvr>
                                        <p:cTn id="22" dur="500"/>
                                        <p:tgtEl>
                                          <p:spTgt spid="8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0"/>
                                        </p:tgtEl>
                                        <p:attrNameLst>
                                          <p:attrName>style.visibility</p:attrName>
                                        </p:attrNameLst>
                                      </p:cBhvr>
                                      <p:to>
                                        <p:strVal val="visible"/>
                                      </p:to>
                                    </p:set>
                                    <p:animEffect transition="in" filter="wipe(down)">
                                      <p:cBhvr>
                                        <p:cTn id="25" dur="500"/>
                                        <p:tgtEl>
                                          <p:spTgt spid="9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2"/>
                                        </p:tgtEl>
                                        <p:attrNameLst>
                                          <p:attrName>style.visibility</p:attrName>
                                        </p:attrNameLst>
                                      </p:cBhvr>
                                      <p:to>
                                        <p:strVal val="visible"/>
                                      </p:to>
                                    </p:set>
                                    <p:animEffect transition="in" filter="wipe(down)">
                                      <p:cBhvr>
                                        <p:cTn id="28"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1" grpId="0"/>
      <p:bldP spid="70" grpId="0" animBg="1"/>
      <p:bldP spid="71" grpId="0" animBg="1"/>
      <p:bldP spid="89" grpId="0" animBg="1"/>
      <p:bldP spid="90" grpId="0" animBg="1"/>
      <p:bldP spid="9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descr="Stationery"/>
          <p:cNvSpPr>
            <a:spLocks noChangeArrowheads="1"/>
          </p:cNvSpPr>
          <p:nvPr/>
        </p:nvSpPr>
        <p:spPr bwMode="auto">
          <a:xfrm rot="3400271">
            <a:off x="5403057" y="2734469"/>
            <a:ext cx="4608512" cy="215900"/>
          </a:xfrm>
          <a:prstGeom prst="rect">
            <a:avLst/>
          </a:prstGeom>
          <a:blipFill dpi="0" rotWithShape="1">
            <a:blip r:embed="rId3"/>
            <a:srcRect/>
            <a:tile tx="0" ty="0" sx="100000" sy="100000" flip="none" algn="tl"/>
          </a:blipFill>
          <a:ln w="9525">
            <a:solidFill>
              <a:srgbClr val="CC6600"/>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267" name="AutoShape 6"/>
          <p:cNvSpPr>
            <a:spLocks noChangeArrowheads="1"/>
          </p:cNvSpPr>
          <p:nvPr/>
        </p:nvSpPr>
        <p:spPr bwMode="auto">
          <a:xfrm>
            <a:off x="7486650" y="3779838"/>
            <a:ext cx="976313" cy="485775"/>
          </a:xfrm>
          <a:prstGeom prst="leftArrow">
            <a:avLst>
              <a:gd name="adj1" fmla="val 50000"/>
              <a:gd name="adj2" fmla="val 50245"/>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268" name="AutoShape 7"/>
          <p:cNvSpPr>
            <a:spLocks noChangeArrowheads="1"/>
          </p:cNvSpPr>
          <p:nvPr/>
        </p:nvSpPr>
        <p:spPr bwMode="auto">
          <a:xfrm>
            <a:off x="6015038" y="1619250"/>
            <a:ext cx="976312" cy="485775"/>
          </a:xfrm>
          <a:prstGeom prst="leftArrow">
            <a:avLst>
              <a:gd name="adj1" fmla="val 50000"/>
              <a:gd name="adj2" fmla="val 50245"/>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269" name="Line 8"/>
          <p:cNvSpPr>
            <a:spLocks noChangeShapeType="1"/>
          </p:cNvSpPr>
          <p:nvPr/>
        </p:nvSpPr>
        <p:spPr bwMode="auto">
          <a:xfrm>
            <a:off x="3281610" y="2980580"/>
            <a:ext cx="4458742" cy="34925"/>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270" name="Line 9"/>
          <p:cNvSpPr>
            <a:spLocks noChangeShapeType="1"/>
          </p:cNvSpPr>
          <p:nvPr/>
        </p:nvSpPr>
        <p:spPr bwMode="auto">
          <a:xfrm>
            <a:off x="8462963" y="4138613"/>
            <a:ext cx="1587" cy="576262"/>
          </a:xfrm>
          <a:prstGeom prst="line">
            <a:avLst/>
          </a:prstGeom>
          <a:noFill/>
          <a:ln w="57150">
            <a:solidFill>
              <a:schemeClr val="accent2"/>
            </a:solidFill>
            <a:round/>
            <a:headEnd/>
            <a:tailEnd type="stealth" w="lg" len="lg"/>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271" name="Text Box 11"/>
          <p:cNvSpPr txBox="1">
            <a:spLocks noChangeArrowheads="1"/>
          </p:cNvSpPr>
          <p:nvPr/>
        </p:nvSpPr>
        <p:spPr bwMode="auto">
          <a:xfrm>
            <a:off x="7029591" y="4498975"/>
            <a:ext cx="1430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3333CC"/>
                </a:solidFill>
                <a:effectLst/>
                <a:uLnTx/>
                <a:uFillTx/>
                <a:latin typeface="Calibri" panose="020F0502020204030204" pitchFamily="34" charset="0"/>
                <a:ea typeface="+mn-ea"/>
                <a:cs typeface="Calibri" panose="020F0502020204030204" pitchFamily="34" charset="0"/>
              </a:rPr>
              <a:t>Upwelling</a:t>
            </a:r>
          </a:p>
        </p:txBody>
      </p:sp>
      <p:sp>
        <p:nvSpPr>
          <p:cNvPr id="11272" name="Text Box 12"/>
          <p:cNvSpPr txBox="1">
            <a:spLocks noChangeArrowheads="1"/>
          </p:cNvSpPr>
          <p:nvPr/>
        </p:nvSpPr>
        <p:spPr bwMode="auto">
          <a:xfrm>
            <a:off x="4569719" y="1162050"/>
            <a:ext cx="18024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Downwelling</a:t>
            </a:r>
          </a:p>
        </p:txBody>
      </p:sp>
      <p:sp>
        <p:nvSpPr>
          <p:cNvPr id="11273" name="Line 13"/>
          <p:cNvSpPr>
            <a:spLocks noChangeShapeType="1"/>
          </p:cNvSpPr>
          <p:nvPr/>
        </p:nvSpPr>
        <p:spPr bwMode="auto">
          <a:xfrm flipV="1">
            <a:off x="6518275" y="1185863"/>
            <a:ext cx="1588" cy="576262"/>
          </a:xfrm>
          <a:prstGeom prst="line">
            <a:avLst/>
          </a:prstGeom>
          <a:noFill/>
          <a:ln w="57150">
            <a:solidFill>
              <a:schemeClr val="accent2"/>
            </a:solidFill>
            <a:round/>
            <a:headEnd/>
            <a:tailEnd type="stealth" w="lg" len="lg"/>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274" name="Text Box 14"/>
          <p:cNvSpPr txBox="1">
            <a:spLocks noChangeArrowheads="1"/>
          </p:cNvSpPr>
          <p:nvPr/>
        </p:nvSpPr>
        <p:spPr bwMode="auto">
          <a:xfrm>
            <a:off x="7164288" y="2784672"/>
            <a:ext cx="4927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Eq</a:t>
            </a:r>
          </a:p>
        </p:txBody>
      </p:sp>
      <p:sp>
        <p:nvSpPr>
          <p:cNvPr id="11275" name="Text Box 15"/>
          <p:cNvSpPr txBox="1">
            <a:spLocks noChangeArrowheads="1"/>
          </p:cNvSpPr>
          <p:nvPr/>
        </p:nvSpPr>
        <p:spPr bwMode="auto">
          <a:xfrm>
            <a:off x="609600" y="279400"/>
            <a:ext cx="6870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Slanted </a:t>
            </a:r>
            <a:r>
              <a:rPr kumimoji="0" lang="en-US" altLang="en-US" sz="2400" b="0"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tropical</a:t>
            </a: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coastline breaks equatorial symmetry</a:t>
            </a: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t="45380"/>
          <a:stretch>
            <a:fillRect/>
          </a:stretch>
        </p:blipFill>
        <p:spPr bwMode="auto">
          <a:xfrm>
            <a:off x="539997" y="2132856"/>
            <a:ext cx="6357938"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a:spLocks noChangeArrowheads="1"/>
          </p:cNvSpPr>
          <p:nvPr/>
        </p:nvSpPr>
        <p:spPr bwMode="auto">
          <a:xfrm>
            <a:off x="844534" y="5746623"/>
            <a:ext cx="605340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US" altLang="en-US" sz="1600" b="1" dirty="0">
                <a:solidFill>
                  <a:srgbClr val="000000"/>
                </a:solidFill>
                <a:latin typeface="Calibri" panose="020F0502020204030204" pitchFamily="34" charset="0"/>
                <a:cs typeface="Calibri" panose="020F0502020204030204" pitchFamily="34" charset="0"/>
              </a:rPr>
              <a:t>Fig. 8.5</a:t>
            </a:r>
            <a:r>
              <a:rPr lang="en-US" altLang="en-US" sz="1600" dirty="0">
                <a:solidFill>
                  <a:srgbClr val="000000"/>
                </a:solidFill>
              </a:rPr>
              <a:t> </a:t>
            </a: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Climatology of SST (contour interval 1C), surface wind (vectors, m/s), and precipitation (shade &gt; 4 mm/day with white contours at intervals of 4 mm/day) in a coupled ocean-atmosphere model. </a:t>
            </a:r>
            <a:r>
              <a:rPr kumimoji="0" lang="en-US" alt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Okajima</a:t>
            </a: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et al. (2003, </a:t>
            </a:r>
            <a:r>
              <a:rPr kumimoji="0" lang="en-US" alt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JMSJ</a:t>
            </a: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2" name="Rectangle 1">
            <a:extLst>
              <a:ext uri="{FF2B5EF4-FFF2-40B4-BE49-F238E27FC236}">
                <a16:creationId xmlns:a16="http://schemas.microsoft.com/office/drawing/2014/main" id="{B055AD34-DF1B-B764-F087-095EF17B116D}"/>
              </a:ext>
            </a:extLst>
          </p:cNvPr>
          <p:cNvSpPr/>
          <p:nvPr/>
        </p:nvSpPr>
        <p:spPr>
          <a:xfrm>
            <a:off x="3503844" y="2980581"/>
            <a:ext cx="2134956" cy="160984"/>
          </a:xfrm>
          <a:prstGeom prst="rect">
            <a:avLst/>
          </a:prstGeom>
          <a:solidFill>
            <a:srgbClr val="0066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1F579BB-A06D-6C08-2B3D-49B39D848F46}"/>
              </a:ext>
            </a:extLst>
          </p:cNvPr>
          <p:cNvSpPr/>
          <p:nvPr/>
        </p:nvSpPr>
        <p:spPr>
          <a:xfrm rot="2920076">
            <a:off x="5409907" y="3341628"/>
            <a:ext cx="1032328" cy="198653"/>
          </a:xfrm>
          <a:prstGeom prst="rect">
            <a:avLst/>
          </a:prstGeom>
          <a:solidFill>
            <a:srgbClr val="0066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a:extLst>
              <a:ext uri="{FF2B5EF4-FFF2-40B4-BE49-F238E27FC236}">
                <a16:creationId xmlns:a16="http://schemas.microsoft.com/office/drawing/2014/main" id="{034FDD3C-9C34-4C09-BB7F-36A3E716DBA1}"/>
              </a:ext>
            </a:extLst>
          </p:cNvPr>
          <p:cNvSpPr txBox="1"/>
          <p:nvPr/>
        </p:nvSpPr>
        <p:spPr>
          <a:xfrm>
            <a:off x="152400" y="76200"/>
            <a:ext cx="574561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Global energy view of ITCZ asymmetry</a:t>
            </a:r>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66B95E92-87BB-4E54-8E3D-3779446E8A0D}"/>
                  </a:ext>
                </a:extLst>
              </p:cNvPr>
              <p:cNvSpPr txBox="1"/>
              <p:nvPr/>
            </p:nvSpPr>
            <p:spPr>
              <a:xfrm>
                <a:off x="381000" y="2728674"/>
                <a:ext cx="2720138" cy="923330"/>
              </a:xfrm>
              <a:prstGeom prst="rect">
                <a:avLst/>
              </a:prstGeom>
              <a:noFill/>
            </p:spPr>
            <p:txBody>
              <a:bodyPr wrap="square" rtlCol="0">
                <a:spAutoFit/>
              </a:bodyPr>
              <a:lstStyle/>
              <a:p>
                <a:pPr marL="346075" marR="0" lvl="0" indent="-346075"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1800" b="0" i="1" u="none" strike="noStrike" kern="1200" cap="none" spc="0" normalizeH="0" baseline="0" noProof="0" smtClean="0">
                            <a:ln>
                              <a:noFill/>
                            </a:ln>
                            <a:solidFill>
                              <a:srgbClr val="C00000"/>
                            </a:solidFill>
                            <a:effectLst/>
                            <a:uLnTx/>
                            <a:uFillTx/>
                            <a:latin typeface="Cambria Math" panose="02040503050406030204" pitchFamily="18" charset="0"/>
                            <a:ea typeface="宋体" panose="02010600030101010101" pitchFamily="2" charset="-122"/>
                            <a:cs typeface="+mn-cs"/>
                          </a:rPr>
                        </m:ctrlPr>
                      </m:sSubPr>
                      <m:e>
                        <m:r>
                          <a:rPr kumimoji="0" lang="en-US" sz="1800" b="0" i="1" u="none" strike="noStrike" kern="1200" cap="none" spc="0" normalizeH="0" baseline="0" noProof="0">
                            <a:ln>
                              <a:noFill/>
                            </a:ln>
                            <a:solidFill>
                              <a:srgbClr val="C00000"/>
                            </a:solidFill>
                            <a:effectLst/>
                            <a:uLnTx/>
                            <a:uFillTx/>
                            <a:latin typeface="Cambria Math" panose="02040503050406030204" pitchFamily="18" charset="0"/>
                            <a:ea typeface="宋体" panose="02010600030101010101" pitchFamily="2" charset="-122"/>
                            <a:cs typeface="+mn-cs"/>
                          </a:rPr>
                          <m:t>𝑉</m:t>
                        </m:r>
                      </m:e>
                      <m:sub>
                        <m:r>
                          <a:rPr kumimoji="0" lang="en-US" sz="1800" b="0" i="1" u="none" strike="noStrike" kern="1200" cap="none" spc="0" normalizeH="0" baseline="0" noProof="0">
                            <a:ln>
                              <a:noFill/>
                            </a:ln>
                            <a:solidFill>
                              <a:srgbClr val="C00000"/>
                            </a:solidFill>
                            <a:effectLst/>
                            <a:uLnTx/>
                            <a:uFillTx/>
                            <a:latin typeface="Cambria Math" panose="02040503050406030204" pitchFamily="18" charset="0"/>
                            <a:ea typeface="宋体" panose="02010600030101010101" pitchFamily="2" charset="-122"/>
                            <a:cs typeface="+mn-cs"/>
                          </a:rPr>
                          <m:t>𝑎</m:t>
                        </m:r>
                      </m:sub>
                    </m:sSub>
                  </m:oMath>
                </a14:m>
                <a:r>
                  <a:rPr kumimoji="0" lang="en-US" sz="1800" b="0" i="0" u="none" strike="noStrike" kern="1200" cap="none" spc="0" normalizeH="0" baseline="0" noProof="0" dirty="0">
                    <a:ln>
                      <a:noFill/>
                    </a:ln>
                    <a:solidFill>
                      <a:prstClr val="black"/>
                    </a:solidFill>
                    <a:effectLst/>
                    <a:uLnTx/>
                    <a:uFillTx/>
                    <a:latin typeface="Cambria Math" panose="02040503050406030204" pitchFamily="18" charset="0"/>
                    <a:ea typeface="宋体" panose="02010600030101010101" pitchFamily="2" charset="-122"/>
                    <a:cs typeface="+mn-cs"/>
                  </a:rPr>
                  <a:t>:</a:t>
                </a:r>
                <a: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宋体" panose="02010600030101010101" pitchFamily="2" charset="-122"/>
                    <a:cs typeface="+mn-cs"/>
                  </a:rPr>
                  <a:t> </a:t>
                </a: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mass transport of upper </a:t>
                </a:r>
                <a:r>
                  <a:rPr kumimoji="0" lang="en-US" sz="1800" b="0" i="0" u="none" strike="noStrike" kern="1200" cap="none" spc="0" normalizeH="0" baseline="0" noProof="0" dirty="0">
                    <a:ln>
                      <a:noFill/>
                    </a:ln>
                    <a:solidFill>
                      <a:srgbClr val="C00000"/>
                    </a:solidFill>
                    <a:effectLst/>
                    <a:uLnTx/>
                    <a:uFillTx/>
                    <a:latin typeface="Calibri"/>
                    <a:ea typeface="SimSun" panose="02010600030101010101" pitchFamily="2" charset="-122"/>
                    <a:cs typeface="+mn-cs"/>
                  </a:rPr>
                  <a:t>Hadley</a:t>
                </a: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 limb</a:t>
                </a:r>
                <a:endParaRPr kumimoji="0" lang="en-US" sz="1800" b="0" i="1" u="none" strike="noStrike" kern="1200" cap="none" spc="0" normalizeH="0" baseline="0" noProof="0" dirty="0">
                  <a:ln>
                    <a:noFill/>
                  </a:ln>
                  <a:solidFill>
                    <a:srgbClr val="0070C0"/>
                  </a:solidFill>
                  <a:effectLst/>
                  <a:uLnTx/>
                  <a:uFillTx/>
                  <a:latin typeface="Cambria Math" panose="02040503050406030204" pitchFamily="18"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宋体" panose="02010600030101010101" pitchFamily="2" charset="-122"/>
                            <a:cs typeface="+mn-cs"/>
                          </a:rPr>
                        </m:ctrlPr>
                      </m:sSubPr>
                      <m:e>
                        <m:r>
                          <a:rPr kumimoji="0" lang="en-US" sz="1800" b="0" i="1" u="none" strike="noStrike" kern="1200" cap="none" spc="0" normalizeH="0" baseline="0" noProof="0">
                            <a:ln>
                              <a:noFill/>
                            </a:ln>
                            <a:solidFill>
                              <a:srgbClr val="0070C0"/>
                            </a:solidFill>
                            <a:effectLst/>
                            <a:uLnTx/>
                            <a:uFillTx/>
                            <a:latin typeface="Cambria Math" panose="02040503050406030204" pitchFamily="18" charset="0"/>
                            <a:ea typeface="宋体" panose="02010600030101010101" pitchFamily="2" charset="-122"/>
                            <a:cs typeface="+mn-cs"/>
                          </a:rPr>
                          <m:t>𝑉</m:t>
                        </m:r>
                      </m:e>
                      <m:sub>
                        <m:r>
                          <a:rPr kumimoji="0" lang="en-US" sz="1800" b="0" i="1" u="none" strike="noStrike" kern="1200" cap="none" spc="0" normalizeH="0" baseline="0" noProof="0">
                            <a:ln>
                              <a:noFill/>
                            </a:ln>
                            <a:solidFill>
                              <a:srgbClr val="0070C0"/>
                            </a:solidFill>
                            <a:effectLst/>
                            <a:uLnTx/>
                            <a:uFillTx/>
                            <a:latin typeface="Cambria Math" panose="02040503050406030204" pitchFamily="18" charset="0"/>
                            <a:ea typeface="宋体" panose="02010600030101010101" pitchFamily="2" charset="-122"/>
                            <a:cs typeface="+mn-cs"/>
                          </a:rPr>
                          <m:t>𝑜</m:t>
                        </m:r>
                      </m:sub>
                    </m:sSub>
                  </m:oMath>
                </a14:m>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a:t>
                </a:r>
                <a:r>
                  <a:rPr kumimoji="0" lang="en-US" sz="1800" b="0" i="0" u="none" strike="noStrike" kern="1200" cap="none" spc="0" normalizeH="0" baseline="0" noProof="0" dirty="0">
                    <a:ln>
                      <a:noFill/>
                    </a:ln>
                    <a:solidFill>
                      <a:srgbClr val="0070C0"/>
                    </a:solidFill>
                    <a:effectLst/>
                    <a:uLnTx/>
                    <a:uFillTx/>
                    <a:latin typeface="Calibri"/>
                    <a:ea typeface="SimSun" panose="02010600030101010101" pitchFamily="2" charset="-122"/>
                    <a:cs typeface="+mn-cs"/>
                  </a:rPr>
                  <a:t> </a:t>
                </a: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upper </a:t>
                </a:r>
                <a:r>
                  <a:rPr kumimoji="0" lang="en-US" sz="1800" b="0" i="0" u="none" strike="noStrike" kern="1200" cap="none" spc="0" normalizeH="0" baseline="0" noProof="0" dirty="0">
                    <a:ln>
                      <a:noFill/>
                    </a:ln>
                    <a:solidFill>
                      <a:srgbClr val="0070C0"/>
                    </a:solidFill>
                    <a:effectLst/>
                    <a:uLnTx/>
                    <a:uFillTx/>
                    <a:latin typeface="Calibri"/>
                    <a:ea typeface="SimSun" panose="02010600030101010101" pitchFamily="2" charset="-122"/>
                    <a:cs typeface="+mn-cs"/>
                  </a:rPr>
                  <a:t>ocean </a:t>
                </a: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transport</a:t>
                </a:r>
              </a:p>
            </p:txBody>
          </p:sp>
        </mc:Choice>
        <mc:Fallback xmlns="">
          <p:sp>
            <p:nvSpPr>
              <p:cNvPr id="64" name="TextBox 63">
                <a:extLst>
                  <a:ext uri="{FF2B5EF4-FFF2-40B4-BE49-F238E27FC236}">
                    <a16:creationId xmlns:a16="http://schemas.microsoft.com/office/drawing/2014/main" id="{66B95E92-87BB-4E54-8E3D-3779446E8A0D}"/>
                  </a:ext>
                </a:extLst>
              </p:cNvPr>
              <p:cNvSpPr txBox="1">
                <a:spLocks noRot="1" noChangeAspect="1" noMove="1" noResize="1" noEditPoints="1" noAdjustHandles="1" noChangeArrowheads="1" noChangeShapeType="1" noTextEdit="1"/>
              </p:cNvSpPr>
              <p:nvPr/>
            </p:nvSpPr>
            <p:spPr>
              <a:xfrm>
                <a:off x="381000" y="2728674"/>
                <a:ext cx="2720138" cy="923330"/>
              </a:xfrm>
              <a:prstGeom prst="rect">
                <a:avLst/>
              </a:prstGeom>
              <a:blipFill>
                <a:blip r:embed="rId2"/>
                <a:stretch>
                  <a:fillRect t="-5298"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2D84C7F9-4E52-4761-AA43-34C1DCE940FF}"/>
                  </a:ext>
                </a:extLst>
              </p:cNvPr>
              <p:cNvSpPr txBox="1"/>
              <p:nvPr/>
            </p:nvSpPr>
            <p:spPr>
              <a:xfrm>
                <a:off x="4381923" y="2729760"/>
                <a:ext cx="2323677" cy="390748"/>
              </a:xfrm>
              <a:prstGeom prst="rect">
                <a:avLst/>
              </a:prstGeom>
              <a:noFill/>
            </p:spPr>
            <p:txBody>
              <a:bodyPr wrap="square">
                <a:spAutoFit/>
              </a:bodyPr>
              <a:lstStyle/>
              <a:p>
                <a:pPr lvl="0" eaLnBrk="0" fontAlgn="base" hangingPunct="0">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srgbClr val="C00000"/>
                              </a:solidFill>
                              <a:effectLst/>
                              <a:uLnTx/>
                              <a:uFillTx/>
                              <a:latin typeface="Cambria Math" panose="02040503050406030204" pitchFamily="18" charset="0"/>
                              <a:ea typeface="宋体" panose="02010600030101010101" pitchFamily="2" charset="-122"/>
                              <a:cs typeface="+mn-cs"/>
                            </a:rPr>
                          </m:ctrlPr>
                        </m:sSubPr>
                        <m:e>
                          <m:r>
                            <a:rPr kumimoji="0" lang="en-US" sz="1800" b="0" i="1" u="none" strike="noStrike" kern="1200" cap="none" spc="0" normalizeH="0" baseline="0" noProof="0">
                              <a:ln>
                                <a:noFill/>
                              </a:ln>
                              <a:solidFill>
                                <a:srgbClr val="C00000"/>
                              </a:solidFill>
                              <a:effectLst/>
                              <a:uLnTx/>
                              <a:uFillTx/>
                              <a:latin typeface="Cambria Math" panose="02040503050406030204" pitchFamily="18" charset="0"/>
                              <a:ea typeface="宋体" panose="02010600030101010101" pitchFamily="2" charset="-122"/>
                              <a:cs typeface="+mn-cs"/>
                            </a:rPr>
                            <m:t>𝑉</m:t>
                          </m:r>
                        </m:e>
                        <m:sub>
                          <m:r>
                            <a:rPr kumimoji="0" lang="en-US" sz="1800" b="0" i="1" u="none" strike="noStrike" kern="1200" cap="none" spc="0" normalizeH="0" baseline="0" noProof="0">
                              <a:ln>
                                <a:noFill/>
                              </a:ln>
                              <a:solidFill>
                                <a:srgbClr val="C00000"/>
                              </a:solidFill>
                              <a:effectLst/>
                              <a:uLnTx/>
                              <a:uFillTx/>
                              <a:latin typeface="Cambria Math" panose="02040503050406030204" pitchFamily="18" charset="0"/>
                              <a:ea typeface="宋体" panose="02010600030101010101" pitchFamily="2" charset="-122"/>
                              <a:cs typeface="+mn-cs"/>
                            </a:rPr>
                            <m:t>𝑎</m:t>
                          </m:r>
                        </m:sub>
                      </m:sSub>
                      <m:sSub>
                        <m:sSubPr>
                          <m:ctrlPr>
                            <a:rPr lang="en-US" i="1">
                              <a:solidFill>
                                <a:prstClr val="black"/>
                              </a:solidFill>
                              <a:latin typeface="Cambria Math" panose="02040503050406030204" pitchFamily="18" charset="0"/>
                              <a:ea typeface="宋体" panose="02010600030101010101" pitchFamily="2" charset="-122"/>
                            </a:rPr>
                          </m:ctrlPr>
                        </m:sSubPr>
                        <m:e>
                          <m:r>
                            <a:rPr lang="en-US" i="1">
                              <a:solidFill>
                                <a:prstClr val="black"/>
                              </a:solidFill>
                              <a:latin typeface="Cambria Math" panose="02040503050406030204" pitchFamily="18" charset="0"/>
                              <a:ea typeface="宋体" panose="02010600030101010101" pitchFamily="2" charset="-122"/>
                            </a:rPr>
                            <m:t>∆</m:t>
                          </m:r>
                        </m:e>
                        <m:sub>
                          <m:r>
                            <a:rPr lang="en-US" b="0" i="1" smtClean="0">
                              <a:solidFill>
                                <a:prstClr val="black"/>
                              </a:solidFill>
                              <a:latin typeface="Cambria Math" panose="02040503050406030204" pitchFamily="18" charset="0"/>
                              <a:ea typeface="宋体" panose="02010600030101010101" pitchFamily="2" charset="-122"/>
                            </a:rPr>
                            <m:t>𝑝</m:t>
                          </m:r>
                        </m:sub>
                      </m:sSub>
                      <m:r>
                        <a:rPr lang="en-US" b="0" i="1" smtClean="0">
                          <a:solidFill>
                            <a:prstClr val="black"/>
                          </a:solidFill>
                          <a:latin typeface="Cambria Math" panose="02040503050406030204" pitchFamily="18" charset="0"/>
                          <a:ea typeface="宋体" panose="02010600030101010101" pitchFamily="2" charset="-122"/>
                        </a:rPr>
                        <m:t>𝑚</m:t>
                      </m:r>
                      <m:r>
                        <a:rPr lang="en-US" i="1">
                          <a:solidFill>
                            <a:prstClr val="black"/>
                          </a:solidFill>
                          <a:latin typeface="Cambria Math" panose="02040503050406030204" pitchFamily="18" charset="0"/>
                          <a:ea typeface="宋体" panose="02010600030101010101" pitchFamily="2" charset="-122"/>
                        </a:rPr>
                        <m:t>+</m:t>
                      </m:r>
                      <m:sSub>
                        <m:sSubPr>
                          <m:ctrlP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宋体" panose="02010600030101010101" pitchFamily="2" charset="-122"/>
                              <a:cs typeface="+mn-cs"/>
                            </a:rPr>
                          </m:ctrlPr>
                        </m:sSubPr>
                        <m:e>
                          <m:r>
                            <a:rPr kumimoji="0" lang="en-US" sz="1800" b="0" i="1" u="none" strike="noStrike" kern="1200" cap="none" spc="0" normalizeH="0" baseline="0" noProof="0">
                              <a:ln>
                                <a:noFill/>
                              </a:ln>
                              <a:solidFill>
                                <a:srgbClr val="0070C0"/>
                              </a:solidFill>
                              <a:effectLst/>
                              <a:uLnTx/>
                              <a:uFillTx/>
                              <a:latin typeface="Cambria Math" panose="02040503050406030204" pitchFamily="18" charset="0"/>
                              <a:ea typeface="宋体" panose="02010600030101010101" pitchFamily="2" charset="-122"/>
                              <a:cs typeface="+mn-cs"/>
                            </a:rPr>
                            <m:t>𝑉</m:t>
                          </m:r>
                        </m:e>
                        <m:sub>
                          <m:r>
                            <a:rPr kumimoji="0" lang="en-US" sz="1800" b="0" i="1" u="none" strike="noStrike" kern="1200" cap="none" spc="0" normalizeH="0" baseline="0" noProof="0">
                              <a:ln>
                                <a:noFill/>
                              </a:ln>
                              <a:solidFill>
                                <a:srgbClr val="0070C0"/>
                              </a:solidFill>
                              <a:effectLst/>
                              <a:uLnTx/>
                              <a:uFillTx/>
                              <a:latin typeface="Cambria Math" panose="02040503050406030204" pitchFamily="18" charset="0"/>
                              <a:ea typeface="宋体" panose="02010600030101010101" pitchFamily="2" charset="-122"/>
                              <a:cs typeface="+mn-cs"/>
                            </a:rPr>
                            <m:t>𝑜</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mn-cs"/>
                            </a:rPr>
                            <m:t>∆</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mn-cs"/>
                            </a:rPr>
                            <m:t>𝑧</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mn-cs"/>
                        </a:rPr>
                        <m:t>𝑇</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mn-cs"/>
                        </a:rPr>
                        <m:t>=0</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mc:Choice>
        <mc:Fallback xmlns="">
          <p:sp>
            <p:nvSpPr>
              <p:cNvPr id="61" name="TextBox 60">
                <a:extLst>
                  <a:ext uri="{FF2B5EF4-FFF2-40B4-BE49-F238E27FC236}">
                    <a16:creationId xmlns:a16="http://schemas.microsoft.com/office/drawing/2014/main" id="{2D84C7F9-4E52-4761-AA43-34C1DCE940FF}"/>
                  </a:ext>
                </a:extLst>
              </p:cNvPr>
              <p:cNvSpPr txBox="1">
                <a:spLocks noRot="1" noChangeAspect="1" noMove="1" noResize="1" noEditPoints="1" noAdjustHandles="1" noChangeArrowheads="1" noChangeShapeType="1" noTextEdit="1"/>
              </p:cNvSpPr>
              <p:nvPr/>
            </p:nvSpPr>
            <p:spPr>
              <a:xfrm>
                <a:off x="4381923" y="2729760"/>
                <a:ext cx="2323677" cy="390748"/>
              </a:xfrm>
              <a:prstGeom prst="rect">
                <a:avLst/>
              </a:prstGeom>
              <a:blipFill>
                <a:blip r:embed="rId3"/>
                <a:stretch>
                  <a:fillRect b="-3125"/>
                </a:stretch>
              </a:blipFill>
            </p:spPr>
            <p:txBody>
              <a:bodyPr/>
              <a:lstStyle/>
              <a:p>
                <a:r>
                  <a:rPr lang="en-US">
                    <a:noFill/>
                  </a:rPr>
                  <a:t> </a:t>
                </a:r>
              </a:p>
            </p:txBody>
          </p:sp>
        </mc:Fallback>
      </mc:AlternateContent>
      <p:sp>
        <p:nvSpPr>
          <p:cNvPr id="54" name="AutoShape 31">
            <a:extLst>
              <a:ext uri="{FF2B5EF4-FFF2-40B4-BE49-F238E27FC236}">
                <a16:creationId xmlns:a16="http://schemas.microsoft.com/office/drawing/2014/main" id="{AB490721-72C2-F013-0C1A-3453C7E4965B}"/>
              </a:ext>
            </a:extLst>
          </p:cNvPr>
          <p:cNvSpPr>
            <a:spLocks/>
          </p:cNvSpPr>
          <p:nvPr/>
        </p:nvSpPr>
        <p:spPr bwMode="auto">
          <a:xfrm>
            <a:off x="3457166" y="5350835"/>
            <a:ext cx="3629590" cy="812635"/>
          </a:xfrm>
          <a:prstGeom prst="roundRect">
            <a:avLst>
              <a:gd name="adj" fmla="val 36412"/>
            </a:avLst>
          </a:prstGeom>
          <a:noFill/>
          <a:ln w="101600" cap="flat">
            <a:solidFill>
              <a:srgbClr val="B3B3B3"/>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400"/>
          </a:p>
        </p:txBody>
      </p:sp>
      <p:cxnSp>
        <p:nvCxnSpPr>
          <p:cNvPr id="56" name="Straight Connector 55">
            <a:extLst>
              <a:ext uri="{FF2B5EF4-FFF2-40B4-BE49-F238E27FC236}">
                <a16:creationId xmlns:a16="http://schemas.microsoft.com/office/drawing/2014/main" id="{26349A48-A20E-8909-59DC-FA260FD66D80}"/>
              </a:ext>
            </a:extLst>
          </p:cNvPr>
          <p:cNvCxnSpPr/>
          <p:nvPr/>
        </p:nvCxnSpPr>
        <p:spPr>
          <a:xfrm>
            <a:off x="5368687" y="3214151"/>
            <a:ext cx="0" cy="1659745"/>
          </a:xfrm>
          <a:prstGeom prst="line">
            <a:avLst/>
          </a:prstGeom>
          <a:ln/>
        </p:spPr>
        <p:style>
          <a:lnRef idx="1">
            <a:schemeClr val="accent2"/>
          </a:lnRef>
          <a:fillRef idx="0">
            <a:schemeClr val="accent2"/>
          </a:fillRef>
          <a:effectRef idx="0">
            <a:schemeClr val="accent2"/>
          </a:effectRef>
          <a:fontRef idx="minor">
            <a:schemeClr val="tx1"/>
          </a:fontRef>
        </p:style>
      </p:cxnSp>
      <p:sp>
        <p:nvSpPr>
          <p:cNvPr id="57" name="Rectangle 1">
            <a:extLst>
              <a:ext uri="{FF2B5EF4-FFF2-40B4-BE49-F238E27FC236}">
                <a16:creationId xmlns:a16="http://schemas.microsoft.com/office/drawing/2014/main" id="{F68F850C-AD21-6454-0FFD-69D2913161C0}"/>
              </a:ext>
            </a:extLst>
          </p:cNvPr>
          <p:cNvSpPr>
            <a:spLocks/>
          </p:cNvSpPr>
          <p:nvPr/>
        </p:nvSpPr>
        <p:spPr bwMode="auto">
          <a:xfrm>
            <a:off x="3117216" y="4868307"/>
            <a:ext cx="4426584" cy="374471"/>
          </a:xfrm>
          <a:prstGeom prst="rect">
            <a:avLst/>
          </a:prstGeom>
          <a:solidFill>
            <a:srgbClr val="333333"/>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sz="1400"/>
          </a:p>
        </p:txBody>
      </p:sp>
      <p:sp>
        <p:nvSpPr>
          <p:cNvPr id="58" name="Rectangle 24">
            <a:extLst>
              <a:ext uri="{FF2B5EF4-FFF2-40B4-BE49-F238E27FC236}">
                <a16:creationId xmlns:a16="http://schemas.microsoft.com/office/drawing/2014/main" id="{5CD2E5FC-C97E-AD7B-E703-57E975B55BD0}"/>
              </a:ext>
            </a:extLst>
          </p:cNvPr>
          <p:cNvSpPr>
            <a:spLocks/>
          </p:cNvSpPr>
          <p:nvPr/>
        </p:nvSpPr>
        <p:spPr bwMode="auto">
          <a:xfrm>
            <a:off x="5218726" y="4862718"/>
            <a:ext cx="335347" cy="1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400">
                <a:solidFill>
                  <a:schemeClr val="bg1"/>
                </a:solidFill>
                <a:cs typeface="Gill Sans" charset="0"/>
              </a:rPr>
              <a:t>EQ</a:t>
            </a:r>
          </a:p>
        </p:txBody>
      </p:sp>
      <p:grpSp>
        <p:nvGrpSpPr>
          <p:cNvPr id="59" name="Group 41">
            <a:extLst>
              <a:ext uri="{FF2B5EF4-FFF2-40B4-BE49-F238E27FC236}">
                <a16:creationId xmlns:a16="http://schemas.microsoft.com/office/drawing/2014/main" id="{18786B41-CE03-7700-125E-5D4230EB7D04}"/>
              </a:ext>
            </a:extLst>
          </p:cNvPr>
          <p:cNvGrpSpPr>
            <a:grpSpLocks/>
          </p:cNvGrpSpPr>
          <p:nvPr/>
        </p:nvGrpSpPr>
        <p:grpSpPr bwMode="auto">
          <a:xfrm>
            <a:off x="3117216" y="4847623"/>
            <a:ext cx="4413310" cy="382157"/>
            <a:chOff x="0" y="41"/>
            <a:chExt cx="6317" cy="547"/>
          </a:xfrm>
        </p:grpSpPr>
        <p:sp>
          <p:nvSpPr>
            <p:cNvPr id="60" name="Rectangle 37">
              <a:extLst>
                <a:ext uri="{FF2B5EF4-FFF2-40B4-BE49-F238E27FC236}">
                  <a16:creationId xmlns:a16="http://schemas.microsoft.com/office/drawing/2014/main" id="{CA757B8A-5C80-79B8-6646-8D1E6B3C2C6E}"/>
                </a:ext>
              </a:extLst>
            </p:cNvPr>
            <p:cNvSpPr>
              <a:spLocks/>
            </p:cNvSpPr>
            <p:nvPr/>
          </p:nvSpPr>
          <p:spPr bwMode="auto">
            <a:xfrm>
              <a:off x="4878" y="52"/>
              <a:ext cx="1439" cy="536"/>
            </a:xfrm>
            <a:prstGeom prst="rect">
              <a:avLst/>
            </a:prstGeom>
            <a:gradFill rotWithShape="0">
              <a:gsLst>
                <a:gs pos="0">
                  <a:srgbClr val="D90B00">
                    <a:alpha val="39999"/>
                  </a:srgbClr>
                </a:gs>
                <a:gs pos="100000">
                  <a:srgbClr val="0000FF">
                    <a:alpha val="39999"/>
                  </a:srgbClr>
                </a:gs>
              </a:gsLst>
              <a:lin ang="0" scaled="1"/>
            </a:gradFill>
            <a:ln>
              <a:noFill/>
            </a:ln>
            <a:extLst>
              <a:ext uri="{91240B29-F687-4F45-9708-019B960494DF}">
                <a14:hiddenLine xmlns:a14="http://schemas.microsoft.com/office/drawing/2010/main" w="25400" cap="flat">
                  <a:solidFill>
                    <a:srgbClr val="000000">
                      <a:alpha val="39999"/>
                    </a:srgbClr>
                  </a:solidFill>
                  <a:miter lim="800000"/>
                  <a:headEnd type="none" w="med" len="med"/>
                  <a:tailEnd type="none" w="med" len="med"/>
                </a14:hiddenLine>
              </a:ext>
            </a:extLst>
          </p:spPr>
          <p:txBody>
            <a:bodyPr lIns="0" tIns="0" rIns="0" bIns="0"/>
            <a:lstStyle/>
            <a:p>
              <a:endParaRPr lang="en-US" sz="1400"/>
            </a:p>
          </p:txBody>
        </p:sp>
        <p:sp>
          <p:nvSpPr>
            <p:cNvPr id="62" name="Rectangle 38">
              <a:extLst>
                <a:ext uri="{FF2B5EF4-FFF2-40B4-BE49-F238E27FC236}">
                  <a16:creationId xmlns:a16="http://schemas.microsoft.com/office/drawing/2014/main" id="{5BD427DF-88B5-58E2-D1C3-9890B6A5F76E}"/>
                </a:ext>
              </a:extLst>
            </p:cNvPr>
            <p:cNvSpPr>
              <a:spLocks/>
            </p:cNvSpPr>
            <p:nvPr/>
          </p:nvSpPr>
          <p:spPr bwMode="auto">
            <a:xfrm>
              <a:off x="1552" y="52"/>
              <a:ext cx="3326" cy="528"/>
            </a:xfrm>
            <a:prstGeom prst="rect">
              <a:avLst/>
            </a:prstGeom>
            <a:solidFill>
              <a:srgbClr val="FF0000">
                <a:alpha val="39999"/>
              </a:srgbClr>
            </a:solidFill>
            <a:ln>
              <a:noFill/>
            </a:ln>
            <a:extLst>
              <a:ext uri="{91240B29-F687-4F45-9708-019B960494DF}">
                <a14:hiddenLine xmlns:a14="http://schemas.microsoft.com/office/drawing/2010/main" w="25400" cap="flat">
                  <a:solidFill>
                    <a:srgbClr val="000000">
                      <a:alpha val="39999"/>
                    </a:srgbClr>
                  </a:solidFill>
                  <a:miter lim="800000"/>
                  <a:headEnd type="none" w="med" len="med"/>
                  <a:tailEnd type="none" w="med" len="med"/>
                </a14:hiddenLine>
              </a:ext>
            </a:extLst>
          </p:spPr>
          <p:txBody>
            <a:bodyPr lIns="0" tIns="0" rIns="0" bIns="0"/>
            <a:lstStyle/>
            <a:p>
              <a:endParaRPr lang="en-US" sz="1400"/>
            </a:p>
          </p:txBody>
        </p:sp>
        <p:sp>
          <p:nvSpPr>
            <p:cNvPr id="63" name="Rectangle 39">
              <a:extLst>
                <a:ext uri="{FF2B5EF4-FFF2-40B4-BE49-F238E27FC236}">
                  <a16:creationId xmlns:a16="http://schemas.microsoft.com/office/drawing/2014/main" id="{A6542AFE-7175-D03C-2274-B92D4E08891C}"/>
                </a:ext>
              </a:extLst>
            </p:cNvPr>
            <p:cNvSpPr>
              <a:spLocks/>
            </p:cNvSpPr>
            <p:nvPr/>
          </p:nvSpPr>
          <p:spPr bwMode="auto">
            <a:xfrm>
              <a:off x="0" y="52"/>
              <a:ext cx="1552" cy="528"/>
            </a:xfrm>
            <a:prstGeom prst="rect">
              <a:avLst/>
            </a:prstGeom>
            <a:gradFill rotWithShape="0">
              <a:gsLst>
                <a:gs pos="0">
                  <a:srgbClr val="0000FF">
                    <a:alpha val="39999"/>
                  </a:srgbClr>
                </a:gs>
                <a:gs pos="100000">
                  <a:srgbClr val="D90B00">
                    <a:alpha val="39999"/>
                  </a:srgbClr>
                </a:gs>
              </a:gsLst>
              <a:lin ang="0" scaled="1"/>
            </a:gradFill>
            <a:ln>
              <a:noFill/>
            </a:ln>
            <a:extLst>
              <a:ext uri="{91240B29-F687-4F45-9708-019B960494DF}">
                <a14:hiddenLine xmlns:a14="http://schemas.microsoft.com/office/drawing/2010/main" w="25400" cap="flat">
                  <a:solidFill>
                    <a:srgbClr val="000000">
                      <a:alpha val="39999"/>
                    </a:srgbClr>
                  </a:solidFill>
                  <a:miter lim="800000"/>
                  <a:headEnd type="none" w="med" len="med"/>
                  <a:tailEnd type="none" w="med" len="med"/>
                </a14:hiddenLine>
              </a:ext>
            </a:extLst>
          </p:spPr>
          <p:txBody>
            <a:bodyPr lIns="0" tIns="0" rIns="0" bIns="0"/>
            <a:lstStyle/>
            <a:p>
              <a:endParaRPr lang="en-US" sz="1400"/>
            </a:p>
          </p:txBody>
        </p:sp>
        <p:sp>
          <p:nvSpPr>
            <p:cNvPr id="65" name="Rectangle 40">
              <a:extLst>
                <a:ext uri="{FF2B5EF4-FFF2-40B4-BE49-F238E27FC236}">
                  <a16:creationId xmlns:a16="http://schemas.microsoft.com/office/drawing/2014/main" id="{28CBBD72-5263-90CA-0CDD-51645435B6E2}"/>
                </a:ext>
              </a:extLst>
            </p:cNvPr>
            <p:cNvSpPr>
              <a:spLocks/>
            </p:cNvSpPr>
            <p:nvPr/>
          </p:nvSpPr>
          <p:spPr bwMode="auto">
            <a:xfrm>
              <a:off x="142" y="41"/>
              <a:ext cx="65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400">
                  <a:solidFill>
                    <a:schemeClr val="accent5">
                      <a:lumMod val="40000"/>
                      <a:lumOff val="60000"/>
                    </a:schemeClr>
                  </a:solidFill>
                  <a:cs typeface="Gill Sans" charset="0"/>
                </a:rPr>
                <a:t>colder</a:t>
              </a:r>
            </a:p>
          </p:txBody>
        </p:sp>
      </p:grpSp>
      <p:sp>
        <p:nvSpPr>
          <p:cNvPr id="66" name="AutoShape 42">
            <a:extLst>
              <a:ext uri="{FF2B5EF4-FFF2-40B4-BE49-F238E27FC236}">
                <a16:creationId xmlns:a16="http://schemas.microsoft.com/office/drawing/2014/main" id="{32CD9C90-20D6-9D00-AA0C-936E20D3AB59}"/>
              </a:ext>
            </a:extLst>
          </p:cNvPr>
          <p:cNvSpPr>
            <a:spLocks/>
          </p:cNvSpPr>
          <p:nvPr/>
        </p:nvSpPr>
        <p:spPr bwMode="auto">
          <a:xfrm rot="5400000" flipH="1">
            <a:off x="6959737" y="4362491"/>
            <a:ext cx="335347" cy="687462"/>
          </a:xfrm>
          <a:prstGeom prst="rightArrow">
            <a:avLst>
              <a:gd name="adj1" fmla="val 35361"/>
              <a:gd name="adj2" fmla="val 66667"/>
            </a:avLst>
          </a:prstGeom>
          <a:solidFill>
            <a:srgbClr val="FF3333"/>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sz="1400"/>
          </a:p>
        </p:txBody>
      </p:sp>
      <p:sp>
        <p:nvSpPr>
          <p:cNvPr id="67" name="Rectangle 43">
            <a:extLst>
              <a:ext uri="{FF2B5EF4-FFF2-40B4-BE49-F238E27FC236}">
                <a16:creationId xmlns:a16="http://schemas.microsoft.com/office/drawing/2014/main" id="{163ADAA6-2334-07A3-6599-5DCD98AE3CCC}"/>
              </a:ext>
            </a:extLst>
          </p:cNvPr>
          <p:cNvSpPr>
            <a:spLocks/>
          </p:cNvSpPr>
          <p:nvPr/>
        </p:nvSpPr>
        <p:spPr bwMode="auto">
          <a:xfrm>
            <a:off x="6899907" y="4844422"/>
            <a:ext cx="5702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400">
                <a:solidFill>
                  <a:schemeClr val="accent6">
                    <a:lumMod val="20000"/>
                    <a:lumOff val="80000"/>
                  </a:schemeClr>
                </a:solidFill>
                <a:cs typeface="Gill Sans" charset="0"/>
              </a:rPr>
              <a:t>warmer</a:t>
            </a:r>
          </a:p>
        </p:txBody>
      </p:sp>
      <p:sp>
        <p:nvSpPr>
          <p:cNvPr id="68" name="Rectangle 45">
            <a:extLst>
              <a:ext uri="{FF2B5EF4-FFF2-40B4-BE49-F238E27FC236}">
                <a16:creationId xmlns:a16="http://schemas.microsoft.com/office/drawing/2014/main" id="{3997D3C7-DA2D-CBA7-DACE-80FCDCF72475}"/>
              </a:ext>
            </a:extLst>
          </p:cNvPr>
          <p:cNvSpPr>
            <a:spLocks/>
          </p:cNvSpPr>
          <p:nvPr/>
        </p:nvSpPr>
        <p:spPr bwMode="auto">
          <a:xfrm>
            <a:off x="3743305" y="5613779"/>
            <a:ext cx="30573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400">
                <a:cs typeface="Gill Sans" charset="0"/>
              </a:rPr>
              <a:t>Ocean Meridional Overturning Circulation</a:t>
            </a:r>
          </a:p>
        </p:txBody>
      </p:sp>
      <p:sp>
        <p:nvSpPr>
          <p:cNvPr id="69" name="Line 48">
            <a:extLst>
              <a:ext uri="{FF2B5EF4-FFF2-40B4-BE49-F238E27FC236}">
                <a16:creationId xmlns:a16="http://schemas.microsoft.com/office/drawing/2014/main" id="{17A888B1-1CA0-5D8F-51F5-D7E35303D429}"/>
              </a:ext>
            </a:extLst>
          </p:cNvPr>
          <p:cNvSpPr>
            <a:spLocks noChangeShapeType="1"/>
          </p:cNvSpPr>
          <p:nvPr/>
        </p:nvSpPr>
        <p:spPr bwMode="auto">
          <a:xfrm rot="10800000" flipH="1">
            <a:off x="7086756" y="5583304"/>
            <a:ext cx="1" cy="347696"/>
          </a:xfrm>
          <a:prstGeom prst="line">
            <a:avLst/>
          </a:prstGeom>
          <a:solidFill>
            <a:srgbClr val="D90B00"/>
          </a:solidFill>
          <a:ln w="76200" cap="flat">
            <a:solidFill>
              <a:schemeClr val="tx1"/>
            </a:solidFill>
            <a:prstDash val="solid"/>
            <a:miter lim="800000"/>
            <a:headEnd type="stealth" w="med" len="med"/>
            <a:tailEnd type="none" w="sm" len="med"/>
          </a:ln>
        </p:spPr>
        <p:txBody>
          <a:bodyPr lIns="0" tIns="0" rIns="0" bIns="0"/>
          <a:lstStyle/>
          <a:p>
            <a:endParaRPr lang="en-US" sz="1400"/>
          </a:p>
        </p:txBody>
      </p:sp>
      <p:sp>
        <p:nvSpPr>
          <p:cNvPr id="70" name="AutoShape 6">
            <a:extLst>
              <a:ext uri="{FF2B5EF4-FFF2-40B4-BE49-F238E27FC236}">
                <a16:creationId xmlns:a16="http://schemas.microsoft.com/office/drawing/2014/main" id="{2C11E0A1-180E-1D62-20C2-2B534C746004}"/>
              </a:ext>
            </a:extLst>
          </p:cNvPr>
          <p:cNvSpPr>
            <a:spLocks/>
          </p:cNvSpPr>
          <p:nvPr/>
        </p:nvSpPr>
        <p:spPr bwMode="auto">
          <a:xfrm>
            <a:off x="4760629" y="3267024"/>
            <a:ext cx="1237900" cy="1441993"/>
          </a:xfrm>
          <a:prstGeom prst="roundRect">
            <a:avLst>
              <a:gd name="adj" fmla="val 36412"/>
            </a:avLst>
          </a:prstGeom>
          <a:noFill/>
          <a:ln w="101600" cap="flat">
            <a:solidFill>
              <a:srgbClr val="B3B3B3"/>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400"/>
          </a:p>
        </p:txBody>
      </p:sp>
      <p:sp>
        <p:nvSpPr>
          <p:cNvPr id="71" name="Line 7">
            <a:extLst>
              <a:ext uri="{FF2B5EF4-FFF2-40B4-BE49-F238E27FC236}">
                <a16:creationId xmlns:a16="http://schemas.microsoft.com/office/drawing/2014/main" id="{1EAC2F61-4C66-33BA-FE6B-D7A948B6B47C}"/>
              </a:ext>
            </a:extLst>
          </p:cNvPr>
          <p:cNvSpPr>
            <a:spLocks noChangeShapeType="1"/>
          </p:cNvSpPr>
          <p:nvPr/>
        </p:nvSpPr>
        <p:spPr bwMode="auto">
          <a:xfrm rot="10800000" flipH="1">
            <a:off x="5156407" y="3264183"/>
            <a:ext cx="434003" cy="2841"/>
          </a:xfrm>
          <a:prstGeom prst="line">
            <a:avLst/>
          </a:prstGeom>
          <a:noFill/>
          <a:ln w="82550" cap="flat">
            <a:solidFill>
              <a:srgbClr val="FF6666"/>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400"/>
          </a:p>
        </p:txBody>
      </p:sp>
      <p:grpSp>
        <p:nvGrpSpPr>
          <p:cNvPr id="72" name="Group 24">
            <a:extLst>
              <a:ext uri="{FF2B5EF4-FFF2-40B4-BE49-F238E27FC236}">
                <a16:creationId xmlns:a16="http://schemas.microsoft.com/office/drawing/2014/main" id="{E382197C-E312-912F-5D27-AD31925392DF}"/>
              </a:ext>
            </a:extLst>
          </p:cNvPr>
          <p:cNvGrpSpPr>
            <a:grpSpLocks/>
          </p:cNvGrpSpPr>
          <p:nvPr/>
        </p:nvGrpSpPr>
        <p:grpSpPr bwMode="auto">
          <a:xfrm>
            <a:off x="5861023" y="3423404"/>
            <a:ext cx="245921" cy="1123413"/>
            <a:chOff x="0" y="0"/>
            <a:chExt cx="352" cy="1607"/>
          </a:xfrm>
        </p:grpSpPr>
        <p:grpSp>
          <p:nvGrpSpPr>
            <p:cNvPr id="73" name="Group 22">
              <a:extLst>
                <a:ext uri="{FF2B5EF4-FFF2-40B4-BE49-F238E27FC236}">
                  <a16:creationId xmlns:a16="http://schemas.microsoft.com/office/drawing/2014/main" id="{33BC6C13-D9E1-EA5B-0478-D990239B1EB4}"/>
                </a:ext>
              </a:extLst>
            </p:cNvPr>
            <p:cNvGrpSpPr>
              <a:grpSpLocks/>
            </p:cNvGrpSpPr>
            <p:nvPr/>
          </p:nvGrpSpPr>
          <p:grpSpPr bwMode="auto">
            <a:xfrm>
              <a:off x="0" y="0"/>
              <a:ext cx="352" cy="1607"/>
              <a:chOff x="0" y="0"/>
              <a:chExt cx="352" cy="1607"/>
            </a:xfrm>
          </p:grpSpPr>
          <p:grpSp>
            <p:nvGrpSpPr>
              <p:cNvPr id="75" name="Group 20">
                <a:extLst>
                  <a:ext uri="{FF2B5EF4-FFF2-40B4-BE49-F238E27FC236}">
                    <a16:creationId xmlns:a16="http://schemas.microsoft.com/office/drawing/2014/main" id="{5815364A-E152-27C0-2FD2-4C7B8BBA320B}"/>
                  </a:ext>
                </a:extLst>
              </p:cNvPr>
              <p:cNvGrpSpPr>
                <a:grpSpLocks/>
              </p:cNvGrpSpPr>
              <p:nvPr/>
            </p:nvGrpSpPr>
            <p:grpSpPr bwMode="auto">
              <a:xfrm>
                <a:off x="0" y="0"/>
                <a:ext cx="352" cy="1600"/>
                <a:chOff x="0" y="0"/>
                <a:chExt cx="352" cy="1600"/>
              </a:xfrm>
            </p:grpSpPr>
            <p:sp>
              <p:nvSpPr>
                <p:cNvPr id="77" name="Oval 8">
                  <a:extLst>
                    <a:ext uri="{FF2B5EF4-FFF2-40B4-BE49-F238E27FC236}">
                      <a16:creationId xmlns:a16="http://schemas.microsoft.com/office/drawing/2014/main" id="{3865EDD9-F0D1-150B-E7F4-7996D2BD77D8}"/>
                    </a:ext>
                  </a:extLst>
                </p:cNvPr>
                <p:cNvSpPr>
                  <a:spLocks/>
                </p:cNvSpPr>
                <p:nvPr/>
              </p:nvSpPr>
              <p:spPr bwMode="auto">
                <a:xfrm>
                  <a:off x="85" y="0"/>
                  <a:ext cx="202" cy="461"/>
                </a:xfrm>
                <a:prstGeom prst="ellipse">
                  <a:avLst/>
                </a:prstGeom>
                <a:solidFill>
                  <a:srgbClr val="9FC3FF"/>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sz="1400"/>
                </a:p>
              </p:txBody>
            </p:sp>
            <p:sp>
              <p:nvSpPr>
                <p:cNvPr id="78" name="Oval 9">
                  <a:extLst>
                    <a:ext uri="{FF2B5EF4-FFF2-40B4-BE49-F238E27FC236}">
                      <a16:creationId xmlns:a16="http://schemas.microsoft.com/office/drawing/2014/main" id="{47F90C6E-B058-4481-CB4E-FBEE65590B41}"/>
                    </a:ext>
                  </a:extLst>
                </p:cNvPr>
                <p:cNvSpPr>
                  <a:spLocks/>
                </p:cNvSpPr>
                <p:nvPr/>
              </p:nvSpPr>
              <p:spPr bwMode="auto">
                <a:xfrm>
                  <a:off x="126" y="130"/>
                  <a:ext cx="202" cy="462"/>
                </a:xfrm>
                <a:prstGeom prst="ellipse">
                  <a:avLst/>
                </a:prstGeom>
                <a:solidFill>
                  <a:srgbClr val="9FC3FF"/>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sz="1400"/>
                </a:p>
              </p:txBody>
            </p:sp>
            <p:sp>
              <p:nvSpPr>
                <p:cNvPr id="79" name="Oval 10">
                  <a:extLst>
                    <a:ext uri="{FF2B5EF4-FFF2-40B4-BE49-F238E27FC236}">
                      <a16:creationId xmlns:a16="http://schemas.microsoft.com/office/drawing/2014/main" id="{92975B3B-DB5E-02C8-C133-C3A3343E49E7}"/>
                    </a:ext>
                  </a:extLst>
                </p:cNvPr>
                <p:cNvSpPr>
                  <a:spLocks/>
                </p:cNvSpPr>
                <p:nvPr/>
              </p:nvSpPr>
              <p:spPr bwMode="auto">
                <a:xfrm>
                  <a:off x="23" y="144"/>
                  <a:ext cx="202" cy="462"/>
                </a:xfrm>
                <a:prstGeom prst="ellipse">
                  <a:avLst/>
                </a:prstGeom>
                <a:solidFill>
                  <a:srgbClr val="9FC3FF"/>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sz="1400"/>
                </a:p>
              </p:txBody>
            </p:sp>
            <p:sp>
              <p:nvSpPr>
                <p:cNvPr id="80" name="Oval 11">
                  <a:extLst>
                    <a:ext uri="{FF2B5EF4-FFF2-40B4-BE49-F238E27FC236}">
                      <a16:creationId xmlns:a16="http://schemas.microsoft.com/office/drawing/2014/main" id="{716115D3-A576-81BB-6232-0301CFC5678F}"/>
                    </a:ext>
                  </a:extLst>
                </p:cNvPr>
                <p:cNvSpPr>
                  <a:spLocks/>
                </p:cNvSpPr>
                <p:nvPr/>
              </p:nvSpPr>
              <p:spPr bwMode="auto">
                <a:xfrm>
                  <a:off x="0" y="309"/>
                  <a:ext cx="201" cy="462"/>
                </a:xfrm>
                <a:prstGeom prst="ellipse">
                  <a:avLst/>
                </a:prstGeom>
                <a:solidFill>
                  <a:srgbClr val="9FC3FF"/>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sz="1400"/>
                </a:p>
              </p:txBody>
            </p:sp>
            <p:sp>
              <p:nvSpPr>
                <p:cNvPr id="81" name="Oval 12">
                  <a:extLst>
                    <a:ext uri="{FF2B5EF4-FFF2-40B4-BE49-F238E27FC236}">
                      <a16:creationId xmlns:a16="http://schemas.microsoft.com/office/drawing/2014/main" id="{616361DB-FCC5-8995-CE65-B9AC343D9177}"/>
                    </a:ext>
                  </a:extLst>
                </p:cNvPr>
                <p:cNvSpPr>
                  <a:spLocks/>
                </p:cNvSpPr>
                <p:nvPr/>
              </p:nvSpPr>
              <p:spPr bwMode="auto">
                <a:xfrm>
                  <a:off x="126" y="488"/>
                  <a:ext cx="202" cy="462"/>
                </a:xfrm>
                <a:prstGeom prst="ellipse">
                  <a:avLst/>
                </a:prstGeom>
                <a:solidFill>
                  <a:srgbClr val="9FC3FF"/>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sz="1400"/>
                </a:p>
              </p:txBody>
            </p:sp>
            <p:sp>
              <p:nvSpPr>
                <p:cNvPr id="82" name="Oval 13">
                  <a:extLst>
                    <a:ext uri="{FF2B5EF4-FFF2-40B4-BE49-F238E27FC236}">
                      <a16:creationId xmlns:a16="http://schemas.microsoft.com/office/drawing/2014/main" id="{309328C1-ABAB-48D5-0F80-F7D167825E0C}"/>
                    </a:ext>
                  </a:extLst>
                </p:cNvPr>
                <p:cNvSpPr>
                  <a:spLocks/>
                </p:cNvSpPr>
                <p:nvPr/>
              </p:nvSpPr>
              <p:spPr bwMode="auto">
                <a:xfrm>
                  <a:off x="0" y="674"/>
                  <a:ext cx="211" cy="462"/>
                </a:xfrm>
                <a:prstGeom prst="ellipse">
                  <a:avLst/>
                </a:prstGeom>
                <a:solidFill>
                  <a:srgbClr val="9FC3FF"/>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sz="1400"/>
                </a:p>
              </p:txBody>
            </p:sp>
            <p:sp>
              <p:nvSpPr>
                <p:cNvPr id="83" name="Oval 14">
                  <a:extLst>
                    <a:ext uri="{FF2B5EF4-FFF2-40B4-BE49-F238E27FC236}">
                      <a16:creationId xmlns:a16="http://schemas.microsoft.com/office/drawing/2014/main" id="{DA1C20A7-F59F-2C40-DB0F-E129F23C424A}"/>
                    </a:ext>
                  </a:extLst>
                </p:cNvPr>
                <p:cNvSpPr>
                  <a:spLocks/>
                </p:cNvSpPr>
                <p:nvPr/>
              </p:nvSpPr>
              <p:spPr bwMode="auto">
                <a:xfrm>
                  <a:off x="150" y="798"/>
                  <a:ext cx="202" cy="462"/>
                </a:xfrm>
                <a:prstGeom prst="ellipse">
                  <a:avLst/>
                </a:prstGeom>
                <a:solidFill>
                  <a:srgbClr val="9FC3FF"/>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sz="1400"/>
                </a:p>
              </p:txBody>
            </p:sp>
            <p:sp>
              <p:nvSpPr>
                <p:cNvPr id="84" name="AutoShape 15">
                  <a:extLst>
                    <a:ext uri="{FF2B5EF4-FFF2-40B4-BE49-F238E27FC236}">
                      <a16:creationId xmlns:a16="http://schemas.microsoft.com/office/drawing/2014/main" id="{0B9F7F22-43D3-4646-36B0-B5FC498B3150}"/>
                    </a:ext>
                  </a:extLst>
                </p:cNvPr>
                <p:cNvSpPr>
                  <a:spLocks/>
                </p:cNvSpPr>
                <p:nvPr/>
              </p:nvSpPr>
              <p:spPr bwMode="auto">
                <a:xfrm>
                  <a:off x="130" y="1158"/>
                  <a:ext cx="125" cy="437"/>
                </a:xfrm>
                <a:prstGeom prst="triangle">
                  <a:avLst>
                    <a:gd name="adj" fmla="val 50000"/>
                  </a:avLst>
                </a:prstGeom>
                <a:solidFill>
                  <a:srgbClr val="9FC3FF"/>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sz="1400"/>
                </a:p>
              </p:txBody>
            </p:sp>
            <p:sp>
              <p:nvSpPr>
                <p:cNvPr id="85" name="Oval 16">
                  <a:extLst>
                    <a:ext uri="{FF2B5EF4-FFF2-40B4-BE49-F238E27FC236}">
                      <a16:creationId xmlns:a16="http://schemas.microsoft.com/office/drawing/2014/main" id="{80BFAAFE-02E0-39ED-DCD6-AF96CB131B37}"/>
                    </a:ext>
                  </a:extLst>
                </p:cNvPr>
                <p:cNvSpPr>
                  <a:spLocks/>
                </p:cNvSpPr>
                <p:nvPr/>
              </p:nvSpPr>
              <p:spPr bwMode="auto">
                <a:xfrm flipH="1">
                  <a:off x="54" y="1074"/>
                  <a:ext cx="165" cy="193"/>
                </a:xfrm>
                <a:prstGeom prst="ellipse">
                  <a:avLst/>
                </a:prstGeom>
                <a:solidFill>
                  <a:srgbClr val="9FC3FF"/>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sz="1400"/>
                </a:p>
              </p:txBody>
            </p:sp>
            <p:sp>
              <p:nvSpPr>
                <p:cNvPr id="86" name="Oval 17">
                  <a:extLst>
                    <a:ext uri="{FF2B5EF4-FFF2-40B4-BE49-F238E27FC236}">
                      <a16:creationId xmlns:a16="http://schemas.microsoft.com/office/drawing/2014/main" id="{C1DB1D0E-A1C8-78F9-D52B-1DE48B81F589}"/>
                    </a:ext>
                  </a:extLst>
                </p:cNvPr>
                <p:cNvSpPr>
                  <a:spLocks/>
                </p:cNvSpPr>
                <p:nvPr/>
              </p:nvSpPr>
              <p:spPr bwMode="auto">
                <a:xfrm>
                  <a:off x="125" y="1055"/>
                  <a:ext cx="201" cy="462"/>
                </a:xfrm>
                <a:prstGeom prst="ellipse">
                  <a:avLst/>
                </a:prstGeom>
                <a:solidFill>
                  <a:srgbClr val="9FC3FF"/>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sz="1400"/>
                </a:p>
              </p:txBody>
            </p:sp>
            <p:sp>
              <p:nvSpPr>
                <p:cNvPr id="87" name="Oval 18">
                  <a:extLst>
                    <a:ext uri="{FF2B5EF4-FFF2-40B4-BE49-F238E27FC236}">
                      <a16:creationId xmlns:a16="http://schemas.microsoft.com/office/drawing/2014/main" id="{11667434-052D-6C3D-879B-ACE41B84A80C}"/>
                    </a:ext>
                  </a:extLst>
                </p:cNvPr>
                <p:cNvSpPr>
                  <a:spLocks/>
                </p:cNvSpPr>
                <p:nvPr/>
              </p:nvSpPr>
              <p:spPr bwMode="auto">
                <a:xfrm flipH="1">
                  <a:off x="102" y="1146"/>
                  <a:ext cx="165" cy="193"/>
                </a:xfrm>
                <a:prstGeom prst="ellipse">
                  <a:avLst/>
                </a:prstGeom>
                <a:solidFill>
                  <a:srgbClr val="9FC3FF"/>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sz="1400"/>
                </a:p>
              </p:txBody>
            </p:sp>
            <p:sp>
              <p:nvSpPr>
                <p:cNvPr id="88" name="Oval 19">
                  <a:extLst>
                    <a:ext uri="{FF2B5EF4-FFF2-40B4-BE49-F238E27FC236}">
                      <a16:creationId xmlns:a16="http://schemas.microsoft.com/office/drawing/2014/main" id="{C1879808-C160-22CC-4C08-E9B416346B11}"/>
                    </a:ext>
                  </a:extLst>
                </p:cNvPr>
                <p:cNvSpPr>
                  <a:spLocks/>
                </p:cNvSpPr>
                <p:nvPr/>
              </p:nvSpPr>
              <p:spPr bwMode="auto">
                <a:xfrm>
                  <a:off x="46" y="1138"/>
                  <a:ext cx="202" cy="462"/>
                </a:xfrm>
                <a:prstGeom prst="ellipse">
                  <a:avLst/>
                </a:prstGeom>
                <a:solidFill>
                  <a:srgbClr val="9FC3FF"/>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sz="1400"/>
                </a:p>
              </p:txBody>
            </p:sp>
          </p:grpSp>
          <p:sp>
            <p:nvSpPr>
              <p:cNvPr id="76" name="Oval 21">
                <a:extLst>
                  <a:ext uri="{FF2B5EF4-FFF2-40B4-BE49-F238E27FC236}">
                    <a16:creationId xmlns:a16="http://schemas.microsoft.com/office/drawing/2014/main" id="{FD64A132-12B2-2914-BCB0-5B5F0D0EF39F}"/>
                  </a:ext>
                </a:extLst>
              </p:cNvPr>
              <p:cNvSpPr>
                <a:spLocks/>
              </p:cNvSpPr>
              <p:nvPr/>
            </p:nvSpPr>
            <p:spPr bwMode="auto">
              <a:xfrm>
                <a:off x="188" y="1336"/>
                <a:ext cx="158" cy="271"/>
              </a:xfrm>
              <a:prstGeom prst="ellipse">
                <a:avLst/>
              </a:prstGeom>
              <a:solidFill>
                <a:srgbClr val="9FC3FF"/>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sz="1400"/>
              </a:p>
            </p:txBody>
          </p:sp>
        </p:grpSp>
        <p:sp>
          <p:nvSpPr>
            <p:cNvPr id="74" name="Rectangle 23">
              <a:extLst>
                <a:ext uri="{FF2B5EF4-FFF2-40B4-BE49-F238E27FC236}">
                  <a16:creationId xmlns:a16="http://schemas.microsoft.com/office/drawing/2014/main" id="{F0CED439-D7E2-C5D1-4B05-FAD061E08EC2}"/>
                </a:ext>
              </a:extLst>
            </p:cNvPr>
            <p:cNvSpPr>
              <a:spLocks/>
            </p:cNvSpPr>
            <p:nvPr/>
          </p:nvSpPr>
          <p:spPr bwMode="auto">
            <a:xfrm>
              <a:off x="66" y="358"/>
              <a:ext cx="272"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dirty="0">
                  <a:solidFill>
                    <a:srgbClr val="002D99"/>
                  </a:solidFill>
                  <a:latin typeface="Cambria" panose="02040503050406030204" pitchFamily="18" charset="0"/>
                  <a:ea typeface="Cambria" panose="02040503050406030204" pitchFamily="18" charset="0"/>
                  <a:cs typeface="Gill Sans" charset="0"/>
                </a:rPr>
                <a:t>I</a:t>
              </a:r>
            </a:p>
            <a:p>
              <a:pPr algn="ctr"/>
              <a:r>
                <a:rPr lang="en-US" altLang="en-US" dirty="0">
                  <a:solidFill>
                    <a:srgbClr val="002D99"/>
                  </a:solidFill>
                  <a:latin typeface="Cambria" panose="02040503050406030204" pitchFamily="18" charset="0"/>
                  <a:ea typeface="Cambria" panose="02040503050406030204" pitchFamily="18" charset="0"/>
                  <a:cs typeface="Gill Sans" charset="0"/>
                </a:rPr>
                <a:t>T</a:t>
              </a:r>
            </a:p>
            <a:p>
              <a:pPr algn="ctr"/>
              <a:r>
                <a:rPr lang="en-US" altLang="en-US" dirty="0">
                  <a:solidFill>
                    <a:srgbClr val="002D99"/>
                  </a:solidFill>
                  <a:latin typeface="Cambria" panose="02040503050406030204" pitchFamily="18" charset="0"/>
                  <a:ea typeface="Cambria" panose="02040503050406030204" pitchFamily="18" charset="0"/>
                  <a:cs typeface="Gill Sans" charset="0"/>
                </a:rPr>
                <a:t>C</a:t>
              </a:r>
            </a:p>
            <a:p>
              <a:pPr algn="ctr"/>
              <a:r>
                <a:rPr lang="en-US" altLang="en-US" dirty="0">
                  <a:solidFill>
                    <a:srgbClr val="002D99"/>
                  </a:solidFill>
                  <a:latin typeface="Cambria" panose="02040503050406030204" pitchFamily="18" charset="0"/>
                  <a:ea typeface="Cambria" panose="02040503050406030204" pitchFamily="18" charset="0"/>
                  <a:cs typeface="Gill Sans" charset="0"/>
                </a:rPr>
                <a:t>Z</a:t>
              </a:r>
            </a:p>
          </p:txBody>
        </p:sp>
      </p:grpSp>
      <p:sp>
        <p:nvSpPr>
          <p:cNvPr id="89" name="Line 28">
            <a:extLst>
              <a:ext uri="{FF2B5EF4-FFF2-40B4-BE49-F238E27FC236}">
                <a16:creationId xmlns:a16="http://schemas.microsoft.com/office/drawing/2014/main" id="{EEE5BD7A-750E-0FA0-16F9-B46B128071A6}"/>
              </a:ext>
            </a:extLst>
          </p:cNvPr>
          <p:cNvSpPr>
            <a:spLocks noChangeShapeType="1"/>
          </p:cNvSpPr>
          <p:nvPr/>
        </p:nvSpPr>
        <p:spPr bwMode="auto">
          <a:xfrm rot="10800000">
            <a:off x="4763569" y="3764552"/>
            <a:ext cx="4192" cy="350064"/>
          </a:xfrm>
          <a:prstGeom prst="line">
            <a:avLst/>
          </a:prstGeom>
          <a:noFill/>
          <a:ln w="762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400"/>
          </a:p>
        </p:txBody>
      </p:sp>
      <p:sp>
        <p:nvSpPr>
          <p:cNvPr id="90" name="Line 34">
            <a:extLst>
              <a:ext uri="{FF2B5EF4-FFF2-40B4-BE49-F238E27FC236}">
                <a16:creationId xmlns:a16="http://schemas.microsoft.com/office/drawing/2014/main" id="{AAE7C70F-578C-ED1B-C909-CFF99D70E53F}"/>
              </a:ext>
            </a:extLst>
          </p:cNvPr>
          <p:cNvSpPr>
            <a:spLocks noChangeShapeType="1"/>
          </p:cNvSpPr>
          <p:nvPr/>
        </p:nvSpPr>
        <p:spPr bwMode="auto">
          <a:xfrm rot="10800000">
            <a:off x="5156407" y="4705524"/>
            <a:ext cx="434002" cy="9081"/>
          </a:xfrm>
          <a:prstGeom prst="line">
            <a:avLst/>
          </a:prstGeom>
          <a:noFill/>
          <a:ln w="82550" cap="flat">
            <a:solidFill>
              <a:srgbClr val="0080FF"/>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400"/>
          </a:p>
        </p:txBody>
      </p:sp>
      <p:sp>
        <p:nvSpPr>
          <p:cNvPr id="91" name="AutoShape 42">
            <a:extLst>
              <a:ext uri="{FF2B5EF4-FFF2-40B4-BE49-F238E27FC236}">
                <a16:creationId xmlns:a16="http://schemas.microsoft.com/office/drawing/2014/main" id="{8D81A2A0-F56B-B003-66F6-75C98870007B}"/>
              </a:ext>
            </a:extLst>
          </p:cNvPr>
          <p:cNvSpPr>
            <a:spLocks/>
          </p:cNvSpPr>
          <p:nvPr/>
        </p:nvSpPr>
        <p:spPr bwMode="auto">
          <a:xfrm rot="16200000" flipH="1" flipV="1">
            <a:off x="3361740" y="4363982"/>
            <a:ext cx="335347" cy="687462"/>
          </a:xfrm>
          <a:prstGeom prst="rightArrow">
            <a:avLst>
              <a:gd name="adj1" fmla="val 35361"/>
              <a:gd name="adj2" fmla="val 66667"/>
            </a:avLst>
          </a:prstGeom>
          <a:solidFill>
            <a:schemeClr val="tx2">
              <a:lumMod val="40000"/>
              <a:lumOff val="60000"/>
            </a:schemeClr>
          </a:solidFill>
          <a:ln>
            <a:noFill/>
          </a:ln>
        </p:spPr>
        <p:txBody>
          <a:bodyPr lIns="0" tIns="0" rIns="0" bIns="0"/>
          <a:lstStyle/>
          <a:p>
            <a:endParaRPr lang="en-US" sz="1400"/>
          </a:p>
        </p:txBody>
      </p:sp>
      <p:sp>
        <p:nvSpPr>
          <p:cNvPr id="92" name="Rectangle 45">
            <a:extLst>
              <a:ext uri="{FF2B5EF4-FFF2-40B4-BE49-F238E27FC236}">
                <a16:creationId xmlns:a16="http://schemas.microsoft.com/office/drawing/2014/main" id="{62F03837-CE5B-73DF-0B5A-EBCE882B6DDA}"/>
              </a:ext>
            </a:extLst>
          </p:cNvPr>
          <p:cNvSpPr>
            <a:spLocks/>
          </p:cNvSpPr>
          <p:nvPr/>
        </p:nvSpPr>
        <p:spPr bwMode="auto">
          <a:xfrm>
            <a:off x="5130844" y="3853890"/>
            <a:ext cx="505395" cy="215444"/>
          </a:xfrm>
          <a:prstGeom prst="rect">
            <a:avLst/>
          </a:prstGeom>
          <a:solidFill>
            <a:schemeClr val="bg1"/>
          </a:solidFill>
          <a:ln>
            <a:noFill/>
          </a:ln>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400" dirty="0">
                <a:cs typeface="Gill Sans" charset="0"/>
              </a:rPr>
              <a:t>Hadley</a:t>
            </a:r>
          </a:p>
        </p:txBody>
      </p:sp>
      <p:sp>
        <p:nvSpPr>
          <p:cNvPr id="93" name="Line 34">
            <a:extLst>
              <a:ext uri="{FF2B5EF4-FFF2-40B4-BE49-F238E27FC236}">
                <a16:creationId xmlns:a16="http://schemas.microsoft.com/office/drawing/2014/main" id="{DAE304C8-4BBE-99A5-4833-501BA03BCB4A}"/>
              </a:ext>
            </a:extLst>
          </p:cNvPr>
          <p:cNvSpPr>
            <a:spLocks noChangeShapeType="1"/>
          </p:cNvSpPr>
          <p:nvPr/>
        </p:nvSpPr>
        <p:spPr bwMode="auto">
          <a:xfrm rot="10800000">
            <a:off x="5133628" y="5350835"/>
            <a:ext cx="434002" cy="9081"/>
          </a:xfrm>
          <a:prstGeom prst="line">
            <a:avLst/>
          </a:prstGeom>
          <a:noFill/>
          <a:ln w="88900" cap="flat">
            <a:solidFill>
              <a:srgbClr val="FF6600"/>
            </a:solidFill>
            <a:prstDash val="solid"/>
            <a:miter lim="800000"/>
            <a:headEnd type="stealth" w="med" len="med"/>
            <a:tailEnd type="none" w="sm" len="lg"/>
          </a:ln>
          <a:extLst>
            <a:ext uri="{909E8E84-426E-40DD-AFC4-6F175D3DCCD1}">
              <a14:hiddenFill xmlns:a14="http://schemas.microsoft.com/office/drawing/2010/main">
                <a:solidFill>
                  <a:srgbClr val="FFFFFF"/>
                </a:solidFill>
              </a14:hiddenFill>
            </a:ext>
          </a:extLst>
        </p:spPr>
        <p:txBody>
          <a:bodyPr lIns="0" tIns="0" rIns="0" bIns="0"/>
          <a:lstStyle/>
          <a:p>
            <a:endParaRPr lang="en-US" sz="1400"/>
          </a:p>
        </p:txBody>
      </p:sp>
      <p:sp>
        <p:nvSpPr>
          <p:cNvPr id="94" name="Line 34">
            <a:extLst>
              <a:ext uri="{FF2B5EF4-FFF2-40B4-BE49-F238E27FC236}">
                <a16:creationId xmlns:a16="http://schemas.microsoft.com/office/drawing/2014/main" id="{5BA92E10-EB12-B1A7-5838-DD395E6A7F08}"/>
              </a:ext>
            </a:extLst>
          </p:cNvPr>
          <p:cNvSpPr>
            <a:spLocks noChangeShapeType="1"/>
          </p:cNvSpPr>
          <p:nvPr/>
        </p:nvSpPr>
        <p:spPr bwMode="auto">
          <a:xfrm rot="10800000" flipH="1">
            <a:off x="5154351" y="6161630"/>
            <a:ext cx="434002" cy="9081"/>
          </a:xfrm>
          <a:prstGeom prst="line">
            <a:avLst/>
          </a:prstGeom>
          <a:noFill/>
          <a:ln w="88900" cap="flat">
            <a:solidFill>
              <a:srgbClr val="0080FF"/>
            </a:solidFill>
            <a:prstDash val="solid"/>
            <a:miter lim="800000"/>
            <a:headEnd type="stealth" w="med" len="med"/>
            <a:tailEnd type="none" w="sm" len="lg"/>
          </a:ln>
          <a:extLst>
            <a:ext uri="{909E8E84-426E-40DD-AFC4-6F175D3DCCD1}">
              <a14:hiddenFill xmlns:a14="http://schemas.microsoft.com/office/drawing/2010/main">
                <a:solidFill>
                  <a:srgbClr val="FFFFFF"/>
                </a:solidFill>
              </a14:hiddenFill>
            </a:ext>
          </a:extLst>
        </p:spPr>
        <p:txBody>
          <a:bodyPr lIns="0" tIns="0" rIns="0" bIns="0"/>
          <a:lstStyle/>
          <a:p>
            <a:endParaRPr lang="en-US" sz="1400"/>
          </a:p>
        </p:txBody>
      </p:sp>
      <p:sp>
        <p:nvSpPr>
          <p:cNvPr id="95" name="Rectangle 45">
            <a:extLst>
              <a:ext uri="{FF2B5EF4-FFF2-40B4-BE49-F238E27FC236}">
                <a16:creationId xmlns:a16="http://schemas.microsoft.com/office/drawing/2014/main" id="{CF736437-BCD8-5A91-3D78-5F7AF7101DDD}"/>
              </a:ext>
            </a:extLst>
          </p:cNvPr>
          <p:cNvSpPr>
            <a:spLocks/>
          </p:cNvSpPr>
          <p:nvPr/>
        </p:nvSpPr>
        <p:spPr bwMode="auto">
          <a:xfrm>
            <a:off x="7005401" y="4608053"/>
            <a:ext cx="2252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squar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400">
                <a:solidFill>
                  <a:schemeClr val="bg1"/>
                </a:solidFill>
                <a:cs typeface="Gill Sans" charset="0"/>
              </a:rPr>
              <a:t>Q</a:t>
            </a:r>
          </a:p>
        </p:txBody>
      </p:sp>
      <p:sp>
        <p:nvSpPr>
          <p:cNvPr id="96" name="Rectangle 45">
            <a:extLst>
              <a:ext uri="{FF2B5EF4-FFF2-40B4-BE49-F238E27FC236}">
                <a16:creationId xmlns:a16="http://schemas.microsoft.com/office/drawing/2014/main" id="{1E6CEDC3-910C-5EDF-AD6C-15AA630B6CB5}"/>
              </a:ext>
            </a:extLst>
          </p:cNvPr>
          <p:cNvSpPr>
            <a:spLocks/>
          </p:cNvSpPr>
          <p:nvPr/>
        </p:nvSpPr>
        <p:spPr bwMode="auto">
          <a:xfrm>
            <a:off x="3416770" y="4585613"/>
            <a:ext cx="2252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squar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400" dirty="0">
                <a:solidFill>
                  <a:schemeClr val="bg1"/>
                </a:solidFill>
                <a:cs typeface="Gill Sans" charset="0"/>
              </a:rPr>
              <a:t>Q</a:t>
            </a:r>
          </a:p>
        </p:txBody>
      </p:sp>
      <p:sp>
        <p:nvSpPr>
          <p:cNvPr id="97" name="Line 48">
            <a:extLst>
              <a:ext uri="{FF2B5EF4-FFF2-40B4-BE49-F238E27FC236}">
                <a16:creationId xmlns:a16="http://schemas.microsoft.com/office/drawing/2014/main" id="{CC538A53-7007-33EE-BAAD-DDEA452FE895}"/>
              </a:ext>
            </a:extLst>
          </p:cNvPr>
          <p:cNvSpPr>
            <a:spLocks noChangeShapeType="1"/>
          </p:cNvSpPr>
          <p:nvPr/>
        </p:nvSpPr>
        <p:spPr bwMode="auto">
          <a:xfrm rot="10800000" flipH="1" flipV="1">
            <a:off x="3441397" y="5557229"/>
            <a:ext cx="1" cy="347696"/>
          </a:xfrm>
          <a:prstGeom prst="line">
            <a:avLst/>
          </a:prstGeom>
          <a:solidFill>
            <a:srgbClr val="D90B00"/>
          </a:solidFill>
          <a:ln w="76200" cap="flat">
            <a:solidFill>
              <a:schemeClr val="tx1"/>
            </a:solidFill>
            <a:prstDash val="solid"/>
            <a:miter lim="800000"/>
            <a:headEnd type="stealth" w="med" len="med"/>
            <a:tailEnd type="none" w="sm" len="med"/>
          </a:ln>
        </p:spPr>
        <p:txBody>
          <a:bodyPr lIns="0" tIns="0" rIns="0" bIns="0"/>
          <a:lstStyle/>
          <a:p>
            <a:endParaRPr lang="en-US" sz="1400"/>
          </a:p>
        </p:txBody>
      </p:sp>
      <p:sp>
        <p:nvSpPr>
          <p:cNvPr id="98" name="TextBox 97">
            <a:extLst>
              <a:ext uri="{FF2B5EF4-FFF2-40B4-BE49-F238E27FC236}">
                <a16:creationId xmlns:a16="http://schemas.microsoft.com/office/drawing/2014/main" id="{51559ED5-DB23-0433-9508-F926777F676C}"/>
              </a:ext>
            </a:extLst>
          </p:cNvPr>
          <p:cNvSpPr txBox="1"/>
          <p:nvPr/>
        </p:nvSpPr>
        <p:spPr>
          <a:xfrm>
            <a:off x="8153400" y="6016823"/>
            <a:ext cx="1099742" cy="307777"/>
          </a:xfrm>
          <a:prstGeom prst="rect">
            <a:avLst/>
          </a:prstGeom>
          <a:noFill/>
        </p:spPr>
        <p:txBody>
          <a:bodyPr wrap="square" lIns="91440" tIns="45720" rIns="91440" bIns="45720" rtlCol="0" anchor="t">
            <a:spAutoFit/>
          </a:bodyPr>
          <a:lstStyle/>
          <a:p>
            <a:r>
              <a:rPr lang="en-US" sz="1400" dirty="0"/>
              <a:t>Fig. 12.15. </a:t>
            </a:r>
          </a:p>
        </p:txBody>
      </p:sp>
      <p:grpSp>
        <p:nvGrpSpPr>
          <p:cNvPr id="23" name="Group 22">
            <a:extLst>
              <a:ext uri="{FF2B5EF4-FFF2-40B4-BE49-F238E27FC236}">
                <a16:creationId xmlns:a16="http://schemas.microsoft.com/office/drawing/2014/main" id="{4E20CC04-8721-AEFC-09E2-12970F1CF487}"/>
              </a:ext>
            </a:extLst>
          </p:cNvPr>
          <p:cNvGrpSpPr/>
          <p:nvPr/>
        </p:nvGrpSpPr>
        <p:grpSpPr>
          <a:xfrm>
            <a:off x="4362452" y="4390019"/>
            <a:ext cx="528317" cy="380453"/>
            <a:chOff x="4362452" y="2635933"/>
            <a:chExt cx="528317" cy="380453"/>
          </a:xfrm>
        </p:grpSpPr>
        <p:grpSp>
          <p:nvGrpSpPr>
            <p:cNvPr id="3" name="Group 22">
              <a:extLst>
                <a:ext uri="{FF2B5EF4-FFF2-40B4-BE49-F238E27FC236}">
                  <a16:creationId xmlns:a16="http://schemas.microsoft.com/office/drawing/2014/main" id="{4A58A6D0-C765-848B-BCDB-5F3FB576A3A6}"/>
                </a:ext>
              </a:extLst>
            </p:cNvPr>
            <p:cNvGrpSpPr>
              <a:grpSpLocks/>
            </p:cNvGrpSpPr>
            <p:nvPr/>
          </p:nvGrpSpPr>
          <p:grpSpPr bwMode="auto">
            <a:xfrm rot="5400000">
              <a:off x="4555097" y="2700781"/>
              <a:ext cx="122960" cy="508249"/>
              <a:chOff x="0" y="0"/>
              <a:chExt cx="352" cy="1607"/>
            </a:xfrm>
          </p:grpSpPr>
          <p:grpSp>
            <p:nvGrpSpPr>
              <p:cNvPr id="5" name="Group 20">
                <a:extLst>
                  <a:ext uri="{FF2B5EF4-FFF2-40B4-BE49-F238E27FC236}">
                    <a16:creationId xmlns:a16="http://schemas.microsoft.com/office/drawing/2014/main" id="{50EA1883-0BED-1892-6256-77010DD431D9}"/>
                  </a:ext>
                </a:extLst>
              </p:cNvPr>
              <p:cNvGrpSpPr>
                <a:grpSpLocks/>
              </p:cNvGrpSpPr>
              <p:nvPr/>
            </p:nvGrpSpPr>
            <p:grpSpPr bwMode="auto">
              <a:xfrm>
                <a:off x="0" y="0"/>
                <a:ext cx="352" cy="1600"/>
                <a:chOff x="0" y="0"/>
                <a:chExt cx="352" cy="1600"/>
              </a:xfrm>
            </p:grpSpPr>
            <p:sp>
              <p:nvSpPr>
                <p:cNvPr id="8" name="Oval 8">
                  <a:extLst>
                    <a:ext uri="{FF2B5EF4-FFF2-40B4-BE49-F238E27FC236}">
                      <a16:creationId xmlns:a16="http://schemas.microsoft.com/office/drawing/2014/main" id="{DD9387EA-24DC-5363-C726-AE1B80626E7F}"/>
                    </a:ext>
                  </a:extLst>
                </p:cNvPr>
                <p:cNvSpPr>
                  <a:spLocks/>
                </p:cNvSpPr>
                <p:nvPr/>
              </p:nvSpPr>
              <p:spPr bwMode="auto">
                <a:xfrm>
                  <a:off x="85" y="0"/>
                  <a:ext cx="202" cy="461"/>
                </a:xfrm>
                <a:prstGeom prst="ellipse">
                  <a:avLst/>
                </a:prstGeom>
                <a:solidFill>
                  <a:srgbClr val="9FC3FF"/>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sz="1400"/>
                </a:p>
              </p:txBody>
            </p:sp>
            <p:sp>
              <p:nvSpPr>
                <p:cNvPr id="9" name="Oval 9">
                  <a:extLst>
                    <a:ext uri="{FF2B5EF4-FFF2-40B4-BE49-F238E27FC236}">
                      <a16:creationId xmlns:a16="http://schemas.microsoft.com/office/drawing/2014/main" id="{AA71F0E6-9BB5-F585-CB5B-22060AEC843E}"/>
                    </a:ext>
                  </a:extLst>
                </p:cNvPr>
                <p:cNvSpPr>
                  <a:spLocks/>
                </p:cNvSpPr>
                <p:nvPr/>
              </p:nvSpPr>
              <p:spPr bwMode="auto">
                <a:xfrm>
                  <a:off x="126" y="130"/>
                  <a:ext cx="202" cy="462"/>
                </a:xfrm>
                <a:prstGeom prst="ellipse">
                  <a:avLst/>
                </a:prstGeom>
                <a:solidFill>
                  <a:srgbClr val="9FC3FF"/>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sz="1400"/>
                </a:p>
              </p:txBody>
            </p:sp>
            <p:sp>
              <p:nvSpPr>
                <p:cNvPr id="10" name="Oval 10">
                  <a:extLst>
                    <a:ext uri="{FF2B5EF4-FFF2-40B4-BE49-F238E27FC236}">
                      <a16:creationId xmlns:a16="http://schemas.microsoft.com/office/drawing/2014/main" id="{85671D44-150D-8CBB-9E63-B1148B6EB465}"/>
                    </a:ext>
                  </a:extLst>
                </p:cNvPr>
                <p:cNvSpPr>
                  <a:spLocks/>
                </p:cNvSpPr>
                <p:nvPr/>
              </p:nvSpPr>
              <p:spPr bwMode="auto">
                <a:xfrm>
                  <a:off x="23" y="144"/>
                  <a:ext cx="202" cy="462"/>
                </a:xfrm>
                <a:prstGeom prst="ellipse">
                  <a:avLst/>
                </a:prstGeom>
                <a:solidFill>
                  <a:srgbClr val="9FC3FF"/>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sz="1400"/>
                </a:p>
              </p:txBody>
            </p:sp>
            <p:sp>
              <p:nvSpPr>
                <p:cNvPr id="11" name="Oval 11">
                  <a:extLst>
                    <a:ext uri="{FF2B5EF4-FFF2-40B4-BE49-F238E27FC236}">
                      <a16:creationId xmlns:a16="http://schemas.microsoft.com/office/drawing/2014/main" id="{9AE9C196-FD30-48E2-4E77-3A40CF7A9F71}"/>
                    </a:ext>
                  </a:extLst>
                </p:cNvPr>
                <p:cNvSpPr>
                  <a:spLocks/>
                </p:cNvSpPr>
                <p:nvPr/>
              </p:nvSpPr>
              <p:spPr bwMode="auto">
                <a:xfrm>
                  <a:off x="0" y="309"/>
                  <a:ext cx="201" cy="462"/>
                </a:xfrm>
                <a:prstGeom prst="ellipse">
                  <a:avLst/>
                </a:prstGeom>
                <a:solidFill>
                  <a:srgbClr val="9FC3FF"/>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sz="1400"/>
                </a:p>
              </p:txBody>
            </p:sp>
            <p:sp>
              <p:nvSpPr>
                <p:cNvPr id="12" name="Oval 12">
                  <a:extLst>
                    <a:ext uri="{FF2B5EF4-FFF2-40B4-BE49-F238E27FC236}">
                      <a16:creationId xmlns:a16="http://schemas.microsoft.com/office/drawing/2014/main" id="{86C2B024-24FA-CF6C-D879-A06277D737D7}"/>
                    </a:ext>
                  </a:extLst>
                </p:cNvPr>
                <p:cNvSpPr>
                  <a:spLocks/>
                </p:cNvSpPr>
                <p:nvPr/>
              </p:nvSpPr>
              <p:spPr bwMode="auto">
                <a:xfrm>
                  <a:off x="126" y="488"/>
                  <a:ext cx="202" cy="462"/>
                </a:xfrm>
                <a:prstGeom prst="ellipse">
                  <a:avLst/>
                </a:prstGeom>
                <a:solidFill>
                  <a:srgbClr val="9FC3FF"/>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sz="1400"/>
                </a:p>
              </p:txBody>
            </p:sp>
            <p:sp>
              <p:nvSpPr>
                <p:cNvPr id="13" name="Oval 13">
                  <a:extLst>
                    <a:ext uri="{FF2B5EF4-FFF2-40B4-BE49-F238E27FC236}">
                      <a16:creationId xmlns:a16="http://schemas.microsoft.com/office/drawing/2014/main" id="{0B047170-F1A1-CD49-A767-52A8B851A774}"/>
                    </a:ext>
                  </a:extLst>
                </p:cNvPr>
                <p:cNvSpPr>
                  <a:spLocks/>
                </p:cNvSpPr>
                <p:nvPr/>
              </p:nvSpPr>
              <p:spPr bwMode="auto">
                <a:xfrm>
                  <a:off x="0" y="674"/>
                  <a:ext cx="211" cy="462"/>
                </a:xfrm>
                <a:prstGeom prst="ellipse">
                  <a:avLst/>
                </a:prstGeom>
                <a:solidFill>
                  <a:srgbClr val="9FC3FF"/>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sz="1400"/>
                </a:p>
              </p:txBody>
            </p:sp>
            <p:sp>
              <p:nvSpPr>
                <p:cNvPr id="14" name="Oval 14">
                  <a:extLst>
                    <a:ext uri="{FF2B5EF4-FFF2-40B4-BE49-F238E27FC236}">
                      <a16:creationId xmlns:a16="http://schemas.microsoft.com/office/drawing/2014/main" id="{A16E3F77-47FF-1651-A559-3DB98592AFB5}"/>
                    </a:ext>
                  </a:extLst>
                </p:cNvPr>
                <p:cNvSpPr>
                  <a:spLocks/>
                </p:cNvSpPr>
                <p:nvPr/>
              </p:nvSpPr>
              <p:spPr bwMode="auto">
                <a:xfrm>
                  <a:off x="150" y="798"/>
                  <a:ext cx="202" cy="462"/>
                </a:xfrm>
                <a:prstGeom prst="ellipse">
                  <a:avLst/>
                </a:prstGeom>
                <a:solidFill>
                  <a:srgbClr val="9FC3FF"/>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sz="1400"/>
                </a:p>
              </p:txBody>
            </p:sp>
            <p:sp>
              <p:nvSpPr>
                <p:cNvPr id="15" name="AutoShape 15">
                  <a:extLst>
                    <a:ext uri="{FF2B5EF4-FFF2-40B4-BE49-F238E27FC236}">
                      <a16:creationId xmlns:a16="http://schemas.microsoft.com/office/drawing/2014/main" id="{57A02BEC-07E9-71A1-0C67-2D1F661A77F2}"/>
                    </a:ext>
                  </a:extLst>
                </p:cNvPr>
                <p:cNvSpPr>
                  <a:spLocks/>
                </p:cNvSpPr>
                <p:nvPr/>
              </p:nvSpPr>
              <p:spPr bwMode="auto">
                <a:xfrm>
                  <a:off x="130" y="1158"/>
                  <a:ext cx="125" cy="437"/>
                </a:xfrm>
                <a:prstGeom prst="triangle">
                  <a:avLst>
                    <a:gd name="adj" fmla="val 50000"/>
                  </a:avLst>
                </a:prstGeom>
                <a:solidFill>
                  <a:srgbClr val="9FC3FF"/>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sz="1400"/>
                </a:p>
              </p:txBody>
            </p:sp>
            <p:sp>
              <p:nvSpPr>
                <p:cNvPr id="16" name="Oval 16">
                  <a:extLst>
                    <a:ext uri="{FF2B5EF4-FFF2-40B4-BE49-F238E27FC236}">
                      <a16:creationId xmlns:a16="http://schemas.microsoft.com/office/drawing/2014/main" id="{E3FC6E40-4324-3951-1064-2B47E7D265E2}"/>
                    </a:ext>
                  </a:extLst>
                </p:cNvPr>
                <p:cNvSpPr>
                  <a:spLocks/>
                </p:cNvSpPr>
                <p:nvPr/>
              </p:nvSpPr>
              <p:spPr bwMode="auto">
                <a:xfrm flipH="1">
                  <a:off x="54" y="1074"/>
                  <a:ext cx="165" cy="193"/>
                </a:xfrm>
                <a:prstGeom prst="ellipse">
                  <a:avLst/>
                </a:prstGeom>
                <a:solidFill>
                  <a:srgbClr val="9FC3FF"/>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sz="1400"/>
                </a:p>
              </p:txBody>
            </p:sp>
            <p:sp>
              <p:nvSpPr>
                <p:cNvPr id="17" name="Oval 17">
                  <a:extLst>
                    <a:ext uri="{FF2B5EF4-FFF2-40B4-BE49-F238E27FC236}">
                      <a16:creationId xmlns:a16="http://schemas.microsoft.com/office/drawing/2014/main" id="{3FFCECEA-608A-AC9E-35A8-E1DD2EA02618}"/>
                    </a:ext>
                  </a:extLst>
                </p:cNvPr>
                <p:cNvSpPr>
                  <a:spLocks/>
                </p:cNvSpPr>
                <p:nvPr/>
              </p:nvSpPr>
              <p:spPr bwMode="auto">
                <a:xfrm>
                  <a:off x="125" y="1055"/>
                  <a:ext cx="201" cy="462"/>
                </a:xfrm>
                <a:prstGeom prst="ellipse">
                  <a:avLst/>
                </a:prstGeom>
                <a:solidFill>
                  <a:srgbClr val="9FC3FF"/>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sz="1400"/>
                </a:p>
              </p:txBody>
            </p:sp>
            <p:sp>
              <p:nvSpPr>
                <p:cNvPr id="18" name="Oval 18">
                  <a:extLst>
                    <a:ext uri="{FF2B5EF4-FFF2-40B4-BE49-F238E27FC236}">
                      <a16:creationId xmlns:a16="http://schemas.microsoft.com/office/drawing/2014/main" id="{8592F64B-DD0C-CE14-4E27-1456F5AFDB3C}"/>
                    </a:ext>
                  </a:extLst>
                </p:cNvPr>
                <p:cNvSpPr>
                  <a:spLocks/>
                </p:cNvSpPr>
                <p:nvPr/>
              </p:nvSpPr>
              <p:spPr bwMode="auto">
                <a:xfrm flipH="1">
                  <a:off x="102" y="1146"/>
                  <a:ext cx="165" cy="193"/>
                </a:xfrm>
                <a:prstGeom prst="ellipse">
                  <a:avLst/>
                </a:prstGeom>
                <a:solidFill>
                  <a:srgbClr val="9FC3FF"/>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sz="1400"/>
                </a:p>
              </p:txBody>
            </p:sp>
            <p:sp>
              <p:nvSpPr>
                <p:cNvPr id="19" name="Oval 19">
                  <a:extLst>
                    <a:ext uri="{FF2B5EF4-FFF2-40B4-BE49-F238E27FC236}">
                      <a16:creationId xmlns:a16="http://schemas.microsoft.com/office/drawing/2014/main" id="{416A2E35-BE46-F405-A772-3325A00F503B}"/>
                    </a:ext>
                  </a:extLst>
                </p:cNvPr>
                <p:cNvSpPr>
                  <a:spLocks/>
                </p:cNvSpPr>
                <p:nvPr/>
              </p:nvSpPr>
              <p:spPr bwMode="auto">
                <a:xfrm>
                  <a:off x="46" y="1138"/>
                  <a:ext cx="202" cy="462"/>
                </a:xfrm>
                <a:prstGeom prst="ellipse">
                  <a:avLst/>
                </a:prstGeom>
                <a:solidFill>
                  <a:srgbClr val="9FC3FF"/>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sz="1400"/>
                </a:p>
              </p:txBody>
            </p:sp>
          </p:grpSp>
          <p:sp>
            <p:nvSpPr>
              <p:cNvPr id="6" name="Oval 21">
                <a:extLst>
                  <a:ext uri="{FF2B5EF4-FFF2-40B4-BE49-F238E27FC236}">
                    <a16:creationId xmlns:a16="http://schemas.microsoft.com/office/drawing/2014/main" id="{E24CD2D3-0816-B737-B159-8E2E767C3C52}"/>
                  </a:ext>
                </a:extLst>
              </p:cNvPr>
              <p:cNvSpPr>
                <a:spLocks/>
              </p:cNvSpPr>
              <p:nvPr/>
            </p:nvSpPr>
            <p:spPr bwMode="auto">
              <a:xfrm>
                <a:off x="188" y="1336"/>
                <a:ext cx="158" cy="271"/>
              </a:xfrm>
              <a:prstGeom prst="ellipse">
                <a:avLst/>
              </a:prstGeom>
              <a:solidFill>
                <a:srgbClr val="9FC3FF"/>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US" sz="1400"/>
              </a:p>
            </p:txBody>
          </p:sp>
        </p:grpSp>
        <p:sp>
          <p:nvSpPr>
            <p:cNvPr id="21" name="TextBox 20">
              <a:extLst>
                <a:ext uri="{FF2B5EF4-FFF2-40B4-BE49-F238E27FC236}">
                  <a16:creationId xmlns:a16="http://schemas.microsoft.com/office/drawing/2014/main" id="{6E89111E-6EA5-BE86-8BC7-D6F40C1B1B3D}"/>
                </a:ext>
              </a:extLst>
            </p:cNvPr>
            <p:cNvSpPr txBox="1"/>
            <p:nvPr/>
          </p:nvSpPr>
          <p:spPr>
            <a:xfrm flipH="1">
              <a:off x="4398434" y="2635933"/>
              <a:ext cx="492335" cy="307777"/>
            </a:xfrm>
            <a:prstGeom prst="rect">
              <a:avLst/>
            </a:prstGeom>
            <a:noFill/>
          </p:spPr>
          <p:txBody>
            <a:bodyPr wrap="square" rtlCol="0">
              <a:spAutoFit/>
            </a:bodyPr>
            <a:lstStyle/>
            <a:p>
              <a:r>
                <a:rPr lang="en-US" sz="1400" dirty="0">
                  <a:solidFill>
                    <a:srgbClr val="0066FF"/>
                  </a:solidFill>
                </a:rPr>
                <a:t>St</a:t>
              </a:r>
            </a:p>
          </p:txBody>
        </p:sp>
      </p:grpSp>
      <p:grpSp>
        <p:nvGrpSpPr>
          <p:cNvPr id="24" name="Group 23">
            <a:extLst>
              <a:ext uri="{FF2B5EF4-FFF2-40B4-BE49-F238E27FC236}">
                <a16:creationId xmlns:a16="http://schemas.microsoft.com/office/drawing/2014/main" id="{20305968-EF65-3961-5C5B-C6A3336AEC25}"/>
              </a:ext>
            </a:extLst>
          </p:cNvPr>
          <p:cNvGrpSpPr/>
          <p:nvPr/>
        </p:nvGrpSpPr>
        <p:grpSpPr>
          <a:xfrm>
            <a:off x="4800600" y="4844532"/>
            <a:ext cx="492335" cy="394433"/>
            <a:chOff x="4800600" y="3090446"/>
            <a:chExt cx="492335" cy="394433"/>
          </a:xfrm>
        </p:grpSpPr>
        <p:sp>
          <p:nvSpPr>
            <p:cNvPr id="20" name="Line 34">
              <a:extLst>
                <a:ext uri="{FF2B5EF4-FFF2-40B4-BE49-F238E27FC236}">
                  <a16:creationId xmlns:a16="http://schemas.microsoft.com/office/drawing/2014/main" id="{5AE2D593-D020-E682-C1D0-3BDB576E4860}"/>
                </a:ext>
              </a:extLst>
            </p:cNvPr>
            <p:cNvSpPr>
              <a:spLocks noChangeAspect="1" noChangeShapeType="1"/>
            </p:cNvSpPr>
            <p:nvPr/>
          </p:nvSpPr>
          <p:spPr bwMode="auto">
            <a:xfrm rot="5400000" flipV="1">
              <a:off x="4988604" y="3342639"/>
              <a:ext cx="284478" cy="1"/>
            </a:xfrm>
            <a:prstGeom prst="line">
              <a:avLst/>
            </a:prstGeom>
            <a:noFill/>
            <a:ln w="57150" cap="flat">
              <a:solidFill>
                <a:schemeClr val="accent6">
                  <a:lumMod val="40000"/>
                  <a:lumOff val="60000"/>
                </a:schemeClr>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400"/>
            </a:p>
          </p:txBody>
        </p:sp>
        <p:sp>
          <p:nvSpPr>
            <p:cNvPr id="22" name="TextBox 21">
              <a:extLst>
                <a:ext uri="{FF2B5EF4-FFF2-40B4-BE49-F238E27FC236}">
                  <a16:creationId xmlns:a16="http://schemas.microsoft.com/office/drawing/2014/main" id="{542B07ED-889D-98DF-2283-914037404B47}"/>
                </a:ext>
              </a:extLst>
            </p:cNvPr>
            <p:cNvSpPr txBox="1"/>
            <p:nvPr/>
          </p:nvSpPr>
          <p:spPr>
            <a:xfrm flipH="1">
              <a:off x="4800600" y="3090446"/>
              <a:ext cx="492335" cy="338554"/>
            </a:xfrm>
            <a:prstGeom prst="rect">
              <a:avLst/>
            </a:prstGeom>
            <a:noFill/>
          </p:spPr>
          <p:txBody>
            <a:bodyPr wrap="square" rtlCol="0">
              <a:spAutoFit/>
            </a:bodyPr>
            <a:lstStyle/>
            <a:p>
              <a:r>
                <a:rPr lang="en-US" sz="1600" dirty="0">
                  <a:solidFill>
                    <a:schemeClr val="accent6">
                      <a:lumMod val="20000"/>
                      <a:lumOff val="80000"/>
                    </a:schemeClr>
                  </a:solidFill>
                </a:rPr>
                <a:t>w</a:t>
              </a:r>
            </a:p>
          </p:txBody>
        </p:sp>
      </p:grpSp>
      <p:sp>
        <p:nvSpPr>
          <p:cNvPr id="25" name="TextBox 24">
            <a:extLst>
              <a:ext uri="{FF2B5EF4-FFF2-40B4-BE49-F238E27FC236}">
                <a16:creationId xmlns:a16="http://schemas.microsoft.com/office/drawing/2014/main" id="{E0555F9D-B6F0-0ABB-B41A-1B965E595F05}"/>
              </a:ext>
            </a:extLst>
          </p:cNvPr>
          <p:cNvSpPr txBox="1"/>
          <p:nvPr/>
        </p:nvSpPr>
        <p:spPr>
          <a:xfrm>
            <a:off x="228600" y="4492709"/>
            <a:ext cx="2775391" cy="923330"/>
          </a:xfrm>
          <a:prstGeom prst="rect">
            <a:avLst/>
          </a:prstGeom>
          <a:noFill/>
        </p:spPr>
        <p:txBody>
          <a:bodyPr wrap="square" rtlCol="0">
            <a:spAutoFit/>
          </a:bodyPr>
          <a:lstStyle/>
          <a:p>
            <a:pPr marL="285750" indent="-285750">
              <a:buFont typeface="Arial" panose="020B0604020202020204" pitchFamily="34" charset="0"/>
              <a:buChar char="•"/>
            </a:pPr>
            <a:r>
              <a:rPr lang="en-US" dirty="0"/>
              <a:t>Low-cloud (</a:t>
            </a:r>
            <a:r>
              <a:rPr lang="en-US" dirty="0">
                <a:solidFill>
                  <a:srgbClr val="0066FF"/>
                </a:solidFill>
              </a:rPr>
              <a:t>St</a:t>
            </a:r>
            <a:r>
              <a:rPr lang="en-US" dirty="0"/>
              <a:t>) feedback</a:t>
            </a:r>
          </a:p>
          <a:p>
            <a:pPr marL="285750" indent="-285750">
              <a:buFont typeface="Arial" panose="020B0604020202020204" pitchFamily="34" charset="0"/>
              <a:buChar char="•"/>
            </a:pPr>
            <a:r>
              <a:rPr lang="en-US" dirty="0"/>
              <a:t>Continental forcing of upwelling (</a:t>
            </a:r>
            <a:r>
              <a:rPr lang="en-US" dirty="0">
                <a:solidFill>
                  <a:srgbClr val="0066FF"/>
                </a:solidFill>
              </a:rPr>
              <a:t>w</a:t>
            </a:r>
            <a:r>
              <a:rPr lang="en-US" dirty="0"/>
              <a:t>)</a:t>
            </a:r>
          </a:p>
        </p:txBody>
      </p:sp>
      <p:sp>
        <p:nvSpPr>
          <p:cNvPr id="27" name="TextBox 26">
            <a:extLst>
              <a:ext uri="{FF2B5EF4-FFF2-40B4-BE49-F238E27FC236}">
                <a16:creationId xmlns:a16="http://schemas.microsoft.com/office/drawing/2014/main" id="{BB8AA52B-33D4-A063-EB66-F889A0FC82A9}"/>
              </a:ext>
            </a:extLst>
          </p:cNvPr>
          <p:cNvSpPr txBox="1"/>
          <p:nvPr/>
        </p:nvSpPr>
        <p:spPr>
          <a:xfrm>
            <a:off x="508093" y="4137747"/>
            <a:ext cx="1925649" cy="369332"/>
          </a:xfrm>
          <a:prstGeom prst="rect">
            <a:avLst/>
          </a:prstGeom>
          <a:noFill/>
        </p:spPr>
        <p:txBody>
          <a:bodyPr wrap="square">
            <a:spAutoFit/>
          </a:bodyPr>
          <a:lstStyle/>
          <a:p>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Additional factors</a:t>
            </a:r>
            <a:endParaRPr lang="en-US" dirty="0"/>
          </a:p>
        </p:txBody>
      </p:sp>
      <p:sp>
        <p:nvSpPr>
          <p:cNvPr id="28" name="Text Box 6">
            <a:extLst>
              <a:ext uri="{FF2B5EF4-FFF2-40B4-BE49-F238E27FC236}">
                <a16:creationId xmlns:a16="http://schemas.microsoft.com/office/drawing/2014/main" id="{6DE5CEF5-09BE-E098-C08C-61AEE6E5E2A3}"/>
              </a:ext>
            </a:extLst>
          </p:cNvPr>
          <p:cNvSpPr txBox="1">
            <a:spLocks noChangeArrowheads="1"/>
          </p:cNvSpPr>
          <p:nvPr/>
        </p:nvSpPr>
        <p:spPr bwMode="auto">
          <a:xfrm>
            <a:off x="3104382" y="790693"/>
            <a:ext cx="40136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Calibri" panose="020F0502020204030204" pitchFamily="34" charset="0"/>
              </a:rPr>
              <a:t>Atmospheric energy transport</a:t>
            </a:r>
          </a:p>
        </p:txBody>
      </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B2D9734A-F8F0-C06B-E702-BE3F31CD681C}"/>
                  </a:ext>
                </a:extLst>
              </p:cNvPr>
              <p:cNvSpPr/>
              <p:nvPr/>
            </p:nvSpPr>
            <p:spPr>
              <a:xfrm>
                <a:off x="2020853" y="1248121"/>
                <a:ext cx="6051827" cy="966162"/>
              </a:xfrm>
              <a:prstGeom prst="rect">
                <a:avLst/>
              </a:prstGeom>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in the direction of the </a:t>
                </a:r>
                <a:r>
                  <a:rPr kumimoji="0" lang="en-US" sz="1800" b="0" i="0" u="none" strike="noStrike" kern="1200" cap="none" spc="0" normalizeH="0" baseline="0" noProof="0" dirty="0">
                    <a:ln>
                      <a:noFill/>
                    </a:ln>
                    <a:solidFill>
                      <a:srgbClr val="C00000"/>
                    </a:solidFill>
                    <a:effectLst/>
                    <a:uLnTx/>
                    <a:uFillTx/>
                    <a:latin typeface="Calibri" panose="020F0502020204030204" pitchFamily="34" charset="0"/>
                    <a:ea typeface="SimSun" panose="02010600030101010101" pitchFamily="2" charset="-122"/>
                    <a:cs typeface="Calibri" panose="020F0502020204030204" pitchFamily="34" charset="0"/>
                  </a:rPr>
                  <a:t>upper limb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of meridional circulation.</a:t>
                </a:r>
              </a:p>
              <a:p>
                <a:pPr marL="285750" lvl="0" indent="-285750" eaLnBrk="0" fontAlgn="base" hangingPunct="0">
                  <a:spcBef>
                    <a:spcPct val="0"/>
                  </a:spcBef>
                  <a:spcAft>
                    <a:spcPct val="0"/>
                  </a:spcAft>
                  <a:buFont typeface="Arial" panose="020B0604020202020204" pitchFamily="34" charset="0"/>
                  <a:buChar char="•"/>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Effective in driving</a:t>
                </a:r>
                <a:r>
                  <a:rPr lang="en-US" dirty="0">
                    <a:solidFill>
                      <a:srgbClr val="000000"/>
                    </a:solidFill>
                    <a:latin typeface="Calibri" panose="020F0502020204030204" pitchFamily="34" charset="0"/>
                    <a:ea typeface="SimSun" panose="02010600030101010101" pitchFamily="2" charset="-122"/>
                    <a:cs typeface="Calibri" panose="020F0502020204030204" pitchFamily="34" charset="0"/>
                  </a:rPr>
                  <a:t> cross-eq mass transport </a:t>
                </a:r>
                <a14:m>
                  <m:oMath xmlns:m="http://schemas.openxmlformats.org/officeDocument/2006/math">
                    <m:r>
                      <a:rPr lang="en-US" i="1" smtClean="0">
                        <a:solidFill>
                          <a:srgbClr val="C00000"/>
                        </a:solidFill>
                        <a:latin typeface="Cambria Math" panose="02040503050406030204" pitchFamily="18" charset="0"/>
                        <a:ea typeface="宋体" panose="02010600030101010101" pitchFamily="2" charset="-122"/>
                      </a:rPr>
                      <m:t>𝑉</m:t>
                    </m:r>
                    <m:r>
                      <a:rPr lang="en-US" i="1" smtClean="0">
                        <a:solidFill>
                          <a:schemeClr val="tx1"/>
                        </a:solidFill>
                        <a:latin typeface="Cambria Math" panose="02040503050406030204" pitchFamily="18" charset="0"/>
                        <a:ea typeface="宋体" panose="02010600030101010101" pitchFamily="2" charset="-122"/>
                      </a:rPr>
                      <m:t>=</m:t>
                    </m:r>
                    <m:sSub>
                      <m:sSubPr>
                        <m:ctrlPr>
                          <a:rPr lang="en-US" i="1">
                            <a:solidFill>
                              <a:schemeClr val="tx1"/>
                            </a:solidFill>
                            <a:latin typeface="Cambria Math" panose="02040503050406030204" pitchFamily="18" charset="0"/>
                            <a:ea typeface="宋体" panose="02010600030101010101" pitchFamily="2" charset="-122"/>
                          </a:rPr>
                        </m:ctrlPr>
                      </m:sSubPr>
                      <m:e>
                        <m:r>
                          <a:rPr lang="en-US" i="1">
                            <a:solidFill>
                              <a:schemeClr val="tx1"/>
                            </a:solidFill>
                            <a:latin typeface="Cambria Math" panose="02040503050406030204" pitchFamily="18" charset="0"/>
                            <a:ea typeface="宋体" panose="02010600030101010101" pitchFamily="2" charset="-122"/>
                          </a:rPr>
                          <m:t>𝐹</m:t>
                        </m:r>
                      </m:e>
                      <m:sub>
                        <m:r>
                          <a:rPr lang="en-US" i="1">
                            <a:solidFill>
                              <a:schemeClr val="tx1"/>
                            </a:solidFill>
                            <a:latin typeface="Cambria Math" panose="02040503050406030204" pitchFamily="18" charset="0"/>
                            <a:ea typeface="宋体" panose="02010600030101010101" pitchFamily="2" charset="-122"/>
                          </a:rPr>
                          <m:t>𝑎</m:t>
                        </m:r>
                      </m:sub>
                    </m:sSub>
                    <m:r>
                      <a:rPr lang="en-US" i="1">
                        <a:solidFill>
                          <a:schemeClr val="tx1"/>
                        </a:solidFill>
                        <a:latin typeface="Cambria Math" panose="02040503050406030204" pitchFamily="18" charset="0"/>
                        <a:ea typeface="宋体" panose="02010600030101010101" pitchFamily="2" charset="-122"/>
                      </a:rPr>
                      <m:t>/</m:t>
                    </m:r>
                    <m:sSub>
                      <m:sSubPr>
                        <m:ctrlPr>
                          <a:rPr lang="en-US" i="1" smtClean="0">
                            <a:solidFill>
                              <a:srgbClr val="0066FF"/>
                            </a:solidFill>
                            <a:latin typeface="Cambria Math" panose="02040503050406030204" pitchFamily="18" charset="0"/>
                            <a:ea typeface="宋体" panose="02010600030101010101" pitchFamily="2" charset="-122"/>
                          </a:rPr>
                        </m:ctrlPr>
                      </m:sSubPr>
                      <m:e>
                        <m:r>
                          <a:rPr lang="en-US" i="1">
                            <a:solidFill>
                              <a:srgbClr val="0066FF"/>
                            </a:solidFill>
                            <a:latin typeface="Cambria Math" panose="02040503050406030204" pitchFamily="18" charset="0"/>
                            <a:ea typeface="宋体" panose="02010600030101010101" pitchFamily="2" charset="-122"/>
                          </a:rPr>
                          <m:t>∆</m:t>
                        </m:r>
                      </m:e>
                      <m:sub>
                        <m:r>
                          <a:rPr lang="en-US" b="0" i="1" smtClean="0">
                            <a:solidFill>
                              <a:srgbClr val="0066FF"/>
                            </a:solidFill>
                            <a:latin typeface="Cambria Math" panose="02040503050406030204" pitchFamily="18" charset="0"/>
                            <a:ea typeface="宋体" panose="02010600030101010101" pitchFamily="2" charset="-122"/>
                          </a:rPr>
                          <m:t>𝑝</m:t>
                        </m:r>
                      </m:sub>
                    </m:sSub>
                    <m:r>
                      <a:rPr lang="en-US" b="0" i="1" smtClean="0">
                        <a:solidFill>
                          <a:srgbClr val="0066FF"/>
                        </a:solidFill>
                        <a:latin typeface="Cambria Math" panose="02040503050406030204" pitchFamily="18" charset="0"/>
                        <a:ea typeface="宋体" panose="02010600030101010101" pitchFamily="2" charset="-122"/>
                      </a:rPr>
                      <m:t>𝑚</m:t>
                    </m:r>
                  </m:oMath>
                </a14:m>
                <a:r>
                  <a:rPr kumimoji="0" lang="en-US" sz="1800" b="0" i="0" u="none" strike="noStrike" kern="1200" cap="none" spc="0" normalizeH="0" baseline="0" noProof="0" dirty="0">
                    <a:ln>
                      <a:noFill/>
                    </a:ln>
                    <a:solidFill>
                      <a:srgbClr val="0066FF"/>
                    </a:solidFill>
                    <a:effectLst/>
                    <a:uLnTx/>
                    <a:uFillTx/>
                    <a:latin typeface="Calibri" panose="020F0502020204030204" pitchFamily="34" charset="0"/>
                    <a:ea typeface="SimSun" panose="02010600030101010101" pitchFamily="2" charset="-122"/>
                    <a:cs typeface="Calibri" panose="020F0502020204030204" pitchFamily="34" charset="0"/>
                  </a:rPr>
                  <a:t> </a:t>
                </a:r>
                <a:r>
                  <a:rPr lang="en-US" dirty="0">
                    <a:solidFill>
                      <a:srgbClr val="000000"/>
                    </a:solidFill>
                    <a:latin typeface="Calibri" panose="020F0502020204030204" pitchFamily="34" charset="0"/>
                    <a:ea typeface="SimSun" panose="02010600030101010101" pitchFamily="2" charset="-122"/>
                    <a:cs typeface="Calibri" panose="020F0502020204030204" pitchFamily="34" charset="0"/>
                  </a:rPr>
                  <a:t>because </a:t>
                </a:r>
                <a14:m>
                  <m:oMath xmlns:m="http://schemas.openxmlformats.org/officeDocument/2006/math">
                    <m:sSub>
                      <m:sSubPr>
                        <m:ctrlPr>
                          <a:rPr lang="en-US" i="1">
                            <a:solidFill>
                              <a:srgbClr val="0066FF"/>
                            </a:solidFill>
                            <a:latin typeface="Cambria Math" panose="02040503050406030204" pitchFamily="18" charset="0"/>
                            <a:ea typeface="宋体" panose="02010600030101010101" pitchFamily="2" charset="-122"/>
                          </a:rPr>
                        </m:ctrlPr>
                      </m:sSubPr>
                      <m:e>
                        <m:r>
                          <a:rPr lang="en-US" i="1">
                            <a:solidFill>
                              <a:srgbClr val="0066FF"/>
                            </a:solidFill>
                            <a:latin typeface="Cambria Math" panose="02040503050406030204" pitchFamily="18" charset="0"/>
                            <a:ea typeface="宋体" panose="02010600030101010101" pitchFamily="2" charset="-122"/>
                          </a:rPr>
                          <m:t>∆</m:t>
                        </m:r>
                      </m:e>
                      <m:sub>
                        <m:r>
                          <a:rPr lang="en-US" i="1">
                            <a:solidFill>
                              <a:srgbClr val="0066FF"/>
                            </a:solidFill>
                            <a:latin typeface="Cambria Math" panose="02040503050406030204" pitchFamily="18" charset="0"/>
                            <a:ea typeface="宋体" panose="02010600030101010101" pitchFamily="2" charset="-122"/>
                          </a:rPr>
                          <m:t>𝑝</m:t>
                        </m:r>
                      </m:sub>
                    </m:sSub>
                    <m:r>
                      <a:rPr lang="en-US" i="1">
                        <a:solidFill>
                          <a:srgbClr val="0066FF"/>
                        </a:solidFill>
                        <a:latin typeface="Cambria Math" panose="02040503050406030204" pitchFamily="18" charset="0"/>
                        <a:ea typeface="宋体" panose="02010600030101010101" pitchFamily="2" charset="-122"/>
                      </a:rPr>
                      <m:t>𝑚</m:t>
                    </m:r>
                  </m:oMath>
                </a14:m>
                <a:r>
                  <a:rPr lang="en-US" dirty="0">
                    <a:solidFill>
                      <a:srgbClr val="0066FF"/>
                    </a:solidFill>
                    <a:latin typeface="Calibri" panose="020F0502020204030204" pitchFamily="34" charset="0"/>
                    <a:ea typeface="SimSun" panose="02010600030101010101" pitchFamily="2" charset="-122"/>
                    <a:cs typeface="Calibri" panose="020F0502020204030204" pitchFamily="34" charset="0"/>
                  </a:rPr>
                  <a:t> </a:t>
                </a:r>
                <a:r>
                  <a:rPr lang="en-US" dirty="0">
                    <a:solidFill>
                      <a:srgbClr val="000000"/>
                    </a:solidFill>
                    <a:latin typeface="Calibri" panose="020F0502020204030204" pitchFamily="34" charset="0"/>
                    <a:ea typeface="SimSun" panose="02010600030101010101" pitchFamily="2" charset="-122"/>
                    <a:cs typeface="Calibri" panose="020F0502020204030204" pitchFamily="34" charset="0"/>
                  </a:rPr>
                  <a:t>is small.</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p:txBody>
          </p:sp>
        </mc:Choice>
        <mc:Fallback xmlns="">
          <p:sp>
            <p:nvSpPr>
              <p:cNvPr id="29" name="Rectangle 28">
                <a:extLst>
                  <a:ext uri="{FF2B5EF4-FFF2-40B4-BE49-F238E27FC236}">
                    <a16:creationId xmlns:a16="http://schemas.microsoft.com/office/drawing/2014/main" id="{B2D9734A-F8F0-C06B-E702-BE3F31CD681C}"/>
                  </a:ext>
                </a:extLst>
              </p:cNvPr>
              <p:cNvSpPr>
                <a:spLocks noRot="1" noChangeAspect="1" noMove="1" noResize="1" noEditPoints="1" noAdjustHandles="1" noChangeArrowheads="1" noChangeShapeType="1" noTextEdit="1"/>
              </p:cNvSpPr>
              <p:nvPr/>
            </p:nvSpPr>
            <p:spPr>
              <a:xfrm>
                <a:off x="2020853" y="1248121"/>
                <a:ext cx="6051827" cy="966162"/>
              </a:xfrm>
              <a:prstGeom prst="rect">
                <a:avLst/>
              </a:prstGeom>
              <a:blipFill>
                <a:blip r:embed="rId4"/>
                <a:stretch>
                  <a:fillRect l="-706" t="-3797" b="-7595"/>
                </a:stretch>
              </a:blipFill>
            </p:spPr>
            <p:txBody>
              <a:bodyPr/>
              <a:lstStyle/>
              <a:p>
                <a:r>
                  <a:rPr lang="en-US">
                    <a:noFill/>
                  </a:rPr>
                  <a:t> </a:t>
                </a:r>
              </a:p>
            </p:txBody>
          </p:sp>
        </mc:Fallback>
      </mc:AlternateContent>
    </p:spTree>
    <p:extLst>
      <p:ext uri="{BB962C8B-B14F-4D97-AF65-F5344CB8AC3E}">
        <p14:creationId xmlns:p14="http://schemas.microsoft.com/office/powerpoint/2010/main" val="352375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xEl>
                                              <p:pRg st="1" end="1"/>
                                            </p:txEl>
                                          </p:spTgt>
                                        </p:tgtEl>
                                        <p:attrNameLst>
                                          <p:attrName>style.visibility</p:attrName>
                                        </p:attrNameLst>
                                      </p:cBhvr>
                                      <p:to>
                                        <p:strVal val="visible"/>
                                      </p:to>
                                    </p:set>
                                    <p:animEffect transition="in" filter="wipe(down)">
                                      <p:cBhvr>
                                        <p:cTn id="7" dur="500"/>
                                        <p:tgtEl>
                                          <p:spTgt spid="25">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5">
                                            <p:txEl>
                                              <p:pRg st="0" end="0"/>
                                            </p:txEl>
                                          </p:spTgt>
                                        </p:tgtEl>
                                        <p:attrNameLst>
                                          <p:attrName>style.visibility</p:attrName>
                                        </p:attrNameLst>
                                      </p:cBhvr>
                                      <p:to>
                                        <p:strVal val="visible"/>
                                      </p:to>
                                    </p:set>
                                    <p:animEffect transition="in" filter="wipe(left)">
                                      <p:cBhvr>
                                        <p:cTn id="15" dur="500"/>
                                        <p:tgtEl>
                                          <p:spTgt spid="25">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9">
                                            <p:txEl>
                                              <p:pRg st="1" end="1"/>
                                            </p:txEl>
                                          </p:spTgt>
                                        </p:tgtEl>
                                        <p:attrNameLst>
                                          <p:attrName>style.visibility</p:attrName>
                                        </p:attrNameLst>
                                      </p:cBhvr>
                                      <p:to>
                                        <p:strVal val="visible"/>
                                      </p:to>
                                    </p:set>
                                    <p:animEffect transition="in" filter="wipe(left)">
                                      <p:cBhvr>
                                        <p:cTn id="23" dur="500"/>
                                        <p:tgtEl>
                                          <p:spTgt spid="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3348" b="51977"/>
          <a:stretch/>
        </p:blipFill>
        <p:spPr bwMode="auto">
          <a:xfrm>
            <a:off x="3139475" y="1235075"/>
            <a:ext cx="5574030" cy="402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Rectangle 3"/>
          <p:cNvSpPr>
            <a:spLocks noChangeArrowheads="1"/>
          </p:cNvSpPr>
          <p:nvPr/>
        </p:nvSpPr>
        <p:spPr bwMode="auto">
          <a:xfrm>
            <a:off x="0" y="0"/>
            <a:ext cx="9144000" cy="547688"/>
          </a:xfrm>
          <a:prstGeom prst="rect">
            <a:avLst/>
          </a:prstGeom>
          <a:gradFill rotWithShape="1">
            <a:gsLst>
              <a:gs pos="0">
                <a:srgbClr val="000066"/>
              </a:gs>
              <a:gs pos="100000">
                <a:srgbClr val="333399">
                  <a:alpha val="85001"/>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45714" bIns="45714"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a:ln>
                  <a:noFill/>
                </a:ln>
                <a:solidFill>
                  <a:srgbClr val="FFFFCC"/>
                </a:solidFill>
                <a:effectLst/>
                <a:uLnTx/>
                <a:uFillTx/>
                <a:latin typeface="Helvetica" pitchFamily="34" charset="0"/>
                <a:ea typeface="MS PGothic" pitchFamily="34" charset="-128"/>
                <a:cs typeface="+mn-cs"/>
              </a:rPr>
              <a:t>Water-hosing response </a:t>
            </a:r>
            <a:r>
              <a:rPr kumimoji="0" lang="en-US" altLang="ja-JP" sz="1800" b="1" i="0" u="none" strike="noStrike" kern="1200" cap="none" spc="0" normalizeH="0" baseline="0" noProof="0">
                <a:ln>
                  <a:noFill/>
                </a:ln>
                <a:solidFill>
                  <a:srgbClr val="FFFFCC"/>
                </a:solidFill>
                <a:effectLst/>
                <a:uLnTx/>
                <a:uFillTx/>
                <a:latin typeface="Helvetica" pitchFamily="34" charset="0"/>
                <a:ea typeface="MS PGothic" pitchFamily="34" charset="-128"/>
                <a:cs typeface="+mn-cs"/>
              </a:rPr>
              <a:t>(Yr 81-100)</a:t>
            </a:r>
          </a:p>
        </p:txBody>
      </p:sp>
      <p:sp>
        <p:nvSpPr>
          <p:cNvPr id="34822" name="Text Box 6"/>
          <p:cNvSpPr txBox="1">
            <a:spLocks noChangeArrowheads="1"/>
          </p:cNvSpPr>
          <p:nvPr/>
        </p:nvSpPr>
        <p:spPr bwMode="auto">
          <a:xfrm>
            <a:off x="3365258" y="1093745"/>
            <a:ext cx="16065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srgbClr val="FF3399"/>
                </a:solidFill>
                <a:effectLst/>
                <a:uLnTx/>
                <a:uFillTx/>
                <a:latin typeface="Calibri"/>
                <a:ea typeface="MS PGothic" pitchFamily="34" charset="-128"/>
                <a:cs typeface="+mn-cs"/>
              </a:rPr>
              <a:t>GFDL_CM2.1</a:t>
            </a:r>
          </a:p>
        </p:txBody>
      </p:sp>
      <p:sp>
        <p:nvSpPr>
          <p:cNvPr id="34824" name="Rectangle 8"/>
          <p:cNvSpPr>
            <a:spLocks noChangeArrowheads="1"/>
          </p:cNvSpPr>
          <p:nvPr/>
        </p:nvSpPr>
        <p:spPr bwMode="auto">
          <a:xfrm>
            <a:off x="5041658" y="1057233"/>
            <a:ext cx="2398713"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srgbClr val="0099FF"/>
                </a:solidFill>
                <a:effectLst/>
                <a:uLnTx/>
                <a:uFillTx/>
                <a:latin typeface="Calibri"/>
                <a:ea typeface="MS PGothic" pitchFamily="34" charset="-128"/>
                <a:cs typeface="+mn-cs"/>
              </a:rPr>
              <a:t>SST</a:t>
            </a:r>
            <a:r>
              <a:rPr kumimoji="0" lang="en-US" altLang="ja-JP" sz="2000" b="1" i="0" u="none" strike="noStrike" kern="1200" cap="none" spc="0" normalizeH="0" baseline="0" noProof="0" dirty="0">
                <a:ln>
                  <a:noFill/>
                </a:ln>
                <a:solidFill>
                  <a:prstClr val="black"/>
                </a:solidFill>
                <a:effectLst/>
                <a:uLnTx/>
                <a:uFillTx/>
                <a:latin typeface="Calibri"/>
                <a:ea typeface="MS PGothic" pitchFamily="34" charset="-128"/>
                <a:cs typeface="+mn-cs"/>
              </a:rPr>
              <a:t> &amp; wind stress</a:t>
            </a: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4825" name="Text Box 9"/>
          <p:cNvSpPr txBox="1">
            <a:spLocks noChangeArrowheads="1"/>
          </p:cNvSpPr>
          <p:nvPr/>
        </p:nvSpPr>
        <p:spPr bwMode="auto">
          <a:xfrm>
            <a:off x="6096000" y="5385992"/>
            <a:ext cx="261750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a:ea typeface="+mn-ea"/>
                <a:cs typeface="+mn-cs"/>
              </a:rPr>
              <a:t>Timmermann et al. 2007, JC</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1812089"/>
            <a:ext cx="368542" cy="2757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6200" y="1471511"/>
            <a:ext cx="3141312" cy="31393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Ice sheet discharges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Reduced salinity in N Atlantic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AMOC shut down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NH cooling &amp; slight SH warming</a:t>
            </a:r>
          </a:p>
          <a:p>
            <a:pPr algn="ctr" eaLnBrk="1" fontAlgn="auto" hangingPunct="1">
              <a:spcBef>
                <a:spcPts val="0"/>
              </a:spcBef>
              <a:spcAft>
                <a:spcPts val="0"/>
              </a:spcAft>
              <a:defRPr/>
            </a:pPr>
            <a:r>
              <a:rPr lang="en-US" dirty="0">
                <a:solidFill>
                  <a:prstClr val="black"/>
                </a:solidFill>
                <a:latin typeface="Calibri"/>
                <a:ea typeface="+mn-ea"/>
              </a:rPr>
              <a:t>w/ WES feedback</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 shift of ITCZ: wet NE Brazil, dry Asian monsoon</a:t>
            </a:r>
          </a:p>
        </p:txBody>
      </p:sp>
      <p:cxnSp>
        <p:nvCxnSpPr>
          <p:cNvPr id="4" name="Straight Arrow Connector 3"/>
          <p:cNvCxnSpPr/>
          <p:nvPr/>
        </p:nvCxnSpPr>
        <p:spPr>
          <a:xfrm>
            <a:off x="1646856" y="1805839"/>
            <a:ext cx="0" cy="304800"/>
          </a:xfrm>
          <a:prstGeom prst="straightConnector1">
            <a:avLst/>
          </a:prstGeom>
          <a:ln w="28575">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676400" y="2339239"/>
            <a:ext cx="0" cy="304800"/>
          </a:xfrm>
          <a:prstGeom prst="straightConnector1">
            <a:avLst/>
          </a:prstGeom>
          <a:ln w="28575">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676400" y="2872639"/>
            <a:ext cx="0" cy="304800"/>
          </a:xfrm>
          <a:prstGeom prst="straightConnector1">
            <a:avLst/>
          </a:prstGeom>
          <a:ln w="28575">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76400" y="3724233"/>
            <a:ext cx="0" cy="304800"/>
          </a:xfrm>
          <a:prstGeom prst="straightConnector1">
            <a:avLst/>
          </a:prstGeom>
          <a:ln w="28575">
            <a:solidFill>
              <a:srgbClr val="0033CC"/>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64CD990-5AEC-4BEC-A0D1-AD7A9E5BACA7}"/>
              </a:ext>
            </a:extLst>
          </p:cNvPr>
          <p:cNvSpPr/>
          <p:nvPr/>
        </p:nvSpPr>
        <p:spPr>
          <a:xfrm>
            <a:off x="367499" y="736449"/>
            <a:ext cx="255871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Segoe Print" panose="02000600000000000000" pitchFamily="2" charset="0"/>
                <a:ea typeface="+mn-ea"/>
                <a:cs typeface="+mn-cs"/>
              </a:rPr>
              <a:t>Heinrich events</a:t>
            </a:r>
          </a:p>
        </p:txBody>
      </p:sp>
      <p:sp>
        <p:nvSpPr>
          <p:cNvPr id="14" name="Rectangle 13">
            <a:extLst>
              <a:ext uri="{FF2B5EF4-FFF2-40B4-BE49-F238E27FC236}">
                <a16:creationId xmlns:a16="http://schemas.microsoft.com/office/drawing/2014/main" id="{EB40F314-7658-F45E-1FFF-4E2DEAF8CFF1}"/>
              </a:ext>
            </a:extLst>
          </p:cNvPr>
          <p:cNvSpPr/>
          <p:nvPr/>
        </p:nvSpPr>
        <p:spPr>
          <a:xfrm>
            <a:off x="8155000" y="6550223"/>
            <a:ext cx="1032884" cy="307777"/>
          </a:xfrm>
          <a:prstGeom prst="rect">
            <a:avLst/>
          </a:prstGeom>
        </p:spPr>
        <p:txBody>
          <a:bodyPr wrap="square" lIns="91440" tIns="45720" rIns="91440" bIns="45720" anchor="t">
            <a:spAutoFit/>
          </a:bodyPr>
          <a:lstStyle/>
          <a:p>
            <a:r>
              <a:rPr lang="en-US" sz="1400" b="1" kern="0" dirty="0">
                <a:ea typeface="SimSun"/>
              </a:rPr>
              <a:t>Fig. 12.20</a:t>
            </a:r>
            <a:endParaRPr lang="en-US" sz="1400" dirty="0"/>
          </a:p>
        </p:txBody>
      </p:sp>
    </p:spTree>
    <p:extLst>
      <p:ext uri="{BB962C8B-B14F-4D97-AF65-F5344CB8AC3E}">
        <p14:creationId xmlns:p14="http://schemas.microsoft.com/office/powerpoint/2010/main" val="3314737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E60429F-0969-443B-9E3E-706AE48D6661}"/>
              </a:ext>
            </a:extLst>
          </p:cNvPr>
          <p:cNvSpPr txBox="1"/>
          <p:nvPr/>
        </p:nvSpPr>
        <p:spPr>
          <a:xfrm>
            <a:off x="95754" y="6400800"/>
            <a:ext cx="1035592" cy="307777"/>
          </a:xfrm>
          <a:prstGeom prst="rect">
            <a:avLst/>
          </a:prstGeom>
          <a:noFill/>
        </p:spPr>
        <p:txBody>
          <a:bodyPr wrap="square" lIns="91440" tIns="45720" rIns="91440" bIns="45720" anchor="t">
            <a:spAutoFit/>
          </a:bodyPr>
          <a:lstStyle/>
          <a:p>
            <a:r>
              <a:rPr lang="en-US" sz="1400" b="1" dirty="0"/>
              <a:t>Fig. 12.19. </a:t>
            </a:r>
            <a:endParaRPr lang="en-US" sz="1400" dirty="0"/>
          </a:p>
        </p:txBody>
      </p:sp>
      <p:pic>
        <p:nvPicPr>
          <p:cNvPr id="2" name="Picture 2" descr="A picture containing chart&#10;&#10;Description automatically generated">
            <a:extLst>
              <a:ext uri="{FF2B5EF4-FFF2-40B4-BE49-F238E27FC236}">
                <a16:creationId xmlns:a16="http://schemas.microsoft.com/office/drawing/2014/main" id="{B775DB0B-4766-45F9-974C-1C9A0A3615F5}"/>
              </a:ext>
            </a:extLst>
          </p:cNvPr>
          <p:cNvPicPr>
            <a:picLocks noChangeAspect="1"/>
          </p:cNvPicPr>
          <p:nvPr/>
        </p:nvPicPr>
        <p:blipFill>
          <a:blip r:embed="rId3"/>
          <a:stretch>
            <a:fillRect/>
          </a:stretch>
        </p:blipFill>
        <p:spPr>
          <a:xfrm>
            <a:off x="2659869" y="775419"/>
            <a:ext cx="6048315" cy="5933158"/>
          </a:xfrm>
          <a:prstGeom prst="rect">
            <a:avLst/>
          </a:prstGeom>
        </p:spPr>
      </p:pic>
      <p:sp>
        <p:nvSpPr>
          <p:cNvPr id="4" name="Text Box 6">
            <a:extLst>
              <a:ext uri="{FF2B5EF4-FFF2-40B4-BE49-F238E27FC236}">
                <a16:creationId xmlns:a16="http://schemas.microsoft.com/office/drawing/2014/main" id="{EB789715-8045-8D05-B401-FF35D12CA322}"/>
              </a:ext>
            </a:extLst>
          </p:cNvPr>
          <p:cNvSpPr txBox="1">
            <a:spLocks noChangeArrowheads="1"/>
          </p:cNvSpPr>
          <p:nvPr/>
        </p:nvSpPr>
        <p:spPr bwMode="auto">
          <a:xfrm>
            <a:off x="358488" y="5105400"/>
            <a:ext cx="173476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7030A0"/>
                </a:solidFill>
                <a:effectLst/>
                <a:uLnTx/>
                <a:uFillTx/>
                <a:latin typeface="Calibri"/>
                <a:ea typeface="MS PGothic" pitchFamily="34" charset="-128"/>
                <a:cs typeface="+mn-cs"/>
              </a:rPr>
              <a:t>Weak Indian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7030A0"/>
                </a:solidFill>
                <a:effectLst/>
                <a:uLnTx/>
                <a:uFillTx/>
                <a:latin typeface="Calibri"/>
                <a:ea typeface="MS PGothic" pitchFamily="34" charset="-128"/>
                <a:cs typeface="+mn-cs"/>
              </a:rPr>
              <a:t>summer monsoon</a:t>
            </a:r>
          </a:p>
        </p:txBody>
      </p:sp>
      <p:sp>
        <p:nvSpPr>
          <p:cNvPr id="5" name="Text Box 7">
            <a:extLst>
              <a:ext uri="{FF2B5EF4-FFF2-40B4-BE49-F238E27FC236}">
                <a16:creationId xmlns:a16="http://schemas.microsoft.com/office/drawing/2014/main" id="{975431A6-F513-D992-364B-441FC97863E4}"/>
              </a:ext>
            </a:extLst>
          </p:cNvPr>
          <p:cNvSpPr txBox="1">
            <a:spLocks noChangeArrowheads="1"/>
          </p:cNvSpPr>
          <p:nvPr/>
        </p:nvSpPr>
        <p:spPr bwMode="auto">
          <a:xfrm>
            <a:off x="299036" y="3014246"/>
            <a:ext cx="20851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CC6600"/>
                </a:solidFill>
                <a:effectLst/>
                <a:uLnTx/>
                <a:uFillTx/>
                <a:latin typeface="Calibri"/>
                <a:ea typeface="MS PGothic" pitchFamily="34" charset="-128"/>
                <a:cs typeface="+mn-cs"/>
              </a:rPr>
              <a:t>Dry Tropical N Atlantic</a:t>
            </a:r>
          </a:p>
        </p:txBody>
      </p:sp>
      <p:sp>
        <p:nvSpPr>
          <p:cNvPr id="6" name="Text Box 8">
            <a:extLst>
              <a:ext uri="{FF2B5EF4-FFF2-40B4-BE49-F238E27FC236}">
                <a16:creationId xmlns:a16="http://schemas.microsoft.com/office/drawing/2014/main" id="{21523E6A-7E63-629D-27D1-FE28CE90507F}"/>
              </a:ext>
            </a:extLst>
          </p:cNvPr>
          <p:cNvSpPr txBox="1">
            <a:spLocks noChangeArrowheads="1"/>
          </p:cNvSpPr>
          <p:nvPr/>
        </p:nvSpPr>
        <p:spPr bwMode="auto">
          <a:xfrm>
            <a:off x="433619" y="1818082"/>
            <a:ext cx="150162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effectLst/>
                <a:uLnTx/>
                <a:uFillTx/>
                <a:latin typeface="Calibri"/>
                <a:ea typeface="MS PGothic" pitchFamily="34" charset="-128"/>
                <a:cs typeface="+mn-cs"/>
              </a:rPr>
              <a:t>Cold Greenland</a:t>
            </a:r>
          </a:p>
        </p:txBody>
      </p:sp>
      <p:sp>
        <p:nvSpPr>
          <p:cNvPr id="7" name="Line 13">
            <a:extLst>
              <a:ext uri="{FF2B5EF4-FFF2-40B4-BE49-F238E27FC236}">
                <a16:creationId xmlns:a16="http://schemas.microsoft.com/office/drawing/2014/main" id="{1AC7447D-2F92-AAFA-030F-AA0B79B6C86A}"/>
              </a:ext>
            </a:extLst>
          </p:cNvPr>
          <p:cNvSpPr>
            <a:spLocks noChangeShapeType="1"/>
          </p:cNvSpPr>
          <p:nvPr/>
        </p:nvSpPr>
        <p:spPr bwMode="auto">
          <a:xfrm>
            <a:off x="1158240" y="2122882"/>
            <a:ext cx="0" cy="891364"/>
          </a:xfrm>
          <a:prstGeom prst="line">
            <a:avLst/>
          </a:prstGeom>
          <a:noFill/>
          <a:ln w="38100">
            <a:solidFill>
              <a:srgbClr val="0000CC"/>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Line 14">
            <a:extLst>
              <a:ext uri="{FF2B5EF4-FFF2-40B4-BE49-F238E27FC236}">
                <a16:creationId xmlns:a16="http://schemas.microsoft.com/office/drawing/2014/main" id="{21DD497E-2E02-4FC1-0184-66C685790B9E}"/>
              </a:ext>
            </a:extLst>
          </p:cNvPr>
          <p:cNvSpPr>
            <a:spLocks noChangeShapeType="1"/>
          </p:cNvSpPr>
          <p:nvPr/>
        </p:nvSpPr>
        <p:spPr bwMode="auto">
          <a:xfrm flipH="1">
            <a:off x="1131346" y="3352800"/>
            <a:ext cx="0" cy="1752600"/>
          </a:xfrm>
          <a:prstGeom prst="line">
            <a:avLst/>
          </a:prstGeom>
          <a:noFill/>
          <a:ln w="38100">
            <a:solidFill>
              <a:srgbClr val="339933"/>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 Box 10">
            <a:extLst>
              <a:ext uri="{FF2B5EF4-FFF2-40B4-BE49-F238E27FC236}">
                <a16:creationId xmlns:a16="http://schemas.microsoft.com/office/drawing/2014/main" id="{0D0EAF01-F914-CB9F-3455-785677F49D00}"/>
              </a:ext>
            </a:extLst>
          </p:cNvPr>
          <p:cNvSpPr txBox="1">
            <a:spLocks noChangeArrowheads="1"/>
          </p:cNvSpPr>
          <p:nvPr/>
        </p:nvSpPr>
        <p:spPr bwMode="auto">
          <a:xfrm>
            <a:off x="2819400" y="110931"/>
            <a:ext cx="6120393"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Calibri"/>
                <a:ea typeface="MS PGothic" pitchFamily="34" charset="-128"/>
                <a:cs typeface="+mn-cs"/>
              </a:rPr>
              <a:t>AMOC slowdown </a:t>
            </a:r>
            <a:r>
              <a:rPr kumimoji="1" lang="en-US" altLang="ja-JP" sz="2000" b="1" i="0" u="none" strike="noStrike" kern="1200" cap="none" spc="0" normalizeH="0" baseline="0" noProof="0" dirty="0">
                <a:ln>
                  <a:noFill/>
                </a:ln>
                <a:solidFill>
                  <a:srgbClr val="000000"/>
                </a:solidFill>
                <a:effectLst/>
                <a:uLnTx/>
                <a:uFillTx/>
                <a:latin typeface="Calibri"/>
                <a:ea typeface="MS PGothic" pitchFamily="34" charset="-128"/>
                <a:cs typeface="+mn-cs"/>
                <a:sym typeface="Wingdings" panose="05000000000000000000" pitchFamily="2" charset="2"/>
              </a:rPr>
              <a:t> widespread tropical rainfall change</a:t>
            </a:r>
            <a:endParaRPr kumimoji="1" lang="en-US" altLang="ja-JP" sz="2000" b="1" i="0" u="none" strike="noStrike" kern="1200" cap="none" spc="0" normalizeH="0" baseline="0" noProof="0" dirty="0">
              <a:ln>
                <a:noFill/>
              </a:ln>
              <a:solidFill>
                <a:srgbClr val="000000"/>
              </a:solidFill>
              <a:effectLst/>
              <a:uLnTx/>
              <a:uFillTx/>
              <a:latin typeface="Calibri"/>
              <a:ea typeface="MS PGothic" pitchFamily="34" charset="-128"/>
              <a:cs typeface="+mn-cs"/>
            </a:endParaRPr>
          </a:p>
        </p:txBody>
      </p:sp>
      <p:pic>
        <p:nvPicPr>
          <p:cNvPr id="13" name="Picture 12" descr="A group of people in a boat in the water with icebergs in the background&#10;&#10;Description automatically generated with medium confidence">
            <a:extLst>
              <a:ext uri="{FF2B5EF4-FFF2-40B4-BE49-F238E27FC236}">
                <a16:creationId xmlns:a16="http://schemas.microsoft.com/office/drawing/2014/main" id="{095661BD-44F8-F869-5556-FBB72ECD0B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863" y="0"/>
            <a:ext cx="1996753" cy="1326731"/>
          </a:xfrm>
          <a:prstGeom prst="rect">
            <a:avLst/>
          </a:prstGeom>
        </p:spPr>
      </p:pic>
    </p:spTree>
    <p:extLst>
      <p:ext uri="{BB962C8B-B14F-4D97-AF65-F5344CB8AC3E}">
        <p14:creationId xmlns:p14="http://schemas.microsoft.com/office/powerpoint/2010/main" val="1815608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295400"/>
            <a:ext cx="7543800" cy="3970318"/>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Atmospheric internal modes</a:t>
            </a: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Lagged correlation analysis</a:t>
            </a: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2800" b="1" i="0" u="none" strike="noStrike" kern="1200" cap="none" spc="0" normalizeH="0" baseline="0" noProof="0" dirty="0">
                <a:ln>
                  <a:noFill/>
                </a:ln>
                <a:solidFill>
                  <a:srgbClr val="FF0000"/>
                </a:solidFill>
                <a:effectLst/>
                <a:uLnTx/>
                <a:uFillTx/>
                <a:latin typeface="Calibri"/>
                <a:ea typeface="+mn-ea"/>
                <a:cs typeface="+mn-cs"/>
              </a:rPr>
              <a:t>Ocean dynamical effect</a:t>
            </a: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Extratropical influence on tropical variability</a:t>
            </a:r>
            <a:br>
              <a:rPr kumimoji="0" lang="en-US" sz="2800" b="0" i="0" u="none" strike="noStrike" kern="1200" cap="none" spc="0" normalizeH="0" baseline="0" noProof="0" dirty="0">
                <a:ln>
                  <a:noFill/>
                </a:ln>
                <a:solidFill>
                  <a:prstClr val="black"/>
                </a:solidFill>
                <a:effectLst/>
                <a:uLnTx/>
                <a:uFillTx/>
                <a:latin typeface="Calibri"/>
                <a:ea typeface="+mn-ea"/>
                <a:cs typeface="+mn-cs"/>
              </a:rPr>
            </a:br>
            <a:r>
              <a:rPr kumimoji="0" lang="en-US" sz="2800" b="0" i="0" u="none" strike="noStrike" kern="1200" cap="none" spc="0" normalizeH="0" baseline="0" noProof="0" dirty="0">
                <a:ln>
                  <a:noFill/>
                </a:ln>
                <a:solidFill>
                  <a:prstClr val="black"/>
                </a:solidFill>
                <a:effectLst/>
                <a:uLnTx/>
                <a:uFillTx/>
                <a:latin typeface="Calibri"/>
                <a:ea typeface="+mn-ea"/>
                <a:cs typeface="+mn-cs"/>
              </a:rPr>
              <a:t>a. WES feedback</a:t>
            </a:r>
            <a:br>
              <a:rPr kumimoji="0" lang="en-US" sz="2800" b="0" i="0" u="none" strike="noStrike" kern="1200" cap="none" spc="0" normalizeH="0" baseline="0" noProof="0" dirty="0">
                <a:ln>
                  <a:noFill/>
                </a:ln>
                <a:solidFill>
                  <a:prstClr val="black"/>
                </a:solidFill>
                <a:effectLst/>
                <a:uLnTx/>
                <a:uFillTx/>
                <a:latin typeface="Calibri"/>
                <a:ea typeface="+mn-ea"/>
                <a:cs typeface="+mn-cs"/>
              </a:rPr>
            </a:br>
            <a:r>
              <a:rPr kumimoji="0" lang="en-US" sz="2800" b="0" i="0" u="none" strike="noStrike" kern="1200" cap="none" spc="0" normalizeH="0" baseline="0" noProof="0" dirty="0">
                <a:ln>
                  <a:noFill/>
                </a:ln>
                <a:solidFill>
                  <a:prstClr val="black"/>
                </a:solidFill>
                <a:effectLst/>
                <a:uLnTx/>
                <a:uFillTx/>
                <a:latin typeface="Calibri"/>
                <a:ea typeface="+mn-ea"/>
                <a:cs typeface="+mn-cs"/>
              </a:rPr>
              <a:t>b. Energy transport theory</a:t>
            </a:r>
          </a:p>
        </p:txBody>
      </p:sp>
    </p:spTree>
    <p:extLst>
      <p:ext uri="{BB962C8B-B14F-4D97-AF65-F5344CB8AC3E}">
        <p14:creationId xmlns:p14="http://schemas.microsoft.com/office/powerpoint/2010/main" val="2403661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5">
            <a:extLst>
              <a:ext uri="{FF2B5EF4-FFF2-40B4-BE49-F238E27FC236}">
                <a16:creationId xmlns:a16="http://schemas.microsoft.com/office/drawing/2014/main" id="{32FBC9F5-FB6F-30EE-DF21-C69F53CD9B9C}"/>
              </a:ext>
            </a:extLst>
          </p:cNvPr>
          <p:cNvPicPr>
            <a:picLocks noChangeAspect="1"/>
          </p:cNvPicPr>
          <p:nvPr/>
        </p:nvPicPr>
        <p:blipFill rotWithShape="1">
          <a:blip r:embed="rId3"/>
          <a:srcRect l="6713" t="33990" b="31209"/>
          <a:stretch/>
        </p:blipFill>
        <p:spPr>
          <a:xfrm>
            <a:off x="-19211" y="3210804"/>
            <a:ext cx="5509062" cy="3435844"/>
          </a:xfrm>
          <a:prstGeom prst="rect">
            <a:avLst/>
          </a:prstGeom>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0732"/>
          <a:stretch/>
        </p:blipFill>
        <p:spPr bwMode="auto">
          <a:xfrm>
            <a:off x="152401" y="152400"/>
            <a:ext cx="5105400" cy="3058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6200" y="2144003"/>
            <a:ext cx="3505200"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Gill Sans"/>
                <a:ea typeface="SimSun" panose="02010600030101010101" pitchFamily="2" charset="-122"/>
                <a:cs typeface="+mn-cs"/>
              </a:rPr>
              <a:t>DJF SST &amp;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Gill Sans"/>
                <a:ea typeface="SimSun" panose="02010600030101010101" pitchFamily="2" charset="-122"/>
                <a:cs typeface="+mn-cs"/>
              </a:rPr>
              <a:t>high-wind (&gt;20m/s) occurrence</a:t>
            </a:r>
          </a:p>
        </p:txBody>
      </p:sp>
      <p:sp>
        <p:nvSpPr>
          <p:cNvPr id="4" name="TextBox 3"/>
          <p:cNvSpPr txBox="1"/>
          <p:nvPr/>
        </p:nvSpPr>
        <p:spPr>
          <a:xfrm>
            <a:off x="3124200" y="6477000"/>
            <a:ext cx="1905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Gill Sans"/>
                <a:ea typeface="SimSun" panose="02010600030101010101" pitchFamily="2" charset="-122"/>
                <a:cs typeface="+mn-cs"/>
              </a:rPr>
              <a:t>SST-SAT &amp; </a:t>
            </a:r>
            <a:r>
              <a:rPr kumimoji="0" lang="en-US" sz="1600" b="0" i="0" u="none" strike="noStrike" kern="1200" cap="none" spc="0" normalizeH="0" baseline="0" noProof="0" dirty="0" err="1">
                <a:ln>
                  <a:noFill/>
                </a:ln>
                <a:solidFill>
                  <a:srgbClr val="000000"/>
                </a:solidFill>
                <a:effectLst/>
                <a:uLnTx/>
                <a:uFillTx/>
                <a:latin typeface="Gill Sans"/>
                <a:ea typeface="SimSun" panose="02010600030101010101" pitchFamily="2" charset="-122"/>
                <a:cs typeface="+mn-cs"/>
              </a:rPr>
              <a:t>sfc</a:t>
            </a:r>
            <a:r>
              <a:rPr kumimoji="0" lang="en-US" sz="1600" b="0" i="0" u="none" strike="noStrike" kern="1200" cap="none" spc="0" normalizeH="0" baseline="0" noProof="0" dirty="0">
                <a:ln>
                  <a:noFill/>
                </a:ln>
                <a:solidFill>
                  <a:srgbClr val="000000"/>
                </a:solidFill>
                <a:effectLst/>
                <a:uLnTx/>
                <a:uFillTx/>
                <a:latin typeface="Gill Sans"/>
                <a:ea typeface="SimSun" panose="02010600030101010101" pitchFamily="2" charset="-122"/>
                <a:cs typeface="+mn-cs"/>
              </a:rPr>
              <a:t> wind</a:t>
            </a:r>
          </a:p>
        </p:txBody>
      </p:sp>
      <p:grpSp>
        <p:nvGrpSpPr>
          <p:cNvPr id="34" name="Group 39"/>
          <p:cNvGrpSpPr>
            <a:grpSpLocks/>
          </p:cNvGrpSpPr>
          <p:nvPr/>
        </p:nvGrpSpPr>
        <p:grpSpPr bwMode="auto">
          <a:xfrm>
            <a:off x="6094413" y="3733800"/>
            <a:ext cx="2646362" cy="1158875"/>
            <a:chOff x="3599" y="2880"/>
            <a:chExt cx="1667" cy="730"/>
          </a:xfrm>
        </p:grpSpPr>
        <p:sp>
          <p:nvSpPr>
            <p:cNvPr id="35" name="AutoShape 10"/>
            <p:cNvSpPr>
              <a:spLocks noChangeArrowheads="1"/>
            </p:cNvSpPr>
            <p:nvPr/>
          </p:nvSpPr>
          <p:spPr bwMode="auto">
            <a:xfrm>
              <a:off x="4417" y="3385"/>
              <a:ext cx="161" cy="75"/>
            </a:xfrm>
            <a:prstGeom prst="curvedUpArrow">
              <a:avLst>
                <a:gd name="adj1" fmla="val 42933"/>
                <a:gd name="adj2" fmla="val 85867"/>
                <a:gd name="adj3" fmla="val 33333"/>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a:ea typeface="SimSun" panose="02010600030101010101" pitchFamily="2" charset="-122"/>
                <a:cs typeface="+mn-cs"/>
              </a:endParaRPr>
            </a:p>
          </p:txBody>
        </p:sp>
        <p:sp>
          <p:nvSpPr>
            <p:cNvPr id="36" name="AutoShape 11"/>
            <p:cNvSpPr>
              <a:spLocks noChangeArrowheads="1"/>
            </p:cNvSpPr>
            <p:nvPr/>
          </p:nvSpPr>
          <p:spPr bwMode="auto">
            <a:xfrm>
              <a:off x="4513" y="3516"/>
              <a:ext cx="161" cy="74"/>
            </a:xfrm>
            <a:prstGeom prst="curvedUpArrow">
              <a:avLst>
                <a:gd name="adj1" fmla="val 43514"/>
                <a:gd name="adj2" fmla="val 87027"/>
                <a:gd name="adj3" fmla="val 33333"/>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a:ea typeface="SimSun" panose="02010600030101010101" pitchFamily="2" charset="-122"/>
                <a:cs typeface="+mn-cs"/>
              </a:endParaRPr>
            </a:p>
          </p:txBody>
        </p:sp>
        <p:sp>
          <p:nvSpPr>
            <p:cNvPr id="37" name="AutoShape 12"/>
            <p:cNvSpPr>
              <a:spLocks noChangeArrowheads="1"/>
            </p:cNvSpPr>
            <p:nvPr/>
          </p:nvSpPr>
          <p:spPr bwMode="auto">
            <a:xfrm>
              <a:off x="4469" y="3171"/>
              <a:ext cx="161" cy="75"/>
            </a:xfrm>
            <a:prstGeom prst="curvedUpArrow">
              <a:avLst>
                <a:gd name="adj1" fmla="val 42933"/>
                <a:gd name="adj2" fmla="val 85867"/>
                <a:gd name="adj3" fmla="val 33333"/>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a:ea typeface="SimSun" panose="02010600030101010101" pitchFamily="2" charset="-122"/>
                <a:cs typeface="+mn-cs"/>
              </a:endParaRPr>
            </a:p>
          </p:txBody>
        </p:sp>
        <p:sp>
          <p:nvSpPr>
            <p:cNvPr id="38" name="AutoShape 13"/>
            <p:cNvSpPr>
              <a:spLocks noChangeArrowheads="1"/>
            </p:cNvSpPr>
            <p:nvPr/>
          </p:nvSpPr>
          <p:spPr bwMode="auto">
            <a:xfrm>
              <a:off x="4321" y="3286"/>
              <a:ext cx="160" cy="74"/>
            </a:xfrm>
            <a:prstGeom prst="curvedDownArrow">
              <a:avLst>
                <a:gd name="adj1" fmla="val 43243"/>
                <a:gd name="adj2" fmla="val 86486"/>
                <a:gd name="adj3" fmla="val 33333"/>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a:ea typeface="SimSun" panose="02010600030101010101" pitchFamily="2" charset="-122"/>
                <a:cs typeface="+mn-cs"/>
              </a:endParaRPr>
            </a:p>
          </p:txBody>
        </p:sp>
        <p:sp>
          <p:nvSpPr>
            <p:cNvPr id="39" name="AutoShape 14"/>
            <p:cNvSpPr>
              <a:spLocks noChangeArrowheads="1"/>
            </p:cNvSpPr>
            <p:nvPr/>
          </p:nvSpPr>
          <p:spPr bwMode="auto">
            <a:xfrm>
              <a:off x="4373" y="3072"/>
              <a:ext cx="161" cy="74"/>
            </a:xfrm>
            <a:prstGeom prst="curvedDownArrow">
              <a:avLst>
                <a:gd name="adj1" fmla="val 43514"/>
                <a:gd name="adj2" fmla="val 87027"/>
                <a:gd name="adj3" fmla="val 33333"/>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a:ea typeface="SimSun" panose="02010600030101010101" pitchFamily="2" charset="-122"/>
                <a:cs typeface="+mn-cs"/>
              </a:endParaRPr>
            </a:p>
          </p:txBody>
        </p:sp>
        <p:sp>
          <p:nvSpPr>
            <p:cNvPr id="40" name="AutoShape 15"/>
            <p:cNvSpPr>
              <a:spLocks noChangeArrowheads="1"/>
            </p:cNvSpPr>
            <p:nvPr/>
          </p:nvSpPr>
          <p:spPr bwMode="auto">
            <a:xfrm>
              <a:off x="4578" y="3441"/>
              <a:ext cx="160" cy="75"/>
            </a:xfrm>
            <a:prstGeom prst="curvedDownArrow">
              <a:avLst>
                <a:gd name="adj1" fmla="val 42667"/>
                <a:gd name="adj2" fmla="val 85333"/>
                <a:gd name="adj3" fmla="val 33333"/>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a:ea typeface="SimSun" panose="02010600030101010101" pitchFamily="2" charset="-122"/>
                <a:cs typeface="+mn-cs"/>
              </a:endParaRPr>
            </a:p>
          </p:txBody>
        </p:sp>
        <p:sp>
          <p:nvSpPr>
            <p:cNvPr id="41" name="Line 16"/>
            <p:cNvSpPr>
              <a:spLocks noChangeShapeType="1"/>
            </p:cNvSpPr>
            <p:nvPr/>
          </p:nvSpPr>
          <p:spPr bwMode="auto">
            <a:xfrm flipH="1">
              <a:off x="4814" y="2898"/>
              <a:ext cx="0" cy="68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a:ea typeface="SimSun" panose="02010600030101010101" pitchFamily="2" charset="-122"/>
                <a:cs typeface="+mn-cs"/>
              </a:endParaRPr>
            </a:p>
          </p:txBody>
        </p:sp>
        <p:sp>
          <p:nvSpPr>
            <p:cNvPr id="42" name="Line 17"/>
            <p:cNvSpPr>
              <a:spLocks noChangeShapeType="1"/>
            </p:cNvSpPr>
            <p:nvPr/>
          </p:nvSpPr>
          <p:spPr bwMode="auto">
            <a:xfrm flipH="1">
              <a:off x="4815" y="2917"/>
              <a:ext cx="0" cy="641"/>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a:ea typeface="SimSun" panose="02010600030101010101" pitchFamily="2" charset="-122"/>
                <a:cs typeface="+mn-cs"/>
              </a:endParaRPr>
            </a:p>
          </p:txBody>
        </p:sp>
        <p:sp>
          <p:nvSpPr>
            <p:cNvPr id="43" name="Freeform 18"/>
            <p:cNvSpPr>
              <a:spLocks/>
            </p:cNvSpPr>
            <p:nvPr/>
          </p:nvSpPr>
          <p:spPr bwMode="auto">
            <a:xfrm flipH="1">
              <a:off x="5142" y="2880"/>
              <a:ext cx="124" cy="730"/>
            </a:xfrm>
            <a:custGeom>
              <a:avLst/>
              <a:gdLst>
                <a:gd name="T0" fmla="*/ 0 w 960"/>
                <a:gd name="T1" fmla="*/ 0 h 2112"/>
                <a:gd name="T2" fmla="*/ 144 w 960"/>
                <a:gd name="T3" fmla="*/ 1392 h 2112"/>
                <a:gd name="T4" fmla="*/ 672 w 960"/>
                <a:gd name="T5" fmla="*/ 1968 h 2112"/>
                <a:gd name="T6" fmla="*/ 960 w 960"/>
                <a:gd name="T7" fmla="*/ 2112 h 2112"/>
              </a:gdLst>
              <a:ahLst/>
              <a:cxnLst>
                <a:cxn ang="0">
                  <a:pos x="T0" y="T1"/>
                </a:cxn>
                <a:cxn ang="0">
                  <a:pos x="T2" y="T3"/>
                </a:cxn>
                <a:cxn ang="0">
                  <a:pos x="T4" y="T5"/>
                </a:cxn>
                <a:cxn ang="0">
                  <a:pos x="T6" y="T7"/>
                </a:cxn>
              </a:cxnLst>
              <a:rect l="0" t="0" r="r" b="b"/>
              <a:pathLst>
                <a:path w="960" h="2112">
                  <a:moveTo>
                    <a:pt x="0" y="0"/>
                  </a:moveTo>
                  <a:cubicBezTo>
                    <a:pt x="16" y="532"/>
                    <a:pt x="32" y="1064"/>
                    <a:pt x="144" y="1392"/>
                  </a:cubicBezTo>
                  <a:cubicBezTo>
                    <a:pt x="256" y="1720"/>
                    <a:pt x="536" y="1848"/>
                    <a:pt x="672" y="1968"/>
                  </a:cubicBezTo>
                  <a:cubicBezTo>
                    <a:pt x="808" y="2088"/>
                    <a:pt x="884" y="2100"/>
                    <a:pt x="960" y="2112"/>
                  </a:cubicBezTo>
                </a:path>
              </a:pathLst>
            </a:custGeom>
            <a:noFill/>
            <a:ln w="57150" cmpd="sng">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a:ea typeface="SimSun" panose="02010600030101010101" pitchFamily="2" charset="-122"/>
                <a:cs typeface="+mn-cs"/>
              </a:endParaRPr>
            </a:p>
          </p:txBody>
        </p:sp>
        <p:sp>
          <p:nvSpPr>
            <p:cNvPr id="44" name="Line 19"/>
            <p:cNvSpPr>
              <a:spLocks noChangeShapeType="1"/>
            </p:cNvSpPr>
            <p:nvPr/>
          </p:nvSpPr>
          <p:spPr bwMode="auto">
            <a:xfrm flipH="1">
              <a:off x="4815" y="2974"/>
              <a:ext cx="451" cy="5"/>
            </a:xfrm>
            <a:prstGeom prst="line">
              <a:avLst/>
            </a:prstGeom>
            <a:noFill/>
            <a:ln w="5715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a:ea typeface="SimSun" panose="02010600030101010101" pitchFamily="2" charset="-122"/>
                <a:cs typeface="+mn-cs"/>
              </a:endParaRPr>
            </a:p>
          </p:txBody>
        </p:sp>
        <p:sp>
          <p:nvSpPr>
            <p:cNvPr id="45" name="Line 20"/>
            <p:cNvSpPr>
              <a:spLocks noChangeShapeType="1"/>
            </p:cNvSpPr>
            <p:nvPr/>
          </p:nvSpPr>
          <p:spPr bwMode="auto">
            <a:xfrm flipH="1">
              <a:off x="4815" y="3125"/>
              <a:ext cx="451" cy="1"/>
            </a:xfrm>
            <a:prstGeom prst="line">
              <a:avLst/>
            </a:prstGeom>
            <a:noFill/>
            <a:ln w="5715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a:ea typeface="SimSun" panose="02010600030101010101" pitchFamily="2" charset="-122"/>
                <a:cs typeface="+mn-cs"/>
              </a:endParaRPr>
            </a:p>
          </p:txBody>
        </p:sp>
        <p:sp>
          <p:nvSpPr>
            <p:cNvPr id="46" name="Line 21"/>
            <p:cNvSpPr>
              <a:spLocks noChangeShapeType="1"/>
            </p:cNvSpPr>
            <p:nvPr/>
          </p:nvSpPr>
          <p:spPr bwMode="auto">
            <a:xfrm flipH="1" flipV="1">
              <a:off x="4814" y="3256"/>
              <a:ext cx="451" cy="0"/>
            </a:xfrm>
            <a:prstGeom prst="line">
              <a:avLst/>
            </a:prstGeom>
            <a:noFill/>
            <a:ln w="5715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a:ea typeface="SimSun" panose="02010600030101010101" pitchFamily="2" charset="-122"/>
                <a:cs typeface="+mn-cs"/>
              </a:endParaRPr>
            </a:p>
          </p:txBody>
        </p:sp>
        <p:sp>
          <p:nvSpPr>
            <p:cNvPr id="47" name="Line 22"/>
            <p:cNvSpPr>
              <a:spLocks noChangeShapeType="1"/>
            </p:cNvSpPr>
            <p:nvPr/>
          </p:nvSpPr>
          <p:spPr bwMode="auto">
            <a:xfrm flipH="1" flipV="1">
              <a:off x="4814" y="3402"/>
              <a:ext cx="430" cy="5"/>
            </a:xfrm>
            <a:prstGeom prst="line">
              <a:avLst/>
            </a:prstGeom>
            <a:noFill/>
            <a:ln w="5715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a:ea typeface="SimSun" panose="02010600030101010101" pitchFamily="2" charset="-122"/>
                <a:cs typeface="+mn-cs"/>
              </a:endParaRPr>
            </a:p>
          </p:txBody>
        </p:sp>
        <p:sp>
          <p:nvSpPr>
            <p:cNvPr id="48" name="Line 23"/>
            <p:cNvSpPr>
              <a:spLocks noChangeShapeType="1"/>
            </p:cNvSpPr>
            <p:nvPr/>
          </p:nvSpPr>
          <p:spPr bwMode="auto">
            <a:xfrm flipH="1" flipV="1">
              <a:off x="4815" y="3527"/>
              <a:ext cx="368" cy="5"/>
            </a:xfrm>
            <a:prstGeom prst="line">
              <a:avLst/>
            </a:prstGeom>
            <a:noFill/>
            <a:ln w="5715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a:ea typeface="SimSun" panose="02010600030101010101" pitchFamily="2" charset="-122"/>
                <a:cs typeface="+mn-cs"/>
              </a:endParaRPr>
            </a:p>
          </p:txBody>
        </p:sp>
        <p:sp>
          <p:nvSpPr>
            <p:cNvPr id="49" name="Freeform 24"/>
            <p:cNvSpPr>
              <a:spLocks/>
            </p:cNvSpPr>
            <p:nvPr/>
          </p:nvSpPr>
          <p:spPr bwMode="auto">
            <a:xfrm flipH="1">
              <a:off x="3660" y="2901"/>
              <a:ext cx="492" cy="689"/>
            </a:xfrm>
            <a:custGeom>
              <a:avLst/>
              <a:gdLst>
                <a:gd name="T0" fmla="*/ 0 w 960"/>
                <a:gd name="T1" fmla="*/ 0 h 2112"/>
                <a:gd name="T2" fmla="*/ 144 w 960"/>
                <a:gd name="T3" fmla="*/ 1392 h 2112"/>
                <a:gd name="T4" fmla="*/ 672 w 960"/>
                <a:gd name="T5" fmla="*/ 1968 h 2112"/>
                <a:gd name="T6" fmla="*/ 960 w 960"/>
                <a:gd name="T7" fmla="*/ 2112 h 2112"/>
              </a:gdLst>
              <a:ahLst/>
              <a:cxnLst>
                <a:cxn ang="0">
                  <a:pos x="T0" y="T1"/>
                </a:cxn>
                <a:cxn ang="0">
                  <a:pos x="T2" y="T3"/>
                </a:cxn>
                <a:cxn ang="0">
                  <a:pos x="T4" y="T5"/>
                </a:cxn>
                <a:cxn ang="0">
                  <a:pos x="T6" y="T7"/>
                </a:cxn>
              </a:cxnLst>
              <a:rect l="0" t="0" r="r" b="b"/>
              <a:pathLst>
                <a:path w="960" h="2112">
                  <a:moveTo>
                    <a:pt x="0" y="0"/>
                  </a:moveTo>
                  <a:cubicBezTo>
                    <a:pt x="16" y="532"/>
                    <a:pt x="32" y="1064"/>
                    <a:pt x="144" y="1392"/>
                  </a:cubicBezTo>
                  <a:cubicBezTo>
                    <a:pt x="256" y="1720"/>
                    <a:pt x="536" y="1848"/>
                    <a:pt x="672" y="1968"/>
                  </a:cubicBezTo>
                  <a:cubicBezTo>
                    <a:pt x="808" y="2088"/>
                    <a:pt x="884" y="2100"/>
                    <a:pt x="960" y="2112"/>
                  </a:cubicBezTo>
                </a:path>
              </a:pathLst>
            </a:custGeom>
            <a:noFill/>
            <a:ln w="57150" cmpd="sng">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a:ea typeface="SimSun" panose="02010600030101010101" pitchFamily="2" charset="-122"/>
                <a:cs typeface="+mn-cs"/>
              </a:endParaRPr>
            </a:p>
          </p:txBody>
        </p:sp>
        <p:sp>
          <p:nvSpPr>
            <p:cNvPr id="50" name="Line 25"/>
            <p:cNvSpPr>
              <a:spLocks noChangeShapeType="1"/>
            </p:cNvSpPr>
            <p:nvPr/>
          </p:nvSpPr>
          <p:spPr bwMode="auto">
            <a:xfrm flipH="1" flipV="1">
              <a:off x="3599" y="3005"/>
              <a:ext cx="546" cy="6"/>
            </a:xfrm>
            <a:prstGeom prst="line">
              <a:avLst/>
            </a:prstGeom>
            <a:noFill/>
            <a:ln w="57150">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a:ea typeface="SimSun" panose="02010600030101010101" pitchFamily="2" charset="-122"/>
                <a:cs typeface="+mn-cs"/>
              </a:endParaRPr>
            </a:p>
          </p:txBody>
        </p:sp>
        <p:sp>
          <p:nvSpPr>
            <p:cNvPr id="51" name="Line 26"/>
            <p:cNvSpPr>
              <a:spLocks noChangeShapeType="1"/>
            </p:cNvSpPr>
            <p:nvPr/>
          </p:nvSpPr>
          <p:spPr bwMode="auto">
            <a:xfrm flipH="1">
              <a:off x="3599" y="3151"/>
              <a:ext cx="539" cy="0"/>
            </a:xfrm>
            <a:prstGeom prst="line">
              <a:avLst/>
            </a:prstGeom>
            <a:noFill/>
            <a:ln w="57150">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a:ea typeface="SimSun" panose="02010600030101010101" pitchFamily="2" charset="-122"/>
                <a:cs typeface="+mn-cs"/>
              </a:endParaRPr>
            </a:p>
          </p:txBody>
        </p:sp>
        <p:sp>
          <p:nvSpPr>
            <p:cNvPr id="52" name="Line 27"/>
            <p:cNvSpPr>
              <a:spLocks noChangeShapeType="1"/>
            </p:cNvSpPr>
            <p:nvPr/>
          </p:nvSpPr>
          <p:spPr bwMode="auto">
            <a:xfrm flipH="1" flipV="1">
              <a:off x="3599" y="3277"/>
              <a:ext cx="512" cy="0"/>
            </a:xfrm>
            <a:prstGeom prst="line">
              <a:avLst/>
            </a:prstGeom>
            <a:noFill/>
            <a:ln w="57150">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a:ea typeface="SimSun" panose="02010600030101010101" pitchFamily="2" charset="-122"/>
                <a:cs typeface="+mn-cs"/>
              </a:endParaRPr>
            </a:p>
          </p:txBody>
        </p:sp>
        <p:sp>
          <p:nvSpPr>
            <p:cNvPr id="53" name="Line 28"/>
            <p:cNvSpPr>
              <a:spLocks noChangeShapeType="1"/>
            </p:cNvSpPr>
            <p:nvPr/>
          </p:nvSpPr>
          <p:spPr bwMode="auto">
            <a:xfrm flipH="1" flipV="1">
              <a:off x="3599" y="3402"/>
              <a:ext cx="451" cy="0"/>
            </a:xfrm>
            <a:prstGeom prst="line">
              <a:avLst/>
            </a:prstGeom>
            <a:noFill/>
            <a:ln w="57150">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a:ea typeface="SimSun" panose="02010600030101010101" pitchFamily="2" charset="-122"/>
                <a:cs typeface="+mn-cs"/>
              </a:endParaRPr>
            </a:p>
          </p:txBody>
        </p:sp>
        <p:sp>
          <p:nvSpPr>
            <p:cNvPr id="54" name="Line 29"/>
            <p:cNvSpPr>
              <a:spLocks noChangeShapeType="1"/>
            </p:cNvSpPr>
            <p:nvPr/>
          </p:nvSpPr>
          <p:spPr bwMode="auto">
            <a:xfrm flipH="1" flipV="1">
              <a:off x="3599" y="3506"/>
              <a:ext cx="246" cy="0"/>
            </a:xfrm>
            <a:prstGeom prst="line">
              <a:avLst/>
            </a:prstGeom>
            <a:noFill/>
            <a:ln w="57150">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a:ea typeface="SimSun" panose="02010600030101010101" pitchFamily="2" charset="-122"/>
                <a:cs typeface="+mn-cs"/>
              </a:endParaRPr>
            </a:p>
          </p:txBody>
        </p:sp>
        <p:sp>
          <p:nvSpPr>
            <p:cNvPr id="55" name="Line 30"/>
            <p:cNvSpPr>
              <a:spLocks noChangeShapeType="1"/>
            </p:cNvSpPr>
            <p:nvPr/>
          </p:nvSpPr>
          <p:spPr bwMode="auto">
            <a:xfrm flipH="1" flipV="1">
              <a:off x="3599" y="2880"/>
              <a:ext cx="0" cy="71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a:ea typeface="SimSun" panose="02010600030101010101" pitchFamily="2" charset="-122"/>
                <a:cs typeface="+mn-cs"/>
              </a:endParaRPr>
            </a:p>
          </p:txBody>
        </p:sp>
      </p:grpSp>
      <p:grpSp>
        <p:nvGrpSpPr>
          <p:cNvPr id="56" name="Group 40"/>
          <p:cNvGrpSpPr>
            <a:grpSpLocks/>
          </p:cNvGrpSpPr>
          <p:nvPr/>
        </p:nvGrpSpPr>
        <p:grpSpPr bwMode="auto">
          <a:xfrm>
            <a:off x="5540375" y="4835525"/>
            <a:ext cx="3298825" cy="1031875"/>
            <a:chOff x="3250" y="3574"/>
            <a:chExt cx="2078" cy="650"/>
          </a:xfrm>
        </p:grpSpPr>
        <p:sp>
          <p:nvSpPr>
            <p:cNvPr id="57" name="Freeform 9"/>
            <p:cNvSpPr>
              <a:spLocks/>
            </p:cNvSpPr>
            <p:nvPr/>
          </p:nvSpPr>
          <p:spPr bwMode="auto">
            <a:xfrm>
              <a:off x="3250" y="3574"/>
              <a:ext cx="2078" cy="55"/>
            </a:xfrm>
            <a:custGeom>
              <a:avLst/>
              <a:gdLst>
                <a:gd name="T0" fmla="*/ 0 w 3648"/>
                <a:gd name="T1" fmla="*/ 64 h 168"/>
                <a:gd name="T2" fmla="*/ 672 w 3648"/>
                <a:gd name="T3" fmla="*/ 16 h 168"/>
                <a:gd name="T4" fmla="*/ 1392 w 3648"/>
                <a:gd name="T5" fmla="*/ 160 h 168"/>
                <a:gd name="T6" fmla="*/ 2112 w 3648"/>
                <a:gd name="T7" fmla="*/ 64 h 168"/>
                <a:gd name="T8" fmla="*/ 2688 w 3648"/>
                <a:gd name="T9" fmla="*/ 160 h 168"/>
                <a:gd name="T10" fmla="*/ 3120 w 3648"/>
                <a:gd name="T11" fmla="*/ 64 h 168"/>
                <a:gd name="T12" fmla="*/ 3648 w 3648"/>
                <a:gd name="T13" fmla="*/ 64 h 168"/>
              </a:gdLst>
              <a:ahLst/>
              <a:cxnLst>
                <a:cxn ang="0">
                  <a:pos x="T0" y="T1"/>
                </a:cxn>
                <a:cxn ang="0">
                  <a:pos x="T2" y="T3"/>
                </a:cxn>
                <a:cxn ang="0">
                  <a:pos x="T4" y="T5"/>
                </a:cxn>
                <a:cxn ang="0">
                  <a:pos x="T6" y="T7"/>
                </a:cxn>
                <a:cxn ang="0">
                  <a:pos x="T8" y="T9"/>
                </a:cxn>
                <a:cxn ang="0">
                  <a:pos x="T10" y="T11"/>
                </a:cxn>
                <a:cxn ang="0">
                  <a:pos x="T12" y="T13"/>
                </a:cxn>
              </a:cxnLst>
              <a:rect l="0" t="0" r="r" b="b"/>
              <a:pathLst>
                <a:path w="3648" h="168">
                  <a:moveTo>
                    <a:pt x="0" y="64"/>
                  </a:moveTo>
                  <a:cubicBezTo>
                    <a:pt x="220" y="32"/>
                    <a:pt x="440" y="0"/>
                    <a:pt x="672" y="16"/>
                  </a:cubicBezTo>
                  <a:cubicBezTo>
                    <a:pt x="904" y="32"/>
                    <a:pt x="1152" y="152"/>
                    <a:pt x="1392" y="160"/>
                  </a:cubicBezTo>
                  <a:cubicBezTo>
                    <a:pt x="1632" y="168"/>
                    <a:pt x="1896" y="64"/>
                    <a:pt x="2112" y="64"/>
                  </a:cubicBezTo>
                  <a:cubicBezTo>
                    <a:pt x="2328" y="64"/>
                    <a:pt x="2520" y="160"/>
                    <a:pt x="2688" y="160"/>
                  </a:cubicBezTo>
                  <a:cubicBezTo>
                    <a:pt x="2856" y="160"/>
                    <a:pt x="2960" y="80"/>
                    <a:pt x="3120" y="64"/>
                  </a:cubicBezTo>
                  <a:cubicBezTo>
                    <a:pt x="3280" y="48"/>
                    <a:pt x="3464" y="56"/>
                    <a:pt x="3648" y="64"/>
                  </a:cubicBezTo>
                </a:path>
              </a:pathLst>
            </a:custGeom>
            <a:noFill/>
            <a:ln w="38100" cmpd="sng">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a:ea typeface="SimSun" panose="02010600030101010101" pitchFamily="2" charset="-122"/>
                <a:cs typeface="+mn-cs"/>
              </a:endParaRPr>
            </a:p>
          </p:txBody>
        </p:sp>
        <p:grpSp>
          <p:nvGrpSpPr>
            <p:cNvPr id="58" name="Group 31"/>
            <p:cNvGrpSpPr>
              <a:grpSpLocks/>
            </p:cNvGrpSpPr>
            <p:nvPr/>
          </p:nvGrpSpPr>
          <p:grpSpPr bwMode="auto">
            <a:xfrm>
              <a:off x="3312" y="3744"/>
              <a:ext cx="2016" cy="480"/>
              <a:chOff x="680" y="3737"/>
              <a:chExt cx="1800" cy="583"/>
            </a:xfrm>
          </p:grpSpPr>
          <p:sp>
            <p:nvSpPr>
              <p:cNvPr id="59" name="Freeform 32"/>
              <p:cNvSpPr>
                <a:spLocks/>
              </p:cNvSpPr>
              <p:nvPr/>
            </p:nvSpPr>
            <p:spPr bwMode="auto">
              <a:xfrm>
                <a:off x="974" y="3737"/>
                <a:ext cx="1114" cy="583"/>
              </a:xfrm>
              <a:custGeom>
                <a:avLst/>
                <a:gdLst>
                  <a:gd name="T0" fmla="*/ 0 w 1080"/>
                  <a:gd name="T1" fmla="*/ 1680 h 1680"/>
                  <a:gd name="T2" fmla="*/ 360 w 1080"/>
                  <a:gd name="T3" fmla="*/ 1440 h 1680"/>
                  <a:gd name="T4" fmla="*/ 840 w 1080"/>
                  <a:gd name="T5" fmla="*/ 240 h 1680"/>
                  <a:gd name="T6" fmla="*/ 1080 w 1080"/>
                  <a:gd name="T7" fmla="*/ 0 h 1680"/>
                </a:gdLst>
                <a:ahLst/>
                <a:cxnLst>
                  <a:cxn ang="0">
                    <a:pos x="T0" y="T1"/>
                  </a:cxn>
                  <a:cxn ang="0">
                    <a:pos x="T2" y="T3"/>
                  </a:cxn>
                  <a:cxn ang="0">
                    <a:pos x="T4" y="T5"/>
                  </a:cxn>
                  <a:cxn ang="0">
                    <a:pos x="T6" y="T7"/>
                  </a:cxn>
                </a:cxnLst>
                <a:rect l="0" t="0" r="r" b="b"/>
                <a:pathLst>
                  <a:path w="1080" h="1680">
                    <a:moveTo>
                      <a:pt x="0" y="1680"/>
                    </a:moveTo>
                    <a:cubicBezTo>
                      <a:pt x="110" y="1680"/>
                      <a:pt x="220" y="1680"/>
                      <a:pt x="360" y="1440"/>
                    </a:cubicBezTo>
                    <a:cubicBezTo>
                      <a:pt x="500" y="1200"/>
                      <a:pt x="720" y="480"/>
                      <a:pt x="840" y="240"/>
                    </a:cubicBezTo>
                    <a:cubicBezTo>
                      <a:pt x="960" y="0"/>
                      <a:pt x="1040" y="40"/>
                      <a:pt x="1080" y="0"/>
                    </a:cubicBezTo>
                  </a:path>
                </a:pathLst>
              </a:custGeom>
              <a:noFill/>
              <a:ln w="38100" cap="flat" cmpd="sng">
                <a:solidFill>
                  <a:srgbClr val="CC33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a:ea typeface="SimSun" panose="02010600030101010101" pitchFamily="2" charset="-122"/>
                  <a:cs typeface="+mn-cs"/>
                </a:endParaRPr>
              </a:p>
            </p:txBody>
          </p:sp>
          <p:sp>
            <p:nvSpPr>
              <p:cNvPr id="60" name="Line 33"/>
              <p:cNvSpPr>
                <a:spLocks noChangeShapeType="1"/>
              </p:cNvSpPr>
              <p:nvPr/>
            </p:nvSpPr>
            <p:spPr bwMode="auto">
              <a:xfrm>
                <a:off x="1601" y="3737"/>
                <a:ext cx="879"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a:ea typeface="SimSun" panose="02010600030101010101" pitchFamily="2" charset="-122"/>
                  <a:cs typeface="+mn-cs"/>
                </a:endParaRPr>
              </a:p>
            </p:txBody>
          </p:sp>
          <p:sp>
            <p:nvSpPr>
              <p:cNvPr id="61" name="Line 34"/>
              <p:cNvSpPr>
                <a:spLocks noChangeShapeType="1"/>
              </p:cNvSpPr>
              <p:nvPr/>
            </p:nvSpPr>
            <p:spPr bwMode="auto">
              <a:xfrm>
                <a:off x="680" y="4320"/>
                <a:ext cx="939"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a:ea typeface="SimSun" panose="02010600030101010101" pitchFamily="2" charset="-122"/>
                  <a:cs typeface="+mn-cs"/>
                </a:endParaRPr>
              </a:p>
            </p:txBody>
          </p:sp>
          <p:sp>
            <p:nvSpPr>
              <p:cNvPr id="62" name="Line 35"/>
              <p:cNvSpPr>
                <a:spLocks noChangeShapeType="1"/>
              </p:cNvSpPr>
              <p:nvPr/>
            </p:nvSpPr>
            <p:spPr bwMode="auto">
              <a:xfrm flipV="1">
                <a:off x="1608" y="3737"/>
                <a:ext cx="0" cy="583"/>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a:ea typeface="SimSun" panose="02010600030101010101" pitchFamily="2" charset="-122"/>
                  <a:cs typeface="+mn-cs"/>
                </a:endParaRPr>
              </a:p>
            </p:txBody>
          </p:sp>
          <p:sp>
            <p:nvSpPr>
              <p:cNvPr id="63" name="Text Box 36"/>
              <p:cNvSpPr txBox="1">
                <a:spLocks noChangeArrowheads="1"/>
              </p:cNvSpPr>
              <p:nvPr/>
            </p:nvSpPr>
            <p:spPr bwMode="auto">
              <a:xfrm>
                <a:off x="1256" y="3737"/>
                <a:ext cx="370"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FF"/>
                    </a:solidFill>
                    <a:effectLst/>
                    <a:uLnTx/>
                    <a:uFillTx/>
                    <a:latin typeface="Arial" charset="0"/>
                    <a:ea typeface="SimSun" panose="02010600030101010101" pitchFamily="2" charset="-122"/>
                    <a:cs typeface="+mn-cs"/>
                  </a:rPr>
                  <a:t>SST</a:t>
                </a:r>
              </a:p>
            </p:txBody>
          </p:sp>
          <p:sp>
            <p:nvSpPr>
              <p:cNvPr id="64" name="Text Box 37"/>
              <p:cNvSpPr txBox="1">
                <a:spLocks noChangeArrowheads="1"/>
              </p:cNvSpPr>
              <p:nvPr/>
            </p:nvSpPr>
            <p:spPr bwMode="auto">
              <a:xfrm>
                <a:off x="1736" y="3883"/>
                <a:ext cx="29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993300"/>
                    </a:solidFill>
                    <a:effectLst/>
                    <a:uLnTx/>
                    <a:uFillTx/>
                    <a:latin typeface="Arial" charset="0"/>
                    <a:ea typeface="SimSun" panose="02010600030101010101" pitchFamily="2" charset="-122"/>
                    <a:cs typeface="+mn-cs"/>
                  </a:rPr>
                  <a:t>Ta</a:t>
                </a:r>
              </a:p>
            </p:txBody>
          </p:sp>
        </p:grpSp>
      </p:grpSp>
      <p:sp>
        <p:nvSpPr>
          <p:cNvPr id="2049" name="TextBox 2048"/>
          <p:cNvSpPr txBox="1"/>
          <p:nvPr/>
        </p:nvSpPr>
        <p:spPr>
          <a:xfrm>
            <a:off x="5257801" y="605051"/>
            <a:ext cx="3809999"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a:ea typeface="SimSun" panose="02010600030101010101" pitchFamily="2" charset="-122"/>
                <a:cs typeface="+mn-cs"/>
              </a:rPr>
              <a:t>Ocean front-atmosphere interaction</a:t>
            </a:r>
          </a:p>
          <a:p>
            <a:pPr marL="285750" marR="0" lvl="0" indent="-28575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a:ea typeface="SimSun" panose="02010600030101010101" pitchFamily="2" charset="-122"/>
                <a:cs typeface="+mn-cs"/>
              </a:rPr>
              <a:t>Atmospheric stability </a:t>
            </a:r>
            <a:r>
              <a:rPr kumimoji="0" lang="en-US" sz="1800" b="0" i="0" u="none" strike="noStrike" kern="1200" cap="none" spc="0" normalizeH="0" baseline="0" noProof="0" dirty="0">
                <a:ln>
                  <a:noFill/>
                </a:ln>
                <a:solidFill>
                  <a:srgbClr val="000000"/>
                </a:solidFill>
                <a:effectLst/>
                <a:uLnTx/>
                <a:uFillTx/>
                <a:latin typeface="Gill Sans"/>
                <a:ea typeface="SimSun" panose="02010600030101010101" pitchFamily="2" charset="-122"/>
                <a:cs typeface="+mn-cs"/>
                <a:sym typeface="Wingdings" pitchFamily="2" charset="2"/>
              </a:rPr>
              <a:t> vertical mixing of momentum  wind acceleration on the warm flank;</a:t>
            </a:r>
          </a:p>
          <a:p>
            <a:pPr marL="285750" marR="0" lvl="0" indent="-28575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1800" b="0" i="0" u="none" strike="noStrike" kern="1200" cap="none" spc="0" normalizeH="0" baseline="0" noProof="0" dirty="0" err="1">
                <a:ln>
                  <a:noFill/>
                </a:ln>
                <a:solidFill>
                  <a:srgbClr val="000000"/>
                </a:solidFill>
                <a:effectLst/>
                <a:uLnTx/>
                <a:uFillTx/>
                <a:latin typeface="Gill Sans"/>
                <a:ea typeface="SimSun" panose="02010600030101010101" pitchFamily="2" charset="-122"/>
                <a:cs typeface="+mn-cs"/>
                <a:sym typeface="Wingdings" pitchFamily="2" charset="2"/>
              </a:rPr>
              <a:t>Baroclinic</a:t>
            </a:r>
            <a:r>
              <a:rPr kumimoji="0" lang="en-US" sz="1800" b="0" i="0" u="none" strike="noStrike" kern="1200" cap="none" spc="0" normalizeH="0" baseline="0" noProof="0" dirty="0">
                <a:ln>
                  <a:noFill/>
                </a:ln>
                <a:solidFill>
                  <a:srgbClr val="000000"/>
                </a:solidFill>
                <a:effectLst/>
                <a:uLnTx/>
                <a:uFillTx/>
                <a:latin typeface="Gill Sans"/>
                <a:ea typeface="SimSun" panose="02010600030101010101" pitchFamily="2" charset="-122"/>
                <a:cs typeface="+mn-cs"/>
                <a:sym typeface="Wingdings" pitchFamily="2" charset="2"/>
              </a:rPr>
              <a:t> instability  </a:t>
            </a:r>
            <a:r>
              <a:rPr kumimoji="0" lang="en-US" sz="1800" b="0" i="0" u="none" strike="noStrike" kern="1200" cap="none" spc="0" normalizeH="0" baseline="0" noProof="0" dirty="0" err="1">
                <a:ln>
                  <a:noFill/>
                </a:ln>
                <a:solidFill>
                  <a:srgbClr val="000000"/>
                </a:solidFill>
                <a:effectLst/>
                <a:uLnTx/>
                <a:uFillTx/>
                <a:latin typeface="Gill Sans"/>
                <a:ea typeface="SimSun" panose="02010600030101010101" pitchFamily="2" charset="-122"/>
                <a:cs typeface="+mn-cs"/>
                <a:sym typeface="Wingdings" pitchFamily="2" charset="2"/>
              </a:rPr>
              <a:t>cyclogenesis</a:t>
            </a:r>
            <a:r>
              <a:rPr kumimoji="0" lang="en-US" sz="1800" b="0" i="0" u="none" strike="noStrike" kern="1200" cap="none" spc="0" normalizeH="0" baseline="0" noProof="0" dirty="0">
                <a:ln>
                  <a:noFill/>
                </a:ln>
                <a:solidFill>
                  <a:srgbClr val="000000"/>
                </a:solidFill>
                <a:effectLst/>
                <a:uLnTx/>
                <a:uFillTx/>
                <a:latin typeface="Gill Sans"/>
                <a:ea typeface="SimSun" panose="02010600030101010101" pitchFamily="2" charset="-122"/>
                <a:cs typeface="+mn-cs"/>
                <a:sym typeface="Wingdings" pitchFamily="2" charset="2"/>
              </a:rPr>
              <a:t> &amp; storm growth</a:t>
            </a:r>
            <a:r>
              <a:rPr kumimoji="0" lang="en-US" sz="1800" b="0" i="0" u="none" strike="noStrike" kern="1200" cap="none" spc="0" normalizeH="0" baseline="0" noProof="0" dirty="0">
                <a:ln>
                  <a:noFill/>
                </a:ln>
                <a:solidFill>
                  <a:srgbClr val="000000"/>
                </a:solidFill>
                <a:effectLst/>
                <a:uLnTx/>
                <a:uFillTx/>
                <a:latin typeface="Gill Sans"/>
                <a:ea typeface="SimSun" panose="02010600030101010101" pitchFamily="2" charset="-122"/>
                <a:cs typeface="+mn-cs"/>
              </a:rPr>
              <a:t> </a:t>
            </a:r>
          </a:p>
        </p:txBody>
      </p:sp>
      <p:sp>
        <p:nvSpPr>
          <p:cNvPr id="66" name="TextBox 65">
            <a:extLst>
              <a:ext uri="{FF2B5EF4-FFF2-40B4-BE49-F238E27FC236}">
                <a16:creationId xmlns:a16="http://schemas.microsoft.com/office/drawing/2014/main" id="{45D841A0-EA69-53DD-E096-7EBCC8FF997F}"/>
              </a:ext>
            </a:extLst>
          </p:cNvPr>
          <p:cNvSpPr txBox="1"/>
          <p:nvPr/>
        </p:nvSpPr>
        <p:spPr>
          <a:xfrm>
            <a:off x="7999413" y="6492388"/>
            <a:ext cx="1219200" cy="307777"/>
          </a:xfrm>
          <a:prstGeom prst="rect">
            <a:avLst/>
          </a:prstGeom>
          <a:noFill/>
        </p:spPr>
        <p:txBody>
          <a:bodyPr wrap="square" lIns="91440" tIns="45720" rIns="91440" bIns="45720" rtlCol="0" anchor="t">
            <a:spAutoFit/>
          </a:bodyPr>
          <a:lstStyle/>
          <a:p>
            <a:r>
              <a:rPr lang="en-US" sz="1400" b="1" dirty="0"/>
              <a:t>Fig. 12.</a:t>
            </a:r>
            <a:r>
              <a:rPr lang="en-US" sz="1400" b="1" i="0" u="none" strike="noStrike" baseline="0" dirty="0">
                <a:solidFill>
                  <a:srgbClr val="211D1E"/>
                </a:solidFill>
                <a:latin typeface="MBCOLB+GillSans"/>
              </a:rPr>
              <a:t>B2.1</a:t>
            </a:r>
            <a:r>
              <a:rPr lang="en-US" sz="1400" i="0" u="none" strike="noStrike" baseline="0" dirty="0">
                <a:solidFill>
                  <a:srgbClr val="211D1E"/>
                </a:solidFill>
                <a:latin typeface="MBCOLB+GillSans"/>
              </a:rPr>
              <a:t>. </a:t>
            </a:r>
            <a:endParaRPr lang="en-US" sz="1400" dirty="0">
              <a:solidFill>
                <a:schemeClr val="bg1"/>
              </a:solidFill>
              <a:latin typeface="Calibri"/>
              <a:cs typeface="Calibri"/>
            </a:endParaRPr>
          </a:p>
        </p:txBody>
      </p:sp>
    </p:spTree>
    <p:extLst>
      <p:ext uri="{BB962C8B-B14F-4D97-AF65-F5344CB8AC3E}">
        <p14:creationId xmlns:p14="http://schemas.microsoft.com/office/powerpoint/2010/main" val="12593135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93F976-3F5E-4371-AAB2-5FF31D260984}"/>
              </a:ext>
            </a:extLst>
          </p:cNvPr>
          <p:cNvPicPr>
            <a:picLocks noChangeAspect="1"/>
          </p:cNvPicPr>
          <p:nvPr/>
        </p:nvPicPr>
        <p:blipFill>
          <a:blip r:embed="rId3"/>
          <a:stretch>
            <a:fillRect/>
          </a:stretch>
        </p:blipFill>
        <p:spPr>
          <a:xfrm>
            <a:off x="86644" y="743675"/>
            <a:ext cx="3220789" cy="5389298"/>
          </a:xfrm>
          <a:prstGeom prst="rect">
            <a:avLst/>
          </a:prstGeom>
        </p:spPr>
      </p:pic>
      <p:sp>
        <p:nvSpPr>
          <p:cNvPr id="5" name="TextBox 4">
            <a:extLst>
              <a:ext uri="{FF2B5EF4-FFF2-40B4-BE49-F238E27FC236}">
                <a16:creationId xmlns:a16="http://schemas.microsoft.com/office/drawing/2014/main" id="{27F5AAD1-A4CF-442C-8ED2-B4236EA4B86F}"/>
              </a:ext>
            </a:extLst>
          </p:cNvPr>
          <p:cNvSpPr txBox="1"/>
          <p:nvPr/>
        </p:nvSpPr>
        <p:spPr>
          <a:xfrm>
            <a:off x="193926" y="6132973"/>
            <a:ext cx="3005585" cy="646331"/>
          </a:xfrm>
          <a:prstGeom prst="rect">
            <a:avLst/>
          </a:prstGeom>
          <a:noFill/>
        </p:spPr>
        <p:txBody>
          <a:bodyPr wrap="square">
            <a:spAutoFit/>
          </a:bodyPr>
          <a:lstStyle/>
          <a:p>
            <a:r>
              <a:rPr lang="en-US" dirty="0">
                <a:effectLst/>
              </a:rPr>
              <a:t>Time-longitude sections of filtered sea level in the Pacific.</a:t>
            </a:r>
            <a:endParaRPr lang="en-US" dirty="0"/>
          </a:p>
        </p:txBody>
      </p:sp>
      <p:pic>
        <p:nvPicPr>
          <p:cNvPr id="7" name="Picture 6">
            <a:extLst>
              <a:ext uri="{FF2B5EF4-FFF2-40B4-BE49-F238E27FC236}">
                <a16:creationId xmlns:a16="http://schemas.microsoft.com/office/drawing/2014/main" id="{F2E78063-D324-47E0-813F-68F70A16CCFB}"/>
              </a:ext>
            </a:extLst>
          </p:cNvPr>
          <p:cNvPicPr>
            <a:picLocks noChangeAspect="1"/>
          </p:cNvPicPr>
          <p:nvPr/>
        </p:nvPicPr>
        <p:blipFill>
          <a:blip r:embed="rId4"/>
          <a:stretch>
            <a:fillRect/>
          </a:stretch>
        </p:blipFill>
        <p:spPr>
          <a:xfrm>
            <a:off x="6054030" y="441966"/>
            <a:ext cx="2895600" cy="4624234"/>
          </a:xfrm>
          <a:prstGeom prst="rect">
            <a:avLst/>
          </a:prstGeom>
        </p:spPr>
      </p:pic>
      <p:sp>
        <p:nvSpPr>
          <p:cNvPr id="9" name="TextBox 8">
            <a:extLst>
              <a:ext uri="{FF2B5EF4-FFF2-40B4-BE49-F238E27FC236}">
                <a16:creationId xmlns:a16="http://schemas.microsoft.com/office/drawing/2014/main" id="{B426C790-603A-403D-9F64-A6254E37C002}"/>
              </a:ext>
            </a:extLst>
          </p:cNvPr>
          <p:cNvSpPr txBox="1"/>
          <p:nvPr/>
        </p:nvSpPr>
        <p:spPr>
          <a:xfrm>
            <a:off x="4267200" y="5459113"/>
            <a:ext cx="4876800" cy="1200329"/>
          </a:xfrm>
          <a:prstGeom prst="rect">
            <a:avLst/>
          </a:prstGeom>
          <a:noFill/>
        </p:spPr>
        <p:txBody>
          <a:bodyPr wrap="square">
            <a:spAutoFit/>
          </a:bodyPr>
          <a:lstStyle/>
          <a:p>
            <a:r>
              <a:rPr lang="en-US" dirty="0"/>
              <a:t>“Analysis of 3 years of data reveals discrepancies between observed and theoretical Rossby wave phase speeds.” </a:t>
            </a:r>
          </a:p>
          <a:p>
            <a:pPr algn="r"/>
            <a:r>
              <a:rPr lang="en-US" dirty="0" err="1">
                <a:effectLst/>
              </a:rPr>
              <a:t>Chelton</a:t>
            </a:r>
            <a:r>
              <a:rPr lang="en-US" dirty="0">
                <a:effectLst/>
              </a:rPr>
              <a:t> &amp; </a:t>
            </a:r>
            <a:r>
              <a:rPr lang="en-US" dirty="0" err="1">
                <a:effectLst/>
              </a:rPr>
              <a:t>Schlax</a:t>
            </a:r>
            <a:r>
              <a:rPr lang="en-US" dirty="0">
                <a:effectLst/>
              </a:rPr>
              <a:t> (1996, </a:t>
            </a:r>
            <a:r>
              <a:rPr lang="en-US" i="1" dirty="0">
                <a:effectLst/>
              </a:rPr>
              <a:t>Science</a:t>
            </a:r>
            <a:r>
              <a:rPr lang="en-US" dirty="0">
                <a:effectLst/>
              </a:rPr>
              <a:t>)</a:t>
            </a:r>
            <a:endParaRPr lang="en-US" dirty="0"/>
          </a:p>
        </p:txBody>
      </p:sp>
      <p:pic>
        <p:nvPicPr>
          <p:cNvPr id="4" name="Picture 3" descr="A person wearing glasses&#10;&#10;Description automatically generated with low confidence">
            <a:extLst>
              <a:ext uri="{FF2B5EF4-FFF2-40B4-BE49-F238E27FC236}">
                <a16:creationId xmlns:a16="http://schemas.microsoft.com/office/drawing/2014/main" id="{24B8EF7C-0D91-96A9-4A6A-0857E1029E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6200" y="3124200"/>
            <a:ext cx="1387953" cy="1387953"/>
          </a:xfrm>
          <a:prstGeom prst="rect">
            <a:avLst/>
          </a:prstGeom>
        </p:spPr>
      </p:pic>
      <p:sp>
        <p:nvSpPr>
          <p:cNvPr id="8" name="TextBox 7">
            <a:extLst>
              <a:ext uri="{FF2B5EF4-FFF2-40B4-BE49-F238E27FC236}">
                <a16:creationId xmlns:a16="http://schemas.microsoft.com/office/drawing/2014/main" id="{AEC1D5AB-C6FA-C971-6C98-03D3CE91D753}"/>
              </a:ext>
            </a:extLst>
          </p:cNvPr>
          <p:cNvSpPr txBox="1"/>
          <p:nvPr/>
        </p:nvSpPr>
        <p:spPr>
          <a:xfrm>
            <a:off x="3692463" y="4552891"/>
            <a:ext cx="1848929" cy="584775"/>
          </a:xfrm>
          <a:prstGeom prst="rect">
            <a:avLst/>
          </a:prstGeom>
          <a:noFill/>
        </p:spPr>
        <p:txBody>
          <a:bodyPr wrap="square">
            <a:spAutoFit/>
          </a:bodyPr>
          <a:lstStyle/>
          <a:p>
            <a:pPr algn="ctr"/>
            <a:r>
              <a:rPr lang="en-US" sz="1600" dirty="0">
                <a:effectLst/>
              </a:rPr>
              <a:t>Dudley </a:t>
            </a:r>
            <a:r>
              <a:rPr lang="en-US" sz="1600" dirty="0" err="1">
                <a:effectLst/>
              </a:rPr>
              <a:t>Chelton</a:t>
            </a:r>
            <a:endParaRPr lang="en-US" sz="1600" dirty="0"/>
          </a:p>
          <a:p>
            <a:pPr algn="ctr"/>
            <a:r>
              <a:rPr lang="en-US" sz="1600" dirty="0"/>
              <a:t>SIO PhD 1980</a:t>
            </a:r>
          </a:p>
        </p:txBody>
      </p:sp>
      <p:pic>
        <p:nvPicPr>
          <p:cNvPr id="2050" name="Picture 2" descr="7.1.6 Topex/Poseidon – Radar Altimetry Tutorial and Toolbox">
            <a:extLst>
              <a:ext uri="{FF2B5EF4-FFF2-40B4-BE49-F238E27FC236}">
                <a16:creationId xmlns:a16="http://schemas.microsoft.com/office/drawing/2014/main" id="{FD0BD957-CB6E-41A0-B20E-C8F5FF6C3E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2925" y="152400"/>
            <a:ext cx="1629833" cy="1905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F5C853E-85EA-0835-A337-0B6E95E84C2E}"/>
              </a:ext>
            </a:extLst>
          </p:cNvPr>
          <p:cNvSpPr txBox="1"/>
          <p:nvPr/>
        </p:nvSpPr>
        <p:spPr>
          <a:xfrm>
            <a:off x="3647535" y="2067048"/>
            <a:ext cx="1848929" cy="338554"/>
          </a:xfrm>
          <a:prstGeom prst="rect">
            <a:avLst/>
          </a:prstGeom>
          <a:noFill/>
        </p:spPr>
        <p:txBody>
          <a:bodyPr wrap="square">
            <a:spAutoFit/>
          </a:bodyPr>
          <a:lstStyle/>
          <a:p>
            <a:pPr algn="ctr"/>
            <a:r>
              <a:rPr lang="en-US" sz="1600" dirty="0">
                <a:effectLst/>
              </a:rPr>
              <a:t>Satellite altimeter</a:t>
            </a:r>
            <a:endParaRPr lang="en-US" sz="1600" dirty="0"/>
          </a:p>
        </p:txBody>
      </p:sp>
      <p:sp>
        <p:nvSpPr>
          <p:cNvPr id="14" name="TextBox 13">
            <a:extLst>
              <a:ext uri="{FF2B5EF4-FFF2-40B4-BE49-F238E27FC236}">
                <a16:creationId xmlns:a16="http://schemas.microsoft.com/office/drawing/2014/main" id="{415F7D63-E3C7-F1D0-0AFE-CFC302B0BF9E}"/>
              </a:ext>
            </a:extLst>
          </p:cNvPr>
          <p:cNvSpPr txBox="1"/>
          <p:nvPr/>
        </p:nvSpPr>
        <p:spPr>
          <a:xfrm>
            <a:off x="377401" y="39469"/>
            <a:ext cx="3005585" cy="646331"/>
          </a:xfrm>
          <a:prstGeom prst="rect">
            <a:avLst/>
          </a:prstGeom>
          <a:noFill/>
        </p:spPr>
        <p:txBody>
          <a:bodyPr wrap="square">
            <a:spAutoFit/>
          </a:bodyPr>
          <a:lstStyle/>
          <a:p>
            <a:r>
              <a:rPr lang="en-US" sz="2000" b="1" dirty="0">
                <a:effectLst/>
              </a:rPr>
              <a:t>Ubiquitous Rossby waves</a:t>
            </a:r>
          </a:p>
          <a:p>
            <a:pPr algn="ctr"/>
            <a:r>
              <a:rPr lang="en-US" sz="1600" dirty="0"/>
              <a:t>~ 100s km</a:t>
            </a:r>
          </a:p>
        </p:txBody>
      </p:sp>
    </p:spTree>
    <p:extLst>
      <p:ext uri="{BB962C8B-B14F-4D97-AF65-F5344CB8AC3E}">
        <p14:creationId xmlns:p14="http://schemas.microsoft.com/office/powerpoint/2010/main" val="151388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4800600" y="3692526"/>
            <a:ext cx="4343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Corr. (SST, wind speed) </a:t>
            </a:r>
            <a:r>
              <a:rPr kumimoji="0" lang="en-US" sz="1800" b="0" i="0" u="none" strike="noStrike" kern="12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Calibri" panose="020F0502020204030204" pitchFamily="34" charset="0"/>
              </a:rPr>
              <a:t>&gt;0</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on short scales (&lt;1,000 km), especially near SST fronts </a:t>
            </a: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Calibri" panose="020F0502020204030204" pitchFamily="34" charset="0"/>
                <a:sym typeface="Wingdings" panose="05000000000000000000" pitchFamily="2" charset="2"/>
              </a:rPr>
              <a:t></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Wingdings" panose="05000000000000000000" pitchFamily="2" charset="2"/>
              </a:rPr>
              <a:t> SST forcing the atmospheric boundary layer. </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grpSp>
        <p:nvGrpSpPr>
          <p:cNvPr id="7176" name="Group 8"/>
          <p:cNvGrpSpPr>
            <a:grpSpLocks/>
          </p:cNvGrpSpPr>
          <p:nvPr/>
        </p:nvGrpSpPr>
        <p:grpSpPr bwMode="auto">
          <a:xfrm>
            <a:off x="381000" y="3692526"/>
            <a:ext cx="3962400" cy="2668588"/>
            <a:chOff x="240" y="2614"/>
            <a:chExt cx="2496" cy="1681"/>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b="48505"/>
            <a:stretch>
              <a:fillRect/>
            </a:stretch>
          </p:blipFill>
          <p:spPr bwMode="auto">
            <a:xfrm>
              <a:off x="240" y="2614"/>
              <a:ext cx="2496" cy="1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3" name="Text Box 5"/>
            <p:cNvSpPr txBox="1">
              <a:spLocks noChangeArrowheads="1"/>
            </p:cNvSpPr>
            <p:nvPr/>
          </p:nvSpPr>
          <p:spPr bwMode="auto">
            <a:xfrm>
              <a:off x="432" y="3888"/>
              <a:ext cx="1920" cy="407"/>
            </a:xfrm>
            <a:prstGeom prst="rect">
              <a:avLst/>
            </a:prstGeom>
            <a:gradFill rotWithShape="0">
              <a:gsLst>
                <a:gs pos="0">
                  <a:srgbClr val="3399FF"/>
                </a:gs>
                <a:gs pos="100000">
                  <a:srgbClr val="CCEC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SimSun" panose="02010600030101010101" pitchFamily="2" charset="-122"/>
                  <a:cs typeface="+mn-cs"/>
                </a:rPr>
                <a:t>SST-wind correlation &lt; 0</a:t>
              </a:r>
              <a:r>
                <a:rPr kumimoji="0" lang="en-US" sz="1800" b="0" i="0" u="none" strike="noStrike" kern="1200" cap="none" spc="0" normalizeH="0" baseline="0" noProof="0" dirty="0">
                  <a:ln>
                    <a:noFill/>
                  </a:ln>
                  <a:solidFill>
                    <a:srgbClr val="000000"/>
                  </a:solidFill>
                  <a:effectLst/>
                  <a:uLnTx/>
                  <a:uFillTx/>
                  <a:latin typeface="Arial" charset="0"/>
                  <a:ea typeface="SimSun" panose="02010600030101010101" pitchFamily="2" charset="-122"/>
                  <a:cs typeface="+mn-cs"/>
                </a:rPr>
                <a:t> on basin scale</a:t>
              </a:r>
              <a:endParaRPr kumimoji="0" lang="en-US" sz="1800" b="1" i="0" u="none" strike="noStrike" kern="1200" cap="none" spc="0" normalizeH="0" baseline="0" noProof="0" dirty="0">
                <a:ln>
                  <a:noFill/>
                </a:ln>
                <a:solidFill>
                  <a:srgbClr val="000000"/>
                </a:solidFill>
                <a:effectLst/>
                <a:uLnTx/>
                <a:uFillTx/>
                <a:latin typeface="Arial" charset="0"/>
                <a:ea typeface="SimSun" panose="02010600030101010101" pitchFamily="2" charset="-122"/>
                <a:cs typeface="+mn-cs"/>
              </a:endParaRPr>
            </a:p>
          </p:txBody>
        </p:sp>
      </p:grpSp>
      <p:pic>
        <p:nvPicPr>
          <p:cNvPr id="7" name="Picture 4" descr="Diagram&#10;&#10;Description automatically generated">
            <a:extLst>
              <a:ext uri="{FF2B5EF4-FFF2-40B4-BE49-F238E27FC236}">
                <a16:creationId xmlns:a16="http://schemas.microsoft.com/office/drawing/2014/main" id="{056CE3F6-8C7E-4658-4C16-07046B233522}"/>
              </a:ext>
            </a:extLst>
          </p:cNvPr>
          <p:cNvPicPr>
            <a:picLocks noChangeAspect="1"/>
          </p:cNvPicPr>
          <p:nvPr/>
        </p:nvPicPr>
        <p:blipFill>
          <a:blip r:embed="rId3"/>
          <a:stretch>
            <a:fillRect/>
          </a:stretch>
        </p:blipFill>
        <p:spPr>
          <a:xfrm>
            <a:off x="297575" y="810161"/>
            <a:ext cx="8354286" cy="2590800"/>
          </a:xfrm>
          <a:prstGeom prst="rect">
            <a:avLst/>
          </a:prstGeom>
        </p:spPr>
      </p:pic>
      <p:sp>
        <p:nvSpPr>
          <p:cNvPr id="8" name="TextBox 7">
            <a:extLst>
              <a:ext uri="{FF2B5EF4-FFF2-40B4-BE49-F238E27FC236}">
                <a16:creationId xmlns:a16="http://schemas.microsoft.com/office/drawing/2014/main" id="{A49BFC1B-E65A-32BF-EBD9-9C6F05060532}"/>
              </a:ext>
            </a:extLst>
          </p:cNvPr>
          <p:cNvSpPr txBox="1"/>
          <p:nvPr/>
        </p:nvSpPr>
        <p:spPr>
          <a:xfrm>
            <a:off x="7999413" y="6492388"/>
            <a:ext cx="1219200" cy="307777"/>
          </a:xfrm>
          <a:prstGeom prst="rect">
            <a:avLst/>
          </a:prstGeom>
          <a:noFill/>
        </p:spPr>
        <p:txBody>
          <a:bodyPr wrap="square" lIns="91440" tIns="45720" rIns="91440" bIns="45720" rtlCol="0" anchor="t">
            <a:spAutoFit/>
          </a:bodyPr>
          <a:lstStyle/>
          <a:p>
            <a:r>
              <a:rPr lang="en-US" sz="1400" b="1" dirty="0"/>
              <a:t>Fig. 12.</a:t>
            </a:r>
            <a:r>
              <a:rPr lang="en-US" sz="1400" b="1" i="0" u="none" strike="noStrike" baseline="0" dirty="0">
                <a:solidFill>
                  <a:srgbClr val="211D1E"/>
                </a:solidFill>
                <a:latin typeface="MBCOLB+GillSans"/>
              </a:rPr>
              <a:t>B2.2</a:t>
            </a:r>
            <a:r>
              <a:rPr lang="en-US" sz="1400" i="0" u="none" strike="noStrike" baseline="0" dirty="0">
                <a:solidFill>
                  <a:srgbClr val="211D1E"/>
                </a:solidFill>
                <a:latin typeface="MBCOLB+GillSans"/>
              </a:rPr>
              <a:t>. </a:t>
            </a:r>
            <a:endParaRPr lang="en-US" sz="1400" dirty="0">
              <a:solidFill>
                <a:schemeClr val="bg1"/>
              </a:solidFill>
              <a:latin typeface="Calibri"/>
              <a:cs typeface="Calibri"/>
            </a:endParaRPr>
          </a:p>
        </p:txBody>
      </p:sp>
    </p:spTree>
    <p:extLst>
      <p:ext uri="{BB962C8B-B14F-4D97-AF65-F5344CB8AC3E}">
        <p14:creationId xmlns:p14="http://schemas.microsoft.com/office/powerpoint/2010/main" val="12552144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614" y="1066800"/>
            <a:ext cx="3318386"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99211" y="2483443"/>
            <a:ext cx="143161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136E-176W, 32-42N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Calibri"/>
              </a:rPr>
              <a:t>Deser et al. </a:t>
            </a:r>
            <a:r>
              <a:rPr lang="en-US" sz="1200">
                <a:solidFill>
                  <a:prstClr val="black"/>
                </a:solidFill>
                <a:latin typeface="Calibri"/>
              </a:rPr>
              <a:t>1999</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p:cNvSpPr txBox="1"/>
          <p:nvPr/>
        </p:nvSpPr>
        <p:spPr>
          <a:xfrm>
            <a:off x="1570704" y="1066800"/>
            <a:ext cx="177311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Kuroshio Extension</a:t>
            </a:r>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l="22869" t="24324" r="2783" b="52360"/>
          <a:stretch/>
        </p:blipFill>
        <p:spPr bwMode="auto">
          <a:xfrm>
            <a:off x="628317" y="3343180"/>
            <a:ext cx="7958447" cy="2400299"/>
          </a:xfrm>
          <a:prstGeom prst="rect">
            <a:avLst/>
          </a:prstGeom>
          <a:noFill/>
          <a:ln>
            <a:noFill/>
          </a:ln>
        </p:spPr>
      </p:pic>
      <p:sp>
        <p:nvSpPr>
          <p:cNvPr id="7" name="Rectangle 6"/>
          <p:cNvSpPr/>
          <p:nvPr/>
        </p:nvSpPr>
        <p:spPr>
          <a:xfrm>
            <a:off x="1923717" y="4219375"/>
            <a:ext cx="1143000" cy="323954"/>
          </a:xfrm>
          <a:prstGeom prst="rect">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9" name="Straight Connector 8"/>
          <p:cNvCxnSpPr/>
          <p:nvPr/>
        </p:nvCxnSpPr>
        <p:spPr>
          <a:xfrm>
            <a:off x="1909282" y="2840923"/>
            <a:ext cx="300518" cy="1378452"/>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267200" y="1143000"/>
            <a:ext cx="4319564" cy="1446550"/>
          </a:xfrm>
          <a:prstGeom prst="rect">
            <a:avLst/>
          </a:prstGeom>
          <a:noFill/>
          <a:ln>
            <a:solidFill>
              <a:srgbClr val="FFC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33CC"/>
                </a:solidFill>
                <a:effectLst/>
                <a:uLnTx/>
                <a:uFillTx/>
                <a:latin typeface="Calibri"/>
                <a:ea typeface="+mn-ea"/>
                <a:cs typeface="+mn-cs"/>
                <a:sym typeface="Wingdings" panose="05000000000000000000" pitchFamily="2" charset="2"/>
              </a:rPr>
              <a:t>Ocean dynamic effects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SST variability is enhanced and of low frequency in the Kuroshio Extension (&amp; Gulf Stream). </a:t>
            </a:r>
            <a:endParaRPr kumimoji="0" lang="en-US" sz="2800" b="1" i="0" u="none" strike="noStrike" kern="1200" cap="none" spc="0" normalizeH="0" baseline="0" noProof="0" dirty="0">
              <a:ln>
                <a:noFill/>
              </a:ln>
              <a:solidFill>
                <a:srgbClr val="0033CC"/>
              </a:solidFill>
              <a:effectLst/>
              <a:uLnTx/>
              <a:uFillTx/>
              <a:latin typeface="Calibri"/>
              <a:ea typeface="+mn-ea"/>
              <a:cs typeface="+mn-cs"/>
            </a:endParaRPr>
          </a:p>
        </p:txBody>
      </p:sp>
      <p:sp>
        <p:nvSpPr>
          <p:cNvPr id="11" name="TextBox 10"/>
          <p:cNvSpPr txBox="1"/>
          <p:nvPr/>
        </p:nvSpPr>
        <p:spPr>
          <a:xfrm>
            <a:off x="728352" y="5800094"/>
            <a:ext cx="467672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Standard deviation of interannual SST variability</a:t>
            </a:r>
          </a:p>
        </p:txBody>
      </p:sp>
    </p:spTree>
    <p:extLst>
      <p:ext uri="{BB962C8B-B14F-4D97-AF65-F5344CB8AC3E}">
        <p14:creationId xmlns:p14="http://schemas.microsoft.com/office/powerpoint/2010/main" val="3262641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flipV="1">
            <a:off x="1905000" y="1828800"/>
            <a:ext cx="4759285" cy="4571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6867" name="Group 11"/>
          <p:cNvGrpSpPr>
            <a:grpSpLocks/>
          </p:cNvGrpSpPr>
          <p:nvPr/>
        </p:nvGrpSpPr>
        <p:grpSpPr bwMode="auto">
          <a:xfrm>
            <a:off x="103124" y="1296989"/>
            <a:ext cx="3036297" cy="5352136"/>
            <a:chOff x="576" y="288"/>
            <a:chExt cx="2342" cy="3868"/>
          </a:xfrm>
        </p:grpSpPr>
        <p:pic>
          <p:nvPicPr>
            <p:cNvPr id="3687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2096"/>
              <a:ext cx="2342" cy="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 y="288"/>
              <a:ext cx="2342" cy="184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77" name="Text Box 8"/>
            <p:cNvSpPr txBox="1">
              <a:spLocks noChangeArrowheads="1"/>
            </p:cNvSpPr>
            <p:nvPr/>
          </p:nvSpPr>
          <p:spPr bwMode="auto">
            <a:xfrm>
              <a:off x="2304" y="2160"/>
              <a:ext cx="187" cy="1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zh-CN" altLang="en-US" sz="800" b="0" i="0" u="none" strike="noStrike" kern="1200" cap="none" spc="0" normalizeH="0" baseline="0" noProof="0">
                <a:ln>
                  <a:noFill/>
                </a:ln>
                <a:solidFill>
                  <a:srgbClr val="000000"/>
                </a:solidFill>
                <a:effectLst/>
                <a:uLnTx/>
                <a:uFillTx/>
                <a:latin typeface="Times New Roman" pitchFamily="18" charset="0"/>
                <a:ea typeface="SimSun" pitchFamily="2" charset="-122"/>
                <a:cs typeface="+mn-cs"/>
              </a:endParaRPr>
            </a:p>
          </p:txBody>
        </p:sp>
      </p:grpSp>
      <p:pic>
        <p:nvPicPr>
          <p:cNvPr id="36872"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9799"/>
          <a:stretch/>
        </p:blipFill>
        <p:spPr bwMode="auto">
          <a:xfrm>
            <a:off x="3210350" y="3898368"/>
            <a:ext cx="2710683" cy="2685754"/>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73"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8895"/>
          <a:stretch/>
        </p:blipFill>
        <p:spPr bwMode="auto">
          <a:xfrm>
            <a:off x="3210517" y="1341298"/>
            <a:ext cx="2710683" cy="251140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74" name="Text Box 9"/>
          <p:cNvSpPr txBox="1">
            <a:spLocks noChangeArrowheads="1"/>
          </p:cNvSpPr>
          <p:nvPr/>
        </p:nvSpPr>
        <p:spPr bwMode="auto">
          <a:xfrm>
            <a:off x="5543277" y="3886200"/>
            <a:ext cx="297376" cy="2164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zh-CN" altLang="en-US" sz="800" b="0" i="0" u="none" strike="noStrike" kern="1200" cap="none" spc="0" normalizeH="0" baseline="0" noProof="0">
              <a:ln>
                <a:noFill/>
              </a:ln>
              <a:solidFill>
                <a:srgbClr val="000000"/>
              </a:solidFill>
              <a:effectLst/>
              <a:uLnTx/>
              <a:uFillTx/>
              <a:latin typeface="Times New Roman" pitchFamily="18" charset="0"/>
              <a:ea typeface="SimSun" pitchFamily="2" charset="-122"/>
              <a:cs typeface="+mn-cs"/>
            </a:endParaRPr>
          </a:p>
        </p:txBody>
      </p:sp>
      <p:sp>
        <p:nvSpPr>
          <p:cNvPr id="36869" name="Text Box 13"/>
          <p:cNvSpPr txBox="1">
            <a:spLocks noChangeArrowheads="1"/>
          </p:cNvSpPr>
          <p:nvPr/>
        </p:nvSpPr>
        <p:spPr bwMode="auto">
          <a:xfrm>
            <a:off x="430956" y="647679"/>
            <a:ext cx="55388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SimSun" pitchFamily="2" charset="-122"/>
                <a:cs typeface="+mn-cs"/>
              </a:rPr>
              <a:t>Coupled response to NAO forcing </a:t>
            </a:r>
            <a:r>
              <a:rPr kumimoji="0" lang="en-US" altLang="zh-CN" sz="1600" b="0" i="0" u="none" strike="noStrike" kern="1200" cap="none" spc="0" normalizeH="0" baseline="0" noProof="0" dirty="0">
                <a:ln>
                  <a:noFill/>
                </a:ln>
                <a:solidFill>
                  <a:prstClr val="black"/>
                </a:solidFill>
                <a:effectLst/>
                <a:uLnTx/>
                <a:uFillTx/>
                <a:latin typeface="Calibri"/>
                <a:ea typeface="SimSun" pitchFamily="2" charset="-122"/>
                <a:cs typeface="+mn-cs"/>
              </a:rPr>
              <a:t>(Chang et al. 2001, JC)</a:t>
            </a:r>
          </a:p>
        </p:txBody>
      </p:sp>
      <p:sp>
        <p:nvSpPr>
          <p:cNvPr id="36870" name="Rectangle 14"/>
          <p:cNvSpPr>
            <a:spLocks noChangeArrowheads="1"/>
          </p:cNvSpPr>
          <p:nvPr/>
        </p:nvSpPr>
        <p:spPr bwMode="auto">
          <a:xfrm>
            <a:off x="2133325" y="4497389"/>
            <a:ext cx="7631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white"/>
                </a:solidFill>
                <a:effectLst/>
                <a:uLnTx/>
                <a:uFillTx/>
                <a:latin typeface="Arial" charset="0"/>
                <a:ea typeface="SimSun" pitchFamily="2" charset="-122"/>
                <a:cs typeface="+mn-cs"/>
              </a:rPr>
              <a:t>SST</a:t>
            </a:r>
          </a:p>
        </p:txBody>
      </p:sp>
      <p:sp>
        <p:nvSpPr>
          <p:cNvPr id="36871" name="Rectangle 15"/>
          <p:cNvSpPr>
            <a:spLocks noChangeArrowheads="1"/>
          </p:cNvSpPr>
          <p:nvPr/>
        </p:nvSpPr>
        <p:spPr bwMode="auto">
          <a:xfrm>
            <a:off x="4917941" y="4547275"/>
            <a:ext cx="7260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white"/>
                </a:solidFill>
                <a:effectLst/>
                <a:uLnTx/>
                <a:uFillTx/>
                <a:latin typeface="Arial" charset="0"/>
                <a:ea typeface="SimSun" pitchFamily="2" charset="-122"/>
                <a:cs typeface="+mn-cs"/>
              </a:rPr>
              <a:t>SST</a:t>
            </a:r>
          </a:p>
        </p:txBody>
      </p:sp>
      <p:sp>
        <p:nvSpPr>
          <p:cNvPr id="15" name="Rectangle 15"/>
          <p:cNvSpPr>
            <a:spLocks noChangeArrowheads="1"/>
          </p:cNvSpPr>
          <p:nvPr/>
        </p:nvSpPr>
        <p:spPr bwMode="auto">
          <a:xfrm>
            <a:off x="3250637" y="2624118"/>
            <a:ext cx="1295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FF7C80"/>
                </a:solidFill>
                <a:effectLst/>
                <a:uLnTx/>
                <a:uFillTx/>
                <a:latin typeface="Arial" charset="0"/>
                <a:ea typeface="SimSun" pitchFamily="2" charset="-122"/>
                <a:cs typeface="+mn-cs"/>
              </a:rPr>
              <a:t>Coupled</a:t>
            </a:r>
          </a:p>
        </p:txBody>
      </p:sp>
      <p:sp>
        <p:nvSpPr>
          <p:cNvPr id="3" name="TextBox 2"/>
          <p:cNvSpPr txBox="1"/>
          <p:nvPr/>
        </p:nvSpPr>
        <p:spPr>
          <a:xfrm>
            <a:off x="304800" y="76200"/>
            <a:ext cx="860011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33CC"/>
                </a:solidFill>
                <a:effectLst/>
                <a:uLnTx/>
                <a:uFillTx/>
                <a:latin typeface="Calibri"/>
                <a:ea typeface="+mn-ea"/>
                <a:cs typeface="+mn-cs"/>
              </a:rPr>
              <a:t>Extratropical</a:t>
            </a:r>
            <a:r>
              <a:rPr kumimoji="0" lang="en-US" sz="2800" b="1" i="0" u="none" strike="noStrike" kern="1200" cap="none" spc="0" normalizeH="0" baseline="0" noProof="0" dirty="0">
                <a:ln>
                  <a:noFill/>
                </a:ln>
                <a:solidFill>
                  <a:srgbClr val="0033CC"/>
                </a:solidFill>
                <a:effectLst/>
                <a:uLnTx/>
                <a:uFillTx/>
                <a:latin typeface="Calibri"/>
                <a:ea typeface="+mn-ea"/>
                <a:cs typeface="+mn-cs"/>
              </a:rPr>
              <a:t> effect on tropical climate</a:t>
            </a:r>
            <a:r>
              <a:rPr kumimoji="0" lang="en-US" sz="2800" b="0" i="0" u="none" strike="noStrike" kern="1200" cap="none" spc="0" normalizeH="0" baseline="0" noProof="0" dirty="0">
                <a:ln>
                  <a:noFill/>
                </a:ln>
                <a:solidFill>
                  <a:prstClr val="black"/>
                </a:solidFill>
                <a:effectLst/>
                <a:uLnTx/>
                <a:uFillTx/>
                <a:latin typeface="Calibri"/>
                <a:ea typeface="+mn-ea"/>
                <a:cs typeface="+mn-cs"/>
              </a:rPr>
              <a:t>: (1) WES feedback</a:t>
            </a:r>
          </a:p>
        </p:txBody>
      </p:sp>
      <p:sp>
        <p:nvSpPr>
          <p:cNvPr id="4" name="Rectangle 3"/>
          <p:cNvSpPr/>
          <p:nvPr/>
        </p:nvSpPr>
        <p:spPr>
          <a:xfrm>
            <a:off x="388593" y="2624118"/>
            <a:ext cx="116249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CCFFFF"/>
                </a:solidFill>
                <a:effectLst/>
                <a:uLnTx/>
                <a:uFillTx/>
                <a:latin typeface="Arial" charset="0"/>
                <a:ea typeface="SimSun" pitchFamily="2" charset="-122"/>
                <a:cs typeface="+mn-cs"/>
              </a:rPr>
              <a:t>Uncoupled</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FA5E857A-42B2-4BBE-89F2-70D6DA76C53A}"/>
              </a:ext>
            </a:extLst>
          </p:cNvPr>
          <p:cNvGrpSpPr>
            <a:grpSpLocks noChangeAspect="1"/>
          </p:cNvGrpSpPr>
          <p:nvPr/>
        </p:nvGrpSpPr>
        <p:grpSpPr>
          <a:xfrm>
            <a:off x="5991796" y="715316"/>
            <a:ext cx="3346829" cy="2866084"/>
            <a:chOff x="5689551" y="1966934"/>
            <a:chExt cx="3644662" cy="3121135"/>
          </a:xfrm>
        </p:grpSpPr>
        <p:pic>
          <p:nvPicPr>
            <p:cNvPr id="19" name="Picture 3">
              <a:extLst>
                <a:ext uri="{FF2B5EF4-FFF2-40B4-BE49-F238E27FC236}">
                  <a16:creationId xmlns:a16="http://schemas.microsoft.com/office/drawing/2014/main" id="{E4C35EE8-1F93-445C-8EC5-61FF79E56B8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89551" y="1966934"/>
              <a:ext cx="3644662" cy="2580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a:extLst>
                <a:ext uri="{FF2B5EF4-FFF2-40B4-BE49-F238E27FC236}">
                  <a16:creationId xmlns:a16="http://schemas.microsoft.com/office/drawing/2014/main" id="{E3B88B06-B095-4F99-9FFC-D576B3A7BE30}"/>
                </a:ext>
              </a:extLst>
            </p:cNvPr>
            <p:cNvSpPr txBox="1"/>
            <p:nvPr/>
          </p:nvSpPr>
          <p:spPr>
            <a:xfrm>
              <a:off x="6076694" y="4497390"/>
              <a:ext cx="2899393" cy="59067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North Atlantic Oscillation (NAO)</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SLP, </a:t>
              </a:r>
              <a:r>
                <a:rPr kumimoji="0" lang="en-US" sz="1400" b="0" i="0" u="none" strike="noStrike" kern="1200" cap="none" spc="0" normalizeH="0" baseline="0" noProof="0" dirty="0">
                  <a:ln>
                    <a:noFill/>
                  </a:ln>
                  <a:solidFill>
                    <a:prstClr val="black"/>
                  </a:solidFill>
                  <a:effectLst/>
                  <a:highlight>
                    <a:srgbClr val="FFFF00"/>
                  </a:highlight>
                  <a:uLnTx/>
                  <a:uFillTx/>
                  <a:latin typeface="Calibri"/>
                  <a:ea typeface="+mn-ea"/>
                  <a:cs typeface="+mn-cs"/>
                </a:rPr>
                <a:t>SST</a:t>
              </a:r>
              <a:r>
                <a:rPr kumimoji="0" lang="en-US" sz="1400" b="0" i="0" u="none" strike="noStrike" kern="1200" cap="none" spc="0" normalizeH="0" baseline="0" noProof="0" dirty="0">
                  <a:ln>
                    <a:noFill/>
                  </a:ln>
                  <a:solidFill>
                    <a:prstClr val="black"/>
                  </a:solidFill>
                  <a:effectLst/>
                  <a:uLnTx/>
                  <a:uFillTx/>
                  <a:latin typeface="Calibri"/>
                  <a:ea typeface="+mn-ea"/>
                  <a:cs typeface="+mn-cs"/>
                </a:rPr>
                <a:t> &amp; wind</a:t>
              </a:r>
            </a:p>
          </p:txBody>
        </p:sp>
      </p:grpSp>
      <p:sp>
        <p:nvSpPr>
          <p:cNvPr id="22" name="Rectangle 21">
            <a:extLst>
              <a:ext uri="{FF2B5EF4-FFF2-40B4-BE49-F238E27FC236}">
                <a16:creationId xmlns:a16="http://schemas.microsoft.com/office/drawing/2014/main" id="{6912F42B-C9DA-44DF-AB5F-73E8CD8F0CEF}"/>
              </a:ext>
            </a:extLst>
          </p:cNvPr>
          <p:cNvSpPr/>
          <p:nvPr/>
        </p:nvSpPr>
        <p:spPr>
          <a:xfrm>
            <a:off x="6095599" y="3975775"/>
            <a:ext cx="2914166" cy="178510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altLang="zh-CN" sz="1800" b="0" i="0" u="none" strike="noStrike" kern="1200" cap="none" spc="0" normalizeH="0" baseline="0" noProof="0" dirty="0">
                <a:ln>
                  <a:noFill/>
                </a:ln>
                <a:solidFill>
                  <a:srgbClr val="FF0000"/>
                </a:solidFill>
                <a:effectLst/>
                <a:uLnTx/>
                <a:uFillTx/>
                <a:latin typeface="Calibri"/>
                <a:ea typeface="SimSun" pitchFamily="2" charset="-122"/>
                <a:cs typeface="+mn-cs"/>
              </a:rPr>
              <a:t>Coupled</a:t>
            </a:r>
            <a:r>
              <a:rPr kumimoji="0" lang="en-US" altLang="zh-CN" sz="1800" b="0" i="0" u="none" strike="noStrike" kern="1200" cap="none" spc="0" normalizeH="0" baseline="0" noProof="0" dirty="0">
                <a:ln>
                  <a:noFill/>
                </a:ln>
                <a:solidFill>
                  <a:prstClr val="black"/>
                </a:solidFill>
                <a:effectLst/>
                <a:uLnTx/>
                <a:uFillTx/>
                <a:latin typeface="Calibri"/>
                <a:ea typeface="SimSun" pitchFamily="2" charset="-122"/>
                <a:cs typeface="+mn-cs"/>
              </a:rPr>
              <a:t> feedback</a:t>
            </a:r>
          </a:p>
          <a:p>
            <a:pPr marL="168275" marR="0" lvl="0" indent="-168275"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a:ea typeface="SimSun" pitchFamily="2" charset="-122"/>
                <a:cs typeface="+mn-cs"/>
              </a:rPr>
              <a:t>Wind-SST response extends into deep tropics;</a:t>
            </a:r>
          </a:p>
          <a:p>
            <a:pPr marL="168275" marR="0" lvl="0" indent="-168275"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altLang="zh-CN" sz="1800" b="0" i="1" u="none" strike="noStrike" kern="1200" cap="none" spc="0" normalizeH="0" baseline="0" noProof="0" dirty="0">
                <a:ln>
                  <a:noFill/>
                </a:ln>
                <a:solidFill>
                  <a:srgbClr val="FF0000"/>
                </a:solidFill>
                <a:effectLst/>
                <a:uLnTx/>
                <a:uFillTx/>
                <a:latin typeface="Calibri"/>
                <a:ea typeface="SimSun" pitchFamily="2" charset="-122"/>
                <a:cs typeface="+mn-cs"/>
              </a:rPr>
              <a:t>Why </a:t>
            </a:r>
            <a:r>
              <a:rPr kumimoji="0" lang="en-US" altLang="zh-CN" sz="1800" b="0" i="1" u="none" strike="noStrike" kern="1200" cap="none" spc="0" normalizeH="0" baseline="0" noProof="0" dirty="0">
                <a:ln>
                  <a:noFill/>
                </a:ln>
                <a:solidFill>
                  <a:prstClr val="black"/>
                </a:solidFill>
                <a:effectLst/>
                <a:uLnTx/>
                <a:uFillTx/>
                <a:latin typeface="Calibri"/>
                <a:ea typeface="SimSun" pitchFamily="2" charset="-122"/>
                <a:cs typeface="+mn-cs"/>
              </a:rPr>
              <a:t>is</a:t>
            </a:r>
            <a:r>
              <a:rPr kumimoji="0" lang="en-US" altLang="zh-CN" sz="1800" b="0" i="1" u="none" strike="noStrike" kern="1200" cap="none" spc="0" normalizeH="0" baseline="0" noProof="0" dirty="0">
                <a:ln>
                  <a:noFill/>
                </a:ln>
                <a:solidFill>
                  <a:srgbClr val="FF0000"/>
                </a:solidFill>
                <a:effectLst/>
                <a:uLnTx/>
                <a:uFillTx/>
                <a:latin typeface="Calibri"/>
                <a:ea typeface="SimSun" pitchFamily="2" charset="-122"/>
                <a:cs typeface="+mn-cs"/>
              </a:rPr>
              <a:t> </a:t>
            </a:r>
            <a:r>
              <a:rPr kumimoji="0" lang="en-US" altLang="zh-CN" sz="1800" b="0" i="0" u="none" strike="noStrike" kern="1200" cap="none" spc="0" normalizeH="0" baseline="0" noProof="0" dirty="0">
                <a:ln>
                  <a:noFill/>
                </a:ln>
                <a:solidFill>
                  <a:prstClr val="black"/>
                </a:solidFill>
                <a:effectLst/>
                <a:uLnTx/>
                <a:uFillTx/>
                <a:latin typeface="Calibri"/>
                <a:ea typeface="SimSun" pitchFamily="2" charset="-122"/>
                <a:cs typeface="+mn-cs"/>
              </a:rPr>
              <a:t>the </a:t>
            </a:r>
            <a:r>
              <a:rPr kumimoji="0" lang="en-US" altLang="zh-CN" sz="1800" b="0" i="0" u="none" strike="noStrike" kern="1200" cap="none" spc="0" normalizeH="0" baseline="0" noProof="0" dirty="0">
                <a:ln>
                  <a:noFill/>
                </a:ln>
                <a:solidFill>
                  <a:srgbClr val="FF0000"/>
                </a:solidFill>
                <a:effectLst/>
                <a:uLnTx/>
                <a:uFillTx/>
                <a:latin typeface="Calibri"/>
                <a:ea typeface="SimSun" pitchFamily="2" charset="-122"/>
                <a:cs typeface="+mn-cs"/>
              </a:rPr>
              <a:t>meridional mode</a:t>
            </a:r>
            <a:r>
              <a:rPr kumimoji="0" lang="en-US" altLang="zh-CN" sz="1800" b="0" i="0" u="none" strike="noStrike" kern="1200" cap="none" spc="0" normalizeH="0" baseline="0" noProof="0" dirty="0">
                <a:ln>
                  <a:noFill/>
                </a:ln>
                <a:solidFill>
                  <a:prstClr val="black"/>
                </a:solidFill>
                <a:effectLst/>
                <a:uLnTx/>
                <a:uFillTx/>
                <a:latin typeface="Calibri"/>
                <a:ea typeface="SimSun" pitchFamily="2" charset="-122"/>
                <a:cs typeface="+mn-cs"/>
              </a:rPr>
              <a:t> preferentially excited? </a:t>
            </a:r>
            <a:endParaRPr kumimoji="0" lang="en-US" altLang="zh-CN" sz="1800" b="0" i="1" u="none" strike="noStrike" kern="1200" cap="none" spc="0" normalizeH="0" baseline="0" noProof="0" dirty="0">
              <a:ln>
                <a:noFill/>
              </a:ln>
              <a:solidFill>
                <a:srgbClr val="FF0000"/>
              </a:solidFill>
              <a:effectLst/>
              <a:uLnTx/>
              <a:uFillTx/>
              <a:latin typeface="Calibri"/>
              <a:ea typeface="SimSun" pitchFamily="2" charset="-122"/>
              <a:cs typeface="+mn-cs"/>
            </a:endParaRPr>
          </a:p>
        </p:txBody>
      </p:sp>
      <p:sp>
        <p:nvSpPr>
          <p:cNvPr id="2" name="Rectangle 1"/>
          <p:cNvSpPr/>
          <p:nvPr/>
        </p:nvSpPr>
        <p:spPr>
          <a:xfrm>
            <a:off x="3137100" y="1270675"/>
            <a:ext cx="2798808" cy="54102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474CBCD-5222-DAF5-192B-9D467D31AB4D}"/>
                  </a:ext>
                </a:extLst>
              </p:cNvPr>
              <p:cNvSpPr txBox="1"/>
              <p:nvPr/>
            </p:nvSpPr>
            <p:spPr>
              <a:xfrm>
                <a:off x="6168842" y="5927125"/>
                <a:ext cx="2706150" cy="792140"/>
              </a:xfrm>
              <a:prstGeom prst="rect">
                <a:avLst/>
              </a:prstGeom>
              <a:noFill/>
              <a:ln>
                <a:solidFill>
                  <a:srgbClr val="FFC000"/>
                </a:solid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f>
                        <m:fPr>
                          <m:type m:val="lin"/>
                          <m:ctrlP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𝑇</m:t>
                          </m:r>
                          <m:r>
                            <a:rPr kumimoji="0" lang="en-US"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num>
                        <m:den>
                          <m:r>
                            <a:rPr kumimoji="0" lang="en-US"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den>
                      </m:f>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p>
                        <m:sSupPr>
                          <m:ctrlP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p>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p>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ctrlP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𝑏</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6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𝜎</m:t>
                          </m:r>
                        </m:e>
                      </m:d>
                      <m:sSup>
                        <m:sSupPr>
                          <m:ctrlP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e>
                        <m:sup>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p>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m:rPr>
                        <m:sty m:val="p"/>
                      </m:rPr>
                      <a:rPr kumimoji="0" lang="en-US" sz="1600" b="0"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σ</m:t>
                    </m:r>
                  </m:oMath>
                </a14:m>
                <a:r>
                  <a:rPr kumimoji="0" lang="en-US" sz="1600" b="0" i="0" u="none" strike="noStrike" kern="1200" cap="none" spc="0" normalizeH="0" baseline="0" noProof="0" dirty="0">
                    <a:ln>
                      <a:noFill/>
                    </a:ln>
                    <a:solidFill>
                      <a:prstClr val="black"/>
                    </a:solidFill>
                    <a:effectLst/>
                    <a:uLnTx/>
                    <a:uFillTx/>
                    <a:latin typeface="Calibri"/>
                    <a:ea typeface="+mn-ea"/>
                    <a:cs typeface="+mn-cs"/>
                  </a:rPr>
                  <a:t>&gt;0 for anti-symmetric mode </a:t>
                </a:r>
              </a:p>
            </p:txBody>
          </p:sp>
        </mc:Choice>
        <mc:Fallback xmlns="">
          <p:sp>
            <p:nvSpPr>
              <p:cNvPr id="5" name="TextBox 4">
                <a:extLst>
                  <a:ext uri="{FF2B5EF4-FFF2-40B4-BE49-F238E27FC236}">
                    <a16:creationId xmlns:a16="http://schemas.microsoft.com/office/drawing/2014/main" id="{1474CBCD-5222-DAF5-192B-9D467D31AB4D}"/>
                  </a:ext>
                </a:extLst>
              </p:cNvPr>
              <p:cNvSpPr txBox="1">
                <a:spLocks noRot="1" noChangeAspect="1" noMove="1" noResize="1" noEditPoints="1" noAdjustHandles="1" noChangeArrowheads="1" noChangeShapeType="1" noTextEdit="1"/>
              </p:cNvSpPr>
              <p:nvPr/>
            </p:nvSpPr>
            <p:spPr>
              <a:xfrm>
                <a:off x="6168842" y="5927125"/>
                <a:ext cx="2706150" cy="792140"/>
              </a:xfrm>
              <a:prstGeom prst="rect">
                <a:avLst/>
              </a:prstGeom>
              <a:blipFill>
                <a:blip r:embed="rId7"/>
                <a:stretch>
                  <a:fillRect b="-8333"/>
                </a:stretch>
              </a:blipFill>
              <a:ln>
                <a:solidFill>
                  <a:srgbClr val="FFC000"/>
                </a:solidFill>
              </a:ln>
            </p:spPr>
            <p:txBody>
              <a:bodyPr/>
              <a:lstStyle/>
              <a:p>
                <a:r>
                  <a:rPr lang="en-US">
                    <a:noFill/>
                  </a:rPr>
                  <a:t> </a:t>
                </a:r>
              </a:p>
            </p:txBody>
          </p:sp>
        </mc:Fallback>
      </mc:AlternateContent>
    </p:spTree>
    <p:extLst>
      <p:ext uri="{BB962C8B-B14F-4D97-AF65-F5344CB8AC3E}">
        <p14:creationId xmlns:p14="http://schemas.microsoft.com/office/powerpoint/2010/main" val="16296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8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8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4" grpId="0" animBg="1"/>
      <p:bldP spid="36871" grpId="0"/>
      <p:bldP spid="15" grpId="0"/>
      <p:bldP spid="22" grpId="0"/>
      <p:bldP spid="2"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41A69F9-3170-4EE2-A251-84DD583D7607}"/>
              </a:ext>
            </a:extLst>
          </p:cNvPr>
          <p:cNvSpPr/>
          <p:nvPr/>
        </p:nvSpPr>
        <p:spPr>
          <a:xfrm>
            <a:off x="76200" y="5972770"/>
            <a:ext cx="8991599" cy="738664"/>
          </a:xfrm>
          <a:prstGeom prst="rect">
            <a:avLst/>
          </a:prstGeom>
        </p:spPr>
        <p:txBody>
          <a:bodyPr wrap="square" lIns="91440" tIns="45720" rIns="91440" bIns="45720" anchor="t">
            <a:spAutoFit/>
          </a:bodyPr>
          <a:lstStyle/>
          <a:p>
            <a:r>
              <a:rPr lang="en-US" sz="1400" b="1" kern="0" dirty="0">
                <a:latin typeface="Calibri"/>
                <a:ea typeface="SimSun"/>
                <a:cs typeface="Calibri"/>
              </a:rPr>
              <a:t>Fig. 12.9</a:t>
            </a:r>
            <a:r>
              <a:rPr lang="en-US" sz="1400" kern="0" dirty="0">
                <a:latin typeface="Calibri"/>
                <a:ea typeface="SimSun"/>
                <a:cs typeface="Calibri"/>
              </a:rPr>
              <a:t>. (a) Leading EOF and (b) PC of observed ocean temperature averaged in the top 400m (blue), sea surface height variability in an eddy-resolving ocean GCM (black) and a zonally one-dimensional, linear Rossby wave model forced with observed wind stress variability (red). All interannual anomalies averaged in 142-180</a:t>
            </a:r>
            <a:r>
              <a:rPr lang="en-US" sz="1400" kern="0" baseline="30000" dirty="0">
                <a:latin typeface="Calibri"/>
                <a:ea typeface="SimSun"/>
                <a:cs typeface="Calibri"/>
              </a:rPr>
              <a:t>o</a:t>
            </a:r>
            <a:r>
              <a:rPr lang="en-US" sz="1400" kern="0" dirty="0">
                <a:latin typeface="Calibri"/>
                <a:ea typeface="SimSun"/>
                <a:cs typeface="Calibri"/>
              </a:rPr>
              <a:t>E. Taguchi et al. (2007, JC)</a:t>
            </a:r>
            <a:endParaRPr lang="en-US" sz="1400" dirty="0">
              <a:latin typeface="Calibri"/>
              <a:cs typeface="Calibri"/>
            </a:endParaRPr>
          </a:p>
        </p:txBody>
      </p:sp>
      <p:pic>
        <p:nvPicPr>
          <p:cNvPr id="3" name="Picture 3" descr="Chart&#10;&#10;Description automatically generated">
            <a:extLst>
              <a:ext uri="{FF2B5EF4-FFF2-40B4-BE49-F238E27FC236}">
                <a16:creationId xmlns:a16="http://schemas.microsoft.com/office/drawing/2014/main" id="{08501961-B148-415D-81AC-87F24BE76528}"/>
              </a:ext>
            </a:extLst>
          </p:cNvPr>
          <p:cNvPicPr>
            <a:picLocks noChangeAspect="1"/>
          </p:cNvPicPr>
          <p:nvPr/>
        </p:nvPicPr>
        <p:blipFill rotWithShape="1">
          <a:blip r:embed="rId3"/>
          <a:srcRect t="27678" r="444" b="22768"/>
          <a:stretch/>
        </p:blipFill>
        <p:spPr>
          <a:xfrm>
            <a:off x="894024" y="2173189"/>
            <a:ext cx="7337029" cy="3657600"/>
          </a:xfrm>
          <a:prstGeom prst="rect">
            <a:avLst/>
          </a:prstGeom>
        </p:spPr>
      </p:pic>
      <p:sp>
        <p:nvSpPr>
          <p:cNvPr id="4" name="Rectangle 16">
            <a:extLst>
              <a:ext uri="{FF2B5EF4-FFF2-40B4-BE49-F238E27FC236}">
                <a16:creationId xmlns:a16="http://schemas.microsoft.com/office/drawing/2014/main" id="{EC417A79-A76E-B1A9-5E09-40FADE1BD0BA}"/>
              </a:ext>
            </a:extLst>
          </p:cNvPr>
          <p:cNvSpPr>
            <a:spLocks noChangeArrowheads="1"/>
          </p:cNvSpPr>
          <p:nvPr/>
        </p:nvSpPr>
        <p:spPr bwMode="auto">
          <a:xfrm>
            <a:off x="561937" y="-21021"/>
            <a:ext cx="8229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Wind-forced </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Rossby wave dynamics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Gill Sans" charset="0"/>
              </a:rPr>
              <a:t>(Schneider &amp; Miller 2001)</a:t>
            </a:r>
          </a:p>
          <a:p>
            <a:pPr fontAlgn="base">
              <a:spcBef>
                <a:spcPct val="0"/>
              </a:spcBef>
              <a:spcAft>
                <a:spcPct val="0"/>
              </a:spcAft>
              <a:defRPr/>
            </a:pPr>
            <a:r>
              <a:rPr kumimoji="0" lang="en-US" sz="1800" b="0" i="0" u="none" strike="noStrike" kern="1200" cap="none" spc="0" normalizeH="0" baseline="0" noProof="0" dirty="0">
                <a:ln>
                  <a:noFill/>
                </a:ln>
                <a:solidFill>
                  <a:srgbClr val="000000"/>
                </a:solidFill>
                <a:effectLst/>
                <a:uLnTx/>
                <a:uFillTx/>
                <a:latin typeface="Gill Sans"/>
                <a:ea typeface="+mn-ea"/>
                <a:cs typeface="+mn-cs"/>
              </a:rPr>
              <a:t>slow propagation of wind-forced Rossby waves </a:t>
            </a:r>
            <a:r>
              <a:rPr kumimoji="0" lang="en-US" sz="1800" b="0" i="0" u="none" strike="noStrike" kern="1200" cap="none" spc="0" normalizeH="0" baseline="0" noProof="0" dirty="0">
                <a:ln>
                  <a:noFill/>
                </a:ln>
                <a:solidFill>
                  <a:srgbClr val="000000"/>
                </a:solidFill>
                <a:effectLst/>
                <a:uLnTx/>
                <a:uFillTx/>
                <a:latin typeface="Gill Sans"/>
                <a:ea typeface="+mn-ea"/>
                <a:cs typeface="+mn-cs"/>
                <a:sym typeface="Wingdings" panose="05000000000000000000" pitchFamily="2" charset="2"/>
              </a:rPr>
              <a:t></a:t>
            </a:r>
            <a:r>
              <a:rPr kumimoji="0" lang="en-US" sz="1800" b="0" i="0" u="none" strike="noStrike" kern="1200" cap="none" spc="0" normalizeH="0" baseline="0" noProof="0" dirty="0">
                <a:ln>
                  <a:noFill/>
                </a:ln>
                <a:solidFill>
                  <a:srgbClr val="000000"/>
                </a:solidFill>
                <a:effectLst/>
                <a:uLnTx/>
                <a:uFillTx/>
                <a:latin typeface="Gill Sans"/>
                <a:ea typeface="+mn-ea"/>
                <a:cs typeface="+mn-cs"/>
              </a:rPr>
              <a:t> </a:t>
            </a:r>
            <a:r>
              <a:rPr kumimoji="0" lang="en-US" sz="2000" b="0" i="0" u="none" strike="noStrike" kern="1200" cap="none" spc="0" normalizeH="0" baseline="0" noProof="0" dirty="0">
                <a:ln>
                  <a:noFill/>
                </a:ln>
                <a:solidFill>
                  <a:srgbClr val="4F81BD"/>
                </a:solidFill>
                <a:effectLst/>
                <a:uLnTx/>
                <a:uFillTx/>
                <a:latin typeface="Gill Sans"/>
                <a:ea typeface="+mn-ea"/>
                <a:cs typeface="+mn-cs"/>
              </a:rPr>
              <a:t>thermocline variability </a:t>
            </a:r>
            <a:r>
              <a:rPr kumimoji="0" lang="en-US" sz="2000" b="0" i="0" u="none" strike="noStrike" kern="1200" cap="none" spc="0" normalizeH="0" baseline="0" noProof="0" dirty="0">
                <a:ln>
                  <a:noFill/>
                </a:ln>
                <a:solidFill>
                  <a:srgbClr val="000000"/>
                </a:solidFill>
                <a:effectLst/>
                <a:uLnTx/>
                <a:uFillTx/>
                <a:latin typeface="Gill Sans"/>
                <a:ea typeface="+mn-ea"/>
                <a:cs typeface="+mn-cs"/>
              </a:rPr>
              <a:t>in Kuroshio Extension is </a:t>
            </a:r>
            <a:r>
              <a:rPr kumimoji="0" lang="en-US" sz="2000" b="0" i="0" u="none" strike="noStrike" kern="1200" cap="none" spc="0" normalizeH="0" baseline="0" noProof="0" dirty="0">
                <a:ln>
                  <a:noFill/>
                </a:ln>
                <a:solidFill>
                  <a:srgbClr val="4F81BD"/>
                </a:solidFill>
                <a:effectLst/>
                <a:uLnTx/>
                <a:uFillTx/>
                <a:latin typeface="Gill Sans"/>
                <a:ea typeface="+mn-ea"/>
                <a:cs typeface="+mn-cs"/>
              </a:rPr>
              <a:t>predictable </a:t>
            </a:r>
            <a:r>
              <a:rPr kumimoji="0" lang="en-US" sz="1800" b="0" i="0" u="none" strike="noStrike" kern="1200" cap="none" spc="0" normalizeH="0" baseline="0" noProof="0" dirty="0">
                <a:ln>
                  <a:noFill/>
                </a:ln>
                <a:solidFill>
                  <a:srgbClr val="000000"/>
                </a:solidFill>
                <a:effectLst/>
                <a:uLnTx/>
                <a:uFillTx/>
                <a:latin typeface="Gill Sans"/>
                <a:ea typeface="+mn-ea"/>
                <a:cs typeface="+mn-cs"/>
              </a:rPr>
              <a:t>a few years in advance </a:t>
            </a:r>
            <a:r>
              <a:rPr kumimoji="0" lang="en-US" sz="1800" b="0" i="0" u="none" strike="noStrike" kern="1200" cap="none" spc="0" normalizeH="0" baseline="0" noProof="0" dirty="0">
                <a:ln>
                  <a:noFill/>
                </a:ln>
                <a:solidFill>
                  <a:srgbClr val="000000"/>
                </a:solidFill>
                <a:effectLst/>
                <a:uLnTx/>
                <a:uFillTx/>
                <a:latin typeface="Gill Sans"/>
                <a:ea typeface="+mn-ea"/>
                <a:cs typeface="+mn-cs"/>
                <a:sym typeface="Wingdings" pitchFamily="2" charset="2"/>
              </a:rPr>
              <a:t> climate &amp; fisheries applications</a:t>
            </a:r>
            <a:endParaRPr kumimoji="0" lang="en-US" sz="1800" b="0" i="0" u="none" strike="noStrike" kern="1200" cap="none" spc="0" normalizeH="0" baseline="0" noProof="0" dirty="0">
              <a:ln>
                <a:noFill/>
              </a:ln>
              <a:solidFill>
                <a:srgbClr val="000000"/>
              </a:solidFill>
              <a:effectLst/>
              <a:uLnTx/>
              <a:uFillTx/>
              <a:latin typeface="Gill Sans"/>
              <a:ea typeface="+mn-ea"/>
              <a:cs typeface="+mn-cs"/>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Gill Sans" charset="0"/>
            </a:endParaRPr>
          </a:p>
        </p:txBody>
      </p:sp>
      <mc:AlternateContent xmlns:mc="http://schemas.openxmlformats.org/markup-compatibility/2006" xmlns:a14="http://schemas.microsoft.com/office/drawing/2010/main">
        <mc:Choice Requires="a14">
          <p:sp>
            <p:nvSpPr>
              <p:cNvPr id="9" name="Rectangle 22">
                <a:extLst>
                  <a:ext uri="{FF2B5EF4-FFF2-40B4-BE49-F238E27FC236}">
                    <a16:creationId xmlns:a16="http://schemas.microsoft.com/office/drawing/2014/main" id="{CC1D7044-1AB3-205C-AF09-4E80361B204A}"/>
                  </a:ext>
                </a:extLst>
              </p:cNvPr>
              <p:cNvSpPr>
                <a:spLocks noChangeArrowheads="1"/>
              </p:cNvSpPr>
              <p:nvPr/>
            </p:nvSpPr>
            <p:spPr bwMode="auto">
              <a:xfrm>
                <a:off x="5410200" y="2317154"/>
                <a:ext cx="2743200" cy="533400"/>
              </a:xfrm>
              <a:prstGeom prst="rect">
                <a:avLst/>
              </a:prstGeom>
              <a:noFill/>
              <a:ln>
                <a:noFill/>
              </a:ln>
              <a:extLst>
                <a:ext uri="{909E8E84-426E-40DD-AFC4-6F175D3DCCD1}">
                  <a14:hiddenFill>
                    <a:solidFill>
                      <a:srgbClr val="FFFFFF"/>
                    </a:solidFill>
                  </a14:hiddenFill>
                </a:ext>
                <a:ext uri="{91240B29-F687-4F45-9708-019B960494DF}">
                  <a14:hiddenLine w="9525">
                    <a:solidFill>
                      <a:schemeClr val="tx1"/>
                    </a:solidFill>
                    <a:miter lim="800000"/>
                    <a:headEnd/>
                    <a:tailEnd/>
                  </a14:hiddenLine>
                </a:ext>
              </a:extLst>
            </p:spPr>
            <p:txBody>
              <a:bodyPr lIns="0" tIns="0" rIns="0" bIns="0" anchor="b"/>
              <a:lstStyle/>
              <a:p>
                <a:pPr lvl="0" fontAlgn="base">
                  <a:spcBef>
                    <a:spcPct val="0"/>
                  </a:spcBef>
                  <a:spcAft>
                    <a:spcPct val="0"/>
                  </a:spcAft>
                  <a:defRPr/>
                </a:pPr>
                <a14:m>
                  <m:oMath xmlns:m="http://schemas.openxmlformats.org/officeDocument/2006/math">
                    <m:sSub>
                      <m:sSubPr>
                        <m:ctrlPr>
                          <a:rPr lang="en-US" sz="1600" i="1">
                            <a:solidFill>
                              <a:srgbClr val="836967"/>
                            </a:solidFill>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𝑅</m:t>
                        </m:r>
                      </m:sub>
                    </m:sSub>
                  </m:oMath>
                </a14:m>
                <a:r>
                  <a:rPr lang="en-US" sz="1600" dirty="0">
                    <a:latin typeface="Calibri" panose="020F0502020204030204" pitchFamily="34" charset="0"/>
                    <a:cs typeface="Calibri" panose="020F0502020204030204" pitchFamily="34" charset="0"/>
                  </a:rPr>
                  <a:t>: Rossby wave phase speed; </a:t>
                </a:r>
              </a:p>
              <a:p>
                <a:pPr lvl="0" fontAlgn="base">
                  <a:spcBef>
                    <a:spcPct val="0"/>
                  </a:spcBef>
                  <a:spcAft>
                    <a:spcPct val="0"/>
                  </a:spcAft>
                  <a:defRPr/>
                </a:pPr>
                <a14:m>
                  <m:oMath xmlns:m="http://schemas.openxmlformats.org/officeDocument/2006/math">
                    <m:sSub>
                      <m:sSubPr>
                        <m:ctrlPr>
                          <a:rPr lang="en-US" sz="1600" i="1" smtClean="0">
                            <a:solidFill>
                              <a:srgbClr val="836967"/>
                            </a:solidFill>
                            <a:latin typeface="Cambria Math" panose="02040503050406030204" pitchFamily="18" charset="0"/>
                          </a:rPr>
                        </m:ctrlPr>
                      </m:sSubPr>
                      <m:e>
                        <m:r>
                          <a:rPr lang="en-US" sz="1600" i="1">
                            <a:latin typeface="Cambria Math" panose="02040503050406030204" pitchFamily="18" charset="0"/>
                          </a:rPr>
                          <m:t>𝑤</m:t>
                        </m:r>
                      </m:e>
                      <m:sub>
                        <m:r>
                          <a:rPr lang="en-US" sz="1600" i="1">
                            <a:latin typeface="Cambria Math" panose="02040503050406030204" pitchFamily="18" charset="0"/>
                          </a:rPr>
                          <m:t>𝑒</m:t>
                        </m:r>
                      </m:sub>
                    </m:sSub>
                  </m:oMath>
                </a14:m>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ill Sans" charset="0"/>
                  </a:rPr>
                  <a:t>: Ekman pumping</a:t>
                </a:r>
              </a:p>
            </p:txBody>
          </p:sp>
        </mc:Choice>
        <mc:Fallback xmlns="">
          <p:sp>
            <p:nvSpPr>
              <p:cNvPr id="9" name="Rectangle 22">
                <a:extLst>
                  <a:ext uri="{FF2B5EF4-FFF2-40B4-BE49-F238E27FC236}">
                    <a16:creationId xmlns:a16="http://schemas.microsoft.com/office/drawing/2014/main" id="{CC1D7044-1AB3-205C-AF09-4E80361B204A}"/>
                  </a:ext>
                </a:extLst>
              </p:cNvPr>
              <p:cNvSpPr>
                <a:spLocks noRot="1" noChangeAspect="1" noMove="1" noResize="1" noEditPoints="1" noAdjustHandles="1" noChangeArrowheads="1" noChangeShapeType="1" noTextEdit="1"/>
              </p:cNvSpPr>
              <p:nvPr/>
            </p:nvSpPr>
            <p:spPr bwMode="auto">
              <a:xfrm>
                <a:off x="5410200" y="2317154"/>
                <a:ext cx="2743200" cy="533400"/>
              </a:xfrm>
              <a:prstGeom prst="rect">
                <a:avLst/>
              </a:prstGeom>
              <a:blipFill>
                <a:blip r:embed="rId4"/>
                <a:stretch>
                  <a:fillRect l="-2000" t="-3409" b="-2272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386CB6F-343E-4339-40C5-4DE07B218B43}"/>
                  </a:ext>
                </a:extLst>
              </p:cNvPr>
              <p:cNvSpPr txBox="1"/>
              <p:nvPr/>
            </p:nvSpPr>
            <p:spPr>
              <a:xfrm>
                <a:off x="4676737" y="1545429"/>
                <a:ext cx="2885035" cy="6773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836967"/>
                              </a:solidFill>
                              <a:latin typeface="Cambria Math" panose="02040503050406030204" pitchFamily="18" charset="0"/>
                            </a:rPr>
                          </m:ctrlPr>
                        </m:fPr>
                        <m:num>
                          <m:r>
                            <a:rPr lang="en-US">
                              <a:latin typeface="Cambria Math" panose="02040503050406030204" pitchFamily="18" charset="0"/>
                            </a:rPr>
                            <m:t>𝜕</m:t>
                          </m:r>
                          <m:r>
                            <a:rPr lang="en-US" i="1">
                              <a:latin typeface="Cambria Math" panose="02040503050406030204" pitchFamily="18" charset="0"/>
                            </a:rPr>
                            <m:t>𝜂</m:t>
                          </m:r>
                        </m:num>
                        <m:den>
                          <m:r>
                            <a:rPr lang="en-US" i="0">
                              <a:latin typeface="Cambria Math" panose="02040503050406030204" pitchFamily="18" charset="0"/>
                            </a:rPr>
                            <m:t>𝜕</m:t>
                          </m:r>
                          <m:r>
                            <a:rPr lang="en-US" i="1">
                              <a:latin typeface="Cambria Math" panose="02040503050406030204" pitchFamily="18" charset="0"/>
                            </a:rPr>
                            <m:t>𝑡</m:t>
                          </m:r>
                        </m:den>
                      </m:f>
                      <m:r>
                        <a:rPr lang="en-US" b="0" i="0" smtClean="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𝑅</m:t>
                          </m:r>
                        </m:sub>
                      </m:sSub>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m:t>
                          </m:r>
                          <m:r>
                            <a:rPr lang="en-US" i="1">
                              <a:latin typeface="Cambria Math" panose="02040503050406030204" pitchFamily="18" charset="0"/>
                            </a:rPr>
                            <m:t>𝜂</m:t>
                          </m:r>
                        </m:num>
                        <m:den>
                          <m:r>
                            <a:rPr lang="en-US" i="0">
                              <a:latin typeface="Cambria Math" panose="02040503050406030204" pitchFamily="18" charset="0"/>
                            </a:rPr>
                            <m:t>𝜕</m:t>
                          </m:r>
                          <m:r>
                            <a:rPr lang="en-US" i="1">
                              <a:latin typeface="Cambria Math" panose="02040503050406030204" pitchFamily="18" charset="0"/>
                            </a:rPr>
                            <m:t>𝑥</m:t>
                          </m:r>
                        </m:den>
                      </m:f>
                      <m:r>
                        <a:rPr lang="en-US" i="0">
                          <a:latin typeface="Cambria Math" panose="02040503050406030204" pitchFamily="18" charset="0"/>
                        </a:rPr>
                        <m:t>=</m:t>
                      </m:r>
                      <m:r>
                        <a:rPr lang="en-US" b="0" i="0" smtClean="0">
                          <a:latin typeface="Cambria Math" panose="02040503050406030204" pitchFamily="18" charset="0"/>
                        </a:rPr>
                        <m:t>−</m:t>
                      </m:r>
                      <m:f>
                        <m:fPr>
                          <m:ctrlPr>
                            <a:rPr lang="en-US" i="1">
                              <a:solidFill>
                                <a:srgbClr val="836967"/>
                              </a:solidFill>
                              <a:latin typeface="Cambria Math" panose="02040503050406030204" pitchFamily="18" charset="0"/>
                            </a:rPr>
                          </m:ctrlPr>
                        </m:fPr>
                        <m:num>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𝑔</m:t>
                              </m:r>
                            </m:e>
                            <m:sup>
                              <m:r>
                                <a:rPr lang="en-US" i="0">
                                  <a:latin typeface="Cambria Math" panose="02040503050406030204" pitchFamily="18" charset="0"/>
                                </a:rPr>
                                <m:t>′</m:t>
                              </m:r>
                            </m:sup>
                          </m:sSup>
                        </m:num>
                        <m:den>
                          <m:r>
                            <a:rPr lang="en-US" i="1">
                              <a:latin typeface="Cambria Math" panose="02040503050406030204" pitchFamily="18" charset="0"/>
                            </a:rPr>
                            <m:t>𝑔</m:t>
                          </m:r>
                        </m:den>
                      </m:f>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𝑒</m:t>
                          </m:r>
                        </m:sub>
                      </m:sSub>
                      <m:r>
                        <a:rPr lang="en-US" i="0">
                          <a:latin typeface="Cambria Math" panose="02040503050406030204" pitchFamily="18" charset="0"/>
                        </a:rPr>
                        <m:t>−</m:t>
                      </m:r>
                      <m:r>
                        <a:rPr lang="en-US" i="1">
                          <a:latin typeface="Cambria Math" panose="02040503050406030204" pitchFamily="18" charset="0"/>
                        </a:rPr>
                        <m:t>𝜀𝜂</m:t>
                      </m:r>
                    </m:oMath>
                  </m:oMathPara>
                </a14:m>
                <a:endParaRPr lang="en-US" dirty="0"/>
              </a:p>
            </p:txBody>
          </p:sp>
        </mc:Choice>
        <mc:Fallback xmlns="">
          <p:sp>
            <p:nvSpPr>
              <p:cNvPr id="14" name="TextBox 13">
                <a:extLst>
                  <a:ext uri="{FF2B5EF4-FFF2-40B4-BE49-F238E27FC236}">
                    <a16:creationId xmlns:a16="http://schemas.microsoft.com/office/drawing/2014/main" id="{9386CB6F-343E-4339-40C5-4DE07B218B43}"/>
                  </a:ext>
                </a:extLst>
              </p:cNvPr>
              <p:cNvSpPr txBox="1">
                <a:spLocks noRot="1" noChangeAspect="1" noMove="1" noResize="1" noEditPoints="1" noAdjustHandles="1" noChangeArrowheads="1" noChangeShapeType="1" noTextEdit="1"/>
              </p:cNvSpPr>
              <p:nvPr/>
            </p:nvSpPr>
            <p:spPr>
              <a:xfrm>
                <a:off x="4676737" y="1545429"/>
                <a:ext cx="2885035" cy="67736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70501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839200" cy="59093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Hypotheses:</a:t>
            </a:r>
          </a:p>
          <a:p>
            <a:pPr marL="231775" marR="0" lvl="0" indent="-231775" algn="l" defTabSz="9144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1. Memory for variability longer than a month lies in ocean. Yes for ENSO; No for extratropics (decadal NAO)</a:t>
            </a:r>
          </a:p>
          <a:p>
            <a:pPr marL="231775" marR="0" lvl="0" indent="-231775" algn="l" defTabSz="9144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2. Negative SST-wind correlation is indicative of WES feedback. Yes for tropics (Atlantic </a:t>
            </a:r>
            <a:r>
              <a:rPr kumimoji="0" lang="en-US" sz="1800" b="0" i="0" u="none" strike="noStrike" kern="1200" cap="none" spc="0" normalizeH="0" baseline="0" noProof="0" dirty="0" err="1">
                <a:ln>
                  <a:noFill/>
                </a:ln>
                <a:solidFill>
                  <a:prstClr val="black"/>
                </a:solidFill>
                <a:effectLst/>
                <a:uLnTx/>
                <a:uFillTx/>
                <a:latin typeface="Calibri"/>
                <a:ea typeface="SimSun" panose="02010600030101010101" pitchFamily="2" charset="-122"/>
                <a:cs typeface="+mn-cs"/>
              </a:rPr>
              <a:t>meridional</a:t>
            </a: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 mode); No for extratropics (lag cross-correlation as in PDO)</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a:ln>
                  <a:noFill/>
                </a:ln>
                <a:solidFill>
                  <a:srgbClr val="0033CC"/>
                </a:solidFill>
                <a:effectLst/>
                <a:uLnTx/>
                <a:uFillTx/>
                <a:latin typeface="Calibri"/>
                <a:ea typeface="SimSun" panose="02010600030101010101" pitchFamily="2" charset="-122"/>
                <a:cs typeface="+mn-cs"/>
              </a:rPr>
              <a:t>Extratropics</a:t>
            </a:r>
          </a:p>
          <a:p>
            <a:pPr marL="285750" marR="0" lvl="0" indent="-285750" algn="l" defTabSz="914400" rtl="0" eaLnBrk="1" fontAlgn="auto" latinLnBrk="0" hangingPunct="1">
              <a:lnSpc>
                <a:spcPct val="100000"/>
              </a:lnSpc>
              <a:spcBef>
                <a:spcPts val="0"/>
              </a:spcBef>
              <a:spcAft>
                <a:spcPts val="120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Strong internal variability at all timescales organized in space into large-scale modes (e.g., in AGCM runs with climatological SST);</a:t>
            </a:r>
          </a:p>
          <a:p>
            <a:pPr marL="285750" marR="0" lvl="0" indent="-285750" algn="l" defTabSz="914400" rtl="0" eaLnBrk="1" fontAlgn="auto" latinLnBrk="0" hangingPunct="1">
              <a:lnSpc>
                <a:spcPct val="100000"/>
              </a:lnSpc>
              <a:spcBef>
                <a:spcPts val="0"/>
              </a:spcBef>
              <a:spcAft>
                <a:spcPts val="120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Weak atmospheric response to local SST (small ratio of ensemble mean to spread) </a:t>
            </a: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sym typeface="Wingdings" pitchFamily="2" charset="2"/>
              </a:rPr>
              <a:t> trapped in boundary layer under stable stratification; strong horizontal advection &amp; storms;</a:t>
            </a:r>
          </a:p>
          <a:p>
            <a:pPr marL="285750" marR="0" lvl="0" indent="-285750" algn="l" defTabSz="914400" rtl="0" eaLnBrk="1" fontAlgn="auto" latinLnBrk="0" hangingPunct="1">
              <a:lnSpc>
                <a:spcPct val="100000"/>
              </a:lnSpc>
              <a:spcBef>
                <a:spcPts val="0"/>
              </a:spcBef>
              <a:spcAft>
                <a:spcPts val="120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sym typeface="Wingdings" pitchFamily="2" charset="2"/>
              </a:rPr>
              <a:t>Lagged cross-correlation is useful in diagnosing ocean-to-atmosphere feedback.</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err="1">
                <a:ln>
                  <a:noFill/>
                </a:ln>
                <a:solidFill>
                  <a:srgbClr val="0033CC"/>
                </a:solidFill>
                <a:effectLst/>
                <a:uLnTx/>
                <a:uFillTx/>
                <a:latin typeface="Calibri"/>
                <a:ea typeface="SimSun" panose="02010600030101010101" pitchFamily="2" charset="-122"/>
                <a:cs typeface="+mn-cs"/>
                <a:sym typeface="Wingdings" pitchFamily="2" charset="2"/>
              </a:rPr>
              <a:t>Extratropical</a:t>
            </a:r>
            <a:r>
              <a:rPr kumimoji="0" lang="en-US" sz="1800" b="0" i="0" u="none" strike="noStrike" kern="1200" cap="none" spc="0" normalizeH="0" baseline="0" noProof="0" dirty="0">
                <a:ln>
                  <a:noFill/>
                </a:ln>
                <a:solidFill>
                  <a:srgbClr val="0033CC"/>
                </a:solidFill>
                <a:effectLst/>
                <a:uLnTx/>
                <a:uFillTx/>
                <a:latin typeface="Calibri"/>
                <a:ea typeface="SimSun" panose="02010600030101010101" pitchFamily="2" charset="-122"/>
                <a:cs typeface="+mn-cs"/>
                <a:sym typeface="Wingdings" pitchFamily="2" charset="2"/>
              </a:rPr>
              <a:t> </a:t>
            </a: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sym typeface="Wingdings" pitchFamily="2" charset="2"/>
              </a:rPr>
              <a:t>influence on </a:t>
            </a:r>
            <a:r>
              <a:rPr kumimoji="0" lang="en-US" sz="1800" b="0" i="0" u="none" strike="noStrike" kern="1200" cap="none" spc="0" normalizeH="0" baseline="0" noProof="0" dirty="0">
                <a:ln>
                  <a:noFill/>
                </a:ln>
                <a:solidFill>
                  <a:srgbClr val="FF0000"/>
                </a:solidFill>
                <a:effectLst/>
                <a:uLnTx/>
                <a:uFillTx/>
                <a:latin typeface="Calibri"/>
                <a:ea typeface="SimSun" panose="02010600030101010101" pitchFamily="2" charset="-122"/>
                <a:cs typeface="+mn-cs"/>
                <a:sym typeface="Wingdings" pitchFamily="2" charset="2"/>
              </a:rPr>
              <a:t>tropics</a:t>
            </a:r>
          </a:p>
          <a:p>
            <a:pPr marL="285750" marR="0" lvl="0" indent="-285750" algn="l" defTabSz="914400" rtl="0" eaLnBrk="1" fontAlgn="auto" latinLnBrk="0" hangingPunct="1">
              <a:lnSpc>
                <a:spcPct val="100000"/>
              </a:lnSpc>
              <a:spcBef>
                <a:spcPts val="0"/>
              </a:spcBef>
              <a:spcAft>
                <a:spcPts val="120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sym typeface="Wingdings" pitchFamily="2" charset="2"/>
              </a:rPr>
              <a:t>WES mode (NAO  AMM; NPO  PMM); oceanic pathways (e.g., ventilation)</a:t>
            </a:r>
          </a:p>
          <a:p>
            <a:pPr marL="285750" marR="0" lvl="0" indent="-285750" algn="l" defTabSz="914400" rtl="0" eaLnBrk="1" fontAlgn="auto" latinLnBrk="0" hangingPunct="1">
              <a:lnSpc>
                <a:spcPct val="100000"/>
              </a:lnSpc>
              <a:spcBef>
                <a:spcPts val="0"/>
              </a:spcBef>
              <a:spcAft>
                <a:spcPts val="120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sym typeface="Wingdings" pitchFamily="2" charset="2"/>
              </a:rPr>
              <a:t>Balance of cross-equatorial energy transport (Heinrich events connect AMOC to ITCZ)  possible global dynamics of N displaced ITCZ</a:t>
            </a:r>
          </a:p>
        </p:txBody>
      </p:sp>
    </p:spTree>
    <p:extLst>
      <p:ext uri="{BB962C8B-B14F-4D97-AF65-F5344CB8AC3E}">
        <p14:creationId xmlns:p14="http://schemas.microsoft.com/office/powerpoint/2010/main" val="123730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10;&#10;Description automatically generated">
            <a:extLst>
              <a:ext uri="{FF2B5EF4-FFF2-40B4-BE49-F238E27FC236}">
                <a16:creationId xmlns:a16="http://schemas.microsoft.com/office/drawing/2014/main" id="{B7D5B468-5CF4-4642-A9BC-A085C78FC6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48" t="3460" r="2577" b="54155"/>
          <a:stretch/>
        </p:blipFill>
        <p:spPr>
          <a:xfrm>
            <a:off x="76200" y="1828800"/>
            <a:ext cx="4676626" cy="3733800"/>
          </a:xfrm>
          <a:prstGeom prst="rect">
            <a:avLst/>
          </a:prstGeom>
        </p:spPr>
      </p:pic>
      <p:pic>
        <p:nvPicPr>
          <p:cNvPr id="3" name="Picture 2" descr="Chart&#10;&#10;Description automatically generated">
            <a:extLst>
              <a:ext uri="{FF2B5EF4-FFF2-40B4-BE49-F238E27FC236}">
                <a16:creationId xmlns:a16="http://schemas.microsoft.com/office/drawing/2014/main" id="{E6A2C852-A41C-4248-8E16-BA40EC3214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48" t="60634" r="14677" b="12607"/>
          <a:stretch/>
        </p:blipFill>
        <p:spPr>
          <a:xfrm>
            <a:off x="4545874" y="2923523"/>
            <a:ext cx="4293325" cy="2486677"/>
          </a:xfrm>
          <a:prstGeom prst="rect">
            <a:avLst/>
          </a:prstGeom>
        </p:spPr>
      </p:pic>
      <p:cxnSp>
        <p:nvCxnSpPr>
          <p:cNvPr id="5" name="Straight Connector 4">
            <a:extLst>
              <a:ext uri="{FF2B5EF4-FFF2-40B4-BE49-F238E27FC236}">
                <a16:creationId xmlns:a16="http://schemas.microsoft.com/office/drawing/2014/main" id="{BA5816C2-8019-47DD-99B8-B90EEBF8FF33}"/>
              </a:ext>
            </a:extLst>
          </p:cNvPr>
          <p:cNvCxnSpPr/>
          <p:nvPr/>
        </p:nvCxnSpPr>
        <p:spPr>
          <a:xfrm>
            <a:off x="457200" y="3657600"/>
            <a:ext cx="3581400" cy="0"/>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B6CF2538-41D8-45DE-AA41-9C9D1D704B14}"/>
              </a:ext>
            </a:extLst>
          </p:cNvPr>
          <p:cNvCxnSpPr/>
          <p:nvPr/>
        </p:nvCxnSpPr>
        <p:spPr>
          <a:xfrm>
            <a:off x="533400" y="4038600"/>
            <a:ext cx="3581400" cy="0"/>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E2121F61-DC49-4D2B-8668-2ADF4622C9C1}"/>
              </a:ext>
            </a:extLst>
          </p:cNvPr>
          <p:cNvCxnSpPr/>
          <p:nvPr/>
        </p:nvCxnSpPr>
        <p:spPr>
          <a:xfrm>
            <a:off x="533400" y="4419600"/>
            <a:ext cx="3581400" cy="0"/>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62140E26-D908-49FC-A003-4D23323050D3}"/>
              </a:ext>
            </a:extLst>
          </p:cNvPr>
          <p:cNvSpPr txBox="1"/>
          <p:nvPr/>
        </p:nvSpPr>
        <p:spPr>
          <a:xfrm>
            <a:off x="269967" y="381861"/>
            <a:ext cx="427101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8000"/>
                </a:solidFill>
                <a:effectLst/>
                <a:uLnTx/>
                <a:uFillTx/>
                <a:latin typeface="Calibri"/>
                <a:ea typeface="+mn-ea"/>
                <a:cs typeface="+mn-cs"/>
              </a:rPr>
              <a:t>r(T, v) </a:t>
            </a:r>
            <a:r>
              <a:rPr kumimoji="0" lang="en-US" sz="1800" b="0" i="0" u="none" strike="noStrike" kern="1200" cap="none" spc="0" normalizeH="0" baseline="0" noProof="0" dirty="0">
                <a:ln>
                  <a:noFill/>
                </a:ln>
                <a:solidFill>
                  <a:prstClr val="black"/>
                </a:solidFill>
                <a:effectLst/>
                <a:uLnTx/>
                <a:uFillTx/>
                <a:latin typeface="Calibri"/>
                <a:ea typeface="+mn-ea"/>
                <a:cs typeface="+mn-cs"/>
              </a:rPr>
              <a:t>is nearly symmetric in lag at Eq </a:t>
            </a:r>
            <a:r>
              <a:rPr kumimoji="0" lang="en-US" sz="1800" b="0" i="0" u="none" strike="noStrike" kern="1200" cap="none" spc="0" normalizeH="0" baseline="0" noProof="0" dirty="0">
                <a:ln>
                  <a:noFill/>
                </a:ln>
                <a:solidFill>
                  <a:prstClr val="black"/>
                </a:solidFill>
                <a:effectLst/>
                <a:uLnTx/>
                <a:uFillTx/>
                <a:latin typeface="Calibri"/>
                <a:ea typeface="+mn-ea"/>
                <a:cs typeface="+mn-cs"/>
                <a:sym typeface="Wingdings" pitchFamily="2" charset="2"/>
              </a:rPr>
              <a:t> </a:t>
            </a:r>
            <a:r>
              <a:rPr kumimoji="0" lang="en-US" sz="2400" b="0" i="0" u="none" strike="noStrike" kern="1200" cap="none" spc="0" normalizeH="0" baseline="0" noProof="0" dirty="0">
                <a:ln>
                  <a:noFill/>
                </a:ln>
                <a:solidFill>
                  <a:srgbClr val="008000"/>
                </a:solidFill>
                <a:effectLst/>
                <a:uLnTx/>
                <a:uFillTx/>
                <a:latin typeface="Calibri"/>
                <a:ea typeface="+mn-ea"/>
                <a:cs typeface="+mn-cs"/>
                <a:sym typeface="Wingdings" pitchFamily="2" charset="2"/>
              </a:rPr>
              <a:t>coupled w/ positive feedback</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9" name="Straight Arrow Connector 8">
            <a:extLst>
              <a:ext uri="{FF2B5EF4-FFF2-40B4-BE49-F238E27FC236}">
                <a16:creationId xmlns:a16="http://schemas.microsoft.com/office/drawing/2014/main" id="{537C9441-4217-4E60-94AC-986F2AA6A76F}"/>
              </a:ext>
            </a:extLst>
          </p:cNvPr>
          <p:cNvCxnSpPr>
            <a:cxnSpLocks/>
          </p:cNvCxnSpPr>
          <p:nvPr/>
        </p:nvCxnSpPr>
        <p:spPr>
          <a:xfrm>
            <a:off x="4315135" y="914400"/>
            <a:ext cx="2466665" cy="2286000"/>
          </a:xfrm>
          <a:prstGeom prst="straightConnector1">
            <a:avLst/>
          </a:prstGeom>
          <a:ln w="952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TextBox 9">
            <a:extLst>
              <a:ext uri="{FF2B5EF4-FFF2-40B4-BE49-F238E27FC236}">
                <a16:creationId xmlns:a16="http://schemas.microsoft.com/office/drawing/2014/main" id="{E895FED5-49CA-4305-85FB-9A70FF6C62B3}"/>
              </a:ext>
            </a:extLst>
          </p:cNvPr>
          <p:cNvSpPr txBox="1"/>
          <p:nvPr/>
        </p:nvSpPr>
        <p:spPr>
          <a:xfrm>
            <a:off x="4899116" y="1703457"/>
            <a:ext cx="427101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At which latitude are SST and wind most strongly coupled? </a:t>
            </a:r>
          </a:p>
        </p:txBody>
      </p:sp>
      <p:sp>
        <p:nvSpPr>
          <p:cNvPr id="12" name="Rectangle 11">
            <a:extLst>
              <a:ext uri="{FF2B5EF4-FFF2-40B4-BE49-F238E27FC236}">
                <a16:creationId xmlns:a16="http://schemas.microsoft.com/office/drawing/2014/main" id="{82FAAD04-90E2-49F3-ADBF-D36B7C0E3ED0}"/>
              </a:ext>
            </a:extLst>
          </p:cNvPr>
          <p:cNvSpPr>
            <a:spLocks noChangeAspect="1"/>
          </p:cNvSpPr>
          <p:nvPr/>
        </p:nvSpPr>
        <p:spPr>
          <a:xfrm>
            <a:off x="3463026" y="3852235"/>
            <a:ext cx="598241"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10</a:t>
            </a:r>
            <a:r>
              <a:rPr kumimoji="0" lang="en-US" sz="1600" b="0" i="0" u="none" strike="noStrike" kern="1200" cap="none" spc="0" normalizeH="0" baseline="30000" noProof="0" dirty="0">
                <a:ln>
                  <a:noFill/>
                </a:ln>
                <a:solidFill>
                  <a:prstClr val="white"/>
                </a:solidFill>
                <a:effectLst/>
                <a:uLnTx/>
                <a:uFillTx/>
                <a:latin typeface="Calibri"/>
                <a:ea typeface="+mn-ea"/>
                <a:cs typeface="+mn-cs"/>
              </a:rPr>
              <a:t>o</a:t>
            </a:r>
            <a:r>
              <a:rPr kumimoji="0" lang="en-US" sz="1600" b="0" i="0" u="none" strike="noStrike" kern="1200" cap="none" spc="0" normalizeH="0" baseline="0" noProof="0" dirty="0">
                <a:ln>
                  <a:noFill/>
                </a:ln>
                <a:solidFill>
                  <a:prstClr val="white"/>
                </a:solidFill>
                <a:effectLst/>
                <a:uLnTx/>
                <a:uFillTx/>
                <a:latin typeface="Calibri"/>
                <a:ea typeface="+mn-ea"/>
                <a:cs typeface="+mn-cs"/>
              </a:rPr>
              <a:t>N</a:t>
            </a:r>
          </a:p>
        </p:txBody>
      </p:sp>
      <p:sp>
        <p:nvSpPr>
          <p:cNvPr id="14" name="Rectangle 13">
            <a:extLst>
              <a:ext uri="{FF2B5EF4-FFF2-40B4-BE49-F238E27FC236}">
                <a16:creationId xmlns:a16="http://schemas.microsoft.com/office/drawing/2014/main" id="{9F985B4D-EE59-45E0-AD4F-D35F8717DC83}"/>
              </a:ext>
            </a:extLst>
          </p:cNvPr>
          <p:cNvSpPr>
            <a:spLocks noChangeAspect="1"/>
          </p:cNvSpPr>
          <p:nvPr/>
        </p:nvSpPr>
        <p:spPr>
          <a:xfrm>
            <a:off x="3477130" y="3488323"/>
            <a:ext cx="598241"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20</a:t>
            </a:r>
            <a:r>
              <a:rPr kumimoji="0" lang="en-US" sz="1600" b="0" i="0" u="none" strike="noStrike" kern="1200" cap="none" spc="0" normalizeH="0" baseline="30000" noProof="0" dirty="0">
                <a:ln>
                  <a:noFill/>
                </a:ln>
                <a:solidFill>
                  <a:prstClr val="white"/>
                </a:solidFill>
                <a:effectLst/>
                <a:uLnTx/>
                <a:uFillTx/>
                <a:latin typeface="Calibri"/>
                <a:ea typeface="+mn-ea"/>
                <a:cs typeface="+mn-cs"/>
              </a:rPr>
              <a:t>o</a:t>
            </a:r>
            <a:r>
              <a:rPr kumimoji="0" lang="en-US" sz="1600" b="0" i="0" u="none" strike="noStrike" kern="1200" cap="none" spc="0" normalizeH="0" baseline="0" noProof="0" dirty="0">
                <a:ln>
                  <a:noFill/>
                </a:ln>
                <a:solidFill>
                  <a:prstClr val="white"/>
                </a:solidFill>
                <a:effectLst/>
                <a:uLnTx/>
                <a:uFillTx/>
                <a:latin typeface="Calibri"/>
                <a:ea typeface="+mn-ea"/>
                <a:cs typeface="+mn-cs"/>
              </a:rPr>
              <a:t>N</a:t>
            </a:r>
          </a:p>
        </p:txBody>
      </p:sp>
      <p:sp>
        <p:nvSpPr>
          <p:cNvPr id="15" name="Rectangle 14">
            <a:extLst>
              <a:ext uri="{FF2B5EF4-FFF2-40B4-BE49-F238E27FC236}">
                <a16:creationId xmlns:a16="http://schemas.microsoft.com/office/drawing/2014/main" id="{CE424DEF-AB72-4286-9686-864AF9EC87C9}"/>
              </a:ext>
            </a:extLst>
          </p:cNvPr>
          <p:cNvSpPr/>
          <p:nvPr/>
        </p:nvSpPr>
        <p:spPr>
          <a:xfrm>
            <a:off x="269967" y="5762028"/>
            <a:ext cx="3962400" cy="95410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FIG. 12.6</a:t>
            </a:r>
            <a:r>
              <a:rPr kumimoji="0" lang="en-US" sz="1400" b="0" i="0" u="none" strike="noStrike" kern="1200" cap="none" spc="0" normalizeH="0" baseline="0" noProof="0" dirty="0">
                <a:ln>
                  <a:noFill/>
                </a:ln>
                <a:solidFill>
                  <a:prstClr val="black"/>
                </a:solidFill>
                <a:effectLst/>
                <a:uLnTx/>
                <a:uFillTx/>
                <a:latin typeface="Calibri"/>
                <a:ea typeface="+mn-ea"/>
                <a:cs typeface="+mn-cs"/>
              </a:rPr>
              <a:t>. Correlations between FMA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Veq</a:t>
            </a:r>
            <a:r>
              <a:rPr kumimoji="0" lang="en-US" sz="1400" b="0" i="0" u="none" strike="noStrike" kern="1200" cap="none" spc="0" normalizeH="0" baseline="0" noProof="0" dirty="0">
                <a:ln>
                  <a:noFill/>
                </a:ln>
                <a:solidFill>
                  <a:prstClr val="black"/>
                </a:solidFill>
                <a:effectLst/>
                <a:uLnTx/>
                <a:uFillTx/>
                <a:latin typeface="Calibri"/>
                <a:ea typeface="+mn-ea"/>
                <a:cs typeface="+mn-cs"/>
              </a:rPr>
              <a:t> variability and anomalies in the preceding winter (DJF): SST (color shading) and surface wind (vectors). B</a:t>
            </a:r>
            <a:r>
              <a:rPr kumimoji="0" lang="en-US" sz="1400" b="0" i="0" u="none" strike="noStrike" kern="1200" cap="none" spc="0" normalizeH="0" baseline="0" noProof="0" dirty="0">
                <a:ln>
                  <a:noFill/>
                </a:ln>
                <a:solidFill>
                  <a:srgbClr val="000000"/>
                </a:solidFill>
                <a:effectLst/>
                <a:uLnTx/>
                <a:uFillTx/>
                <a:latin typeface="Calibri"/>
                <a:ea typeface="+mn-ea"/>
                <a:cs typeface="+mn-cs"/>
              </a:rPr>
              <a:t>ased on Amaya et al. (2017)</a:t>
            </a:r>
            <a:endParaRPr kumimoji="0" lang="en-US" sz="14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3" name="Rectangle 12">
            <a:extLst>
              <a:ext uri="{FF2B5EF4-FFF2-40B4-BE49-F238E27FC236}">
                <a16:creationId xmlns:a16="http://schemas.microsoft.com/office/drawing/2014/main" id="{98D34B7F-02A6-6656-BCBD-B88464BDA9CE}"/>
              </a:ext>
            </a:extLst>
          </p:cNvPr>
          <p:cNvSpPr/>
          <p:nvPr/>
        </p:nvSpPr>
        <p:spPr>
          <a:xfrm>
            <a:off x="8155000" y="6550223"/>
            <a:ext cx="1032884" cy="307777"/>
          </a:xfrm>
          <a:prstGeom prst="rect">
            <a:avLst/>
          </a:prstGeom>
        </p:spPr>
        <p:txBody>
          <a:bodyPr wrap="square" lIns="91440" tIns="45720" rIns="91440" bIns="45720" anchor="t">
            <a:spAutoFit/>
          </a:bodyPr>
          <a:lstStyle/>
          <a:p>
            <a:r>
              <a:rPr lang="en-US" sz="1400" b="1" kern="0" dirty="0">
                <a:ea typeface="SimSun"/>
              </a:rPr>
              <a:t>Fig. 12.6</a:t>
            </a:r>
            <a:endParaRPr lang="en-US" sz="1400" dirty="0"/>
          </a:p>
        </p:txBody>
      </p:sp>
    </p:spTree>
    <p:extLst>
      <p:ext uri="{BB962C8B-B14F-4D97-AF65-F5344CB8AC3E}">
        <p14:creationId xmlns:p14="http://schemas.microsoft.com/office/powerpoint/2010/main" val="392815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5A84B5-075F-C951-36F5-0040FE1DD473}"/>
              </a:ext>
            </a:extLst>
          </p:cNvPr>
          <p:cNvPicPr>
            <a:picLocks noChangeAspect="1"/>
          </p:cNvPicPr>
          <p:nvPr/>
        </p:nvPicPr>
        <p:blipFill rotWithShape="1">
          <a:blip r:embed="rId3">
            <a:extLst>
              <a:ext uri="{28A0092B-C50C-407E-A947-70E740481C1C}">
                <a14:useLocalDpi xmlns:a14="http://schemas.microsoft.com/office/drawing/2010/main" val="0"/>
              </a:ext>
            </a:extLst>
          </a:blip>
          <a:srcRect t="31111" b="37778"/>
          <a:stretch/>
        </p:blipFill>
        <p:spPr>
          <a:xfrm>
            <a:off x="0" y="3821665"/>
            <a:ext cx="9269791" cy="2883935"/>
          </a:xfrm>
          <a:prstGeom prst="rect">
            <a:avLst/>
          </a:prstGeom>
        </p:spPr>
      </p:pic>
      <p:sp>
        <p:nvSpPr>
          <p:cNvPr id="12" name="TextBox 11"/>
          <p:cNvSpPr txBox="1"/>
          <p:nvPr/>
        </p:nvSpPr>
        <p:spPr>
          <a:xfrm>
            <a:off x="4648802" y="696555"/>
            <a:ext cx="402264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Pacific Meridional Mode </a:t>
            </a: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(PMM)</a:t>
            </a:r>
            <a:endParaRPr kumimoji="0" lang="en-US" sz="14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endParaRPr>
          </a:p>
        </p:txBody>
      </p:sp>
      <p:sp>
        <p:nvSpPr>
          <p:cNvPr id="17" name="TextBox 16">
            <a:extLst>
              <a:ext uri="{FF2B5EF4-FFF2-40B4-BE49-F238E27FC236}">
                <a16:creationId xmlns:a16="http://schemas.microsoft.com/office/drawing/2014/main" id="{6BA9AE14-5E0C-47B6-966E-3062D9EB5445}"/>
              </a:ext>
            </a:extLst>
          </p:cNvPr>
          <p:cNvSpPr txBox="1"/>
          <p:nvPr/>
        </p:nvSpPr>
        <p:spPr>
          <a:xfrm>
            <a:off x="159177" y="48767"/>
            <a:ext cx="738606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33CC"/>
                </a:solidFill>
                <a:effectLst/>
                <a:uLnTx/>
                <a:uFillTx/>
                <a:latin typeface="Calibri"/>
                <a:ea typeface="SimSun" panose="02010600030101010101" pitchFamily="2" charset="-122"/>
                <a:cs typeface="+mn-cs"/>
              </a:rPr>
              <a:t>Extratropical</a:t>
            </a:r>
            <a:r>
              <a:rPr kumimoji="0" lang="en-US" sz="2400" b="1" i="0" u="none" strike="noStrike" kern="1200" cap="none" spc="0" normalizeH="0" baseline="0" noProof="0" dirty="0">
                <a:ln>
                  <a:noFill/>
                </a:ln>
                <a:solidFill>
                  <a:srgbClr val="0033CC"/>
                </a:solidFill>
                <a:effectLst/>
                <a:uLnTx/>
                <a:uFillTx/>
                <a:latin typeface="Calibri"/>
                <a:ea typeface="SimSun" panose="02010600030101010101" pitchFamily="2" charset="-122"/>
                <a:cs typeface="+mn-cs"/>
              </a:rPr>
              <a:t> effect on tropical climate</a:t>
            </a:r>
            <a:r>
              <a:rPr kumimoji="0" lang="en-US" sz="24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 (1) WES feedback</a:t>
            </a:r>
          </a:p>
        </p:txBody>
      </p:sp>
      <p:sp>
        <p:nvSpPr>
          <p:cNvPr id="24" name="Rectangle 23">
            <a:extLst>
              <a:ext uri="{FF2B5EF4-FFF2-40B4-BE49-F238E27FC236}">
                <a16:creationId xmlns:a16="http://schemas.microsoft.com/office/drawing/2014/main" id="{D46D428F-DBBF-4B41-B8C6-A1DC506168FB}"/>
              </a:ext>
            </a:extLst>
          </p:cNvPr>
          <p:cNvSpPr/>
          <p:nvPr/>
        </p:nvSpPr>
        <p:spPr>
          <a:xfrm>
            <a:off x="30480" y="1621994"/>
            <a:ext cx="2605021" cy="2104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1" name="Picture 20">
            <a:extLst>
              <a:ext uri="{FF2B5EF4-FFF2-40B4-BE49-F238E27FC236}">
                <a16:creationId xmlns:a16="http://schemas.microsoft.com/office/drawing/2014/main" id="{0952CE1F-4AE4-42E3-8DD0-AE9A44E1F6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539" r="218" b="30331"/>
          <a:stretch/>
        </p:blipFill>
        <p:spPr>
          <a:xfrm>
            <a:off x="433225" y="1894605"/>
            <a:ext cx="2276830" cy="1560439"/>
          </a:xfrm>
          <a:prstGeom prst="rect">
            <a:avLst/>
          </a:prstGeom>
        </p:spPr>
      </p:pic>
      <p:sp>
        <p:nvSpPr>
          <p:cNvPr id="22" name="TextBox 21">
            <a:extLst>
              <a:ext uri="{FF2B5EF4-FFF2-40B4-BE49-F238E27FC236}">
                <a16:creationId xmlns:a16="http://schemas.microsoft.com/office/drawing/2014/main" id="{7F75926D-74A3-4ABE-AC62-1780F633BF85}"/>
              </a:ext>
            </a:extLst>
          </p:cNvPr>
          <p:cNvSpPr txBox="1"/>
          <p:nvPr/>
        </p:nvSpPr>
        <p:spPr>
          <a:xfrm flipH="1">
            <a:off x="755096" y="3505499"/>
            <a:ext cx="181548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Chiang &amp; Vimont (2004, JC)</a:t>
            </a:r>
          </a:p>
        </p:txBody>
      </p:sp>
      <p:sp>
        <p:nvSpPr>
          <p:cNvPr id="23" name="TextBox 22">
            <a:extLst>
              <a:ext uri="{FF2B5EF4-FFF2-40B4-BE49-F238E27FC236}">
                <a16:creationId xmlns:a16="http://schemas.microsoft.com/office/drawing/2014/main" id="{F523227C-4A6E-4A2E-90DD-0E9307C2900F}"/>
              </a:ext>
            </a:extLst>
          </p:cNvPr>
          <p:cNvSpPr txBox="1"/>
          <p:nvPr/>
        </p:nvSpPr>
        <p:spPr>
          <a:xfrm>
            <a:off x="755096" y="3075008"/>
            <a:ext cx="43473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SLP</a:t>
            </a:r>
          </a:p>
        </p:txBody>
      </p:sp>
      <p:pic>
        <p:nvPicPr>
          <p:cNvPr id="25" name="Picture 24">
            <a:extLst>
              <a:ext uri="{FF2B5EF4-FFF2-40B4-BE49-F238E27FC236}">
                <a16:creationId xmlns:a16="http://schemas.microsoft.com/office/drawing/2014/main" id="{CB5D84D7-1B91-4B5F-8F38-1A8A39BFA28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11826" y="2564328"/>
            <a:ext cx="1784174" cy="886615"/>
          </a:xfrm>
          <a:prstGeom prst="rect">
            <a:avLst/>
          </a:prstGeom>
          <a:noFill/>
        </p:spPr>
      </p:pic>
      <p:sp>
        <p:nvSpPr>
          <p:cNvPr id="2" name="Oval 1">
            <a:extLst>
              <a:ext uri="{FF2B5EF4-FFF2-40B4-BE49-F238E27FC236}">
                <a16:creationId xmlns:a16="http://schemas.microsoft.com/office/drawing/2014/main" id="{A16C6D47-B853-4544-9632-DC14BB0593C1}"/>
              </a:ext>
            </a:extLst>
          </p:cNvPr>
          <p:cNvSpPr/>
          <p:nvPr/>
        </p:nvSpPr>
        <p:spPr>
          <a:xfrm>
            <a:off x="3409975" y="2705254"/>
            <a:ext cx="1925297" cy="739509"/>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 name="Straight Arrow Connector 3">
            <a:extLst>
              <a:ext uri="{FF2B5EF4-FFF2-40B4-BE49-F238E27FC236}">
                <a16:creationId xmlns:a16="http://schemas.microsoft.com/office/drawing/2014/main" id="{4EC29643-9CBB-4540-A678-B18260BF4308}"/>
              </a:ext>
            </a:extLst>
          </p:cNvPr>
          <p:cNvCxnSpPr>
            <a:cxnSpLocks/>
          </p:cNvCxnSpPr>
          <p:nvPr/>
        </p:nvCxnSpPr>
        <p:spPr>
          <a:xfrm flipV="1">
            <a:off x="4800600" y="3351686"/>
            <a:ext cx="187273" cy="57494"/>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05A2DE5-A5C2-4746-B85E-8DFC271E178D}"/>
              </a:ext>
            </a:extLst>
          </p:cNvPr>
          <p:cNvCxnSpPr>
            <a:cxnSpLocks/>
          </p:cNvCxnSpPr>
          <p:nvPr/>
        </p:nvCxnSpPr>
        <p:spPr>
          <a:xfrm flipH="1">
            <a:off x="3886200" y="2743200"/>
            <a:ext cx="5237" cy="0"/>
          </a:xfrm>
          <a:prstGeom prst="straightConnector1">
            <a:avLst/>
          </a:prstGeom>
          <a:ln w="190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3008370-A0DD-439A-87FA-A0E2916D8188}"/>
              </a:ext>
            </a:extLst>
          </p:cNvPr>
          <p:cNvSpPr txBox="1"/>
          <p:nvPr/>
        </p:nvSpPr>
        <p:spPr>
          <a:xfrm>
            <a:off x="3774008" y="2920976"/>
            <a:ext cx="646011" cy="27699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Calibri"/>
                <a:ea typeface="SimSun" panose="02010600030101010101" pitchFamily="2" charset="-122"/>
                <a:cs typeface="+mn-cs"/>
              </a:rPr>
              <a:t>SLP</a:t>
            </a:r>
            <a:endParaRPr kumimoji="0" lang="en-US" sz="1200" b="0" i="0" u="none" strike="noStrike" kern="1200" cap="none" spc="0" normalizeH="0" baseline="0" noProof="0" dirty="0">
              <a:ln>
                <a:noFill/>
              </a:ln>
              <a:solidFill>
                <a:srgbClr val="0070C0"/>
              </a:solidFill>
              <a:effectLst/>
              <a:uLnTx/>
              <a:uFillTx/>
              <a:latin typeface="Arial" panose="020B0604020202020204" pitchFamily="34" charset="0"/>
              <a:ea typeface="SimSun" panose="02010600030101010101" pitchFamily="2" charset="-122"/>
              <a:cs typeface="+mn-cs"/>
            </a:endParaRPr>
          </a:p>
        </p:txBody>
      </p:sp>
      <p:sp>
        <p:nvSpPr>
          <p:cNvPr id="11" name="TextBox 10"/>
          <p:cNvSpPr txBox="1"/>
          <p:nvPr/>
        </p:nvSpPr>
        <p:spPr>
          <a:xfrm>
            <a:off x="4346412" y="1102565"/>
            <a:ext cx="4418197" cy="923330"/>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excited by winter atmos. v</a:t>
            </a:r>
            <a:r>
              <a:rPr kumimoji="0" lang="en-US" sz="1800" b="0" i="0" u="none" strike="noStrike" kern="1200" cap="none" spc="0" normalizeH="0" baseline="0" noProof="0" dirty="0" err="1">
                <a:ln>
                  <a:noFill/>
                </a:ln>
                <a:solidFill>
                  <a:prstClr val="black"/>
                </a:solidFill>
                <a:effectLst/>
                <a:uLnTx/>
                <a:uFillTx/>
                <a:latin typeface="Calibri"/>
                <a:ea typeface="SimSun" panose="02010600030101010101" pitchFamily="2" charset="-122"/>
                <a:cs typeface="+mn-cs"/>
              </a:rPr>
              <a:t>ariability</a:t>
            </a: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 (NPO);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persists/propagates SW-ward due to WES;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triggers ENSO.</a:t>
            </a:r>
          </a:p>
        </p:txBody>
      </p:sp>
      <p:cxnSp>
        <p:nvCxnSpPr>
          <p:cNvPr id="13" name="Straight Arrow Connector 12"/>
          <p:cNvCxnSpPr>
            <a:cxnSpLocks/>
          </p:cNvCxnSpPr>
          <p:nvPr/>
        </p:nvCxnSpPr>
        <p:spPr>
          <a:xfrm>
            <a:off x="5943600" y="5155128"/>
            <a:ext cx="381000" cy="0"/>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Straight Arrow Connector 30">
            <a:extLst>
              <a:ext uri="{FF2B5EF4-FFF2-40B4-BE49-F238E27FC236}">
                <a16:creationId xmlns:a16="http://schemas.microsoft.com/office/drawing/2014/main" id="{2B066743-411B-20BE-CD00-E61EEB1973CD}"/>
              </a:ext>
            </a:extLst>
          </p:cNvPr>
          <p:cNvCxnSpPr>
            <a:cxnSpLocks/>
          </p:cNvCxnSpPr>
          <p:nvPr/>
        </p:nvCxnSpPr>
        <p:spPr>
          <a:xfrm>
            <a:off x="2855385" y="5155128"/>
            <a:ext cx="381000" cy="0"/>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0" name="TextBox 19">
            <a:extLst>
              <a:ext uri="{FF2B5EF4-FFF2-40B4-BE49-F238E27FC236}">
                <a16:creationId xmlns:a16="http://schemas.microsoft.com/office/drawing/2014/main" id="{9593928B-3554-475A-95FC-FA584E022229}"/>
              </a:ext>
            </a:extLst>
          </p:cNvPr>
          <p:cNvSpPr txBox="1"/>
          <p:nvPr/>
        </p:nvSpPr>
        <p:spPr>
          <a:xfrm flipH="1">
            <a:off x="159176" y="6250456"/>
            <a:ext cx="2979687" cy="5539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66FF"/>
                </a:solidFill>
                <a:effectLst/>
                <a:uLnTx/>
                <a:uFillTx/>
                <a:latin typeface="Calibri"/>
                <a:ea typeface="SimSun" panose="02010600030101010101" pitchFamily="2" charset="-122"/>
                <a:cs typeface="+mn-cs"/>
              </a:rPr>
              <a:t>SLP</a:t>
            </a:r>
            <a:r>
              <a:rPr kumimoji="0" lang="en-US" sz="16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 wind &amp; </a:t>
            </a:r>
            <a:r>
              <a:rPr kumimoji="0" lang="en-US" sz="1600" b="0" i="0" u="none" strike="noStrike" kern="1200" cap="none" spc="0" normalizeH="0" baseline="0" noProof="0" dirty="0">
                <a:ln>
                  <a:noFill/>
                </a:ln>
                <a:solidFill>
                  <a:srgbClr val="C00000"/>
                </a:solidFill>
                <a:effectLst/>
                <a:uLnTx/>
                <a:uFillTx/>
                <a:latin typeface="Calibri"/>
                <a:ea typeface="SimSun" panose="02010600030101010101" pitchFamily="2" charset="-122"/>
                <a:cs typeface="+mn-cs"/>
              </a:rPr>
              <a:t>SST</a:t>
            </a:r>
            <a:r>
              <a:rPr kumimoji="0" lang="en-US" sz="16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 anomalies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in Feb-initialized forecast ensemble</a:t>
            </a:r>
          </a:p>
        </p:txBody>
      </p:sp>
      <p:sp>
        <p:nvSpPr>
          <p:cNvPr id="32" name="TextBox 31">
            <a:extLst>
              <a:ext uri="{FF2B5EF4-FFF2-40B4-BE49-F238E27FC236}">
                <a16:creationId xmlns:a16="http://schemas.microsoft.com/office/drawing/2014/main" id="{88CCCE22-8F7F-054A-0CE3-1A6924FF042C}"/>
              </a:ext>
            </a:extLst>
          </p:cNvPr>
          <p:cNvSpPr txBox="1"/>
          <p:nvPr/>
        </p:nvSpPr>
        <p:spPr>
          <a:xfrm flipH="1">
            <a:off x="580214" y="1586828"/>
            <a:ext cx="210978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a:ea typeface="SimSun" panose="02010600030101010101" pitchFamily="2" charset="-122"/>
                <a:cs typeface="+mn-cs"/>
              </a:rPr>
              <a:t>N Pacific Oscillation </a:t>
            </a:r>
            <a:r>
              <a:rPr kumimoji="0" lang="en-US" sz="14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(DJF)</a:t>
            </a:r>
          </a:p>
        </p:txBody>
      </p:sp>
      <p:sp>
        <p:nvSpPr>
          <p:cNvPr id="26" name="TextBox 25">
            <a:extLst>
              <a:ext uri="{FF2B5EF4-FFF2-40B4-BE49-F238E27FC236}">
                <a16:creationId xmlns:a16="http://schemas.microsoft.com/office/drawing/2014/main" id="{EC983BDB-FD2C-B5FD-960B-742A7F8D07E8}"/>
              </a:ext>
            </a:extLst>
          </p:cNvPr>
          <p:cNvSpPr txBox="1"/>
          <p:nvPr/>
        </p:nvSpPr>
        <p:spPr>
          <a:xfrm>
            <a:off x="5867400" y="5201631"/>
            <a:ext cx="54134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ENSO</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C86BDC46-2290-AA1D-2937-475CEFF8DAEE}"/>
              </a:ext>
            </a:extLst>
          </p:cNvPr>
          <p:cNvSpPr/>
          <p:nvPr/>
        </p:nvSpPr>
        <p:spPr>
          <a:xfrm>
            <a:off x="3027676" y="3989376"/>
            <a:ext cx="2992124" cy="2261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7" name="Straight Arrow Connector 26">
            <a:extLst>
              <a:ext uri="{FF2B5EF4-FFF2-40B4-BE49-F238E27FC236}">
                <a16:creationId xmlns:a16="http://schemas.microsoft.com/office/drawing/2014/main" id="{8D2DBBC8-D324-1D06-12AA-D161B263F509}"/>
              </a:ext>
            </a:extLst>
          </p:cNvPr>
          <p:cNvCxnSpPr>
            <a:cxnSpLocks/>
          </p:cNvCxnSpPr>
          <p:nvPr/>
        </p:nvCxnSpPr>
        <p:spPr>
          <a:xfrm flipV="1">
            <a:off x="1610219" y="3059475"/>
            <a:ext cx="316871" cy="67696"/>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B2D8414-467B-A20A-A863-34A6EBA189D8}"/>
              </a:ext>
            </a:extLst>
          </p:cNvPr>
          <p:cNvSpPr txBox="1"/>
          <p:nvPr/>
        </p:nvSpPr>
        <p:spPr>
          <a:xfrm flipH="1">
            <a:off x="6781800" y="6524904"/>
            <a:ext cx="181548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J. Ma et al. (2017, JC)</a:t>
            </a:r>
          </a:p>
        </p:txBody>
      </p:sp>
      <p:sp>
        <p:nvSpPr>
          <p:cNvPr id="7" name="Rectangle 6">
            <a:extLst>
              <a:ext uri="{FF2B5EF4-FFF2-40B4-BE49-F238E27FC236}">
                <a16:creationId xmlns:a16="http://schemas.microsoft.com/office/drawing/2014/main" id="{613B7FA8-6DFF-D07A-74F0-1045E238C5AE}"/>
              </a:ext>
            </a:extLst>
          </p:cNvPr>
          <p:cNvSpPr/>
          <p:nvPr/>
        </p:nvSpPr>
        <p:spPr>
          <a:xfrm>
            <a:off x="5957530" y="4024595"/>
            <a:ext cx="3186469" cy="2261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3978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par>
                                <p:cTn id="15" presetID="22" presetClass="entr" presetSubtype="2"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right)">
                                      <p:cBhvr>
                                        <p:cTn id="17" dur="500"/>
                                        <p:tgtEl>
                                          <p:spTgt spid="28"/>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right)">
                                      <p:cBhvr>
                                        <p:cTn id="20" dur="500"/>
                                        <p:tgtEl>
                                          <p:spTgt spid="29"/>
                                        </p:tgtEl>
                                      </p:cBhvr>
                                    </p:animEffect>
                                  </p:childTnLst>
                                </p:cTn>
                              </p:par>
                              <p:par>
                                <p:cTn id="21" presetID="1" presetClass="entr" presetSubtype="0"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xit" presetSubtype="8" fill="hold" grpId="0" nodeType="clickEffect">
                                  <p:stCondLst>
                                    <p:cond delay="0"/>
                                  </p:stCondLst>
                                  <p:childTnLst>
                                    <p:animEffect transition="out" filter="wipe(left)">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xit" presetSubtype="8" fill="hold" grpId="0" nodeType="clickEffect">
                                  <p:stCondLst>
                                    <p:cond delay="0"/>
                                  </p:stCondLst>
                                  <p:childTnLst>
                                    <p:animEffect transition="out" filter="wipe(left)">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extBox 11"/>
          <p:cNvSpPr txBox="1"/>
          <p:nvPr/>
        </p:nvSpPr>
        <p:spPr>
          <a:xfrm>
            <a:off x="4648802" y="696555"/>
            <a:ext cx="402264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Pacific Meridional Mode </a:t>
            </a: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(PMM)</a:t>
            </a:r>
            <a:endParaRPr kumimoji="0" lang="en-US" sz="14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endParaRPr>
          </a:p>
        </p:txBody>
      </p:sp>
      <p:sp>
        <p:nvSpPr>
          <p:cNvPr id="17" name="TextBox 16">
            <a:extLst>
              <a:ext uri="{FF2B5EF4-FFF2-40B4-BE49-F238E27FC236}">
                <a16:creationId xmlns:a16="http://schemas.microsoft.com/office/drawing/2014/main" id="{6BA9AE14-5E0C-47B6-966E-3062D9EB5445}"/>
              </a:ext>
            </a:extLst>
          </p:cNvPr>
          <p:cNvSpPr txBox="1"/>
          <p:nvPr/>
        </p:nvSpPr>
        <p:spPr>
          <a:xfrm>
            <a:off x="159177" y="48767"/>
            <a:ext cx="738606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33CC"/>
                </a:solidFill>
                <a:effectLst/>
                <a:uLnTx/>
                <a:uFillTx/>
                <a:latin typeface="Calibri"/>
                <a:ea typeface="SimSun" panose="02010600030101010101" pitchFamily="2" charset="-122"/>
                <a:cs typeface="+mn-cs"/>
              </a:rPr>
              <a:t>Extratropical</a:t>
            </a:r>
            <a:r>
              <a:rPr kumimoji="0" lang="en-US" sz="2400" b="1" i="0" u="none" strike="noStrike" kern="1200" cap="none" spc="0" normalizeH="0" baseline="0" noProof="0" dirty="0">
                <a:ln>
                  <a:noFill/>
                </a:ln>
                <a:solidFill>
                  <a:srgbClr val="0033CC"/>
                </a:solidFill>
                <a:effectLst/>
                <a:uLnTx/>
                <a:uFillTx/>
                <a:latin typeface="Calibri"/>
                <a:ea typeface="SimSun" panose="02010600030101010101" pitchFamily="2" charset="-122"/>
                <a:cs typeface="+mn-cs"/>
              </a:rPr>
              <a:t> effect on tropical climate</a:t>
            </a:r>
            <a:r>
              <a:rPr kumimoji="0" lang="en-US" sz="24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 (1) WES feedback</a:t>
            </a:r>
          </a:p>
        </p:txBody>
      </p:sp>
      <p:sp>
        <p:nvSpPr>
          <p:cNvPr id="24" name="Rectangle 23">
            <a:extLst>
              <a:ext uri="{FF2B5EF4-FFF2-40B4-BE49-F238E27FC236}">
                <a16:creationId xmlns:a16="http://schemas.microsoft.com/office/drawing/2014/main" id="{D46D428F-DBBF-4B41-B8C6-A1DC506168FB}"/>
              </a:ext>
            </a:extLst>
          </p:cNvPr>
          <p:cNvSpPr/>
          <p:nvPr/>
        </p:nvSpPr>
        <p:spPr>
          <a:xfrm>
            <a:off x="30480" y="1621994"/>
            <a:ext cx="2605021" cy="2104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1" name="Picture 20">
            <a:extLst>
              <a:ext uri="{FF2B5EF4-FFF2-40B4-BE49-F238E27FC236}">
                <a16:creationId xmlns:a16="http://schemas.microsoft.com/office/drawing/2014/main" id="{0952CE1F-4AE4-42E3-8DD0-AE9A44E1F680}"/>
              </a:ext>
            </a:extLst>
          </p:cNvPr>
          <p:cNvPicPr>
            <a:picLocks noChangeAspect="1"/>
          </p:cNvPicPr>
          <p:nvPr/>
        </p:nvPicPr>
        <p:blipFill rotWithShape="1">
          <a:blip r:embed="rId2"/>
          <a:srcRect t="6539" r="218" b="30331"/>
          <a:stretch/>
        </p:blipFill>
        <p:spPr>
          <a:xfrm>
            <a:off x="407789" y="1923321"/>
            <a:ext cx="2276830" cy="1560439"/>
          </a:xfrm>
          <a:prstGeom prst="rect">
            <a:avLst/>
          </a:prstGeom>
        </p:spPr>
      </p:pic>
      <p:sp>
        <p:nvSpPr>
          <p:cNvPr id="22" name="TextBox 21">
            <a:extLst>
              <a:ext uri="{FF2B5EF4-FFF2-40B4-BE49-F238E27FC236}">
                <a16:creationId xmlns:a16="http://schemas.microsoft.com/office/drawing/2014/main" id="{7F75926D-74A3-4ABE-AC62-1780F633BF85}"/>
              </a:ext>
            </a:extLst>
          </p:cNvPr>
          <p:cNvSpPr txBox="1"/>
          <p:nvPr/>
        </p:nvSpPr>
        <p:spPr>
          <a:xfrm flipH="1">
            <a:off x="755096" y="3459732"/>
            <a:ext cx="181548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Chiang &amp; </a:t>
            </a:r>
            <a:r>
              <a:rPr kumimoji="0" lang="en-US" sz="1100" b="0" i="0" u="none" strike="noStrike" kern="1200" cap="none" spc="0" normalizeH="0" baseline="0" noProof="0" dirty="0" err="1">
                <a:ln>
                  <a:noFill/>
                </a:ln>
                <a:solidFill>
                  <a:prstClr val="black"/>
                </a:solidFill>
                <a:effectLst/>
                <a:uLnTx/>
                <a:uFillTx/>
                <a:latin typeface="Calibri"/>
                <a:ea typeface="SimSun" panose="02010600030101010101" pitchFamily="2" charset="-122"/>
                <a:cs typeface="+mn-cs"/>
              </a:rPr>
              <a:t>Vimond</a:t>
            </a:r>
            <a:r>
              <a:rPr kumimoji="0" lang="en-US" sz="11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 2004, JC)</a:t>
            </a:r>
          </a:p>
        </p:txBody>
      </p:sp>
      <p:sp>
        <p:nvSpPr>
          <p:cNvPr id="23" name="TextBox 22">
            <a:extLst>
              <a:ext uri="{FF2B5EF4-FFF2-40B4-BE49-F238E27FC236}">
                <a16:creationId xmlns:a16="http://schemas.microsoft.com/office/drawing/2014/main" id="{F523227C-4A6E-4A2E-90DD-0E9307C2900F}"/>
              </a:ext>
            </a:extLst>
          </p:cNvPr>
          <p:cNvSpPr txBox="1"/>
          <p:nvPr/>
        </p:nvSpPr>
        <p:spPr>
          <a:xfrm>
            <a:off x="755096" y="3075008"/>
            <a:ext cx="43473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SLP</a:t>
            </a:r>
          </a:p>
        </p:txBody>
      </p:sp>
      <p:pic>
        <p:nvPicPr>
          <p:cNvPr id="25" name="Picture 24">
            <a:extLst>
              <a:ext uri="{FF2B5EF4-FFF2-40B4-BE49-F238E27FC236}">
                <a16:creationId xmlns:a16="http://schemas.microsoft.com/office/drawing/2014/main" id="{CB5D84D7-1B91-4B5F-8F38-1A8A39BFA2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1826" y="2564328"/>
            <a:ext cx="1784174" cy="886615"/>
          </a:xfrm>
          <a:prstGeom prst="rect">
            <a:avLst/>
          </a:prstGeom>
          <a:noFill/>
        </p:spPr>
      </p:pic>
      <p:sp>
        <p:nvSpPr>
          <p:cNvPr id="2" name="Oval 1">
            <a:extLst>
              <a:ext uri="{FF2B5EF4-FFF2-40B4-BE49-F238E27FC236}">
                <a16:creationId xmlns:a16="http://schemas.microsoft.com/office/drawing/2014/main" id="{A16C6D47-B853-4544-9632-DC14BB0593C1}"/>
              </a:ext>
            </a:extLst>
          </p:cNvPr>
          <p:cNvSpPr/>
          <p:nvPr/>
        </p:nvSpPr>
        <p:spPr>
          <a:xfrm>
            <a:off x="3409975" y="2705254"/>
            <a:ext cx="1925297" cy="739509"/>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 name="Straight Arrow Connector 3">
            <a:extLst>
              <a:ext uri="{FF2B5EF4-FFF2-40B4-BE49-F238E27FC236}">
                <a16:creationId xmlns:a16="http://schemas.microsoft.com/office/drawing/2014/main" id="{4EC29643-9CBB-4540-A678-B18260BF4308}"/>
              </a:ext>
            </a:extLst>
          </p:cNvPr>
          <p:cNvCxnSpPr>
            <a:cxnSpLocks/>
          </p:cNvCxnSpPr>
          <p:nvPr/>
        </p:nvCxnSpPr>
        <p:spPr>
          <a:xfrm flipV="1">
            <a:off x="4800600" y="3351719"/>
            <a:ext cx="187273" cy="57494"/>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05A2DE5-A5C2-4746-B85E-8DFC271E178D}"/>
              </a:ext>
            </a:extLst>
          </p:cNvPr>
          <p:cNvCxnSpPr>
            <a:cxnSpLocks/>
          </p:cNvCxnSpPr>
          <p:nvPr/>
        </p:nvCxnSpPr>
        <p:spPr>
          <a:xfrm flipH="1">
            <a:off x="3886200" y="2743200"/>
            <a:ext cx="5237" cy="0"/>
          </a:xfrm>
          <a:prstGeom prst="straightConnector1">
            <a:avLst/>
          </a:prstGeom>
          <a:ln w="190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3008370-A0DD-439A-87FA-A0E2916D8188}"/>
              </a:ext>
            </a:extLst>
          </p:cNvPr>
          <p:cNvSpPr txBox="1"/>
          <p:nvPr/>
        </p:nvSpPr>
        <p:spPr>
          <a:xfrm>
            <a:off x="3774008" y="2920976"/>
            <a:ext cx="646011" cy="27699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Calibri"/>
                <a:ea typeface="SimSun" panose="02010600030101010101" pitchFamily="2" charset="-122"/>
                <a:cs typeface="+mn-cs"/>
              </a:rPr>
              <a:t>SLP</a:t>
            </a:r>
            <a:endParaRPr kumimoji="0" lang="en-US" sz="1200" b="0" i="0" u="none" strike="noStrike" kern="1200" cap="none" spc="0" normalizeH="0" baseline="0" noProof="0" dirty="0">
              <a:ln>
                <a:noFill/>
              </a:ln>
              <a:solidFill>
                <a:srgbClr val="0070C0"/>
              </a:solidFill>
              <a:effectLst/>
              <a:uLnTx/>
              <a:uFillTx/>
              <a:latin typeface="Arial" panose="020B0604020202020204" pitchFamily="34" charset="0"/>
              <a:ea typeface="SimSun" panose="02010600030101010101" pitchFamily="2" charset="-122"/>
              <a:cs typeface="+mn-cs"/>
            </a:endParaRPr>
          </a:p>
        </p:txBody>
      </p:sp>
      <p:pic>
        <p:nvPicPr>
          <p:cNvPr id="30" name="Picture 4" descr="Chart, surface chart&#10;&#10;Description automatically generated">
            <a:extLst>
              <a:ext uri="{FF2B5EF4-FFF2-40B4-BE49-F238E27FC236}">
                <a16:creationId xmlns:a16="http://schemas.microsoft.com/office/drawing/2014/main" id="{06DB08E8-20C7-9E0A-89E0-4585A3430940}"/>
              </a:ext>
            </a:extLst>
          </p:cNvPr>
          <p:cNvPicPr>
            <a:picLocks noChangeAspect="1"/>
          </p:cNvPicPr>
          <p:nvPr/>
        </p:nvPicPr>
        <p:blipFill rotWithShape="1">
          <a:blip r:embed="rId4"/>
          <a:srcRect l="12906" r="6108" b="361"/>
          <a:stretch/>
        </p:blipFill>
        <p:spPr>
          <a:xfrm>
            <a:off x="-24205" y="3783527"/>
            <a:ext cx="9168205" cy="3074473"/>
          </a:xfrm>
          <a:prstGeom prst="rect">
            <a:avLst/>
          </a:prstGeom>
        </p:spPr>
      </p:pic>
      <p:sp>
        <p:nvSpPr>
          <p:cNvPr id="11" name="TextBox 10"/>
          <p:cNvSpPr txBox="1"/>
          <p:nvPr/>
        </p:nvSpPr>
        <p:spPr>
          <a:xfrm>
            <a:off x="4346412" y="1102565"/>
            <a:ext cx="4418197" cy="923330"/>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excited by winter atmos. v</a:t>
            </a:r>
            <a:r>
              <a:rPr kumimoji="0" lang="en-US" sz="1800" b="0" i="0" u="none" strike="noStrike" kern="1200" cap="none" spc="0" normalizeH="0" baseline="0" noProof="0" dirty="0" err="1">
                <a:ln>
                  <a:noFill/>
                </a:ln>
                <a:solidFill>
                  <a:prstClr val="black"/>
                </a:solidFill>
                <a:effectLst/>
                <a:uLnTx/>
                <a:uFillTx/>
                <a:latin typeface="Calibri"/>
                <a:ea typeface="SimSun" panose="02010600030101010101" pitchFamily="2" charset="-122"/>
                <a:cs typeface="+mn-cs"/>
              </a:rPr>
              <a:t>ariability</a:t>
            </a: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 (NPO);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persists/propagates SW-ward due to WES;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triggers ENSO.</a:t>
            </a:r>
          </a:p>
        </p:txBody>
      </p:sp>
      <p:cxnSp>
        <p:nvCxnSpPr>
          <p:cNvPr id="13" name="Straight Arrow Connector 12"/>
          <p:cNvCxnSpPr>
            <a:cxnSpLocks/>
          </p:cNvCxnSpPr>
          <p:nvPr/>
        </p:nvCxnSpPr>
        <p:spPr>
          <a:xfrm>
            <a:off x="5969911" y="5155128"/>
            <a:ext cx="381000" cy="0"/>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Straight Arrow Connector 30">
            <a:extLst>
              <a:ext uri="{FF2B5EF4-FFF2-40B4-BE49-F238E27FC236}">
                <a16:creationId xmlns:a16="http://schemas.microsoft.com/office/drawing/2014/main" id="{2B066743-411B-20BE-CD00-E61EEB1973CD}"/>
              </a:ext>
            </a:extLst>
          </p:cNvPr>
          <p:cNvCxnSpPr>
            <a:cxnSpLocks/>
          </p:cNvCxnSpPr>
          <p:nvPr/>
        </p:nvCxnSpPr>
        <p:spPr>
          <a:xfrm>
            <a:off x="3004843" y="5155128"/>
            <a:ext cx="381000" cy="0"/>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0" name="TextBox 19">
            <a:extLst>
              <a:ext uri="{FF2B5EF4-FFF2-40B4-BE49-F238E27FC236}">
                <a16:creationId xmlns:a16="http://schemas.microsoft.com/office/drawing/2014/main" id="{9593928B-3554-475A-95FC-FA584E022229}"/>
              </a:ext>
            </a:extLst>
          </p:cNvPr>
          <p:cNvSpPr txBox="1"/>
          <p:nvPr/>
        </p:nvSpPr>
        <p:spPr>
          <a:xfrm flipH="1">
            <a:off x="1199872" y="6250456"/>
            <a:ext cx="19389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SST &amp; wind anomalies</a:t>
            </a:r>
          </a:p>
        </p:txBody>
      </p:sp>
      <p:sp>
        <p:nvSpPr>
          <p:cNvPr id="32" name="TextBox 31">
            <a:extLst>
              <a:ext uri="{FF2B5EF4-FFF2-40B4-BE49-F238E27FC236}">
                <a16:creationId xmlns:a16="http://schemas.microsoft.com/office/drawing/2014/main" id="{88CCCE22-8F7F-054A-0CE3-1A6924FF042C}"/>
              </a:ext>
            </a:extLst>
          </p:cNvPr>
          <p:cNvSpPr txBox="1"/>
          <p:nvPr/>
        </p:nvSpPr>
        <p:spPr>
          <a:xfrm flipH="1">
            <a:off x="580214" y="1586828"/>
            <a:ext cx="210978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a:ea typeface="SimSun" panose="02010600030101010101" pitchFamily="2" charset="-122"/>
                <a:cs typeface="+mn-cs"/>
              </a:rPr>
              <a:t>N Pacific Oscillation </a:t>
            </a:r>
            <a:r>
              <a:rPr kumimoji="0" lang="en-US" sz="14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(DJF)</a:t>
            </a:r>
          </a:p>
        </p:txBody>
      </p:sp>
      <p:sp>
        <p:nvSpPr>
          <p:cNvPr id="33" name="Rectangle 32">
            <a:extLst>
              <a:ext uri="{FF2B5EF4-FFF2-40B4-BE49-F238E27FC236}">
                <a16:creationId xmlns:a16="http://schemas.microsoft.com/office/drawing/2014/main" id="{DF25F468-B15F-B482-47D5-2E70440CCC05}"/>
              </a:ext>
            </a:extLst>
          </p:cNvPr>
          <p:cNvSpPr/>
          <p:nvPr/>
        </p:nvSpPr>
        <p:spPr>
          <a:xfrm>
            <a:off x="8155000" y="6550223"/>
            <a:ext cx="1032884" cy="307777"/>
          </a:xfrm>
          <a:prstGeom prst="rect">
            <a:avLst/>
          </a:prstGeom>
        </p:spPr>
        <p:txBody>
          <a:bodyPr wrap="square" lIns="91440" tIns="45720" rIns="91440" bIns="45720" anchor="t">
            <a:spAutoFit/>
          </a:bodyPr>
          <a:lstStyle/>
          <a:p>
            <a:r>
              <a:rPr lang="en-US" sz="1400" b="1" kern="0" dirty="0">
                <a:ea typeface="SimSun"/>
              </a:rPr>
              <a:t>Fig. 12.13</a:t>
            </a:r>
            <a:endParaRPr lang="en-US" sz="1400" dirty="0"/>
          </a:p>
        </p:txBody>
      </p:sp>
    </p:spTree>
    <p:extLst>
      <p:ext uri="{BB962C8B-B14F-4D97-AF65-F5344CB8AC3E}">
        <p14:creationId xmlns:p14="http://schemas.microsoft.com/office/powerpoint/2010/main" val="167863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par>
                                <p:cTn id="14" presetID="22" presetClass="entr" presetSubtype="2"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par>
                                <p:cTn id="17" presetID="22" presetClass="entr" presetSubtype="2"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right)">
                                      <p:cBhvr>
                                        <p:cTn id="19" dur="500"/>
                                        <p:tgtEl>
                                          <p:spTgt spid="28"/>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right)">
                                      <p:cBhvr>
                                        <p:cTn id="22" dur="500"/>
                                        <p:tgtEl>
                                          <p:spTgt spid="29"/>
                                        </p:tgtEl>
                                      </p:cBhvr>
                                    </p:animEffect>
                                  </p:childTnLst>
                                </p:cTn>
                              </p:par>
                              <p:par>
                                <p:cTn id="23" presetID="1" presetClass="entr" presetSubtype="0" fill="hold" nodeType="with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E86C0F74-B97E-484D-9CED-9E7884EC7889}"/>
              </a:ext>
            </a:extLst>
          </p:cNvPr>
          <p:cNvSpPr/>
          <p:nvPr/>
        </p:nvSpPr>
        <p:spPr>
          <a:xfrm>
            <a:off x="1524000" y="5334000"/>
            <a:ext cx="6301057" cy="954107"/>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Calibri"/>
                <a:ea typeface="+mn-ea"/>
                <a:cs typeface="Calibri"/>
              </a:rPr>
              <a:t>Fig. 6.12</a:t>
            </a:r>
            <a:r>
              <a:rPr kumimoji="0" lang="en-US" altLang="en-US" sz="1400" b="0" i="0" u="none" strike="noStrike" kern="1200" cap="none" spc="0" normalizeH="0" baseline="0" noProof="0" dirty="0">
                <a:ln>
                  <a:noFill/>
                </a:ln>
                <a:solidFill>
                  <a:prstClr val="black"/>
                </a:solidFill>
                <a:effectLst/>
                <a:uLnTx/>
                <a:uFillTx/>
                <a:latin typeface="Calibri"/>
                <a:ea typeface="+mn-ea"/>
                <a:cs typeface="Calibri"/>
              </a:rPr>
              <a:t> </a:t>
            </a:r>
            <a:r>
              <a:rPr kumimoji="0" lang="en-US" altLang="zh-CN" sz="1400" b="0" i="0" u="none" strike="noStrike" kern="1200" cap="none" spc="0" normalizeH="0" baseline="0" noProof="0" dirty="0">
                <a:ln>
                  <a:noFill/>
                </a:ln>
                <a:solidFill>
                  <a:prstClr val="black"/>
                </a:solidFill>
                <a:effectLst/>
                <a:uLnTx/>
                <a:uFillTx/>
                <a:latin typeface="Calibri" panose="020F0502020204030204"/>
                <a:ea typeface="等线"/>
                <a:cs typeface="+mn-cs"/>
              </a:rPr>
              <a:t>Regression coefficients of JJA shortwave CRE (green </a:t>
            </a:r>
            <a:r>
              <a:rPr kumimoji="0" lang="zh-CN" altLang="en-US" sz="1400" b="0" i="0" u="none" strike="noStrike" kern="1200" cap="none" spc="0" normalizeH="0" baseline="0" noProof="0" dirty="0">
                <a:ln>
                  <a:noFill/>
                </a:ln>
                <a:solidFill>
                  <a:prstClr val="black"/>
                </a:solidFill>
                <a:effectLst/>
                <a:uLnTx/>
                <a:uFillTx/>
                <a:latin typeface="Calibri" panose="020F0502020204030204"/>
                <a:ea typeface="等线"/>
                <a:cs typeface="+mn-cs"/>
              </a:rPr>
              <a:t>contour</a:t>
            </a:r>
            <a:r>
              <a:rPr kumimoji="0" lang="en-US" altLang="zh-CN" sz="1400" b="0" i="0" u="none" strike="noStrike" kern="1200" cap="none" spc="0" normalizeH="0" baseline="0" noProof="0" dirty="0">
                <a:ln>
                  <a:noFill/>
                </a:ln>
                <a:solidFill>
                  <a:prstClr val="black"/>
                </a:solidFill>
                <a:effectLst/>
                <a:uLnTx/>
                <a:uFillTx/>
                <a:latin typeface="Calibri" panose="020F0502020204030204"/>
                <a:ea typeface="等线"/>
                <a:cs typeface="+mn-cs"/>
              </a:rPr>
              <a:t>s</a:t>
            </a:r>
            <a:r>
              <a:rPr kumimoji="0" lang="zh-CN" altLang="en-US" sz="1400" b="0" i="0" u="none" strike="noStrike" kern="1200" cap="none" spc="0" normalizeH="0" baseline="0" noProof="0" dirty="0">
                <a:ln>
                  <a:noFill/>
                </a:ln>
                <a:solidFill>
                  <a:prstClr val="black"/>
                </a:solidFill>
                <a:effectLst/>
                <a:uLnTx/>
                <a:uFillTx/>
                <a:latin typeface="Calibri" panose="020F0502020204030204"/>
                <a:ea typeface="等线"/>
                <a:cs typeface="+mn-cs"/>
              </a:rPr>
              <a:t> every </a:t>
            </a:r>
            <a:r>
              <a:rPr kumimoji="0" lang="en-US" altLang="zh-CN" sz="1400" b="0" i="0" u="none" strike="noStrike" kern="1200" cap="none" spc="0" normalizeH="0" baseline="0" noProof="0" dirty="0">
                <a:ln>
                  <a:noFill/>
                </a:ln>
                <a:solidFill>
                  <a:prstClr val="black"/>
                </a:solidFill>
                <a:effectLst/>
                <a:uLnTx/>
                <a:uFillTx/>
                <a:latin typeface="Calibri" panose="020F0502020204030204"/>
                <a:ea typeface="等线"/>
                <a:cs typeface="+mn-cs"/>
              </a:rPr>
              <a:t>3</a:t>
            </a:r>
            <a:r>
              <a:rPr kumimoji="0" lang="zh-CN" altLang="en-US" sz="1400" b="0" i="0" u="none" strike="noStrike" kern="1200" cap="none" spc="0" normalizeH="0" baseline="0" noProof="0" dirty="0">
                <a:ln>
                  <a:noFill/>
                </a:ln>
                <a:solidFill>
                  <a:prstClr val="black"/>
                </a:solidFill>
                <a:effectLst/>
                <a:uLnTx/>
                <a:uFillTx/>
                <a:latin typeface="Calibri" panose="020F0502020204030204"/>
                <a:ea typeface="等线"/>
                <a:cs typeface="+mn-cs"/>
              </a:rPr>
              <a:t> </a:t>
            </a:r>
            <a:r>
              <a:rPr kumimoji="0" lang="en-US" altLang="zh-CN" sz="1400" b="0" i="0" u="none" strike="noStrike" kern="1200" cap="none" spc="0" normalizeH="0" baseline="0" noProof="0" dirty="0">
                <a:ln>
                  <a:noFill/>
                </a:ln>
                <a:solidFill>
                  <a:prstClr val="black"/>
                </a:solidFill>
                <a:effectLst/>
                <a:uLnTx/>
                <a:uFillTx/>
                <a:latin typeface="Calibri" panose="020F0502020204030204"/>
                <a:ea typeface="等线"/>
                <a:cs typeface="+mn-cs"/>
              </a:rPr>
              <a:t>W m</a:t>
            </a:r>
            <a:r>
              <a:rPr kumimoji="0" lang="en-US" altLang="zh-CN" sz="1400" b="0" i="0" u="none" strike="noStrike" kern="1200" cap="none" spc="0" normalizeH="0" baseline="30000" noProof="0" dirty="0">
                <a:ln>
                  <a:noFill/>
                </a:ln>
                <a:solidFill>
                  <a:prstClr val="black"/>
                </a:solidFill>
                <a:effectLst/>
                <a:uLnTx/>
                <a:uFillTx/>
                <a:latin typeface="Calibri" panose="020F0502020204030204"/>
                <a:ea typeface="等线"/>
                <a:cs typeface="+mn-cs"/>
              </a:rPr>
              <a:t>-2</a:t>
            </a:r>
            <a:r>
              <a:rPr kumimoji="0" lang="en-US" altLang="zh-CN" sz="1400" b="0" i="0" u="none" strike="noStrike" kern="1200" cap="none" spc="0" normalizeH="0" baseline="0" noProof="0" dirty="0">
                <a:ln>
                  <a:noFill/>
                </a:ln>
                <a:solidFill>
                  <a:prstClr val="black"/>
                </a:solidFill>
                <a:effectLst/>
                <a:uLnTx/>
                <a:uFillTx/>
                <a:latin typeface="Calibri" panose="020F0502020204030204"/>
                <a:ea typeface="等线"/>
                <a:cs typeface="+mn-cs"/>
              </a:rPr>
              <a:t> °C</a:t>
            </a:r>
            <a:r>
              <a:rPr kumimoji="0" lang="en-US" altLang="zh-CN" sz="1400" b="0" i="0" u="none" strike="noStrike" kern="1200" cap="none" spc="0" normalizeH="0" baseline="30000" noProof="0" dirty="0">
                <a:ln>
                  <a:noFill/>
                </a:ln>
                <a:solidFill>
                  <a:prstClr val="black"/>
                </a:solidFill>
                <a:effectLst/>
                <a:uLnTx/>
                <a:uFillTx/>
                <a:latin typeface="Calibri" panose="020F0502020204030204"/>
                <a:ea typeface="等线"/>
                <a:cs typeface="+mn-cs"/>
              </a:rPr>
              <a:t>-1</a:t>
            </a:r>
            <a:r>
              <a:rPr kumimoji="0" lang="en-US" altLang="zh-CN" sz="1400" b="0" i="0" u="none" strike="noStrike" kern="1200" cap="none" spc="0" normalizeH="0" baseline="0" noProof="0" dirty="0">
                <a:ln>
                  <a:noFill/>
                </a:ln>
                <a:solidFill>
                  <a:prstClr val="black"/>
                </a:solidFill>
                <a:effectLst/>
                <a:uLnTx/>
                <a:uFillTx/>
                <a:latin typeface="Calibri" panose="020F0502020204030204"/>
                <a:ea typeface="等线"/>
                <a:cs typeface="+mn-cs"/>
              </a:rPr>
              <a:t>; negative dashed), SST (</a:t>
            </a:r>
            <a:r>
              <a:rPr kumimoji="0" lang="zh-CN" altLang="en-US" sz="1400" b="0" i="0" u="none" strike="noStrike" kern="1200" cap="none" spc="0" normalizeH="0" baseline="0" noProof="0" dirty="0">
                <a:ln>
                  <a:noFill/>
                </a:ln>
                <a:solidFill>
                  <a:prstClr val="black"/>
                </a:solidFill>
                <a:effectLst/>
                <a:uLnTx/>
                <a:uFillTx/>
                <a:latin typeface="Calibri" panose="020F0502020204030204"/>
                <a:ea typeface="等线"/>
                <a:cs typeface="+mn-cs"/>
              </a:rPr>
              <a:t>shading, </a:t>
            </a:r>
            <a:r>
              <a:rPr kumimoji="0" lang="en-US" altLang="zh-CN" sz="1400" b="0" i="0" u="none" strike="noStrike" kern="1200" cap="none" spc="0" normalizeH="0" baseline="30000" noProof="0" dirty="0">
                <a:ln>
                  <a:noFill/>
                </a:ln>
                <a:solidFill>
                  <a:prstClr val="black"/>
                </a:solidFill>
                <a:effectLst/>
                <a:uLnTx/>
                <a:uFillTx/>
                <a:latin typeface="Calibri" panose="020F0502020204030204"/>
                <a:ea typeface="等线"/>
                <a:cs typeface="+mn-cs"/>
              </a:rPr>
              <a:t>o</a:t>
            </a:r>
            <a:r>
              <a:rPr kumimoji="0" lang="zh-CN" altLang="en-US" sz="1400" b="0" i="0" u="none" strike="noStrike" kern="1200" cap="none" spc="0" normalizeH="0" baseline="0" noProof="0" dirty="0">
                <a:ln>
                  <a:noFill/>
                </a:ln>
                <a:solidFill>
                  <a:prstClr val="black"/>
                </a:solidFill>
                <a:effectLst/>
                <a:uLnTx/>
                <a:uFillTx/>
                <a:latin typeface="Calibri" panose="020F0502020204030204"/>
                <a:ea typeface="等线"/>
                <a:cs typeface="+mn-cs"/>
              </a:rPr>
              <a:t>C</a:t>
            </a:r>
            <a:r>
              <a:rPr kumimoji="0" lang="en-US" altLang="zh-CN" sz="1400" b="0" i="0" u="none" strike="noStrike" kern="1200" cap="none" spc="0" normalizeH="0" baseline="0" noProof="0" dirty="0">
                <a:ln>
                  <a:noFill/>
                </a:ln>
                <a:solidFill>
                  <a:prstClr val="black"/>
                </a:solidFill>
                <a:effectLst/>
                <a:uLnTx/>
                <a:uFillTx/>
                <a:latin typeface="Calibri" panose="020F0502020204030204"/>
                <a:ea typeface="等线"/>
                <a:cs typeface="+mn-cs"/>
              </a:rPr>
              <a:t>) and surface wind (vectors, m s</a:t>
            </a:r>
            <a:r>
              <a:rPr kumimoji="0" lang="en-US" altLang="zh-CN" sz="1400" b="0" i="0" u="none" strike="noStrike" kern="1200" cap="none" spc="0" normalizeH="0" baseline="30000" noProof="0" dirty="0">
                <a:ln>
                  <a:noFill/>
                </a:ln>
                <a:solidFill>
                  <a:prstClr val="black"/>
                </a:solidFill>
                <a:effectLst/>
                <a:uLnTx/>
                <a:uFillTx/>
                <a:latin typeface="Calibri" panose="020F0502020204030204"/>
                <a:ea typeface="等线"/>
                <a:cs typeface="+mn-cs"/>
              </a:rPr>
              <a:t>-1</a:t>
            </a:r>
            <a:r>
              <a:rPr kumimoji="0" lang="en-US" altLang="zh-CN" sz="1400" b="0" i="0" u="none" strike="noStrike" kern="1200" cap="none" spc="0" normalizeH="0" baseline="0" noProof="0" dirty="0">
                <a:ln>
                  <a:noFill/>
                </a:ln>
                <a:solidFill>
                  <a:prstClr val="black"/>
                </a:solidFill>
                <a:effectLst/>
                <a:uLnTx/>
                <a:uFillTx/>
                <a:latin typeface="Calibri" panose="020F0502020204030204"/>
                <a:ea typeface="等线"/>
                <a:cs typeface="+mn-cs"/>
              </a:rPr>
              <a:t>) onto seasonal-average SST anomaly in the black box. The thick blue contour highlights the stratus deck (mean cloud cover=0.8). Adapted from Yang et al. (2023).</a:t>
            </a:r>
            <a:endParaRPr kumimoji="0" lang="zh-CN" altLang="en-US" sz="1400" b="0" i="0" u="none" strike="noStrike" kern="1200" cap="none" spc="0" normalizeH="0" baseline="0" noProof="0" dirty="0">
              <a:ln>
                <a:noFill/>
              </a:ln>
              <a:solidFill>
                <a:prstClr val="black"/>
              </a:solidFill>
              <a:effectLst/>
              <a:uLnTx/>
              <a:uFillTx/>
              <a:latin typeface="Calibri" panose="020F0502020204030204"/>
              <a:ea typeface="等线"/>
              <a:cs typeface="+mn-cs"/>
            </a:endParaRPr>
          </a:p>
        </p:txBody>
      </p:sp>
      <p:pic>
        <p:nvPicPr>
          <p:cNvPr id="3" name="图形 2">
            <a:extLst>
              <a:ext uri="{FF2B5EF4-FFF2-40B4-BE49-F238E27FC236}">
                <a16:creationId xmlns:a16="http://schemas.microsoft.com/office/drawing/2014/main" id="{1BC09017-196D-4FCB-A6B4-2425137BF2C5}"/>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49807"/>
          <a:stretch/>
        </p:blipFill>
        <p:spPr>
          <a:xfrm>
            <a:off x="1421471" y="2590800"/>
            <a:ext cx="6301057" cy="2424918"/>
          </a:xfrm>
          <a:prstGeom prst="rect">
            <a:avLst/>
          </a:prstGeom>
        </p:spPr>
      </p:pic>
      <p:sp>
        <p:nvSpPr>
          <p:cNvPr id="2" name="TextBox 1">
            <a:extLst>
              <a:ext uri="{FF2B5EF4-FFF2-40B4-BE49-F238E27FC236}">
                <a16:creationId xmlns:a16="http://schemas.microsoft.com/office/drawing/2014/main" id="{41C036B9-2205-4FCC-151D-11400777BF68}"/>
              </a:ext>
            </a:extLst>
          </p:cNvPr>
          <p:cNvSpPr txBox="1"/>
          <p:nvPr/>
        </p:nvSpPr>
        <p:spPr>
          <a:xfrm>
            <a:off x="2875445" y="1371600"/>
            <a:ext cx="3393108" cy="461665"/>
          </a:xfrm>
          <a:prstGeom prst="rect">
            <a:avLst/>
          </a:prstGeom>
          <a:noFill/>
        </p:spPr>
        <p:txBody>
          <a:bodyPr wrap="none" rtlCol="0">
            <a:spAutoFit/>
          </a:bodyPr>
          <a:lstStyle/>
          <a:p>
            <a:r>
              <a:rPr lang="en-US" sz="2400" dirty="0"/>
              <a:t>Joint </a:t>
            </a:r>
            <a:r>
              <a:rPr lang="en-US" sz="2400" dirty="0">
                <a:solidFill>
                  <a:srgbClr val="00B050"/>
                </a:solidFill>
              </a:rPr>
              <a:t>cloud</a:t>
            </a:r>
            <a:r>
              <a:rPr lang="en-US" sz="2400" dirty="0"/>
              <a:t>-WES feedback</a:t>
            </a:r>
          </a:p>
        </p:txBody>
      </p:sp>
      <p:sp>
        <p:nvSpPr>
          <p:cNvPr id="5" name="TextBox 4">
            <a:extLst>
              <a:ext uri="{FF2B5EF4-FFF2-40B4-BE49-F238E27FC236}">
                <a16:creationId xmlns:a16="http://schemas.microsoft.com/office/drawing/2014/main" id="{59E8591B-3A31-FFF6-1A32-49749DA5DD66}"/>
              </a:ext>
            </a:extLst>
          </p:cNvPr>
          <p:cNvSpPr txBox="1"/>
          <p:nvPr/>
        </p:nvSpPr>
        <p:spPr>
          <a:xfrm>
            <a:off x="7139257" y="2514600"/>
            <a:ext cx="685800" cy="338554"/>
          </a:xfrm>
          <a:prstGeom prst="rect">
            <a:avLst/>
          </a:prstGeom>
          <a:noFill/>
        </p:spPr>
        <p:txBody>
          <a:bodyPr wrap="square">
            <a:spAutoFit/>
          </a:bodyPr>
          <a:lstStyle/>
          <a:p>
            <a:r>
              <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a:cs typeface="+mn-cs"/>
              </a:rPr>
              <a:t>SST</a:t>
            </a:r>
            <a:endParaRPr lang="en-US" sz="1600" dirty="0"/>
          </a:p>
        </p:txBody>
      </p:sp>
      <p:sp>
        <p:nvSpPr>
          <p:cNvPr id="8" name="TextBox 7">
            <a:extLst>
              <a:ext uri="{FF2B5EF4-FFF2-40B4-BE49-F238E27FC236}">
                <a16:creationId xmlns:a16="http://schemas.microsoft.com/office/drawing/2014/main" id="{9FC99689-1A09-914D-73CF-4ACF03DEFBEB}"/>
              </a:ext>
            </a:extLst>
          </p:cNvPr>
          <p:cNvSpPr txBox="1"/>
          <p:nvPr/>
        </p:nvSpPr>
        <p:spPr>
          <a:xfrm>
            <a:off x="1981200" y="2133600"/>
            <a:ext cx="3393108" cy="646331"/>
          </a:xfrm>
          <a:prstGeom prst="rect">
            <a:avLst/>
          </a:prstGeom>
          <a:solidFill>
            <a:schemeClr val="bg1"/>
          </a:solidFill>
        </p:spPr>
        <p:txBody>
          <a:bodyPr wrap="square">
            <a:spAutoFit/>
          </a:bodyPr>
          <a:lstStyle/>
          <a:p>
            <a:pPr marL="174625"/>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a:cs typeface="+mn-cs"/>
              </a:rPr>
              <a:t>JJA </a:t>
            </a:r>
            <a:r>
              <a:rPr kumimoji="0" lang="en-US" altLang="zh-CN" sz="1800" b="0" i="0" u="none" strike="noStrike" kern="1200" cap="none" spc="0" normalizeH="0" baseline="0" noProof="0" dirty="0">
                <a:ln>
                  <a:noFill/>
                </a:ln>
                <a:solidFill>
                  <a:srgbClr val="C00000"/>
                </a:solidFill>
                <a:effectLst/>
                <a:uLnTx/>
                <a:uFillTx/>
                <a:latin typeface="Calibri" panose="020F0502020204030204"/>
                <a:ea typeface="等线"/>
                <a:cs typeface="+mn-cs"/>
              </a:rPr>
              <a:t>SST</a:t>
            </a: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a:cs typeface="+mn-cs"/>
              </a:rPr>
              <a:t>, wind &amp; </a:t>
            </a:r>
          </a:p>
          <a:p>
            <a:pPr marL="174625"/>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a:cs typeface="+mn-cs"/>
              </a:rPr>
              <a:t>shortwave </a:t>
            </a:r>
            <a:r>
              <a:rPr kumimoji="0" lang="en-US" altLang="zh-CN" sz="1800" b="0" i="0" u="none" strike="noStrike" kern="1200" cap="none" spc="0" normalizeH="0" baseline="0" noProof="0" dirty="0">
                <a:ln>
                  <a:noFill/>
                </a:ln>
                <a:solidFill>
                  <a:srgbClr val="00B050"/>
                </a:solidFill>
                <a:effectLst/>
                <a:uLnTx/>
                <a:uFillTx/>
                <a:latin typeface="Calibri" panose="020F0502020204030204"/>
                <a:ea typeface="等线"/>
                <a:cs typeface="+mn-cs"/>
              </a:rPr>
              <a:t>cloud radiative effect </a:t>
            </a:r>
            <a:endParaRPr lang="en-US" dirty="0">
              <a:solidFill>
                <a:srgbClr val="00B050"/>
              </a:solidFill>
            </a:endParaRPr>
          </a:p>
        </p:txBody>
      </p:sp>
    </p:spTree>
    <p:extLst>
      <p:ext uri="{BB962C8B-B14F-4D97-AF65-F5344CB8AC3E}">
        <p14:creationId xmlns:p14="http://schemas.microsoft.com/office/powerpoint/2010/main" val="1510534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938E5E-AC8C-44F2-A795-B0CDC55F7C61}"/>
              </a:ext>
            </a:extLst>
          </p:cNvPr>
          <p:cNvSpPr/>
          <p:nvPr/>
        </p:nvSpPr>
        <p:spPr>
          <a:xfrm>
            <a:off x="1418622" y="4773868"/>
            <a:ext cx="6080901" cy="1600438"/>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panose="020F0502020204030204"/>
                <a:ea typeface="SimSun"/>
                <a:cs typeface="+mn-cs"/>
              </a:rPr>
              <a:t>Fig. 12.21</a:t>
            </a:r>
            <a:r>
              <a:rPr kumimoji="0" lang="en-US" sz="1400" b="0" i="0" u="none" strike="noStrike" kern="0" cap="none" spc="0" normalizeH="0" baseline="0" noProof="0" dirty="0">
                <a:ln>
                  <a:noFill/>
                </a:ln>
                <a:solidFill>
                  <a:prstClr val="black"/>
                </a:solidFill>
                <a:effectLst/>
                <a:uLnTx/>
                <a:uFillTx/>
                <a:latin typeface="Calibri" panose="020F0502020204030204"/>
                <a:ea typeface="SimSun"/>
                <a:cs typeface="+mn-cs"/>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Schematic of extratropical ocean-atmosphere interactions. Atmospheric variability is organized in large-scale spatial patterns and drives ocean variability (yellow curved arrow) with weak feedback from the ocean (gray arrow). Predictability remains to be exploited in slow ocean variables such SST and subsurface temperature. Also shown are the PNA teleconnection from the tropics as well as teleconnections into the tropics through PMM and cross-equatorial energy transport.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3" name="Rectangle 2">
            <a:extLst>
              <a:ext uri="{FF2B5EF4-FFF2-40B4-BE49-F238E27FC236}">
                <a16:creationId xmlns:a16="http://schemas.microsoft.com/office/drawing/2014/main" id="{8EB14E2E-2414-4FA5-AD86-26A2DD08E01C}"/>
              </a:ext>
            </a:extLst>
          </p:cNvPr>
          <p:cNvSpPr/>
          <p:nvPr/>
        </p:nvSpPr>
        <p:spPr>
          <a:xfrm>
            <a:off x="1909747" y="2376121"/>
            <a:ext cx="4721468" cy="122213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1B14783-A17D-46ED-90C5-2373C593AAE8}"/>
              </a:ext>
            </a:extLst>
          </p:cNvPr>
          <p:cNvSpPr/>
          <p:nvPr/>
        </p:nvSpPr>
        <p:spPr>
          <a:xfrm>
            <a:off x="1909746" y="1189159"/>
            <a:ext cx="4721468" cy="1142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Arrow: Curved Up 14">
            <a:extLst>
              <a:ext uri="{FF2B5EF4-FFF2-40B4-BE49-F238E27FC236}">
                <a16:creationId xmlns:a16="http://schemas.microsoft.com/office/drawing/2014/main" id="{5A209B7F-078D-40B4-B5CC-3FBC45A4883E}"/>
              </a:ext>
            </a:extLst>
          </p:cNvPr>
          <p:cNvSpPr/>
          <p:nvPr/>
        </p:nvSpPr>
        <p:spPr>
          <a:xfrm rot="5400000">
            <a:off x="3955275" y="1936927"/>
            <a:ext cx="1007597" cy="425429"/>
          </a:xfrm>
          <a:prstGeom prst="curvedUpArrow">
            <a:avLst/>
          </a:prstGeom>
          <a:solidFill>
            <a:srgbClr val="FFFF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Arrow: Curved Up 3">
            <a:extLst>
              <a:ext uri="{FF2B5EF4-FFF2-40B4-BE49-F238E27FC236}">
                <a16:creationId xmlns:a16="http://schemas.microsoft.com/office/drawing/2014/main" id="{4B655126-F7AD-4C72-BFF4-18416C6941BE}"/>
              </a:ext>
            </a:extLst>
          </p:cNvPr>
          <p:cNvSpPr/>
          <p:nvPr/>
        </p:nvSpPr>
        <p:spPr>
          <a:xfrm rot="5400000" flipH="1" flipV="1">
            <a:off x="5685893" y="1909084"/>
            <a:ext cx="1095521" cy="486975"/>
          </a:xfrm>
          <a:prstGeom prst="curvedUpArrow">
            <a:avLst/>
          </a:prstGeom>
          <a:solidFill>
            <a:schemeClr val="bg2"/>
          </a:solidFill>
          <a:ln>
            <a:prstDash val="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7931BAC-ABC3-4877-B70D-29BCC6408C0A}"/>
              </a:ext>
            </a:extLst>
          </p:cNvPr>
          <p:cNvSpPr txBox="1"/>
          <p:nvPr/>
        </p:nvSpPr>
        <p:spPr>
          <a:xfrm>
            <a:off x="4698509" y="1484820"/>
            <a:ext cx="1346996"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rPr>
              <a:t>Atmos. Var.</a:t>
            </a: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Calibri"/>
            </a:endParaRPr>
          </a:p>
        </p:txBody>
      </p:sp>
      <p:sp>
        <p:nvSpPr>
          <p:cNvPr id="17" name="TextBox 16">
            <a:extLst>
              <a:ext uri="{FF2B5EF4-FFF2-40B4-BE49-F238E27FC236}">
                <a16:creationId xmlns:a16="http://schemas.microsoft.com/office/drawing/2014/main" id="{E35F14B0-0F74-4912-BA11-057C3751667F}"/>
              </a:ext>
            </a:extLst>
          </p:cNvPr>
          <p:cNvSpPr txBox="1"/>
          <p:nvPr/>
        </p:nvSpPr>
        <p:spPr>
          <a:xfrm>
            <a:off x="4871425" y="2378702"/>
            <a:ext cx="1188733"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SST var.</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92D9A56-C8F0-46C5-9F9D-3FA48BF2C5B2}"/>
              </a:ext>
            </a:extLst>
          </p:cNvPr>
          <p:cNvSpPr txBox="1"/>
          <p:nvPr/>
        </p:nvSpPr>
        <p:spPr>
          <a:xfrm>
            <a:off x="2163267" y="2311295"/>
            <a:ext cx="784287"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Calibri" panose="020F0502020204030204"/>
                <a:ea typeface="+mn-ea"/>
                <a:cs typeface="Calibri"/>
              </a:rPr>
              <a:t>ENSO</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318AB576-2DEA-4DD7-A3DC-2DD3DFCCD9C9}"/>
              </a:ext>
            </a:extLst>
          </p:cNvPr>
          <p:cNvSpPr txBox="1"/>
          <p:nvPr/>
        </p:nvSpPr>
        <p:spPr>
          <a:xfrm>
            <a:off x="4431810" y="1949788"/>
            <a:ext cx="184815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Segoe Print" panose="02000600000000000000" pitchFamily="2" charset="0"/>
                <a:ea typeface="+mn-ea"/>
                <a:cs typeface="+mn-cs"/>
              </a:rPr>
              <a:t>Preferred pattern</a:t>
            </a:r>
          </a:p>
        </p:txBody>
      </p:sp>
      <p:sp>
        <p:nvSpPr>
          <p:cNvPr id="14" name="TextBox 13">
            <a:extLst>
              <a:ext uri="{FF2B5EF4-FFF2-40B4-BE49-F238E27FC236}">
                <a16:creationId xmlns:a16="http://schemas.microsoft.com/office/drawing/2014/main" id="{D27BF2CD-D8F3-4EAB-B524-7C0CCC2E5961}"/>
              </a:ext>
            </a:extLst>
          </p:cNvPr>
          <p:cNvSpPr txBox="1"/>
          <p:nvPr/>
        </p:nvSpPr>
        <p:spPr>
          <a:xfrm>
            <a:off x="4311175" y="2679891"/>
            <a:ext cx="2126400" cy="58477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sym typeface="Wingdings" panose="05000000000000000000" pitchFamily="2" charset="2"/>
              </a:rPr>
              <a:t>Ocean predictability</a:t>
            </a:r>
            <a:r>
              <a:rPr kumimoji="0" lang="en-US" sz="18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sym typeface="Wingdings" panose="05000000000000000000" pitchFamily="2" charset="2"/>
              </a:rPr>
              <a:t> </a:t>
            </a:r>
            <a:r>
              <a:rPr kumimoji="0" lang="en-US" sz="1400" b="0" i="0" u="none" strike="noStrike" kern="1200" cap="none" spc="0" normalizeH="0" baseline="0" noProof="0" dirty="0">
                <a:ln>
                  <a:noFill/>
                </a:ln>
                <a:solidFill>
                  <a:schemeClr val="bg1">
                    <a:lumMod val="50000"/>
                  </a:schemeClr>
                </a:solidFill>
                <a:effectLst/>
                <a:uLnTx/>
                <a:uFillTx/>
                <a:latin typeface="Calibri" panose="020F0502020204030204"/>
                <a:ea typeface="+mn-ea"/>
                <a:sym typeface="Wingdings" panose="05000000000000000000" pitchFamily="2" charset="2"/>
              </a:rPr>
              <a:t>(e.g., Rossby waves)</a:t>
            </a:r>
            <a:endParaRPr kumimoji="0" lang="en-US" sz="14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Calibri"/>
            </a:endParaRPr>
          </a:p>
        </p:txBody>
      </p:sp>
      <p:sp>
        <p:nvSpPr>
          <p:cNvPr id="8" name="Arrow: Striped Right 7">
            <a:extLst>
              <a:ext uri="{FF2B5EF4-FFF2-40B4-BE49-F238E27FC236}">
                <a16:creationId xmlns:a16="http://schemas.microsoft.com/office/drawing/2014/main" id="{9770F24C-FFCC-4BAD-BD9F-17FEF4B9A480}"/>
              </a:ext>
            </a:extLst>
          </p:cNvPr>
          <p:cNvSpPr/>
          <p:nvPr/>
        </p:nvSpPr>
        <p:spPr>
          <a:xfrm flipH="1">
            <a:off x="3429000" y="2116126"/>
            <a:ext cx="712176" cy="465990"/>
          </a:xfrm>
          <a:prstGeom prst="stripedRightArrow">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a:rPr>
              <a:t>PMM</a:t>
            </a:r>
          </a:p>
        </p:txBody>
      </p:sp>
      <p:cxnSp>
        <p:nvCxnSpPr>
          <p:cNvPr id="9" name="Straight Arrow Connector 8">
            <a:extLst>
              <a:ext uri="{FF2B5EF4-FFF2-40B4-BE49-F238E27FC236}">
                <a16:creationId xmlns:a16="http://schemas.microsoft.com/office/drawing/2014/main" id="{11EF9AEC-BF4B-409A-B042-82CE133ADC97}"/>
              </a:ext>
            </a:extLst>
          </p:cNvPr>
          <p:cNvCxnSpPr/>
          <p:nvPr/>
        </p:nvCxnSpPr>
        <p:spPr>
          <a:xfrm>
            <a:off x="4046087" y="1198143"/>
            <a:ext cx="35168" cy="2400298"/>
          </a:xfrm>
          <a:prstGeom prst="straightConnector1">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4490393D-AC8A-41E5-AE6F-64F550C54716}"/>
              </a:ext>
            </a:extLst>
          </p:cNvPr>
          <p:cNvSpPr/>
          <p:nvPr/>
        </p:nvSpPr>
        <p:spPr>
          <a:xfrm>
            <a:off x="2066958" y="1397977"/>
            <a:ext cx="914400" cy="835269"/>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3" name="Straight Arrow Connector 22">
            <a:extLst>
              <a:ext uri="{FF2B5EF4-FFF2-40B4-BE49-F238E27FC236}">
                <a16:creationId xmlns:a16="http://schemas.microsoft.com/office/drawing/2014/main" id="{424DE029-EC12-4781-A9B2-18702B5A9E43}"/>
              </a:ext>
            </a:extLst>
          </p:cNvPr>
          <p:cNvCxnSpPr>
            <a:cxnSpLocks/>
          </p:cNvCxnSpPr>
          <p:nvPr/>
        </p:nvCxnSpPr>
        <p:spPr>
          <a:xfrm>
            <a:off x="2477998" y="1193555"/>
            <a:ext cx="8792" cy="2373922"/>
          </a:xfrm>
          <a:prstGeom prst="straightConnector1">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4" name="Thought Bubble: Cloud 23">
            <a:extLst>
              <a:ext uri="{FF2B5EF4-FFF2-40B4-BE49-F238E27FC236}">
                <a16:creationId xmlns:a16="http://schemas.microsoft.com/office/drawing/2014/main" id="{F488A5CD-67FA-41A3-88E7-CD2EF2A3A7F8}"/>
              </a:ext>
            </a:extLst>
          </p:cNvPr>
          <p:cNvSpPr/>
          <p:nvPr/>
        </p:nvSpPr>
        <p:spPr>
          <a:xfrm rot="5400000" flipV="1">
            <a:off x="2552958" y="1699538"/>
            <a:ext cx="764930" cy="298938"/>
          </a:xfrm>
          <a:prstGeom prst="cloudCallout">
            <a:avLst>
              <a:gd name="adj1" fmla="val -18556"/>
              <a:gd name="adj2" fmla="val 27542"/>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a:ea typeface="+mn-ea"/>
                <a:cs typeface="Calibri"/>
              </a:rPr>
              <a:t>ITCZ</a:t>
            </a:r>
            <a:endPar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1523F90-A368-418F-8FEF-EC9C666453F7}"/>
              </a:ext>
            </a:extLst>
          </p:cNvPr>
          <p:cNvSpPr txBox="1"/>
          <p:nvPr/>
        </p:nvSpPr>
        <p:spPr>
          <a:xfrm>
            <a:off x="2315667" y="3549115"/>
            <a:ext cx="423804" cy="30777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rPr>
              <a:t>Eq</a:t>
            </a:r>
          </a:p>
        </p:txBody>
      </p:sp>
      <p:sp>
        <p:nvSpPr>
          <p:cNvPr id="13" name="TextBox 12">
            <a:extLst>
              <a:ext uri="{FF2B5EF4-FFF2-40B4-BE49-F238E27FC236}">
                <a16:creationId xmlns:a16="http://schemas.microsoft.com/office/drawing/2014/main" id="{10B17898-960D-4591-9704-4A07476AF4DC}"/>
              </a:ext>
            </a:extLst>
          </p:cNvPr>
          <p:cNvSpPr txBox="1"/>
          <p:nvPr/>
        </p:nvSpPr>
        <p:spPr>
          <a:xfrm>
            <a:off x="3782325" y="3578423"/>
            <a:ext cx="599650" cy="30777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rPr>
              <a:t>30N</a:t>
            </a:r>
          </a:p>
        </p:txBody>
      </p:sp>
      <p:sp>
        <p:nvSpPr>
          <p:cNvPr id="16" name="TextBox 15">
            <a:extLst>
              <a:ext uri="{FF2B5EF4-FFF2-40B4-BE49-F238E27FC236}">
                <a16:creationId xmlns:a16="http://schemas.microsoft.com/office/drawing/2014/main" id="{9A16083A-812F-4178-A246-17F7AE269EA1}"/>
              </a:ext>
            </a:extLst>
          </p:cNvPr>
          <p:cNvSpPr txBox="1"/>
          <p:nvPr/>
        </p:nvSpPr>
        <p:spPr>
          <a:xfrm>
            <a:off x="6295906" y="1996558"/>
            <a:ext cx="437184"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Calibri" panose="020F0502020204030204"/>
                <a:ea typeface="+mn-ea"/>
                <a:cs typeface="+mn-cs"/>
              </a:rPr>
              <a:t>?</a:t>
            </a:r>
            <a:endParaRPr kumimoji="0" lang="en-US" sz="2400" b="1" i="0" u="none" strike="noStrike" kern="1200" cap="none" spc="0" normalizeH="0" baseline="0" noProof="0">
              <a:ln>
                <a:noFill/>
              </a:ln>
              <a:solidFill>
                <a:srgbClr val="FF0000"/>
              </a:solidFill>
              <a:effectLst/>
              <a:uLnTx/>
              <a:uFillTx/>
              <a:latin typeface="Calibri" panose="020F0502020204030204"/>
              <a:ea typeface="+mn-ea"/>
              <a:cs typeface="Calibri"/>
            </a:endParaRPr>
          </a:p>
        </p:txBody>
      </p:sp>
      <p:sp>
        <p:nvSpPr>
          <p:cNvPr id="19" name="Arrow: Right 18">
            <a:extLst>
              <a:ext uri="{FF2B5EF4-FFF2-40B4-BE49-F238E27FC236}">
                <a16:creationId xmlns:a16="http://schemas.microsoft.com/office/drawing/2014/main" id="{D1B376E6-CC83-4B4C-8E81-40CCC74D3875}"/>
              </a:ext>
            </a:extLst>
          </p:cNvPr>
          <p:cNvSpPr/>
          <p:nvPr/>
        </p:nvSpPr>
        <p:spPr>
          <a:xfrm>
            <a:off x="3265686" y="1283913"/>
            <a:ext cx="1070367" cy="38992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0000"/>
                </a:solidFill>
                <a:effectLst/>
                <a:uLnTx/>
                <a:uFillTx/>
                <a:latin typeface="Calibri" panose="020F0502020204030204"/>
                <a:ea typeface="+mn-ea"/>
                <a:cs typeface="Calibri"/>
              </a:rPr>
              <a:t>PNA</a:t>
            </a:r>
            <a:endParaRPr kumimoji="0" lang="en-US" sz="16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32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up)">
                                      <p:cBhvr>
                                        <p:cTn id="10" dur="500"/>
                                        <p:tgtEl>
                                          <p:spTgt spid="2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500"/>
                                        <p:tgtEl>
                                          <p:spTgt spid="15"/>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right)">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P spid="5" grpId="0"/>
      <p:bldP spid="17" grpId="0"/>
      <p:bldP spid="22" grpId="0"/>
      <p:bldP spid="14" grpId="0"/>
      <p:bldP spid="8" grpId="0" animBg="1"/>
      <p:bldP spid="16" grpId="0"/>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gill1"/>
          <p:cNvPicPr>
            <a:picLocks noChangeAspect="1" noChangeArrowheads="1"/>
          </p:cNvPicPr>
          <p:nvPr/>
        </p:nvPicPr>
        <p:blipFill>
          <a:blip r:embed="rId3" cstate="print">
            <a:lum bright="6000" contrast="6000"/>
            <a:extLst>
              <a:ext uri="{28A0092B-C50C-407E-A947-70E740481C1C}">
                <a14:useLocalDpi xmlns:a14="http://schemas.microsoft.com/office/drawing/2010/main" val="0"/>
              </a:ext>
            </a:extLst>
          </a:blip>
          <a:srcRect l="3120" t="6279"/>
          <a:stretch>
            <a:fillRect/>
          </a:stretch>
        </p:blipFill>
        <p:spPr bwMode="auto">
          <a:xfrm>
            <a:off x="0" y="0"/>
            <a:ext cx="4732338"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gill2"/>
          <p:cNvPicPr>
            <a:picLocks noChangeAspect="1" noChangeArrowheads="1"/>
          </p:cNvPicPr>
          <p:nvPr/>
        </p:nvPicPr>
        <p:blipFill>
          <a:blip r:embed="rId4" cstate="print">
            <a:lum bright="6000" contrast="6000"/>
            <a:extLst>
              <a:ext uri="{28A0092B-C50C-407E-A947-70E740481C1C}">
                <a14:useLocalDpi xmlns:a14="http://schemas.microsoft.com/office/drawing/2010/main" val="0"/>
              </a:ext>
            </a:extLst>
          </a:blip>
          <a:srcRect l="3334" t="3023" b="9320"/>
          <a:stretch>
            <a:fillRect/>
          </a:stretch>
        </p:blipFill>
        <p:spPr bwMode="auto">
          <a:xfrm>
            <a:off x="4572000" y="79375"/>
            <a:ext cx="456882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Line 4"/>
          <p:cNvSpPr>
            <a:spLocks noChangeShapeType="1"/>
          </p:cNvSpPr>
          <p:nvPr/>
        </p:nvSpPr>
        <p:spPr bwMode="auto">
          <a:xfrm>
            <a:off x="84138" y="1181100"/>
            <a:ext cx="9059862"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8437" name="Text Box 5"/>
          <p:cNvSpPr txBox="1">
            <a:spLocks noChangeArrowheads="1"/>
          </p:cNvSpPr>
          <p:nvPr/>
        </p:nvSpPr>
        <p:spPr bwMode="auto">
          <a:xfrm>
            <a:off x="163513" y="1571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66FF"/>
              </a:solidFill>
              <a:effectLst/>
              <a:uLnTx/>
              <a:uFillTx/>
              <a:latin typeface="Arial" charset="0"/>
              <a:ea typeface="MS PGothic" pitchFamily="34" charset="-128"/>
              <a:cs typeface="+mn-cs"/>
            </a:endParaRPr>
          </a:p>
        </p:txBody>
      </p:sp>
      <p:sp>
        <p:nvSpPr>
          <p:cNvPr id="18438" name="Rectangle 6"/>
          <p:cNvSpPr>
            <a:spLocks noChangeArrowheads="1"/>
          </p:cNvSpPr>
          <p:nvPr/>
        </p:nvSpPr>
        <p:spPr bwMode="auto">
          <a:xfrm>
            <a:off x="84138" y="79375"/>
            <a:ext cx="8980487" cy="2203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8439" name="Text Box 8"/>
          <p:cNvSpPr txBox="1">
            <a:spLocks noChangeArrowheads="1"/>
          </p:cNvSpPr>
          <p:nvPr/>
        </p:nvSpPr>
        <p:spPr bwMode="auto">
          <a:xfrm>
            <a:off x="949325" y="3511551"/>
            <a:ext cx="4084637" cy="4270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2200" b="0" i="0" u="none" strike="noStrike" kern="1200" cap="none" spc="0" normalizeH="0" baseline="0" noProof="0">
                <a:ln>
                  <a:noFill/>
                </a:ln>
                <a:solidFill>
                  <a:srgbClr val="0000CC"/>
                </a:solidFill>
                <a:effectLst/>
                <a:uLnTx/>
                <a:uFillTx/>
                <a:latin typeface="Arial" charset="0"/>
                <a:ea typeface="MS PGothic" pitchFamily="34" charset="-128"/>
                <a:cs typeface="+mn-cs"/>
              </a:rPr>
              <a:t>Coupled (WES/cloud) feedback</a:t>
            </a:r>
          </a:p>
        </p:txBody>
      </p:sp>
      <p:sp>
        <p:nvSpPr>
          <p:cNvPr id="18440" name="Text Box 9"/>
          <p:cNvSpPr txBox="1">
            <a:spLocks noChangeArrowheads="1"/>
          </p:cNvSpPr>
          <p:nvPr/>
        </p:nvSpPr>
        <p:spPr bwMode="auto">
          <a:xfrm>
            <a:off x="5638800" y="3535364"/>
            <a:ext cx="2843212" cy="42703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2200" b="0" i="0" u="none" strike="noStrike" kern="1200" cap="none" spc="0" normalizeH="0" baseline="0" noProof="0">
                <a:ln>
                  <a:noFill/>
                </a:ln>
                <a:solidFill>
                  <a:srgbClr val="336600"/>
                </a:solidFill>
                <a:effectLst/>
                <a:uLnTx/>
                <a:uFillTx/>
                <a:latin typeface="Arial" charset="0"/>
                <a:ea typeface="MS PGothic" pitchFamily="34" charset="-128"/>
                <a:cs typeface="+mn-cs"/>
              </a:rPr>
              <a:t>Continental geometry</a:t>
            </a:r>
          </a:p>
        </p:txBody>
      </p:sp>
      <p:sp>
        <p:nvSpPr>
          <p:cNvPr id="18441" name="Text Box 10"/>
          <p:cNvSpPr txBox="1">
            <a:spLocks noChangeArrowheads="1"/>
          </p:cNvSpPr>
          <p:nvPr/>
        </p:nvSpPr>
        <p:spPr bwMode="auto">
          <a:xfrm>
            <a:off x="1165225" y="4449764"/>
            <a:ext cx="3668712" cy="4270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2200" b="1" i="0" u="none" strike="noStrike" kern="1200" cap="none" spc="0" normalizeH="0" baseline="0" noProof="0">
                <a:ln>
                  <a:noFill/>
                </a:ln>
                <a:solidFill>
                  <a:srgbClr val="000000"/>
                </a:solidFill>
                <a:effectLst/>
                <a:uLnTx/>
                <a:uFillTx/>
                <a:latin typeface="Arial" charset="0"/>
                <a:ea typeface="MS PGothic" pitchFamily="34" charset="-128"/>
                <a:cs typeface="+mn-cs"/>
              </a:rPr>
              <a:t>Northward-displaced ITCZ</a:t>
            </a:r>
          </a:p>
        </p:txBody>
      </p:sp>
      <p:sp>
        <p:nvSpPr>
          <p:cNvPr id="18443" name="Rectangle 13"/>
          <p:cNvSpPr>
            <a:spLocks noChangeArrowheads="1"/>
          </p:cNvSpPr>
          <p:nvPr/>
        </p:nvSpPr>
        <p:spPr bwMode="auto">
          <a:xfrm>
            <a:off x="152400" y="60325"/>
            <a:ext cx="2089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2000" b="0" i="0" u="none" strike="noStrike" kern="1200" cap="none" spc="0" normalizeH="0" baseline="0" noProof="0">
                <a:ln>
                  <a:noFill/>
                </a:ln>
                <a:solidFill>
                  <a:srgbClr val="0099FF"/>
                </a:solidFill>
                <a:effectLst/>
                <a:uLnTx/>
                <a:uFillTx/>
                <a:latin typeface="Arial" charset="0"/>
                <a:ea typeface="MS PGothic" pitchFamily="34" charset="-128"/>
                <a:cs typeface="+mn-cs"/>
              </a:rPr>
              <a:t>January 1967-70</a:t>
            </a:r>
          </a:p>
        </p:txBody>
      </p:sp>
      <p:sp>
        <p:nvSpPr>
          <p:cNvPr id="18444" name="Line 15"/>
          <p:cNvSpPr>
            <a:spLocks noChangeShapeType="1"/>
          </p:cNvSpPr>
          <p:nvPr/>
        </p:nvSpPr>
        <p:spPr bwMode="auto">
          <a:xfrm flipH="1">
            <a:off x="5053012" y="3763964"/>
            <a:ext cx="6096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8445" name="Line 16"/>
          <p:cNvSpPr>
            <a:spLocks noChangeShapeType="1"/>
          </p:cNvSpPr>
          <p:nvPr/>
        </p:nvSpPr>
        <p:spPr bwMode="auto">
          <a:xfrm rot="16200000" flipH="1">
            <a:off x="2740025" y="4221164"/>
            <a:ext cx="6096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8447" name="Text Box 19"/>
          <p:cNvSpPr txBox="1">
            <a:spLocks noChangeArrowheads="1"/>
          </p:cNvSpPr>
          <p:nvPr/>
        </p:nvSpPr>
        <p:spPr bwMode="auto">
          <a:xfrm>
            <a:off x="838200" y="2640460"/>
            <a:ext cx="49718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2400" b="1" i="0" u="none" strike="noStrike" kern="1200" cap="none" spc="0" normalizeH="0" baseline="0" noProof="0" dirty="0">
                <a:ln>
                  <a:noFill/>
                </a:ln>
                <a:solidFill>
                  <a:srgbClr val="000000"/>
                </a:solidFill>
                <a:effectLst/>
                <a:uLnTx/>
                <a:uFillTx/>
                <a:latin typeface="Arial" charset="0"/>
                <a:ea typeface="MS PGothic" pitchFamily="34" charset="-128"/>
                <a:cs typeface="+mn-cs"/>
              </a:rPr>
              <a:t>Tropical view of ITCZ asymmetry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0" name="Rectangle 3">
            <a:extLst>
              <a:ext uri="{FF2B5EF4-FFF2-40B4-BE49-F238E27FC236}">
                <a16:creationId xmlns:a16="http://schemas.microsoft.com/office/drawing/2014/main" id="{D7BC7FFC-BE1B-4CDE-8A77-323B93385CF3}"/>
              </a:ext>
            </a:extLst>
          </p:cNvPr>
          <p:cNvSpPr>
            <a:spLocks noChangeArrowheads="1"/>
          </p:cNvSpPr>
          <p:nvPr/>
        </p:nvSpPr>
        <p:spPr bwMode="auto">
          <a:xfrm>
            <a:off x="4800600" y="5827693"/>
            <a:ext cx="43503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t>Fig. 2.11</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t>. Moist static energy (MSE) in tropics is large in both lower and upper troposphere, making </a:t>
            </a:r>
            <a:r>
              <a:rPr kumimoji="0" lang="en-US" altLang="en-US" sz="1400" b="0" i="0" u="none" strike="noStrike" kern="1200" cap="none" spc="0" normalizeH="0" baseline="0" noProof="0" dirty="0">
                <a:ln>
                  <a:noFill/>
                </a:ln>
                <a:solidFill>
                  <a:srgbClr val="0066FF"/>
                </a:solidFill>
                <a:effectLst/>
                <a:uLnTx/>
                <a:uFillTx/>
                <a:latin typeface="Arial" panose="020B0604020202020204" pitchFamily="34" charset="0"/>
                <a:ea typeface="SimSun" panose="02010600030101010101" pitchFamily="2" charset="-122"/>
                <a:cs typeface="+mn-cs"/>
              </a:rPr>
              <a:t>energy transport by Hadley cell inefficient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sym typeface="Wingdings" panose="05000000000000000000" pitchFamily="2" charset="2"/>
              </a:rPr>
              <a:t> sensitive to cross-eq. energy transport.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t> </a:t>
            </a:r>
          </a:p>
        </p:txBody>
      </p:sp>
      <p:sp>
        <p:nvSpPr>
          <p:cNvPr id="12" name="Text Box 6">
            <a:extLst>
              <a:ext uri="{FF2B5EF4-FFF2-40B4-BE49-F238E27FC236}">
                <a16:creationId xmlns:a16="http://schemas.microsoft.com/office/drawing/2014/main" id="{ECCC7711-212C-41F8-B3FD-AB91FC5CD751}"/>
              </a:ext>
            </a:extLst>
          </p:cNvPr>
          <p:cNvSpPr txBox="1">
            <a:spLocks noChangeArrowheads="1"/>
          </p:cNvSpPr>
          <p:nvPr/>
        </p:nvSpPr>
        <p:spPr bwMode="auto">
          <a:xfrm>
            <a:off x="448018" y="1366233"/>
            <a:ext cx="40136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Calibri" panose="020F0502020204030204" pitchFamily="34" charset="0"/>
              </a:rPr>
              <a:t>Atmospheric energy transport</a:t>
            </a:r>
          </a:p>
        </p:txBody>
      </p:sp>
      <mc:AlternateContent xmlns:mc="http://schemas.openxmlformats.org/markup-compatibility/2006" xmlns:a14="http://schemas.microsoft.com/office/drawing/2010/main">
        <mc:Choice Requires="a14">
          <p:sp>
            <p:nvSpPr>
              <p:cNvPr id="21" name="Object 3">
                <a:extLst>
                  <a:ext uri="{FF2B5EF4-FFF2-40B4-BE49-F238E27FC236}">
                    <a16:creationId xmlns:a16="http://schemas.microsoft.com/office/drawing/2014/main" id="{BB5D9E1F-B51E-45D8-9D0A-D1D932B64DD6}"/>
                  </a:ext>
                </a:extLst>
              </p:cNvPr>
              <p:cNvSpPr txBox="1"/>
              <p:nvPr/>
            </p:nvSpPr>
            <p:spPr bwMode="auto">
              <a:xfrm>
                <a:off x="5791200" y="1305921"/>
                <a:ext cx="2069657" cy="461666"/>
              </a:xfrm>
              <a:prstGeom prst="rect">
                <a:avLst/>
              </a:prstGeom>
              <a:noFill/>
              <a:ln>
                <a:noFill/>
              </a:ln>
            </p:spPr>
            <p:txBody>
              <a:bodyPr>
                <a:no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14:m>
                  <m:oMath xmlns:m="http://schemas.openxmlformats.org/officeDocument/2006/math">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𝐹</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𝑎</m:t>
                        </m:r>
                      </m:sub>
                    </m:s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sz="1800" b="0" i="1" u="none" strike="noStrike" kern="1200" cap="none" spc="0" normalizeH="0" baseline="0" noProof="0" smtClean="0">
                        <a:ln>
                          <a:noFill/>
                        </a:ln>
                        <a:solidFill>
                          <a:srgbClr val="C00000"/>
                        </a:solidFill>
                        <a:effectLst/>
                        <a:uLnTx/>
                        <a:uFillTx/>
                        <a:latin typeface="Cambria Math" panose="02040503050406030204" pitchFamily="18" charset="0"/>
                        <a:cs typeface="+mn-cs"/>
                      </a:rPr>
                      <m:t>𝑉</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0" lang="en-US" sz="1800" b="0" i="1" u="none" strike="noStrike" kern="1200" cap="none" spc="0" normalizeH="0" baseline="0" noProof="0" smtClean="0">
                            <a:ln>
                              <a:noFill/>
                            </a:ln>
                            <a:solidFill>
                              <a:srgbClr val="0000FF"/>
                            </a:solidFill>
                            <a:effectLst/>
                            <a:uLnTx/>
                            <a:uFillTx/>
                            <a:latin typeface="Cambria Math" panose="02040503050406030204" pitchFamily="18" charset="0"/>
                            <a:cs typeface="+mn-cs"/>
                          </a:rPr>
                        </m:ctrlPr>
                      </m:sSubPr>
                      <m:e>
                        <m:r>
                          <a:rPr kumimoji="0" lang="en-US" sz="18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𝑚</m:t>
                        </m:r>
                      </m:e>
                      <m:sub>
                        <m:r>
                          <a:rPr kumimoji="0" lang="en-US" sz="18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𝑢</m:t>
                        </m:r>
                      </m:sub>
                    </m:sSub>
                    <m:r>
                      <a:rPr kumimoji="0" lang="en-US" sz="1800" b="0" i="1" u="none" strike="noStrike" kern="1200" cap="none" spc="0" normalizeH="0" baseline="0" noProof="0" smtClean="0">
                        <a:ln>
                          <a:noFill/>
                        </a:ln>
                        <a:solidFill>
                          <a:srgbClr val="0000FF"/>
                        </a:solidFill>
                        <a:effectLst/>
                        <a:uLnTx/>
                        <a:uFillTx/>
                        <a:latin typeface="Cambria Math" panose="02040503050406030204" pitchFamily="18" charset="0"/>
                        <a:cs typeface="+mn-cs"/>
                      </a:rPr>
                      <m:t>−</m:t>
                    </m:r>
                  </m:oMath>
                </a14:m>
                <a:r>
                  <a:rPr kumimoji="0" lang="en-US" sz="1800" b="0" i="0" u="none" strike="noStrike" kern="1200" cap="none" spc="0" normalizeH="0" baseline="0" noProof="0" dirty="0">
                    <a:ln>
                      <a:noFill/>
                    </a:ln>
                    <a:solidFill>
                      <a:srgbClr val="0000FF"/>
                    </a:solidFill>
                    <a:effectLst/>
                    <a:uLnTx/>
                    <a:uFillTx/>
                    <a:latin typeface="Arial" panose="020B0604020202020204" pitchFamily="34" charset="0"/>
                    <a:ea typeface="SimSun" panose="02010600030101010101" pitchFamily="2" charset="-122"/>
                    <a:cs typeface="+mn-cs"/>
                  </a:rPr>
                  <a:t> </a:t>
                </a:r>
                <a14:m>
                  <m:oMath xmlns:m="http://schemas.openxmlformats.org/officeDocument/2006/math">
                    <m:sSub>
                      <m:sSubPr>
                        <m:ctrlPr>
                          <a:rPr kumimoji="0" lang="en-US" sz="1800" b="0" i="1" u="none" strike="noStrike" kern="1200" cap="none" spc="0" normalizeH="0" baseline="0" noProof="0">
                            <a:ln>
                              <a:noFill/>
                            </a:ln>
                            <a:solidFill>
                              <a:srgbClr val="0000FF"/>
                            </a:solidFill>
                            <a:effectLst/>
                            <a:uLnTx/>
                            <a:uFillTx/>
                            <a:latin typeface="Cambria Math" panose="02040503050406030204" pitchFamily="18" charset="0"/>
                            <a:cs typeface="+mn-cs"/>
                          </a:rPr>
                        </m:ctrlPr>
                      </m:sSubPr>
                      <m:e>
                        <m:r>
                          <a:rPr kumimoji="0" lang="en-US" sz="1800" b="0" i="1" u="none" strike="noStrike" kern="1200" cap="none" spc="0" normalizeH="0" baseline="0" noProof="0">
                            <a:ln>
                              <a:noFill/>
                            </a:ln>
                            <a:solidFill>
                              <a:srgbClr val="0000FF"/>
                            </a:solidFill>
                            <a:effectLst/>
                            <a:uLnTx/>
                            <a:uFillTx/>
                            <a:latin typeface="Cambria Math" panose="02040503050406030204" pitchFamily="18" charset="0"/>
                            <a:cs typeface="+mn-cs"/>
                          </a:rPr>
                          <m:t>𝑚</m:t>
                        </m:r>
                      </m:e>
                      <m:sub>
                        <m:r>
                          <a:rPr kumimoji="0" lang="en-US" sz="18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𝑙</m:t>
                        </m:r>
                      </m:sub>
                    </m:s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oMath>
                </a14:m>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mc:Choice>
        <mc:Fallback xmlns="">
          <p:sp>
            <p:nvSpPr>
              <p:cNvPr id="21" name="Object 3">
                <a:extLst>
                  <a:ext uri="{FF2B5EF4-FFF2-40B4-BE49-F238E27FC236}">
                    <a16:creationId xmlns:a16="http://schemas.microsoft.com/office/drawing/2014/main" id="{BB5D9E1F-B51E-45D8-9D0A-D1D932B64DD6}"/>
                  </a:ext>
                </a:extLst>
              </p:cNvPr>
              <p:cNvSpPr txBox="1">
                <a:spLocks noRot="1" noChangeAspect="1" noMove="1" noResize="1" noEditPoints="1" noAdjustHandles="1" noChangeArrowheads="1" noChangeShapeType="1" noTextEdit="1"/>
              </p:cNvSpPr>
              <p:nvPr/>
            </p:nvSpPr>
            <p:spPr bwMode="auto">
              <a:xfrm>
                <a:off x="5791200" y="1305921"/>
                <a:ext cx="2069657" cy="461666"/>
              </a:xfrm>
              <a:prstGeom prst="rect">
                <a:avLst/>
              </a:prstGeom>
              <a:blipFill>
                <a:blip r:embed="rId3"/>
                <a:stretch>
                  <a:fillRect b="-11842"/>
                </a:stretch>
              </a:blipFill>
              <a:ln>
                <a:noFill/>
              </a:ln>
            </p:spPr>
            <p:txBody>
              <a:bodyPr/>
              <a:lstStyle/>
              <a:p>
                <a:r>
                  <a:rPr lang="en-US">
                    <a:noFill/>
                  </a:rPr>
                  <a:t> </a:t>
                </a:r>
              </a:p>
            </p:txBody>
          </p:sp>
        </mc:Fallback>
      </mc:AlternateContent>
      <p:pic>
        <p:nvPicPr>
          <p:cNvPr id="19" name="Picture 18">
            <a:extLst>
              <a:ext uri="{FF2B5EF4-FFF2-40B4-BE49-F238E27FC236}">
                <a16:creationId xmlns:a16="http://schemas.microsoft.com/office/drawing/2014/main" id="{BF256498-A2D7-4C34-87E4-155CFDE1B686}"/>
              </a:ext>
            </a:extLst>
          </p:cNvPr>
          <p:cNvPicPr>
            <a:picLocks noChangeAspect="1"/>
          </p:cNvPicPr>
          <p:nvPr/>
        </p:nvPicPr>
        <p:blipFill>
          <a:blip r:embed="rId4"/>
          <a:stretch>
            <a:fillRect/>
          </a:stretch>
        </p:blipFill>
        <p:spPr>
          <a:xfrm>
            <a:off x="5022300" y="3474750"/>
            <a:ext cx="4045500" cy="2240250"/>
          </a:xfrm>
          <a:prstGeom prst="rect">
            <a:avLst/>
          </a:prstGeom>
        </p:spPr>
      </p:pic>
      <p:sp>
        <p:nvSpPr>
          <p:cNvPr id="10" name="TextBox 9">
            <a:extLst>
              <a:ext uri="{FF2B5EF4-FFF2-40B4-BE49-F238E27FC236}">
                <a16:creationId xmlns:a16="http://schemas.microsoft.com/office/drawing/2014/main" id="{E339EAD0-2410-481D-991E-871E131FCB10}"/>
              </a:ext>
            </a:extLst>
          </p:cNvPr>
          <p:cNvSpPr txBox="1"/>
          <p:nvPr/>
        </p:nvSpPr>
        <p:spPr>
          <a:xfrm rot="19834972">
            <a:off x="5245702" y="1975136"/>
            <a:ext cx="1443600"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alibri" panose="020F0502020204030204" pitchFamily="34" charset="0"/>
                <a:ea typeface="SimSun" panose="02010600030101010101" pitchFamily="2" charset="-122"/>
                <a:cs typeface="Calibri" panose="020F0502020204030204" pitchFamily="34" charset="0"/>
              </a:rPr>
              <a:t>Mass transport</a:t>
            </a:r>
          </a:p>
        </p:txBody>
      </p:sp>
      <p:grpSp>
        <p:nvGrpSpPr>
          <p:cNvPr id="14" name="Group 13">
            <a:extLst>
              <a:ext uri="{FF2B5EF4-FFF2-40B4-BE49-F238E27FC236}">
                <a16:creationId xmlns:a16="http://schemas.microsoft.com/office/drawing/2014/main" id="{1AFC83C5-2BCE-4141-BFCC-31FA0054D865}"/>
              </a:ext>
            </a:extLst>
          </p:cNvPr>
          <p:cNvGrpSpPr>
            <a:grpSpLocks noChangeAspect="1"/>
          </p:cNvGrpSpPr>
          <p:nvPr/>
        </p:nvGrpSpPr>
        <p:grpSpPr>
          <a:xfrm>
            <a:off x="1257683" y="3813352"/>
            <a:ext cx="2904920" cy="1825448"/>
            <a:chOff x="892653" y="3142961"/>
            <a:chExt cx="3565016" cy="2240251"/>
          </a:xfrm>
        </p:grpSpPr>
        <p:pic>
          <p:nvPicPr>
            <p:cNvPr id="15" name="Picture 14" descr="http://journals.ametsoc.org/na101/home/literatum/publisher/ams/journals/content/atsc/2003/15200469-60.12/1520-0469%282003%29060%3C1522%3Aotsoth%3E2.0.co%3B2/production/images/large/i1520-0469-60-12-1522-f03.jpeg">
              <a:extLst>
                <a:ext uri="{FF2B5EF4-FFF2-40B4-BE49-F238E27FC236}">
                  <a16:creationId xmlns:a16="http://schemas.microsoft.com/office/drawing/2014/main" id="{BD2E6F54-9188-4C5A-A734-AD7B471B281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7165" t="12079" r="31124" b="54461"/>
            <a:stretch/>
          </p:blipFill>
          <p:spPr bwMode="auto">
            <a:xfrm>
              <a:off x="892653" y="3142961"/>
              <a:ext cx="3565016" cy="224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a:extLst>
                <a:ext uri="{FF2B5EF4-FFF2-40B4-BE49-F238E27FC236}">
                  <a16:creationId xmlns:a16="http://schemas.microsoft.com/office/drawing/2014/main" id="{68A0ABD9-FBC0-44C5-8718-DD9A59B22D01}"/>
                </a:ext>
              </a:extLst>
            </p:cNvPr>
            <p:cNvCxnSpPr>
              <a:cxnSpLocks/>
            </p:cNvCxnSpPr>
            <p:nvPr/>
          </p:nvCxnSpPr>
          <p:spPr>
            <a:xfrm flipV="1">
              <a:off x="2902760" y="3864616"/>
              <a:ext cx="0" cy="342901"/>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37E4541-85E1-4C03-A192-7C157853282B}"/>
                </a:ext>
              </a:extLst>
            </p:cNvPr>
            <p:cNvCxnSpPr/>
            <p:nvPr/>
          </p:nvCxnSpPr>
          <p:spPr>
            <a:xfrm>
              <a:off x="1143000" y="3945461"/>
              <a:ext cx="0" cy="342900"/>
            </a:xfrm>
            <a:prstGeom prst="straightConnector1">
              <a:avLst/>
            </a:prstGeom>
            <a:ln w="28575">
              <a:solidFill>
                <a:srgbClr val="0099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012DB62-B4AE-4BA4-A716-2D40C938AF4A}"/>
                </a:ext>
              </a:extLst>
            </p:cNvPr>
            <p:cNvCxnSpPr/>
            <p:nvPr/>
          </p:nvCxnSpPr>
          <p:spPr>
            <a:xfrm>
              <a:off x="4114800" y="3864616"/>
              <a:ext cx="0" cy="342900"/>
            </a:xfrm>
            <a:prstGeom prst="straightConnector1">
              <a:avLst/>
            </a:prstGeom>
            <a:ln w="28575">
              <a:solidFill>
                <a:srgbClr val="0099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9777EF3C-2D11-4475-A82E-C31379561C83}"/>
              </a:ext>
            </a:extLst>
          </p:cNvPr>
          <p:cNvSpPr/>
          <p:nvPr/>
        </p:nvSpPr>
        <p:spPr>
          <a:xfrm>
            <a:off x="5791200" y="621882"/>
            <a:ext cx="3021596" cy="646331"/>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Calibri" panose="020F0502020204030204" pitchFamily="34" charset="0"/>
              </a:rPr>
              <a:t>dry static energy</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s =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a:t>
            </a:r>
            <a:r>
              <a:rPr kumimoji="0" lang="en-US" sz="1800" b="0" i="0" u="none" strike="noStrike" kern="1200" cap="none" spc="0" normalizeH="0" baseline="-2500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p</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gz</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Calibri" panose="020F0502020204030204" pitchFamily="34" charset="0"/>
                <a:ea typeface="SimSun" panose="02010600030101010101" pitchFamily="2" charset="-122"/>
                <a:cs typeface="Calibri" panose="020F0502020204030204" pitchFamily="34" charset="0"/>
              </a:rPr>
              <a:t>moist static energy</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m = s + </a:t>
            </a:r>
            <a:r>
              <a:rPr kumimoji="0" lang="en-US" sz="1800" b="0" i="0" u="none" strike="noStrike" kern="1200" cap="none" spc="0" normalizeH="0" baseline="0" noProof="0" dirty="0" err="1">
                <a:ln>
                  <a:noFill/>
                </a:ln>
                <a:solidFill>
                  <a:srgbClr val="0000FF"/>
                </a:solidFill>
                <a:effectLst/>
                <a:uLnTx/>
                <a:uFillTx/>
                <a:latin typeface="Calibri" panose="020F0502020204030204" pitchFamily="34" charset="0"/>
                <a:ea typeface="SimSun" panose="02010600030101010101" pitchFamily="2" charset="-122"/>
                <a:cs typeface="Calibri" panose="020F0502020204030204" pitchFamily="34" charset="0"/>
              </a:rPr>
              <a:t>Lq</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cxnSp>
        <p:nvCxnSpPr>
          <p:cNvPr id="22" name="Straight Arrow Connector 21">
            <a:extLst>
              <a:ext uri="{FF2B5EF4-FFF2-40B4-BE49-F238E27FC236}">
                <a16:creationId xmlns:a16="http://schemas.microsoft.com/office/drawing/2014/main" id="{5679D1DD-C5CD-4CB0-B4F7-D6FE5C846798}"/>
              </a:ext>
            </a:extLst>
          </p:cNvPr>
          <p:cNvCxnSpPr>
            <a:cxnSpLocks/>
          </p:cNvCxnSpPr>
          <p:nvPr/>
        </p:nvCxnSpPr>
        <p:spPr>
          <a:xfrm flipH="1" flipV="1">
            <a:off x="2481543" y="4117015"/>
            <a:ext cx="228600" cy="12701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EC1E8E1-803C-4B5E-84A1-B16E74F3A0AD}"/>
              </a:ext>
            </a:extLst>
          </p:cNvPr>
          <p:cNvSpPr/>
          <p:nvPr/>
        </p:nvSpPr>
        <p:spPr>
          <a:xfrm>
            <a:off x="152400" y="103952"/>
            <a:ext cx="770845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3CC"/>
                </a:solidFill>
                <a:effectLst/>
                <a:uLnTx/>
                <a:uFillTx/>
                <a:latin typeface="Calibri" panose="020F0502020204030204" pitchFamily="34" charset="0"/>
                <a:ea typeface="SimSun"/>
                <a:cs typeface="Calibri" panose="020F0502020204030204" pitchFamily="34" charset="0"/>
              </a:rPr>
              <a:t>Extratropical effect on tropical climate</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SimSun"/>
                <a:cs typeface="Calibri" panose="020F0502020204030204" pitchFamily="34" charset="0"/>
              </a:rPr>
              <a:t>: (2) Energy transport</a:t>
            </a:r>
          </a:p>
        </p:txBody>
      </p:sp>
      <p:sp>
        <p:nvSpPr>
          <p:cNvPr id="3" name="Arrow: Right 2">
            <a:extLst>
              <a:ext uri="{FF2B5EF4-FFF2-40B4-BE49-F238E27FC236}">
                <a16:creationId xmlns:a16="http://schemas.microsoft.com/office/drawing/2014/main" id="{DDE06B70-B992-492D-9266-8D408541AF31}"/>
              </a:ext>
            </a:extLst>
          </p:cNvPr>
          <p:cNvSpPr/>
          <p:nvPr/>
        </p:nvSpPr>
        <p:spPr>
          <a:xfrm>
            <a:off x="8340104" y="3714357"/>
            <a:ext cx="575296" cy="324243"/>
          </a:xfrm>
          <a:prstGeom prst="rightArrow">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SimSun"/>
              <a:cs typeface="+mn-cs"/>
            </a:endParaRPr>
          </a:p>
        </p:txBody>
      </p:sp>
      <p:sp>
        <p:nvSpPr>
          <p:cNvPr id="24" name="TextBox 23">
            <a:extLst>
              <a:ext uri="{FF2B5EF4-FFF2-40B4-BE49-F238E27FC236}">
                <a16:creationId xmlns:a16="http://schemas.microsoft.com/office/drawing/2014/main" id="{852402CB-A135-425E-BAFB-07D8371D5668}"/>
              </a:ext>
            </a:extLst>
          </p:cNvPr>
          <p:cNvSpPr txBox="1"/>
          <p:nvPr/>
        </p:nvSpPr>
        <p:spPr>
          <a:xfrm rot="19834972">
            <a:off x="6090524" y="1984529"/>
            <a:ext cx="1358962"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FF"/>
                </a:solidFill>
                <a:effectLst/>
                <a:uLnTx/>
                <a:uFillTx/>
                <a:latin typeface="Calibri" panose="020F0502020204030204" pitchFamily="34" charset="0"/>
                <a:ea typeface="SimSun" panose="02010600030101010101" pitchFamily="2" charset="-122"/>
                <a:cs typeface="Calibri" panose="020F0502020204030204" pitchFamily="34" charset="0"/>
              </a:rPr>
              <a:t>Moist stability</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28CDCCC0-F1D5-A44F-FEFC-BCA70B44666E}"/>
                  </a:ext>
                </a:extLst>
              </p:cNvPr>
              <p:cNvSpPr/>
              <p:nvPr/>
            </p:nvSpPr>
            <p:spPr>
              <a:xfrm>
                <a:off x="487680" y="1828800"/>
                <a:ext cx="4770120" cy="1520160"/>
              </a:xfrm>
              <a:prstGeom prst="rect">
                <a:avLst/>
              </a:prstGeom>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in the direction of the </a:t>
                </a:r>
                <a:r>
                  <a:rPr kumimoji="0" lang="en-US" sz="1800" b="0" i="0" u="none" strike="noStrike" kern="1200" cap="none" spc="0" normalizeH="0" baseline="0" noProof="0" dirty="0">
                    <a:ln>
                      <a:noFill/>
                    </a:ln>
                    <a:solidFill>
                      <a:srgbClr val="C00000"/>
                    </a:solidFill>
                    <a:effectLst/>
                    <a:uLnTx/>
                    <a:uFillTx/>
                    <a:latin typeface="Calibri" panose="020F0502020204030204" pitchFamily="34" charset="0"/>
                    <a:ea typeface="SimSun" panose="02010600030101010101" pitchFamily="2" charset="-122"/>
                    <a:cs typeface="Calibri" panose="020F0502020204030204" pitchFamily="34" charset="0"/>
                  </a:rPr>
                  <a:t>upper limb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of meridional circulation.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dirty="0">
                    <a:solidFill>
                      <a:srgbClr val="000000"/>
                    </a:solidFill>
                    <a:latin typeface="Calibri" panose="020F0502020204030204" pitchFamily="34" charset="0"/>
                    <a:ea typeface="SimSun" panose="02010600030101010101" pitchFamily="2" charset="-122"/>
                    <a:cs typeface="Calibri" panose="020F0502020204030204" pitchFamily="34" charset="0"/>
                  </a:rPr>
                  <a:t>Inefficient because </a:t>
                </a:r>
                <a14:m>
                  <m:oMath xmlns:m="http://schemas.openxmlformats.org/officeDocument/2006/math">
                    <m:sSub>
                      <m:sSubPr>
                        <m:ctrlPr>
                          <a:rPr lang="en-US" i="1" smtClean="0">
                            <a:solidFill>
                              <a:srgbClr val="0066FF"/>
                            </a:solidFill>
                            <a:latin typeface="Cambria Math" panose="02040503050406030204" pitchFamily="18" charset="0"/>
                            <a:ea typeface="宋体" panose="02010600030101010101" pitchFamily="2" charset="-122"/>
                          </a:rPr>
                        </m:ctrlPr>
                      </m:sSubPr>
                      <m:e>
                        <m:r>
                          <a:rPr lang="en-US" i="1">
                            <a:solidFill>
                              <a:srgbClr val="0066FF"/>
                            </a:solidFill>
                            <a:latin typeface="Cambria Math" panose="02040503050406030204" pitchFamily="18" charset="0"/>
                            <a:ea typeface="宋体" panose="02010600030101010101" pitchFamily="2" charset="-122"/>
                          </a:rPr>
                          <m:t>∆</m:t>
                        </m:r>
                      </m:e>
                      <m:sub>
                        <m:r>
                          <a:rPr lang="en-US" b="0" i="1" smtClean="0">
                            <a:solidFill>
                              <a:srgbClr val="0066FF"/>
                            </a:solidFill>
                            <a:latin typeface="Cambria Math" panose="02040503050406030204" pitchFamily="18" charset="0"/>
                            <a:ea typeface="宋体" panose="02010600030101010101" pitchFamily="2" charset="-122"/>
                          </a:rPr>
                          <m:t>𝑝</m:t>
                        </m:r>
                      </m:sub>
                    </m:sSub>
                    <m:r>
                      <a:rPr lang="en-US" b="0" i="1" smtClean="0">
                        <a:solidFill>
                          <a:srgbClr val="0066FF"/>
                        </a:solidFill>
                        <a:latin typeface="Cambria Math" panose="02040503050406030204" pitchFamily="18" charset="0"/>
                        <a:ea typeface="宋体" panose="02010600030101010101" pitchFamily="2" charset="-122"/>
                      </a:rPr>
                      <m:t>𝑚</m:t>
                    </m:r>
                  </m:oMath>
                </a14:m>
                <a:r>
                  <a:rPr kumimoji="0" lang="en-US" sz="1800" b="0" i="0" u="none" strike="noStrike" kern="1200" cap="none" spc="0" normalizeH="0" baseline="0" noProof="0" dirty="0">
                    <a:ln>
                      <a:noFill/>
                    </a:ln>
                    <a:solidFill>
                      <a:srgbClr val="0066FF"/>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is small.</a:t>
                </a:r>
              </a:p>
              <a:p>
                <a:pPr marL="285750" lvl="0" indent="-285750" eaLnBrk="0" fontAlgn="base" hangingPunct="0">
                  <a:spcBef>
                    <a:spcPct val="0"/>
                  </a:spcBef>
                  <a:spcAft>
                    <a:spcPct val="0"/>
                  </a:spcAft>
                  <a:buFont typeface="Arial" panose="020B0604020202020204" pitchFamily="34" charset="0"/>
                  <a:buChar char="•"/>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Effective in driving</a:t>
                </a:r>
                <a:r>
                  <a:rPr lang="en-US" dirty="0">
                    <a:solidFill>
                      <a:srgbClr val="000000"/>
                    </a:solidFill>
                    <a:latin typeface="Calibri" panose="020F0502020204030204" pitchFamily="34" charset="0"/>
                    <a:ea typeface="SimSun" panose="02010600030101010101" pitchFamily="2" charset="-122"/>
                    <a:cs typeface="Calibri" panose="020F0502020204030204" pitchFamily="34" charset="0"/>
                  </a:rPr>
                  <a:t> cross-eq mass transport </a:t>
                </a:r>
                <a14:m>
                  <m:oMath xmlns:m="http://schemas.openxmlformats.org/officeDocument/2006/math">
                    <m:r>
                      <a:rPr lang="en-US" i="1" smtClean="0">
                        <a:solidFill>
                          <a:srgbClr val="C00000"/>
                        </a:solidFill>
                        <a:latin typeface="Cambria Math" panose="02040503050406030204" pitchFamily="18" charset="0"/>
                        <a:ea typeface="宋体" panose="02010600030101010101" pitchFamily="2" charset="-122"/>
                      </a:rPr>
                      <m:t>𝑉</m:t>
                    </m:r>
                    <m:r>
                      <a:rPr lang="en-US" i="1" smtClean="0">
                        <a:solidFill>
                          <a:schemeClr val="tx1"/>
                        </a:solidFill>
                        <a:latin typeface="Cambria Math" panose="02040503050406030204" pitchFamily="18" charset="0"/>
                        <a:ea typeface="宋体" panose="02010600030101010101" pitchFamily="2" charset="-122"/>
                      </a:rPr>
                      <m:t>=</m:t>
                    </m:r>
                    <m:sSub>
                      <m:sSubPr>
                        <m:ctrlPr>
                          <a:rPr lang="en-US" i="1">
                            <a:solidFill>
                              <a:schemeClr val="tx1"/>
                            </a:solidFill>
                            <a:latin typeface="Cambria Math" panose="02040503050406030204" pitchFamily="18" charset="0"/>
                            <a:ea typeface="宋体" panose="02010600030101010101" pitchFamily="2" charset="-122"/>
                          </a:rPr>
                        </m:ctrlPr>
                      </m:sSubPr>
                      <m:e>
                        <m:r>
                          <a:rPr lang="en-US" i="1">
                            <a:solidFill>
                              <a:schemeClr val="tx1"/>
                            </a:solidFill>
                            <a:latin typeface="Cambria Math" panose="02040503050406030204" pitchFamily="18" charset="0"/>
                            <a:ea typeface="宋体" panose="02010600030101010101" pitchFamily="2" charset="-122"/>
                          </a:rPr>
                          <m:t>𝐹</m:t>
                        </m:r>
                      </m:e>
                      <m:sub>
                        <m:r>
                          <a:rPr lang="en-US" i="1">
                            <a:solidFill>
                              <a:schemeClr val="tx1"/>
                            </a:solidFill>
                            <a:latin typeface="Cambria Math" panose="02040503050406030204" pitchFamily="18" charset="0"/>
                            <a:ea typeface="宋体" panose="02010600030101010101" pitchFamily="2" charset="-122"/>
                          </a:rPr>
                          <m:t>𝑎</m:t>
                        </m:r>
                      </m:sub>
                    </m:sSub>
                    <m:r>
                      <a:rPr lang="en-US" i="1">
                        <a:solidFill>
                          <a:schemeClr val="tx1"/>
                        </a:solidFill>
                        <a:latin typeface="Cambria Math" panose="02040503050406030204" pitchFamily="18" charset="0"/>
                        <a:ea typeface="宋体" panose="02010600030101010101" pitchFamily="2" charset="-122"/>
                      </a:rPr>
                      <m:t>/</m:t>
                    </m:r>
                    <m:sSub>
                      <m:sSubPr>
                        <m:ctrlPr>
                          <a:rPr lang="en-US" i="1" smtClean="0">
                            <a:solidFill>
                              <a:srgbClr val="0066FF"/>
                            </a:solidFill>
                            <a:latin typeface="Cambria Math" panose="02040503050406030204" pitchFamily="18" charset="0"/>
                            <a:ea typeface="宋体" panose="02010600030101010101" pitchFamily="2" charset="-122"/>
                          </a:rPr>
                        </m:ctrlPr>
                      </m:sSubPr>
                      <m:e>
                        <m:r>
                          <a:rPr lang="en-US" i="1">
                            <a:solidFill>
                              <a:srgbClr val="0066FF"/>
                            </a:solidFill>
                            <a:latin typeface="Cambria Math" panose="02040503050406030204" pitchFamily="18" charset="0"/>
                            <a:ea typeface="宋体" panose="02010600030101010101" pitchFamily="2" charset="-122"/>
                          </a:rPr>
                          <m:t>∆</m:t>
                        </m:r>
                      </m:e>
                      <m:sub>
                        <m:r>
                          <a:rPr lang="en-US" b="0" i="1" smtClean="0">
                            <a:solidFill>
                              <a:srgbClr val="0066FF"/>
                            </a:solidFill>
                            <a:latin typeface="Cambria Math" panose="02040503050406030204" pitchFamily="18" charset="0"/>
                            <a:ea typeface="宋体" panose="02010600030101010101" pitchFamily="2" charset="-122"/>
                          </a:rPr>
                          <m:t>𝑝</m:t>
                        </m:r>
                      </m:sub>
                    </m:sSub>
                    <m:r>
                      <a:rPr lang="en-US" b="0" i="1" smtClean="0">
                        <a:solidFill>
                          <a:srgbClr val="0066FF"/>
                        </a:solidFill>
                        <a:latin typeface="Cambria Math" panose="02040503050406030204" pitchFamily="18" charset="0"/>
                        <a:ea typeface="宋体" panose="02010600030101010101" pitchFamily="2" charset="-122"/>
                      </a:rPr>
                      <m:t>𝑚</m:t>
                    </m:r>
                  </m:oMath>
                </a14:m>
                <a:r>
                  <a:rPr kumimoji="0" lang="en-US" sz="1800" b="0" i="0" u="none" strike="noStrike" kern="1200" cap="none" spc="0" normalizeH="0" baseline="0" noProof="0" dirty="0">
                    <a:ln>
                      <a:noFill/>
                    </a:ln>
                    <a:solidFill>
                      <a:srgbClr val="0066FF"/>
                    </a:solidFill>
                    <a:effectLst/>
                    <a:uLnTx/>
                    <a:uFillTx/>
                    <a:latin typeface="Calibri" panose="020F0502020204030204" pitchFamily="34" charset="0"/>
                    <a:ea typeface="SimSun" panose="02010600030101010101" pitchFamily="2" charset="-122"/>
                    <a:cs typeface="Calibri" panose="020F0502020204030204" pitchFamily="34" charset="0"/>
                  </a:rPr>
                  <a:t> </a:t>
                </a:r>
                <a:r>
                  <a:rPr lang="en-US" dirty="0">
                    <a:solidFill>
                      <a:srgbClr val="000000"/>
                    </a:solidFill>
                    <a:latin typeface="Calibri" panose="020F0502020204030204" pitchFamily="34" charset="0"/>
                    <a:ea typeface="SimSun" panose="02010600030101010101" pitchFamily="2" charset="-122"/>
                    <a:cs typeface="Calibri" panose="020F0502020204030204" pitchFamily="34" charset="0"/>
                  </a:rPr>
                  <a:t>.</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p:txBody>
          </p:sp>
        </mc:Choice>
        <mc:Fallback xmlns="">
          <p:sp>
            <p:nvSpPr>
              <p:cNvPr id="4" name="Rectangle 3">
                <a:extLst>
                  <a:ext uri="{FF2B5EF4-FFF2-40B4-BE49-F238E27FC236}">
                    <a16:creationId xmlns:a16="http://schemas.microsoft.com/office/drawing/2014/main" id="{28CDCCC0-F1D5-A44F-FEFC-BCA70B44666E}"/>
                  </a:ext>
                </a:extLst>
              </p:cNvPr>
              <p:cNvSpPr>
                <a:spLocks noRot="1" noChangeAspect="1" noMove="1" noResize="1" noEditPoints="1" noAdjustHandles="1" noChangeArrowheads="1" noChangeShapeType="1" noTextEdit="1"/>
              </p:cNvSpPr>
              <p:nvPr/>
            </p:nvSpPr>
            <p:spPr>
              <a:xfrm>
                <a:off x="487680" y="1828800"/>
                <a:ext cx="4770120" cy="1520160"/>
              </a:xfrm>
              <a:prstGeom prst="rect">
                <a:avLst/>
              </a:prstGeom>
              <a:blipFill>
                <a:blip r:embed="rId6"/>
                <a:stretch>
                  <a:fillRect l="-766" t="-2008" b="-4418"/>
                </a:stretch>
              </a:blipFill>
            </p:spPr>
            <p:txBody>
              <a:bodyPr/>
              <a:lstStyle/>
              <a:p>
                <a:r>
                  <a:rPr lang="en-US">
                    <a:noFill/>
                  </a:rPr>
                  <a:t> </a:t>
                </a:r>
              </a:p>
            </p:txBody>
          </p:sp>
        </mc:Fallback>
      </mc:AlternateContent>
      <p:sp>
        <p:nvSpPr>
          <p:cNvPr id="5" name="Rectangle 1">
            <a:extLst>
              <a:ext uri="{FF2B5EF4-FFF2-40B4-BE49-F238E27FC236}">
                <a16:creationId xmlns:a16="http://schemas.microsoft.com/office/drawing/2014/main" id="{C3054AA0-A1D9-A309-8E92-FA3ED97415DF}"/>
              </a:ext>
            </a:extLst>
          </p:cNvPr>
          <p:cNvSpPr>
            <a:spLocks noChangeArrowheads="1"/>
          </p:cNvSpPr>
          <p:nvPr/>
        </p:nvSpPr>
        <p:spPr bwMode="auto">
          <a:xfrm>
            <a:off x="2103217" y="5790996"/>
            <a:ext cx="1584766" cy="385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t>Hadley Cells </a:t>
            </a:r>
          </a:p>
        </p:txBody>
      </p:sp>
    </p:spTree>
    <p:extLst>
      <p:ext uri="{BB962C8B-B14F-4D97-AF65-F5344CB8AC3E}">
        <p14:creationId xmlns:p14="http://schemas.microsoft.com/office/powerpoint/2010/main" val="4069625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mall Title - Top">
  <a:themeElements>
    <a:clrScheme name="small 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mall Title - Top">
      <a:majorFont>
        <a:latin typeface="Arial"/>
        <a:ea typeface=""/>
        <a:cs typeface="Arial"/>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300" b="0" i="0" u="none" strike="noStrike" cap="none" normalizeH="0" baseline="0" smtClean="0">
            <a:ln>
              <a:noFill/>
            </a:ln>
            <a:solidFill>
              <a:srgbClr val="000000"/>
            </a:solidFill>
            <a:effectLst/>
            <a:latin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300" b="0" i="0" u="none" strike="noStrike" cap="none" normalizeH="0" baseline="0" smtClean="0">
            <a:ln>
              <a:noFill/>
            </a:ln>
            <a:solidFill>
              <a:srgbClr val="000000"/>
            </a:solidFill>
            <a:effectLst/>
            <a:latin typeface="Gill Sans" charset="0"/>
            <a:sym typeface="Gill Sans" charset="0"/>
          </a:defRPr>
        </a:defPPr>
      </a:lstStyle>
    </a:lnDef>
  </a:objectDefaults>
  <a:extraClrSchemeLst>
    <a:extraClrScheme>
      <a:clrScheme name="small 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4-3">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4-3" id="{ED70CD59-62F2-4500-A873-5F5D62DADE66}" vid="{3D8D49F4-0DB7-464A-979F-989EB2BF735B}"/>
    </a:ext>
  </a:extLst>
</a:theme>
</file>

<file path=ppt/theme/theme7.xml><?xml version="1.0" encoding="utf-8"?>
<a:theme xmlns:a="http://schemas.openxmlformats.org/drawingml/2006/main" name="Small Title top">
  <a:themeElements>
    <a:clrScheme name="Small Title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mall Title top">
      <a:majorFont>
        <a:latin typeface="Arial"/>
        <a:ea typeface=""/>
        <a:cs typeface="Arial"/>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300" b="0" i="0" u="none" strike="noStrike" cap="none" normalizeH="0" baseline="0" smtClean="0">
            <a:ln>
              <a:noFill/>
            </a:ln>
            <a:solidFill>
              <a:srgbClr val="000000"/>
            </a:solidFill>
            <a:effectLst/>
            <a:latin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300" b="0" i="0" u="none" strike="noStrike" cap="none" normalizeH="0" baseline="0" smtClean="0">
            <a:ln>
              <a:noFill/>
            </a:ln>
            <a:solidFill>
              <a:srgbClr val="000000"/>
            </a:solidFill>
            <a:effectLst/>
            <a:latin typeface="Gill Sans" charset="0"/>
            <a:sym typeface="Gill Sans" charset="0"/>
          </a:defRPr>
        </a:defPPr>
      </a:lstStyle>
    </a:lnDef>
  </a:objectDefaults>
  <a:extraClrSchemeLst>
    <a:extraClrScheme>
      <a:clrScheme name="Small Title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8901</TotalTime>
  <Words>1799</Words>
  <Application>Microsoft Office PowerPoint</Application>
  <PresentationFormat>On-screen Show (4:3)</PresentationFormat>
  <Paragraphs>221</Paragraphs>
  <Slides>21</Slides>
  <Notes>10</Notes>
  <HiddenSlides>2</HiddenSlides>
  <MMClips>0</MMClips>
  <ScaleCrop>false</ScaleCrop>
  <HeadingPairs>
    <vt:vector size="6" baseType="variant">
      <vt:variant>
        <vt:lpstr>Fonts Used</vt:lpstr>
      </vt:variant>
      <vt:variant>
        <vt:i4>12</vt:i4>
      </vt:variant>
      <vt:variant>
        <vt:lpstr>Theme</vt:lpstr>
      </vt:variant>
      <vt:variant>
        <vt:i4>8</vt:i4>
      </vt:variant>
      <vt:variant>
        <vt:lpstr>Slide Titles</vt:lpstr>
      </vt:variant>
      <vt:variant>
        <vt:i4>21</vt:i4>
      </vt:variant>
    </vt:vector>
  </HeadingPairs>
  <TitlesOfParts>
    <vt:vector size="41" baseType="lpstr">
      <vt:lpstr>Avenir Next Medium</vt:lpstr>
      <vt:lpstr>Gill Sans</vt:lpstr>
      <vt:lpstr>Lucida Grande</vt:lpstr>
      <vt:lpstr>MBCOLB+GillSans</vt:lpstr>
      <vt:lpstr>Arial</vt:lpstr>
      <vt:lpstr>Calibri</vt:lpstr>
      <vt:lpstr>Calibri Light</vt:lpstr>
      <vt:lpstr>Cambria</vt:lpstr>
      <vt:lpstr>Cambria Math</vt:lpstr>
      <vt:lpstr>Helvetica</vt:lpstr>
      <vt:lpstr>Segoe Print</vt:lpstr>
      <vt:lpstr>Times New Roman</vt:lpstr>
      <vt:lpstr>Office Theme</vt:lpstr>
      <vt:lpstr>ホワイト</vt:lpstr>
      <vt:lpstr>small Title - Top</vt:lpstr>
      <vt:lpstr>1_Default Design</vt:lpstr>
      <vt:lpstr>Default Design</vt:lpstr>
      <vt:lpstr>Theme4-3</vt:lpstr>
      <vt:lpstr>Small Title top</vt:lpstr>
      <vt:lpstr>Office テーマ</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xieshang</dc:creator>
  <cp:lastModifiedBy>Shang-Ping Xie</cp:lastModifiedBy>
  <cp:revision>254</cp:revision>
  <cp:lastPrinted>2022-05-16T21:12:40Z</cp:lastPrinted>
  <dcterms:created xsi:type="dcterms:W3CDTF">2013-05-28T21:53:47Z</dcterms:created>
  <dcterms:modified xsi:type="dcterms:W3CDTF">2023-07-11T19:25:08Z</dcterms:modified>
</cp:coreProperties>
</file>