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2.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ppt/tags/tag3.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3" r:id="rId1"/>
    <p:sldMasterId id="2147483771" r:id="rId2"/>
    <p:sldMasterId id="2147483783" r:id="rId3"/>
    <p:sldMasterId id="2147483807" r:id="rId4"/>
    <p:sldMasterId id="2147483820" r:id="rId5"/>
    <p:sldMasterId id="2147483940" r:id="rId6"/>
    <p:sldMasterId id="2147484050" r:id="rId7"/>
    <p:sldMasterId id="2147484111" r:id="rId8"/>
    <p:sldMasterId id="2147484148" r:id="rId9"/>
    <p:sldMasterId id="2147484163" r:id="rId10"/>
    <p:sldMasterId id="2147484188" r:id="rId11"/>
    <p:sldMasterId id="2147484200" r:id="rId12"/>
    <p:sldMasterId id="2147484212" r:id="rId13"/>
  </p:sldMasterIdLst>
  <p:notesMasterIdLst>
    <p:notesMasterId r:id="rId42"/>
  </p:notesMasterIdLst>
  <p:sldIdLst>
    <p:sldId id="305" r:id="rId14"/>
    <p:sldId id="1324" r:id="rId15"/>
    <p:sldId id="436" r:id="rId16"/>
    <p:sldId id="309" r:id="rId17"/>
    <p:sldId id="341" r:id="rId18"/>
    <p:sldId id="1315" r:id="rId19"/>
    <p:sldId id="274" r:id="rId20"/>
    <p:sldId id="1318" r:id="rId21"/>
    <p:sldId id="1323" r:id="rId22"/>
    <p:sldId id="673" r:id="rId23"/>
    <p:sldId id="306" r:id="rId24"/>
    <p:sldId id="1319" r:id="rId25"/>
    <p:sldId id="1320" r:id="rId26"/>
    <p:sldId id="448" r:id="rId27"/>
    <p:sldId id="346" r:id="rId28"/>
    <p:sldId id="688" r:id="rId29"/>
    <p:sldId id="257" r:id="rId30"/>
    <p:sldId id="289" r:id="rId31"/>
    <p:sldId id="447" r:id="rId32"/>
    <p:sldId id="698" r:id="rId33"/>
    <p:sldId id="256" r:id="rId34"/>
    <p:sldId id="300" r:id="rId35"/>
    <p:sldId id="492" r:id="rId36"/>
    <p:sldId id="324" r:id="rId37"/>
    <p:sldId id="325" r:id="rId38"/>
    <p:sldId id="415" r:id="rId39"/>
    <p:sldId id="268" r:id="rId40"/>
    <p:sldId id="303"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FF0000"/>
    <a:srgbClr val="00CC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87310" autoAdjust="0"/>
  </p:normalViewPr>
  <p:slideViewPr>
    <p:cSldViewPr snapToGrid="0">
      <p:cViewPr varScale="1">
        <p:scale>
          <a:sx n="99" d="100"/>
          <a:sy n="99" d="100"/>
        </p:scale>
        <p:origin x="360" y="72"/>
      </p:cViewPr>
      <p:guideLst/>
    </p:cSldViewPr>
  </p:slid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presProps" Target="pres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tableStyles" Target="tableStyles.xml"/><Relationship Id="rId20" Type="http://schemas.openxmlformats.org/officeDocument/2006/relationships/slide" Target="slides/slide7.xml"/><Relationship Id="rId41"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9A1227-88EE-4C06-AAE1-992AD733A1FC}" type="datetimeFigureOut">
              <a:rPr lang="en-US" smtClean="0"/>
              <a:t>7/11/2023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33879E-8682-446E-BDD9-325E269DF750}" type="slidenum">
              <a:rPr lang="en-US" smtClean="0"/>
              <a:t>‹#›</a:t>
            </a:fld>
            <a:endParaRPr lang="en-US"/>
          </a:p>
        </p:txBody>
      </p:sp>
    </p:spTree>
    <p:extLst>
      <p:ext uri="{BB962C8B-B14F-4D97-AF65-F5344CB8AC3E}">
        <p14:creationId xmlns:p14="http://schemas.microsoft.com/office/powerpoint/2010/main" val="41636539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data.giss.nasa.gov/gistemp/animations/10year_6y.mp4"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13.3.5, 14.1</a:t>
            </a:r>
            <a:r>
              <a:rPr lang="en-US"/>
              <a:t>, 14.4.1, 14.7 </a:t>
            </a:r>
            <a:endParaRPr lang="en-US" dirty="0"/>
          </a:p>
        </p:txBody>
      </p:sp>
      <p:sp>
        <p:nvSpPr>
          <p:cNvPr id="81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4A58BD2-4C3F-44EE-93F5-B01DF73907E1}" type="slidenum">
              <a:rPr lang="en-US" smtClean="0">
                <a:solidFill>
                  <a:prstClr val="black"/>
                </a:solidFill>
              </a:rPr>
              <a:pPr fontAlgn="base">
                <a:spcBef>
                  <a:spcPct val="0"/>
                </a:spcBef>
                <a:spcAft>
                  <a:spcPct val="0"/>
                </a:spcAft>
                <a:defRPr/>
              </a:pPr>
              <a:t>1</a:t>
            </a:fld>
            <a:endParaRPr lang="en-US">
              <a:solidFill>
                <a:prstClr val="black"/>
              </a:solidFill>
            </a:endParaRPr>
          </a:p>
        </p:txBody>
      </p:sp>
    </p:spTree>
    <p:extLst>
      <p:ext uri="{BB962C8B-B14F-4D97-AF65-F5344CB8AC3E}">
        <p14:creationId xmlns:p14="http://schemas.microsoft.com/office/powerpoint/2010/main" val="24118196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E8C694DB-5460-401C-84C3-52C5EBDFF3B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a:extLst>
              <a:ext uri="{FF2B5EF4-FFF2-40B4-BE49-F238E27FC236}">
                <a16:creationId xmlns:a16="http://schemas.microsoft.com/office/drawing/2014/main" id="{0CC57AFE-75D3-4312-B1A4-1E64A221A21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Lu J., G. A. Vecchi, T. Reichler (2007), Expansion of the Hadley cell under global warming, Geophys. Res. Lett., 34, L06805, doi:10.1029/2006GL028443.</a:t>
            </a:r>
          </a:p>
        </p:txBody>
      </p:sp>
      <p:sp>
        <p:nvSpPr>
          <p:cNvPr id="69636" name="Slide Number Placeholder 3">
            <a:extLst>
              <a:ext uri="{FF2B5EF4-FFF2-40B4-BE49-F238E27FC236}">
                <a16:creationId xmlns:a16="http://schemas.microsoft.com/office/drawing/2014/main" id="{D817DF33-EDC1-4466-AC92-6C5B12E0951F}"/>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DCF9F4-3726-4A4C-9C02-83B6E7D88AC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6384544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Accelerated SE trades in Pacific opposes the southern Hadley cell from decelerating. </a:t>
            </a:r>
          </a:p>
          <a:p>
            <a:r>
              <a:rPr lang="en-US" dirty="0"/>
              <a:t>Reduced warming over Southern Ocean and N Atlantic -&gt; Hot spots of ocean heat uptake. </a:t>
            </a:r>
          </a:p>
        </p:txBody>
      </p:sp>
      <p:sp>
        <p:nvSpPr>
          <p:cNvPr id="4" name="Slide Number Placeholder 3"/>
          <p:cNvSpPr>
            <a:spLocks noGrp="1"/>
          </p:cNvSpPr>
          <p:nvPr>
            <p:ph type="sldNum" sz="quarter" idx="5"/>
          </p:nvPr>
        </p:nvSpPr>
        <p:spPr/>
        <p:txBody>
          <a:bodyPr/>
          <a:lstStyle/>
          <a:p>
            <a:fld id="{5133879E-8682-446E-BDD9-325E269DF750}" type="slidenum">
              <a:rPr lang="en-US" smtClean="0"/>
              <a:t>17</a:t>
            </a:fld>
            <a:endParaRPr lang="en-US"/>
          </a:p>
        </p:txBody>
      </p:sp>
    </p:spTree>
    <p:extLst>
      <p:ext uri="{BB962C8B-B14F-4D97-AF65-F5344CB8AC3E}">
        <p14:creationId xmlns:p14="http://schemas.microsoft.com/office/powerpoint/2010/main" val="723082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Figs. O1, 3, 5, 6, by Jiarui Shi, Nov 20, 2020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33879E-8682-446E-BDD9-325E269DF7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25111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宋体" panose="02010600030101010101" pitchFamily="2" charset="-122"/>
              </a:defRPr>
            </a:lvl1pPr>
            <a:lvl2pPr marL="742950" indent="-285750" eaLnBrk="0" hangingPunct="0">
              <a:defRPr sz="2000">
                <a:solidFill>
                  <a:schemeClr val="tx1"/>
                </a:solidFill>
                <a:latin typeface="Arial" panose="020B0604020202020204" pitchFamily="34" charset="0"/>
                <a:ea typeface="宋体" panose="02010600030101010101" pitchFamily="2" charset="-122"/>
              </a:defRPr>
            </a:lvl2pPr>
            <a:lvl3pPr marL="1143000" indent="-228600" eaLnBrk="0" hangingPunct="0">
              <a:defRPr sz="2000">
                <a:solidFill>
                  <a:schemeClr val="tx1"/>
                </a:solidFill>
                <a:latin typeface="Arial" panose="020B0604020202020204" pitchFamily="34" charset="0"/>
                <a:ea typeface="宋体" panose="02010600030101010101" pitchFamily="2" charset="-122"/>
              </a:defRPr>
            </a:lvl3pPr>
            <a:lvl4pPr marL="1600200" indent="-228600" eaLnBrk="0" hangingPunct="0">
              <a:defRPr sz="2000">
                <a:solidFill>
                  <a:schemeClr val="tx1"/>
                </a:solidFill>
                <a:latin typeface="Arial" panose="020B0604020202020204" pitchFamily="34" charset="0"/>
                <a:ea typeface="宋体" panose="02010600030101010101" pitchFamily="2" charset="-122"/>
              </a:defRPr>
            </a:lvl4pPr>
            <a:lvl5pPr marL="2057400" indent="-228600" eaLnBrk="0" hangingPunct="0">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7985F40-B482-4C7A-AACA-0EB64B7B2C1B}" type="slidenum">
              <a:rPr kumimoji="1" lang="en-US" altLang="zh-CN"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1" lang="en-US" altLang="zh-CN"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
        <p:nvSpPr>
          <p:cNvPr id="36867" name="Rectangle 2"/>
          <p:cNvSpPr>
            <a:spLocks noGrp="1" noRot="1" noChangeAspect="1" noChangeArrowheads="1" noTextEdit="1"/>
          </p:cNvSpPr>
          <p:nvPr>
            <p:ph type="sldImg"/>
          </p:nvPr>
        </p:nvSpPr>
        <p:spPr/>
      </p:sp>
      <p:sp>
        <p:nvSpPr>
          <p:cNvPr id="3686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zh-CN" dirty="0">
              <a:latin typeface="Arial" panose="020B0604020202020204" pitchFamily="34" charset="0"/>
            </a:endParaRPr>
          </a:p>
        </p:txBody>
      </p:sp>
    </p:spTree>
    <p:extLst>
      <p:ext uri="{BB962C8B-B14F-4D97-AF65-F5344CB8AC3E}">
        <p14:creationId xmlns:p14="http://schemas.microsoft.com/office/powerpoint/2010/main" val="21570427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0ECD589A-04A1-4AF4-ADC2-6A3A8014E46D}" type="slidenum">
              <a:rPr lang="en-US" altLang="en-US" smtClean="0">
                <a:solidFill>
                  <a:prstClr val="black"/>
                </a:solidFill>
              </a:rPr>
              <a:pPr eaLnBrk="1" hangingPunct="1"/>
              <a:t>24</a:t>
            </a:fld>
            <a:endParaRPr lang="en-US" altLang="en-US">
              <a:solidFill>
                <a:prstClr val="black"/>
              </a:solidFill>
            </a:endParaRPr>
          </a:p>
        </p:txBody>
      </p:sp>
      <p:sp>
        <p:nvSpPr>
          <p:cNvPr id="5939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lstStyle/>
          <a:p>
            <a:pPr>
              <a:spcBef>
                <a:spcPct val="0"/>
              </a:spcBef>
            </a:pPr>
            <a:endParaRPr lang="en-US" altLang="en-US">
              <a:ea typeface="ＭＳ Ｐゴシック" pitchFamily="34" charset="-128"/>
            </a:endParaRPr>
          </a:p>
        </p:txBody>
      </p:sp>
      <p:sp>
        <p:nvSpPr>
          <p:cNvPr id="59397"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eaLnBrk="1" hangingPunct="1"/>
            <a:fld id="{A581F845-426B-49DE-9C0D-19C7509D1240}" type="slidenum">
              <a:rPr lang="en-US" altLang="en-US" sz="1200">
                <a:solidFill>
                  <a:prstClr val="black"/>
                </a:solidFill>
                <a:latin typeface="Calibri" pitchFamily="34" charset="0"/>
              </a:rPr>
              <a:pPr algn="r" eaLnBrk="1" hangingPunct="1"/>
              <a:t>24</a:t>
            </a:fld>
            <a:endParaRPr lang="en-US" altLang="en-US" sz="1200">
              <a:solidFill>
                <a:prstClr val="black"/>
              </a:solidFill>
              <a:latin typeface="Calibri" pitchFamily="34" charset="0"/>
            </a:endParaRPr>
          </a:p>
        </p:txBody>
      </p:sp>
    </p:spTree>
    <p:extLst>
      <p:ext uri="{BB962C8B-B14F-4D97-AF65-F5344CB8AC3E}">
        <p14:creationId xmlns:p14="http://schemas.microsoft.com/office/powerpoint/2010/main" val="18572615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B58B09F0-D54F-4D9C-9C10-95ACC4BE2D36}" type="slidenum">
              <a:rPr lang="en-US" altLang="en-US" smtClean="0">
                <a:solidFill>
                  <a:srgbClr val="000000"/>
                </a:solidFill>
              </a:rPr>
              <a:pPr eaLnBrk="1" hangingPunct="1"/>
              <a:t>25</a:t>
            </a:fld>
            <a:endParaRPr lang="en-US" altLang="en-US">
              <a:solidFill>
                <a:srgbClr val="000000"/>
              </a:solidFill>
            </a:endParaRPr>
          </a:p>
        </p:txBody>
      </p:sp>
      <p:sp>
        <p:nvSpPr>
          <p:cNvPr id="6041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0" tIns="45681" rIns="91360" bIns="45681"/>
          <a:lstStyle/>
          <a:p>
            <a:r>
              <a:rPr lang="en-US" altLang="en-US">
                <a:ea typeface="ＭＳ Ｐゴシック" pitchFamily="34" charset="-128"/>
              </a:rPr>
              <a:t>Put o-a interaction dynamics on the center stage</a:t>
            </a:r>
          </a:p>
        </p:txBody>
      </p:sp>
      <p:sp>
        <p:nvSpPr>
          <p:cNvPr id="60421"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0" tIns="45681" rIns="91360" bIns="45681" anchor="b"/>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eaLnBrk="1" hangingPunct="1"/>
            <a:fld id="{B5A60B19-03B1-45BD-BC05-220085A23EBB}" type="slidenum">
              <a:rPr lang="en-US" altLang="en-US" sz="1300">
                <a:solidFill>
                  <a:srgbClr val="000000"/>
                </a:solidFill>
              </a:rPr>
              <a:pPr algn="r" eaLnBrk="1" hangingPunct="1"/>
              <a:t>25</a:t>
            </a:fld>
            <a:endParaRPr lang="en-US" altLang="en-US" sz="1300">
              <a:solidFill>
                <a:srgbClr val="000000"/>
              </a:solidFill>
            </a:endParaRPr>
          </a:p>
        </p:txBody>
      </p:sp>
    </p:spTree>
    <p:extLst>
      <p:ext uri="{BB962C8B-B14F-4D97-AF65-F5344CB8AC3E}">
        <p14:creationId xmlns:p14="http://schemas.microsoft.com/office/powerpoint/2010/main" val="27926886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F980D4-3788-4E5F-BED9-75959DCC8EC3}" type="slidenum">
              <a:rPr kumimoji="0" lang="en-US" alt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alt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p:txBody>
          <a:bodyPr lIns="91360" tIns="45681" rIns="91360" bIns="45681"/>
          <a:lstStyle/>
          <a:p>
            <a:r>
              <a:rPr lang="en-US" altLang="en-US" dirty="0"/>
              <a:t>Fig. 11. SST &amp; </a:t>
            </a:r>
            <a:r>
              <a:rPr lang="en-US" altLang="en-US" dirty="0" err="1"/>
              <a:t>sfc</a:t>
            </a:r>
            <a:r>
              <a:rPr lang="en-US" altLang="en-US" dirty="0"/>
              <a:t> wind change</a:t>
            </a:r>
          </a:p>
        </p:txBody>
      </p:sp>
      <p:sp>
        <p:nvSpPr>
          <p:cNvPr id="5632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0" tIns="45681" rIns="91360" bIns="45681" anchor="b"/>
          <a:lstStyle>
            <a:lvl1pPr>
              <a:defRPr>
                <a:solidFill>
                  <a:schemeClr val="tx1"/>
                </a:solidFill>
                <a:latin typeface="Arial" pitchFamily="34" charset="0"/>
              </a:defRPr>
            </a:lvl1pPr>
            <a:lvl2pPr marL="730250" indent="-280988">
              <a:defRPr>
                <a:solidFill>
                  <a:schemeClr val="tx1"/>
                </a:solidFill>
                <a:latin typeface="Arial" pitchFamily="34" charset="0"/>
              </a:defRPr>
            </a:lvl2pPr>
            <a:lvl3pPr marL="1123950" indent="-225425">
              <a:defRPr>
                <a:solidFill>
                  <a:schemeClr val="tx1"/>
                </a:solidFill>
                <a:latin typeface="Arial" pitchFamily="34" charset="0"/>
              </a:defRPr>
            </a:lvl3pPr>
            <a:lvl4pPr marL="1573213" indent="-225425">
              <a:defRPr>
                <a:solidFill>
                  <a:schemeClr val="tx1"/>
                </a:solidFill>
                <a:latin typeface="Arial" pitchFamily="34" charset="0"/>
              </a:defRPr>
            </a:lvl4pPr>
            <a:lvl5pPr marL="2022475" indent="-225425">
              <a:defRPr>
                <a:solidFill>
                  <a:schemeClr val="tx1"/>
                </a:solidFill>
                <a:latin typeface="Arial" pitchFamily="34" charset="0"/>
              </a:defRPr>
            </a:lvl5pPr>
            <a:lvl6pPr marL="2479675" indent="-225425" fontAlgn="base">
              <a:spcBef>
                <a:spcPct val="0"/>
              </a:spcBef>
              <a:spcAft>
                <a:spcPct val="0"/>
              </a:spcAft>
              <a:defRPr>
                <a:solidFill>
                  <a:schemeClr val="tx1"/>
                </a:solidFill>
                <a:latin typeface="Arial" pitchFamily="34" charset="0"/>
              </a:defRPr>
            </a:lvl6pPr>
            <a:lvl7pPr marL="2936875" indent="-225425" fontAlgn="base">
              <a:spcBef>
                <a:spcPct val="0"/>
              </a:spcBef>
              <a:spcAft>
                <a:spcPct val="0"/>
              </a:spcAft>
              <a:defRPr>
                <a:solidFill>
                  <a:schemeClr val="tx1"/>
                </a:solidFill>
                <a:latin typeface="Arial" pitchFamily="34" charset="0"/>
              </a:defRPr>
            </a:lvl7pPr>
            <a:lvl8pPr marL="3394075" indent="-225425" fontAlgn="base">
              <a:spcBef>
                <a:spcPct val="0"/>
              </a:spcBef>
              <a:spcAft>
                <a:spcPct val="0"/>
              </a:spcAft>
              <a:defRPr>
                <a:solidFill>
                  <a:schemeClr val="tx1"/>
                </a:solidFill>
                <a:latin typeface="Arial" pitchFamily="34" charset="0"/>
              </a:defRPr>
            </a:lvl8pPr>
            <a:lvl9pPr marL="3851275" indent="-225425" fontAlgn="base">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CA240C7-EDCA-4D5B-82DE-CEEF513AB252}" type="slidenum">
              <a:rPr kumimoji="0" lang="en-US" altLang="en-US" sz="1300" b="0" i="0" u="none" strike="noStrike" kern="1200" cap="none" spc="0" normalizeH="0" baseline="0" noProof="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altLang="en-US" sz="13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4403640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a:xfrm>
            <a:off x="3884613" y="8685213"/>
            <a:ext cx="2971800" cy="457200"/>
          </a:xfrm>
          <a:prstGeom prst="rect">
            <a:avLst/>
          </a:prstGeom>
          <a:ln/>
        </p:spPr>
        <p:txBody>
          <a:bodyPr/>
          <a:lstStyle/>
          <a:p>
            <a:pPr marL="0" marR="0" lvl="0" indent="0" algn="ctr" defTabSz="584200" rtl="0" eaLnBrk="1" fontAlgn="auto" latinLnBrk="0" hangingPunct="1">
              <a:lnSpc>
                <a:spcPct val="100000"/>
              </a:lnSpc>
              <a:spcBef>
                <a:spcPts val="0"/>
              </a:spcBef>
              <a:spcAft>
                <a:spcPts val="0"/>
              </a:spcAft>
              <a:buClrTx/>
              <a:buSzTx/>
              <a:buFontTx/>
              <a:buNone/>
              <a:tabLst/>
              <a:defRPr/>
            </a:pPr>
            <a:fld id="{7BB21BD4-3A80-4AF1-B8C7-5B973B853D95}" type="slidenum">
              <a:rPr kumimoji="0" lang="en-US" altLang="en-US" sz="3600" b="0" i="0" u="none" strike="noStrike" kern="0" cap="none" spc="0" normalizeH="0" baseline="0" noProof="0">
                <a:ln>
                  <a:noFill/>
                </a:ln>
                <a:solidFill>
                  <a:prstClr val="black"/>
                </a:solidFill>
                <a:effectLst/>
                <a:uLnTx/>
                <a:uFillTx/>
                <a:latin typeface="Calibri"/>
                <a:ea typeface="+mn-ea"/>
                <a:cs typeface="+mn-cs"/>
                <a:sym typeface="Helvetica Light"/>
              </a:rPr>
              <a:pPr marL="0" marR="0" lvl="0" indent="0" algn="ctr" defTabSz="584200" rtl="0" eaLnBrk="1" fontAlgn="auto" latinLnBrk="0" hangingPunct="1">
                <a:lnSpc>
                  <a:spcPct val="100000"/>
                </a:lnSpc>
                <a:spcBef>
                  <a:spcPts val="0"/>
                </a:spcBef>
                <a:spcAft>
                  <a:spcPts val="0"/>
                </a:spcAft>
                <a:buClrTx/>
                <a:buSzTx/>
                <a:buFontTx/>
                <a:buNone/>
                <a:tabLst/>
                <a:defRPr/>
              </a:pPr>
              <a:t>27</a:t>
            </a:fld>
            <a:endParaRPr kumimoji="0" lang="en-US" altLang="en-US" sz="3600" b="0" i="0" u="none" strike="noStrike" kern="0" cap="none" spc="0" normalizeH="0" baseline="0" noProof="0">
              <a:ln>
                <a:noFill/>
              </a:ln>
              <a:solidFill>
                <a:prstClr val="black"/>
              </a:solidFill>
              <a:effectLst/>
              <a:uLnTx/>
              <a:uFillTx/>
              <a:latin typeface="Calibri"/>
              <a:ea typeface="+mn-ea"/>
              <a:cs typeface="+mn-cs"/>
              <a:sym typeface="Helvetica Light"/>
            </a:endParaRPr>
          </a:p>
        </p:txBody>
      </p:sp>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p:txBody>
          <a:bodyPr lIns="91360" tIns="45681" rIns="91360" bIns="45681"/>
          <a:lstStyle/>
          <a:p>
            <a:endParaRPr lang="en-US" altLang="en-US"/>
          </a:p>
        </p:txBody>
      </p:sp>
      <p:sp>
        <p:nvSpPr>
          <p:cNvPr id="2867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0" tIns="45681" rIns="91360" bIns="45681" anchor="b"/>
          <a:lstStyle>
            <a:lvl1pPr>
              <a:defRPr>
                <a:solidFill>
                  <a:schemeClr val="tx1"/>
                </a:solidFill>
                <a:latin typeface="Arial" pitchFamily="34" charset="0"/>
              </a:defRPr>
            </a:lvl1pPr>
            <a:lvl2pPr marL="730250" indent="-280988">
              <a:defRPr>
                <a:solidFill>
                  <a:schemeClr val="tx1"/>
                </a:solidFill>
                <a:latin typeface="Arial" pitchFamily="34" charset="0"/>
              </a:defRPr>
            </a:lvl2pPr>
            <a:lvl3pPr marL="1123950" indent="-225425">
              <a:defRPr>
                <a:solidFill>
                  <a:schemeClr val="tx1"/>
                </a:solidFill>
                <a:latin typeface="Arial" pitchFamily="34" charset="0"/>
              </a:defRPr>
            </a:lvl3pPr>
            <a:lvl4pPr marL="1573213" indent="-225425">
              <a:defRPr>
                <a:solidFill>
                  <a:schemeClr val="tx1"/>
                </a:solidFill>
                <a:latin typeface="Arial" pitchFamily="34" charset="0"/>
              </a:defRPr>
            </a:lvl4pPr>
            <a:lvl5pPr marL="2022475" indent="-225425">
              <a:defRPr>
                <a:solidFill>
                  <a:schemeClr val="tx1"/>
                </a:solidFill>
                <a:latin typeface="Arial" pitchFamily="34" charset="0"/>
              </a:defRPr>
            </a:lvl5pPr>
            <a:lvl6pPr marL="2479675" indent="-225425" fontAlgn="base">
              <a:spcBef>
                <a:spcPct val="0"/>
              </a:spcBef>
              <a:spcAft>
                <a:spcPct val="0"/>
              </a:spcAft>
              <a:defRPr>
                <a:solidFill>
                  <a:schemeClr val="tx1"/>
                </a:solidFill>
                <a:latin typeface="Arial" pitchFamily="34" charset="0"/>
              </a:defRPr>
            </a:lvl6pPr>
            <a:lvl7pPr marL="2936875" indent="-225425" fontAlgn="base">
              <a:spcBef>
                <a:spcPct val="0"/>
              </a:spcBef>
              <a:spcAft>
                <a:spcPct val="0"/>
              </a:spcAft>
              <a:defRPr>
                <a:solidFill>
                  <a:schemeClr val="tx1"/>
                </a:solidFill>
                <a:latin typeface="Arial" pitchFamily="34" charset="0"/>
              </a:defRPr>
            </a:lvl7pPr>
            <a:lvl8pPr marL="3394075" indent="-225425" fontAlgn="base">
              <a:spcBef>
                <a:spcPct val="0"/>
              </a:spcBef>
              <a:spcAft>
                <a:spcPct val="0"/>
              </a:spcAft>
              <a:defRPr>
                <a:solidFill>
                  <a:schemeClr val="tx1"/>
                </a:solidFill>
                <a:latin typeface="Arial" pitchFamily="34" charset="0"/>
              </a:defRPr>
            </a:lvl8pPr>
            <a:lvl9pPr marL="3851275" indent="-225425" fontAlgn="base">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3C99ECD-020D-416C-84C0-5B67FC8E1F32}" type="slidenum">
              <a:rPr kumimoji="0" lang="en-US" altLang="en-US" sz="1300" b="0" i="0" u="none" strike="noStrike" kern="1200" cap="none" spc="0" normalizeH="0" baseline="0" noProof="0">
                <a:ln>
                  <a:noFill/>
                </a:ln>
                <a:solidFill>
                  <a:prstClr val="black"/>
                </a:solidFill>
                <a:effectLst/>
                <a:uLnTx/>
                <a:uFillTx/>
                <a:latin typeface="Arial" pitchFamily="34" charset="0"/>
                <a:ea typeface="+mn-ea"/>
                <a:cs typeface="+mn-cs"/>
                <a:sym typeface="Helvetica Light"/>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altLang="en-US" sz="1300" b="0" i="0" u="none" strike="noStrike" kern="1200" cap="none" spc="0" normalizeH="0" baseline="0" noProof="0">
              <a:ln>
                <a:noFill/>
              </a:ln>
              <a:solidFill>
                <a:prstClr val="black"/>
              </a:solidFill>
              <a:effectLst/>
              <a:uLnTx/>
              <a:uFillTx/>
              <a:latin typeface="Arial" pitchFamily="34" charset="0"/>
              <a:ea typeface="+mn-ea"/>
              <a:cs typeface="+mn-cs"/>
              <a:sym typeface="Helvetica Light"/>
            </a:endParaRPr>
          </a:p>
        </p:txBody>
      </p:sp>
    </p:spTree>
    <p:extLst>
      <p:ext uri="{BB962C8B-B14F-4D97-AF65-F5344CB8AC3E}">
        <p14:creationId xmlns:p14="http://schemas.microsoft.com/office/powerpoint/2010/main" val="3064996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Run the animation </a:t>
            </a:r>
            <a:r>
              <a:rPr lang="en-US" dirty="0"/>
              <a:t>of  10-Year Mean Anomaly</a:t>
            </a:r>
          </a:p>
          <a:p>
            <a:endParaRPr lang="en-US" dirty="0"/>
          </a:p>
        </p:txBody>
      </p:sp>
      <p:sp>
        <p:nvSpPr>
          <p:cNvPr id="4" name="Slide Number Placeholder 3"/>
          <p:cNvSpPr>
            <a:spLocks noGrp="1"/>
          </p:cNvSpPr>
          <p:nvPr>
            <p:ph type="sldNum" sz="quarter" idx="5"/>
          </p:nvPr>
        </p:nvSpPr>
        <p:spPr/>
        <p:txBody>
          <a:bodyPr/>
          <a:lstStyle/>
          <a:p>
            <a:fld id="{5133879E-8682-446E-BDD9-325E269DF750}" type="slidenum">
              <a:rPr lang="en-US" smtClean="0"/>
              <a:t>2</a:t>
            </a:fld>
            <a:endParaRPr lang="en-US"/>
          </a:p>
        </p:txBody>
      </p:sp>
    </p:spTree>
    <p:extLst>
      <p:ext uri="{BB962C8B-B14F-4D97-AF65-F5344CB8AC3E}">
        <p14:creationId xmlns:p14="http://schemas.microsoft.com/office/powerpoint/2010/main" val="3213964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B954F327-FFD2-4D8A-BB8D-7B3427139B1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A16C0425-AE74-4AD5-A515-FC59D67C468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8372" name="Slide Number Placeholder 3">
            <a:extLst>
              <a:ext uri="{FF2B5EF4-FFF2-40B4-BE49-F238E27FC236}">
                <a16:creationId xmlns:a16="http://schemas.microsoft.com/office/drawing/2014/main" id="{B2217392-A305-4CC3-93EB-1C754D42F573}"/>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15FB8B2-9193-42FB-9F40-1FCA685B8447}"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5398329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 Hadley cell not change much due to the gradient of SST warming </a:t>
            </a:r>
          </a:p>
        </p:txBody>
      </p:sp>
      <p:sp>
        <p:nvSpPr>
          <p:cNvPr id="4" name="Slide Number Placeholder 3"/>
          <p:cNvSpPr>
            <a:spLocks noGrp="1"/>
          </p:cNvSpPr>
          <p:nvPr>
            <p:ph type="sldNum" sz="quarter" idx="5"/>
          </p:nvPr>
        </p:nvSpPr>
        <p:spPr/>
        <p:txBody>
          <a:bodyPr/>
          <a:lstStyle/>
          <a:p>
            <a:fld id="{5133879E-8682-446E-BDD9-325E269DF750}" type="slidenum">
              <a:rPr lang="en-US" smtClean="0"/>
              <a:t>6</a:t>
            </a:fld>
            <a:endParaRPr lang="en-US"/>
          </a:p>
        </p:txBody>
      </p:sp>
    </p:spTree>
    <p:extLst>
      <p:ext uri="{BB962C8B-B14F-4D97-AF65-F5344CB8AC3E}">
        <p14:creationId xmlns:p14="http://schemas.microsoft.com/office/powerpoint/2010/main" val="6052464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5C16DDBC-5CB9-4382-85E0-2E0D2FE66F5E}" type="slidenum">
              <a:rPr lang="en-US">
                <a:solidFill>
                  <a:srgbClr val="000000"/>
                </a:solidFill>
              </a:rPr>
              <a:pPr eaLnBrk="1" hangingPunct="1"/>
              <a:t>7</a:t>
            </a:fld>
            <a:endParaRPr lang="en-US">
              <a:solidFill>
                <a:srgbClr val="000000"/>
              </a:solidFill>
            </a:endParaRPr>
          </a:p>
        </p:txBody>
      </p:sp>
      <p:sp>
        <p:nvSpPr>
          <p:cNvPr id="5837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r" eaLnBrk="1" hangingPunct="1"/>
            <a:fld id="{04D706F1-1465-47E9-817B-16A32BD1405B}" type="slidenum">
              <a:rPr lang="en-US" altLang="zh-CN" sz="1200">
                <a:solidFill>
                  <a:srgbClr val="000000"/>
                </a:solidFill>
                <a:ea typeface="SimSun" pitchFamily="2" charset="-122"/>
              </a:rPr>
              <a:pPr algn="r" eaLnBrk="1" hangingPunct="1"/>
              <a:t>7</a:t>
            </a:fld>
            <a:endParaRPr lang="en-US" altLang="zh-CN" sz="1200">
              <a:solidFill>
                <a:srgbClr val="000000"/>
              </a:solidFill>
              <a:ea typeface="SimSun" pitchFamily="2" charset="-122"/>
            </a:endParaRPr>
          </a:p>
        </p:txBody>
      </p:sp>
      <p:sp>
        <p:nvSpPr>
          <p:cNvPr id="5837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2" tIns="45673" rIns="91342" bIns="45673"/>
          <a:lstStyle/>
          <a:p>
            <a:pPr>
              <a:spcBef>
                <a:spcPct val="0"/>
              </a:spcBef>
            </a:pPr>
            <a:r>
              <a:rPr lang="en-US" altLang="zh-CN" dirty="0"/>
              <a:t>The</a:t>
            </a:r>
            <a:r>
              <a:rPr lang="en-US" altLang="zh-CN" baseline="0" dirty="0"/>
              <a:t> inherent difficulty with rainfall change in global warming is that to first order, it is spatially variable, increasing in some and decreasing in some other regions.</a:t>
            </a:r>
            <a:endParaRPr lang="zh-CN" altLang="zh-CN" dirty="0"/>
          </a:p>
        </p:txBody>
      </p:sp>
      <p:sp>
        <p:nvSpPr>
          <p:cNvPr id="5837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2" tIns="45673" rIns="91342" bIns="45673" anchor="b"/>
          <a:lstStyle>
            <a:lvl1pPr defTabSz="911225" eaLnBrk="0" hangingPunct="0">
              <a:defRPr>
                <a:solidFill>
                  <a:schemeClr val="tx1"/>
                </a:solidFill>
                <a:latin typeface="Arial" pitchFamily="34" charset="0"/>
                <a:ea typeface="MS PGothic" pitchFamily="34" charset="-128"/>
              </a:defRPr>
            </a:lvl1pPr>
            <a:lvl2pPr marL="742950" indent="-285750" defTabSz="911225" eaLnBrk="0" hangingPunct="0">
              <a:defRPr>
                <a:solidFill>
                  <a:schemeClr val="tx1"/>
                </a:solidFill>
                <a:latin typeface="Arial" pitchFamily="34" charset="0"/>
                <a:ea typeface="MS PGothic" pitchFamily="34" charset="-128"/>
              </a:defRPr>
            </a:lvl2pPr>
            <a:lvl3pPr marL="1143000" indent="-228600" defTabSz="911225" eaLnBrk="0" hangingPunct="0">
              <a:defRPr>
                <a:solidFill>
                  <a:schemeClr val="tx1"/>
                </a:solidFill>
                <a:latin typeface="Arial" pitchFamily="34" charset="0"/>
                <a:ea typeface="MS PGothic" pitchFamily="34" charset="-128"/>
              </a:defRPr>
            </a:lvl3pPr>
            <a:lvl4pPr marL="1600200" indent="-228600" defTabSz="911225" eaLnBrk="0" hangingPunct="0">
              <a:defRPr>
                <a:solidFill>
                  <a:schemeClr val="tx1"/>
                </a:solidFill>
                <a:latin typeface="Arial" pitchFamily="34" charset="0"/>
                <a:ea typeface="MS PGothic" pitchFamily="34" charset="-128"/>
              </a:defRPr>
            </a:lvl4pPr>
            <a:lvl5pPr marL="2057400" indent="-228600" defTabSz="911225" eaLnBrk="0" hangingPunct="0">
              <a:defRPr>
                <a:solidFill>
                  <a:schemeClr val="tx1"/>
                </a:solidFill>
                <a:latin typeface="Arial" pitchFamily="34" charset="0"/>
                <a:ea typeface="MS PGothic" pitchFamily="34" charset="-128"/>
              </a:defRPr>
            </a:lvl5pPr>
            <a:lvl6pPr marL="2514600" indent="-228600" defTabSz="911225"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911225"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911225"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911225" eaLnBrk="0" fontAlgn="base" hangingPunct="0">
              <a:spcBef>
                <a:spcPct val="0"/>
              </a:spcBef>
              <a:spcAft>
                <a:spcPct val="0"/>
              </a:spcAft>
              <a:defRPr>
                <a:solidFill>
                  <a:schemeClr val="tx1"/>
                </a:solidFill>
                <a:latin typeface="Arial" pitchFamily="34" charset="0"/>
                <a:ea typeface="MS PGothic" pitchFamily="34" charset="-128"/>
              </a:defRPr>
            </a:lvl9pPr>
          </a:lstStyle>
          <a:p>
            <a:pPr algn="r" eaLnBrk="1" hangingPunct="1"/>
            <a:fld id="{FBBACD4B-413D-487F-B4E5-EC9837320874}" type="slidenum">
              <a:rPr lang="en-US" altLang="zh-CN" sz="1300">
                <a:solidFill>
                  <a:srgbClr val="000000"/>
                </a:solidFill>
                <a:latin typeface="Calibri" pitchFamily="34" charset="0"/>
                <a:ea typeface="SimSun" pitchFamily="2" charset="-122"/>
              </a:rPr>
              <a:pPr algn="r" eaLnBrk="1" hangingPunct="1"/>
              <a:t>7</a:t>
            </a:fld>
            <a:endParaRPr lang="en-US" altLang="zh-CN" sz="1300">
              <a:solidFill>
                <a:srgbClr val="000000"/>
              </a:solidFill>
              <a:latin typeface="Calibri" pitchFamily="34" charset="0"/>
              <a:ea typeface="SimSun" pitchFamily="2" charset="-122"/>
            </a:endParaRPr>
          </a:p>
        </p:txBody>
      </p:sp>
    </p:spTree>
    <p:extLst>
      <p:ext uri="{BB962C8B-B14F-4D97-AF65-F5344CB8AC3E}">
        <p14:creationId xmlns:p14="http://schemas.microsoft.com/office/powerpoint/2010/main" val="30112127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06ADDA-32BA-40EA-8109-F520CAA4000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06253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33879E-8682-446E-BDD9-325E269DF7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16690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Inter-model spread skipped in favor of ensemble mean SST pattern and ocean heat uptake.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33879E-8682-446E-BDD9-325E269DF7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86102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33879E-8682-446E-BDD9-325E269DF7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45153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1D169A1-1FF6-4FA6-9385-8C8142221B80}" type="datetimeFigureOut">
              <a:rPr lang="en-US" smtClean="0">
                <a:solidFill>
                  <a:prstClr val="black">
                    <a:tint val="75000"/>
                  </a:prstClr>
                </a:solidFill>
              </a:rPr>
              <a:pPr/>
              <a:t>7/11/2023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A96D7F7-7822-4469-9A87-4CB95FB2B2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32552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D169A1-1FF6-4FA6-9385-8C8142221B80}" type="datetimeFigureOut">
              <a:rPr lang="en-US" smtClean="0">
                <a:solidFill>
                  <a:prstClr val="black">
                    <a:tint val="75000"/>
                  </a:prstClr>
                </a:solidFill>
              </a:rPr>
              <a:pPr/>
              <a:t>7/11/2023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A96D7F7-7822-4469-9A87-4CB95FB2B2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23472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1D169A1-1FF6-4FA6-9385-8C8142221B80}" type="datetimeFigureOut">
              <a:rPr lang="en-US" smtClean="0">
                <a:solidFill>
                  <a:prstClr val="black">
                    <a:tint val="75000"/>
                  </a:prstClr>
                </a:solidFill>
              </a:rPr>
              <a:pPr/>
              <a:t>7/11/2023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A96D7F7-7822-4469-9A87-4CB95FB2B2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257373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1D169A1-1FF6-4FA6-9385-8C8142221B80}" type="datetimeFigureOut">
              <a:rPr lang="en-US" smtClean="0">
                <a:solidFill>
                  <a:prstClr val="black">
                    <a:tint val="75000"/>
                  </a:prstClr>
                </a:solidFill>
              </a:rPr>
              <a:pPr/>
              <a:t>7/11/2023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A96D7F7-7822-4469-9A87-4CB95FB2B2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00207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D169A1-1FF6-4FA6-9385-8C8142221B80}" type="datetimeFigureOut">
              <a:rPr lang="en-US" smtClean="0">
                <a:solidFill>
                  <a:prstClr val="black">
                    <a:tint val="75000"/>
                  </a:prstClr>
                </a:solidFill>
              </a:rPr>
              <a:pPr/>
              <a:t>7/11/2023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A96D7F7-7822-4469-9A87-4CB95FB2B2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044785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D169A1-1FF6-4FA6-9385-8C8142221B80}" type="datetimeFigureOut">
              <a:rPr lang="en-US" smtClean="0">
                <a:solidFill>
                  <a:prstClr val="black">
                    <a:tint val="75000"/>
                  </a:prstClr>
                </a:solidFill>
              </a:rPr>
              <a:pPr/>
              <a:t>7/11/2023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A96D7F7-7822-4469-9A87-4CB95FB2B2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366813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lvl1pPr>
              <a:defRPr/>
            </a:lvl1pPr>
          </a:lstStyle>
          <a:p>
            <a:pPr>
              <a:defRPr/>
            </a:pPr>
            <a:fld id="{536CE3AA-B72E-48AA-96C3-CBF454003CE7}" type="datetimeFigureOut">
              <a:rPr lang="zh-CN" altLang="en-US">
                <a:solidFill>
                  <a:prstClr val="black">
                    <a:tint val="75000"/>
                  </a:prstClr>
                </a:solidFill>
              </a:rPr>
              <a:pPr>
                <a:defRPr/>
              </a:pPr>
              <a:t>2023/7/11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fld id="{B89D2A81-C805-4058-A159-EEF59D3ED3FC}" type="slidenum">
              <a:rPr lang="zh-CN" altLang="en-US"/>
              <a:pPr/>
              <a:t>‹#›</a:t>
            </a:fld>
            <a:endParaRPr lang="zh-CN" altLang="en-US"/>
          </a:p>
        </p:txBody>
      </p:sp>
    </p:spTree>
    <p:extLst>
      <p:ext uri="{BB962C8B-B14F-4D97-AF65-F5344CB8AC3E}">
        <p14:creationId xmlns:p14="http://schemas.microsoft.com/office/powerpoint/2010/main" val="328865171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2425E29D-3934-488F-BA38-2ED4F0E8BEB2}" type="datetimeFigureOut">
              <a:rPr lang="zh-CN" altLang="en-US">
                <a:solidFill>
                  <a:prstClr val="black">
                    <a:tint val="75000"/>
                  </a:prstClr>
                </a:solidFill>
              </a:rPr>
              <a:pPr>
                <a:defRPr/>
              </a:pPr>
              <a:t>2023/7/11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fld id="{7FD421B6-23F8-4196-B6C1-412B6B846A3B}" type="slidenum">
              <a:rPr lang="zh-CN" altLang="en-US"/>
              <a:pPr/>
              <a:t>‹#›</a:t>
            </a:fld>
            <a:endParaRPr lang="zh-CN" altLang="en-US"/>
          </a:p>
        </p:txBody>
      </p:sp>
    </p:spTree>
    <p:extLst>
      <p:ext uri="{BB962C8B-B14F-4D97-AF65-F5344CB8AC3E}">
        <p14:creationId xmlns:p14="http://schemas.microsoft.com/office/powerpoint/2010/main" val="80110663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pPr>
              <a:defRPr/>
            </a:pPr>
            <a:fld id="{7C154B0F-FB2E-44F3-938C-AEA789B969D8}" type="datetimeFigureOut">
              <a:rPr lang="zh-CN" altLang="en-US">
                <a:solidFill>
                  <a:prstClr val="black">
                    <a:tint val="75000"/>
                  </a:prstClr>
                </a:solidFill>
              </a:rPr>
              <a:pPr>
                <a:defRPr/>
              </a:pPr>
              <a:t>2023/7/11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fld id="{59E83389-BB02-4980-B84D-A1D2701FAE0A}" type="slidenum">
              <a:rPr lang="zh-CN" altLang="en-US"/>
              <a:pPr/>
              <a:t>‹#›</a:t>
            </a:fld>
            <a:endParaRPr lang="zh-CN" altLang="en-US"/>
          </a:p>
        </p:txBody>
      </p:sp>
    </p:spTree>
    <p:extLst>
      <p:ext uri="{BB962C8B-B14F-4D97-AF65-F5344CB8AC3E}">
        <p14:creationId xmlns:p14="http://schemas.microsoft.com/office/powerpoint/2010/main" val="367626391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p:cNvSpPr>
          <p:nvPr>
            <p:ph type="dt" sz="half" idx="10"/>
          </p:nvPr>
        </p:nvSpPr>
        <p:spPr/>
        <p:txBody>
          <a:bodyPr/>
          <a:lstStyle>
            <a:lvl1pPr>
              <a:defRPr/>
            </a:lvl1pPr>
          </a:lstStyle>
          <a:p>
            <a:pPr>
              <a:defRPr/>
            </a:pPr>
            <a:fld id="{FAC5222A-E527-4D8A-99D3-42C6916CF071}" type="datetimeFigureOut">
              <a:rPr lang="zh-CN" altLang="en-US">
                <a:solidFill>
                  <a:prstClr val="black">
                    <a:tint val="75000"/>
                  </a:prstClr>
                </a:solidFill>
              </a:rPr>
              <a:pPr>
                <a:defRPr/>
              </a:pPr>
              <a:t>2023/7/11</a:t>
            </a:fld>
            <a:endParaRPr lang="zh-CN" altLang="en-US">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fld id="{D4865A2D-9E29-4309-8598-F0F3D87F7A63}" type="slidenum">
              <a:rPr lang="zh-CN" altLang="en-US"/>
              <a:pPr/>
              <a:t>‹#›</a:t>
            </a:fld>
            <a:endParaRPr lang="zh-CN" altLang="en-US"/>
          </a:p>
        </p:txBody>
      </p:sp>
    </p:spTree>
    <p:extLst>
      <p:ext uri="{BB962C8B-B14F-4D97-AF65-F5344CB8AC3E}">
        <p14:creationId xmlns:p14="http://schemas.microsoft.com/office/powerpoint/2010/main" val="381081511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p:cNvSpPr>
          <p:nvPr>
            <p:ph type="dt" sz="half" idx="10"/>
          </p:nvPr>
        </p:nvSpPr>
        <p:spPr/>
        <p:txBody>
          <a:bodyPr/>
          <a:lstStyle>
            <a:lvl1pPr>
              <a:defRPr/>
            </a:lvl1pPr>
          </a:lstStyle>
          <a:p>
            <a:pPr>
              <a:defRPr/>
            </a:pPr>
            <a:fld id="{386317DB-DF8F-4B42-9468-4CABE0F002C7}" type="datetimeFigureOut">
              <a:rPr lang="zh-CN" altLang="en-US">
                <a:solidFill>
                  <a:prstClr val="black">
                    <a:tint val="75000"/>
                  </a:prstClr>
                </a:solidFill>
              </a:rPr>
              <a:pPr>
                <a:defRPr/>
              </a:pPr>
              <a:t>2023/7/11</a:t>
            </a:fld>
            <a:endParaRPr lang="zh-CN" altLang="en-US">
              <a:solidFill>
                <a:prstClr val="black">
                  <a:tint val="75000"/>
                </a:prstClr>
              </a:solidFill>
            </a:endParaRPr>
          </a:p>
        </p:txBody>
      </p:sp>
      <p:sp>
        <p:nvSpPr>
          <p:cNvPr id="8"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9" name="灯片编号占位符 5"/>
          <p:cNvSpPr>
            <a:spLocks noGrp="1"/>
          </p:cNvSpPr>
          <p:nvPr>
            <p:ph type="sldNum" sz="quarter" idx="12"/>
          </p:nvPr>
        </p:nvSpPr>
        <p:spPr/>
        <p:txBody>
          <a:bodyPr/>
          <a:lstStyle>
            <a:lvl1pPr>
              <a:defRPr/>
            </a:lvl1pPr>
          </a:lstStyle>
          <a:p>
            <a:fld id="{99A28A0F-476E-4B1A-9C39-64D7240016C9}" type="slidenum">
              <a:rPr lang="zh-CN" altLang="en-US"/>
              <a:pPr/>
              <a:t>‹#›</a:t>
            </a:fld>
            <a:endParaRPr lang="zh-CN" altLang="en-US"/>
          </a:p>
        </p:txBody>
      </p:sp>
    </p:spTree>
    <p:extLst>
      <p:ext uri="{BB962C8B-B14F-4D97-AF65-F5344CB8AC3E}">
        <p14:creationId xmlns:p14="http://schemas.microsoft.com/office/powerpoint/2010/main" val="267356448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p:cNvSpPr>
            <a:spLocks noGrp="1"/>
          </p:cNvSpPr>
          <p:nvPr>
            <p:ph type="dt" sz="half" idx="10"/>
          </p:nvPr>
        </p:nvSpPr>
        <p:spPr/>
        <p:txBody>
          <a:bodyPr/>
          <a:lstStyle>
            <a:lvl1pPr>
              <a:defRPr/>
            </a:lvl1pPr>
          </a:lstStyle>
          <a:p>
            <a:pPr>
              <a:defRPr/>
            </a:pPr>
            <a:fld id="{000B16E5-CB6F-4ADB-9DC2-4676AB0E49A7}" type="datetimeFigureOut">
              <a:rPr lang="zh-CN" altLang="en-US">
                <a:solidFill>
                  <a:prstClr val="black">
                    <a:tint val="75000"/>
                  </a:prstClr>
                </a:solidFill>
              </a:rPr>
              <a:pPr>
                <a:defRPr/>
              </a:pPr>
              <a:t>2023/7/11</a:t>
            </a:fld>
            <a:endParaRPr lang="zh-CN" altLang="en-US">
              <a:solidFill>
                <a:prstClr val="black">
                  <a:tint val="75000"/>
                </a:prstClr>
              </a:solidFill>
            </a:endParaRPr>
          </a:p>
        </p:txBody>
      </p:sp>
      <p:sp>
        <p:nvSpPr>
          <p:cNvPr id="4"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5" name="灯片编号占位符 5"/>
          <p:cNvSpPr>
            <a:spLocks noGrp="1"/>
          </p:cNvSpPr>
          <p:nvPr>
            <p:ph type="sldNum" sz="quarter" idx="12"/>
          </p:nvPr>
        </p:nvSpPr>
        <p:spPr/>
        <p:txBody>
          <a:bodyPr/>
          <a:lstStyle>
            <a:lvl1pPr>
              <a:defRPr/>
            </a:lvl1pPr>
          </a:lstStyle>
          <a:p>
            <a:fld id="{4C43B506-9F5E-4A78-BB17-571EB9902CB2}" type="slidenum">
              <a:rPr lang="zh-CN" altLang="en-US"/>
              <a:pPr/>
              <a:t>‹#›</a:t>
            </a:fld>
            <a:endParaRPr lang="zh-CN" altLang="en-US"/>
          </a:p>
        </p:txBody>
      </p:sp>
    </p:spTree>
    <p:extLst>
      <p:ext uri="{BB962C8B-B14F-4D97-AF65-F5344CB8AC3E}">
        <p14:creationId xmlns:p14="http://schemas.microsoft.com/office/powerpoint/2010/main" val="35569033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D169A1-1FF6-4FA6-9385-8C8142221B80}" type="datetimeFigureOut">
              <a:rPr lang="en-US" smtClean="0">
                <a:solidFill>
                  <a:prstClr val="black">
                    <a:tint val="75000"/>
                  </a:prstClr>
                </a:solidFill>
              </a:rPr>
              <a:pPr/>
              <a:t>7/11/2023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A96D7F7-7822-4469-9A87-4CB95FB2B2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892443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734EC409-A510-47BE-973A-EA926F632B77}" type="datetimeFigureOut">
              <a:rPr lang="zh-CN" altLang="en-US">
                <a:solidFill>
                  <a:prstClr val="black">
                    <a:tint val="75000"/>
                  </a:prstClr>
                </a:solidFill>
              </a:rPr>
              <a:pPr>
                <a:defRPr/>
              </a:pPr>
              <a:t>2023/7/11</a:t>
            </a:fld>
            <a:endParaRPr lang="zh-CN" altLang="en-US">
              <a:solidFill>
                <a:prstClr val="black">
                  <a:tint val="75000"/>
                </a:prstClr>
              </a:solidFill>
            </a:endParaRPr>
          </a:p>
        </p:txBody>
      </p:sp>
      <p:sp>
        <p:nvSpPr>
          <p:cNvPr id="3"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4" name="灯片编号占位符 5"/>
          <p:cNvSpPr>
            <a:spLocks noGrp="1"/>
          </p:cNvSpPr>
          <p:nvPr>
            <p:ph type="sldNum" sz="quarter" idx="12"/>
          </p:nvPr>
        </p:nvSpPr>
        <p:spPr/>
        <p:txBody>
          <a:bodyPr/>
          <a:lstStyle>
            <a:lvl1pPr>
              <a:defRPr/>
            </a:lvl1pPr>
          </a:lstStyle>
          <a:p>
            <a:fld id="{6DD94EBD-F8C3-4D17-BCBC-0172BF4AB5EF}" type="slidenum">
              <a:rPr lang="zh-CN" altLang="en-US"/>
              <a:pPr/>
              <a:t>‹#›</a:t>
            </a:fld>
            <a:endParaRPr lang="zh-CN" altLang="en-US"/>
          </a:p>
        </p:txBody>
      </p:sp>
    </p:spTree>
    <p:extLst>
      <p:ext uri="{BB962C8B-B14F-4D97-AF65-F5344CB8AC3E}">
        <p14:creationId xmlns:p14="http://schemas.microsoft.com/office/powerpoint/2010/main" val="23920759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AD2E4440-64CA-49C9-A0A6-29CC143593B0}" type="datetimeFigureOut">
              <a:rPr lang="zh-CN" altLang="en-US">
                <a:solidFill>
                  <a:prstClr val="black">
                    <a:tint val="75000"/>
                  </a:prstClr>
                </a:solidFill>
              </a:rPr>
              <a:pPr>
                <a:defRPr/>
              </a:pPr>
              <a:t>2023/7/11</a:t>
            </a:fld>
            <a:endParaRPr lang="zh-CN" altLang="en-US">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fld id="{9AE14B3F-7355-4D83-B5F0-B1A885E43511}" type="slidenum">
              <a:rPr lang="zh-CN" altLang="en-US"/>
              <a:pPr/>
              <a:t>‹#›</a:t>
            </a:fld>
            <a:endParaRPr lang="zh-CN" altLang="en-US"/>
          </a:p>
        </p:txBody>
      </p:sp>
    </p:spTree>
    <p:extLst>
      <p:ext uri="{BB962C8B-B14F-4D97-AF65-F5344CB8AC3E}">
        <p14:creationId xmlns:p14="http://schemas.microsoft.com/office/powerpoint/2010/main" val="256986311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8BD45273-47A5-4625-8267-989A0120D1D0}" type="datetimeFigureOut">
              <a:rPr lang="zh-CN" altLang="en-US">
                <a:solidFill>
                  <a:prstClr val="black">
                    <a:tint val="75000"/>
                  </a:prstClr>
                </a:solidFill>
              </a:rPr>
              <a:pPr>
                <a:defRPr/>
              </a:pPr>
              <a:t>2023/7/11</a:t>
            </a:fld>
            <a:endParaRPr lang="zh-CN" altLang="en-US">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fld id="{84BC1DEF-71AB-4E59-98F4-CBD87FC64BCC}" type="slidenum">
              <a:rPr lang="zh-CN" altLang="en-US"/>
              <a:pPr/>
              <a:t>‹#›</a:t>
            </a:fld>
            <a:endParaRPr lang="zh-CN" altLang="en-US"/>
          </a:p>
        </p:txBody>
      </p:sp>
    </p:spTree>
    <p:extLst>
      <p:ext uri="{BB962C8B-B14F-4D97-AF65-F5344CB8AC3E}">
        <p14:creationId xmlns:p14="http://schemas.microsoft.com/office/powerpoint/2010/main" val="417109431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570285D8-2209-42CF-BEB8-95F1341D8D28}" type="datetimeFigureOut">
              <a:rPr lang="zh-CN" altLang="en-US">
                <a:solidFill>
                  <a:prstClr val="black">
                    <a:tint val="75000"/>
                  </a:prstClr>
                </a:solidFill>
              </a:rPr>
              <a:pPr>
                <a:defRPr/>
              </a:pPr>
              <a:t>2023/7/11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fld id="{8DDFDF76-F3A9-4E6F-9164-3F6545903A0D}" type="slidenum">
              <a:rPr lang="zh-CN" altLang="en-US"/>
              <a:pPr/>
              <a:t>‹#›</a:t>
            </a:fld>
            <a:endParaRPr lang="zh-CN" altLang="en-US"/>
          </a:p>
        </p:txBody>
      </p:sp>
    </p:spTree>
    <p:extLst>
      <p:ext uri="{BB962C8B-B14F-4D97-AF65-F5344CB8AC3E}">
        <p14:creationId xmlns:p14="http://schemas.microsoft.com/office/powerpoint/2010/main" val="169360187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545BB02A-C8A8-4A87-A545-5030AF3C499A}" type="datetimeFigureOut">
              <a:rPr lang="zh-CN" altLang="en-US">
                <a:solidFill>
                  <a:prstClr val="black">
                    <a:tint val="75000"/>
                  </a:prstClr>
                </a:solidFill>
              </a:rPr>
              <a:pPr>
                <a:defRPr/>
              </a:pPr>
              <a:t>2023/7/11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fld id="{DAF286F9-65E1-4A00-A197-C3EEA5C959B0}" type="slidenum">
              <a:rPr lang="zh-CN" altLang="en-US"/>
              <a:pPr/>
              <a:t>‹#›</a:t>
            </a:fld>
            <a:endParaRPr lang="zh-CN" altLang="en-US"/>
          </a:p>
        </p:txBody>
      </p:sp>
    </p:spTree>
    <p:extLst>
      <p:ext uri="{BB962C8B-B14F-4D97-AF65-F5344CB8AC3E}">
        <p14:creationId xmlns:p14="http://schemas.microsoft.com/office/powerpoint/2010/main" val="265766910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45761394"/>
      </p:ext>
    </p:extLst>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p>
        </p:txBody>
      </p:sp>
      <p:sp>
        <p:nvSpPr>
          <p:cNvPr id="4" name="日期占位符 3"/>
          <p:cNvSpPr>
            <a:spLocks noGrp="1"/>
          </p:cNvSpPr>
          <p:nvPr>
            <p:ph type="dt" sz="half" idx="10"/>
          </p:nvPr>
        </p:nvSpPr>
        <p:spPr/>
        <p:txBody>
          <a:bodyPr/>
          <a:lstStyle/>
          <a:p>
            <a:fld id="{BFFC78C7-7029-42F5-875E-A216384F6528}" type="datetimeFigureOut">
              <a:rPr lang="zh-CN" altLang="en-US" smtClean="0"/>
              <a:t>2023/7/11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ECAA4F5-4647-4C5A-A2B4-7503D11E6F9E}" type="slidenum">
              <a:rPr lang="zh-CN" altLang="en-US" smtClean="0"/>
              <a:t>‹#›</a:t>
            </a:fld>
            <a:endParaRPr lang="zh-CN" altLang="en-US"/>
          </a:p>
        </p:txBody>
      </p:sp>
    </p:spTree>
    <p:extLst>
      <p:ext uri="{BB962C8B-B14F-4D97-AF65-F5344CB8AC3E}">
        <p14:creationId xmlns:p14="http://schemas.microsoft.com/office/powerpoint/2010/main" val="213008862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FFC78C7-7029-42F5-875E-A216384F6528}" type="datetimeFigureOut">
              <a:rPr lang="zh-CN" altLang="en-US" smtClean="0"/>
              <a:t>2023/7/11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ECAA4F5-4647-4C5A-A2B4-7503D11E6F9E}" type="slidenum">
              <a:rPr lang="zh-CN" altLang="en-US" smtClean="0"/>
              <a:t>‹#›</a:t>
            </a:fld>
            <a:endParaRPr lang="zh-CN" altLang="en-US"/>
          </a:p>
        </p:txBody>
      </p:sp>
    </p:spTree>
    <p:extLst>
      <p:ext uri="{BB962C8B-B14F-4D97-AF65-F5344CB8AC3E}">
        <p14:creationId xmlns:p14="http://schemas.microsoft.com/office/powerpoint/2010/main" val="330418486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9"/>
            <a:ext cx="7886700" cy="2852737"/>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BFFC78C7-7029-42F5-875E-A216384F6528}" type="datetimeFigureOut">
              <a:rPr lang="zh-CN" altLang="en-US" smtClean="0"/>
              <a:t>2023/7/11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ECAA4F5-4647-4C5A-A2B4-7503D11E6F9E}" type="slidenum">
              <a:rPr lang="zh-CN" altLang="en-US" smtClean="0"/>
              <a:t>‹#›</a:t>
            </a:fld>
            <a:endParaRPr lang="zh-CN" altLang="en-US"/>
          </a:p>
        </p:txBody>
      </p:sp>
    </p:spTree>
    <p:extLst>
      <p:ext uri="{BB962C8B-B14F-4D97-AF65-F5344CB8AC3E}">
        <p14:creationId xmlns:p14="http://schemas.microsoft.com/office/powerpoint/2010/main" val="32348054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825625"/>
            <a:ext cx="38862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825625"/>
            <a:ext cx="38862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FFC78C7-7029-42F5-875E-A216384F6528}" type="datetimeFigureOut">
              <a:rPr lang="zh-CN" altLang="en-US" smtClean="0"/>
              <a:t>2023/7/11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ECAA4F5-4647-4C5A-A2B4-7503D11E6F9E}" type="slidenum">
              <a:rPr lang="zh-CN" altLang="en-US" smtClean="0"/>
              <a:t>‹#›</a:t>
            </a:fld>
            <a:endParaRPr lang="zh-CN" altLang="en-US"/>
          </a:p>
        </p:txBody>
      </p:sp>
    </p:spTree>
    <p:extLst>
      <p:ext uri="{BB962C8B-B14F-4D97-AF65-F5344CB8AC3E}">
        <p14:creationId xmlns:p14="http://schemas.microsoft.com/office/powerpoint/2010/main" val="19166968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5906609"/>
      </p:ext>
    </p:extLst>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6"/>
            <a:ext cx="7886700" cy="1325563"/>
          </a:xfrm>
        </p:spPr>
        <p:txBody>
          <a:bodyPr/>
          <a:lstStyle/>
          <a:p>
            <a:r>
              <a:rPr lang="zh-CN" altLang="en-US"/>
              <a:t>单击此处编辑母版标题样式</a:t>
            </a:r>
          </a:p>
        </p:txBody>
      </p:sp>
      <p:sp>
        <p:nvSpPr>
          <p:cNvPr id="3" name="文本占位符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p:cNvSpPr>
            <a:spLocks noGrp="1"/>
          </p:cNvSpPr>
          <p:nvPr>
            <p:ph sz="half" idx="2"/>
          </p:nvPr>
        </p:nvSpPr>
        <p:spPr>
          <a:xfrm>
            <a:off x="629842" y="2505075"/>
            <a:ext cx="3868340"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p:cNvSpPr>
            <a:spLocks noGrp="1"/>
          </p:cNvSpPr>
          <p:nvPr>
            <p:ph sz="quarter" idx="4"/>
          </p:nvPr>
        </p:nvSpPr>
        <p:spPr>
          <a:xfrm>
            <a:off x="4629150" y="2505075"/>
            <a:ext cx="3887391"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FFC78C7-7029-42F5-875E-A216384F6528}" type="datetimeFigureOut">
              <a:rPr lang="zh-CN" altLang="en-US" smtClean="0"/>
              <a:t>2023/7/11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ECAA4F5-4647-4C5A-A2B4-7503D11E6F9E}" type="slidenum">
              <a:rPr lang="zh-CN" altLang="en-US" smtClean="0"/>
              <a:t>‹#›</a:t>
            </a:fld>
            <a:endParaRPr lang="zh-CN" altLang="en-US"/>
          </a:p>
        </p:txBody>
      </p:sp>
    </p:spTree>
    <p:extLst>
      <p:ext uri="{BB962C8B-B14F-4D97-AF65-F5344CB8AC3E}">
        <p14:creationId xmlns:p14="http://schemas.microsoft.com/office/powerpoint/2010/main" val="407249527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FFC78C7-7029-42F5-875E-A216384F6528}" type="datetimeFigureOut">
              <a:rPr lang="zh-CN" altLang="en-US" smtClean="0"/>
              <a:t>2023/7/11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ECAA4F5-4647-4C5A-A2B4-7503D11E6F9E}" type="slidenum">
              <a:rPr lang="zh-CN" altLang="en-US" smtClean="0"/>
              <a:t>‹#›</a:t>
            </a:fld>
            <a:endParaRPr lang="zh-CN" altLang="en-US"/>
          </a:p>
        </p:txBody>
      </p:sp>
    </p:spTree>
    <p:extLst>
      <p:ext uri="{BB962C8B-B14F-4D97-AF65-F5344CB8AC3E}">
        <p14:creationId xmlns:p14="http://schemas.microsoft.com/office/powerpoint/2010/main" val="124161057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FFC78C7-7029-42F5-875E-A216384F6528}" type="datetimeFigureOut">
              <a:rPr lang="zh-CN" altLang="en-US" smtClean="0"/>
              <a:t>2023/7/11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ECAA4F5-4647-4C5A-A2B4-7503D11E6F9E}" type="slidenum">
              <a:rPr lang="zh-CN" altLang="en-US" smtClean="0"/>
              <a:t>‹#›</a:t>
            </a:fld>
            <a:endParaRPr lang="zh-CN" altLang="en-US"/>
          </a:p>
        </p:txBody>
      </p:sp>
    </p:spTree>
    <p:extLst>
      <p:ext uri="{BB962C8B-B14F-4D97-AF65-F5344CB8AC3E}">
        <p14:creationId xmlns:p14="http://schemas.microsoft.com/office/powerpoint/2010/main" val="194995551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fld id="{BFFC78C7-7029-42F5-875E-A216384F6528}" type="datetimeFigureOut">
              <a:rPr lang="zh-CN" altLang="en-US" smtClean="0"/>
              <a:t>2023/7/11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ECAA4F5-4647-4C5A-A2B4-7503D11E6F9E}" type="slidenum">
              <a:rPr lang="zh-CN" altLang="en-US" smtClean="0"/>
              <a:t>‹#›</a:t>
            </a:fld>
            <a:endParaRPr lang="zh-CN" altLang="en-US"/>
          </a:p>
        </p:txBody>
      </p:sp>
    </p:spTree>
    <p:extLst>
      <p:ext uri="{BB962C8B-B14F-4D97-AF65-F5344CB8AC3E}">
        <p14:creationId xmlns:p14="http://schemas.microsoft.com/office/powerpoint/2010/main" val="81989127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fld id="{BFFC78C7-7029-42F5-875E-A216384F6528}" type="datetimeFigureOut">
              <a:rPr lang="zh-CN" altLang="en-US" smtClean="0"/>
              <a:t>2023/7/11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ECAA4F5-4647-4C5A-A2B4-7503D11E6F9E}" type="slidenum">
              <a:rPr lang="zh-CN" altLang="en-US" smtClean="0"/>
              <a:t>‹#›</a:t>
            </a:fld>
            <a:endParaRPr lang="zh-CN" altLang="en-US"/>
          </a:p>
        </p:txBody>
      </p:sp>
    </p:spTree>
    <p:extLst>
      <p:ext uri="{BB962C8B-B14F-4D97-AF65-F5344CB8AC3E}">
        <p14:creationId xmlns:p14="http://schemas.microsoft.com/office/powerpoint/2010/main" val="60578903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FFC78C7-7029-42F5-875E-A216384F6528}" type="datetimeFigureOut">
              <a:rPr lang="zh-CN" altLang="en-US" smtClean="0"/>
              <a:t>2023/7/11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ECAA4F5-4647-4C5A-A2B4-7503D11E6F9E}" type="slidenum">
              <a:rPr lang="zh-CN" altLang="en-US" smtClean="0"/>
              <a:t>‹#›</a:t>
            </a:fld>
            <a:endParaRPr lang="zh-CN" altLang="en-US"/>
          </a:p>
        </p:txBody>
      </p:sp>
    </p:spTree>
    <p:extLst>
      <p:ext uri="{BB962C8B-B14F-4D97-AF65-F5344CB8AC3E}">
        <p14:creationId xmlns:p14="http://schemas.microsoft.com/office/powerpoint/2010/main" val="105131602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365125"/>
            <a:ext cx="5800725"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FFC78C7-7029-42F5-875E-A216384F6528}" type="datetimeFigureOut">
              <a:rPr lang="zh-CN" altLang="en-US" smtClean="0"/>
              <a:t>2023/7/11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ECAA4F5-4647-4C5A-A2B4-7503D11E6F9E}" type="slidenum">
              <a:rPr lang="zh-CN" altLang="en-US" smtClean="0"/>
              <a:t>‹#›</a:t>
            </a:fld>
            <a:endParaRPr lang="zh-CN" altLang="en-US"/>
          </a:p>
        </p:txBody>
      </p:sp>
    </p:spTree>
    <p:extLst>
      <p:ext uri="{BB962C8B-B14F-4D97-AF65-F5344CB8AC3E}">
        <p14:creationId xmlns:p14="http://schemas.microsoft.com/office/powerpoint/2010/main" val="342637240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Shape 20"/>
          <p:cNvSpPr>
            <a:spLocks noGrp="1"/>
          </p:cNvSpPr>
          <p:nvPr>
            <p:ph type="pic" idx="13"/>
          </p:nvPr>
        </p:nvSpPr>
        <p:spPr>
          <a:xfrm>
            <a:off x="1129606" y="446485"/>
            <a:ext cx="6875859" cy="4161234"/>
          </a:xfrm>
          <a:prstGeom prst="rect">
            <a:avLst/>
          </a:prstGeom>
        </p:spPr>
        <p:txBody>
          <a:bodyPr lIns="91439" tIns="45719" rIns="91439" bIns="45719" anchor="t">
            <a:noAutofit/>
          </a:bodyPr>
          <a:lstStyle/>
          <a:p>
            <a:endParaRPr/>
          </a:p>
        </p:txBody>
      </p:sp>
      <p:sp>
        <p:nvSpPr>
          <p:cNvPr id="21" name="Shape 21"/>
          <p:cNvSpPr>
            <a:spLocks noGrp="1"/>
          </p:cNvSpPr>
          <p:nvPr>
            <p:ph type="title"/>
          </p:nvPr>
        </p:nvSpPr>
        <p:spPr>
          <a:xfrm>
            <a:off x="892969" y="4723805"/>
            <a:ext cx="7358063" cy="1000125"/>
          </a:xfrm>
          <a:prstGeom prst="rect">
            <a:avLst/>
          </a:prstGeom>
        </p:spPr>
        <p:txBody>
          <a:bodyPr anchor="b"/>
          <a:lstStyle/>
          <a:p>
            <a:r>
              <a:t>Title Text</a:t>
            </a:r>
          </a:p>
        </p:txBody>
      </p:sp>
      <p:sp>
        <p:nvSpPr>
          <p:cNvPr id="22" name="Shape 22"/>
          <p:cNvSpPr>
            <a:spLocks noGrp="1"/>
          </p:cNvSpPr>
          <p:nvPr>
            <p:ph type="body" sz="quarter" idx="1"/>
          </p:nvPr>
        </p:nvSpPr>
        <p:spPr>
          <a:xfrm>
            <a:off x="892969" y="5759649"/>
            <a:ext cx="7358063" cy="794742"/>
          </a:xfrm>
          <a:prstGeom prst="rect">
            <a:avLst/>
          </a:prstGeom>
        </p:spPr>
        <p:txBody>
          <a:bodyPr anchor="t"/>
          <a:lstStyle>
            <a:lvl1pPr marL="0" indent="0" algn="ctr">
              <a:spcBef>
                <a:spcPts val="0"/>
              </a:spcBef>
              <a:buSzTx/>
              <a:buNone/>
              <a:defRPr sz="2250"/>
            </a:lvl1pPr>
            <a:lvl2pPr marL="0" indent="160729" algn="ctr">
              <a:spcBef>
                <a:spcPts val="0"/>
              </a:spcBef>
              <a:buSzTx/>
              <a:buNone/>
              <a:defRPr sz="2250"/>
            </a:lvl2pPr>
            <a:lvl3pPr marL="0" indent="321457" algn="ctr">
              <a:spcBef>
                <a:spcPts val="0"/>
              </a:spcBef>
              <a:buSzTx/>
              <a:buNone/>
              <a:defRPr sz="2250"/>
            </a:lvl3pPr>
            <a:lvl4pPr marL="0" indent="482186" algn="ctr">
              <a:spcBef>
                <a:spcPts val="0"/>
              </a:spcBef>
              <a:buSzTx/>
              <a:buNone/>
              <a:defRPr sz="2250"/>
            </a:lvl4pPr>
            <a:lvl5pPr marL="0" indent="642915" algn="ctr">
              <a:spcBef>
                <a:spcPts val="0"/>
              </a:spcBef>
              <a:buSzTx/>
              <a:buNone/>
              <a:defRPr sz="2250"/>
            </a:lvl5p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xfrm>
            <a:off x="4437983" y="6500812"/>
            <a:ext cx="304571" cy="297389"/>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68893609"/>
      </p:ext>
    </p:extLst>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a:spLocks noGrp="1"/>
          </p:cNvSpPr>
          <p:nvPr>
            <p:ph type="title"/>
          </p:nvPr>
        </p:nvSpPr>
        <p:spPr>
          <a:xfrm>
            <a:off x="892969" y="2268141"/>
            <a:ext cx="7358063" cy="2321719"/>
          </a:xfrm>
          <a:prstGeom prst="rect">
            <a:avLst/>
          </a:prstGeom>
        </p:spPr>
        <p:txBody>
          <a:bodyPr/>
          <a:lstStyle/>
          <a:p>
            <a:r>
              <a:t>Title Text</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75895658"/>
      </p:ext>
    </p:extLst>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4723805" y="446484"/>
            <a:ext cx="3750469" cy="5786438"/>
          </a:xfrm>
          <a:prstGeom prst="rect">
            <a:avLst/>
          </a:prstGeom>
        </p:spPr>
        <p:txBody>
          <a:bodyPr lIns="91439" tIns="45719" rIns="91439" bIns="45719" anchor="t">
            <a:noAutofit/>
          </a:bodyPr>
          <a:lstStyle/>
          <a:p>
            <a:endParaRPr/>
          </a:p>
        </p:txBody>
      </p:sp>
      <p:sp>
        <p:nvSpPr>
          <p:cNvPr id="39" name="Shape 39"/>
          <p:cNvSpPr>
            <a:spLocks noGrp="1"/>
          </p:cNvSpPr>
          <p:nvPr>
            <p:ph type="title"/>
          </p:nvPr>
        </p:nvSpPr>
        <p:spPr>
          <a:xfrm>
            <a:off x="669726" y="446484"/>
            <a:ext cx="3750469" cy="2803922"/>
          </a:xfrm>
          <a:prstGeom prst="rect">
            <a:avLst/>
          </a:prstGeom>
        </p:spPr>
        <p:txBody>
          <a:bodyPr anchor="b"/>
          <a:lstStyle>
            <a:lvl1pPr>
              <a:defRPr sz="4219"/>
            </a:lvl1pPr>
          </a:lstStyle>
          <a:p>
            <a:r>
              <a:t>Title Text</a:t>
            </a:r>
          </a:p>
        </p:txBody>
      </p:sp>
      <p:sp>
        <p:nvSpPr>
          <p:cNvPr id="40" name="Shape 40"/>
          <p:cNvSpPr>
            <a:spLocks noGrp="1"/>
          </p:cNvSpPr>
          <p:nvPr>
            <p:ph type="body" sz="quarter" idx="1"/>
          </p:nvPr>
        </p:nvSpPr>
        <p:spPr>
          <a:xfrm>
            <a:off x="669726" y="3348633"/>
            <a:ext cx="3750469" cy="2884289"/>
          </a:xfrm>
          <a:prstGeom prst="rect">
            <a:avLst/>
          </a:prstGeom>
        </p:spPr>
        <p:txBody>
          <a:bodyPr anchor="t"/>
          <a:lstStyle>
            <a:lvl1pPr marL="0" indent="0" algn="ctr">
              <a:spcBef>
                <a:spcPts val="0"/>
              </a:spcBef>
              <a:buSzTx/>
              <a:buNone/>
              <a:defRPr sz="2250"/>
            </a:lvl1pPr>
            <a:lvl2pPr marL="0" indent="160729" algn="ctr">
              <a:spcBef>
                <a:spcPts val="0"/>
              </a:spcBef>
              <a:buSzTx/>
              <a:buNone/>
              <a:defRPr sz="2250"/>
            </a:lvl2pPr>
            <a:lvl3pPr marL="0" indent="321457" algn="ctr">
              <a:spcBef>
                <a:spcPts val="0"/>
              </a:spcBef>
              <a:buSzTx/>
              <a:buNone/>
              <a:defRPr sz="2250"/>
            </a:lvl3pPr>
            <a:lvl4pPr marL="0" indent="482186" algn="ctr">
              <a:spcBef>
                <a:spcPts val="0"/>
              </a:spcBef>
              <a:buSzTx/>
              <a:buNone/>
              <a:defRPr sz="2250"/>
            </a:lvl4pPr>
            <a:lvl5pPr marL="0" indent="642915" algn="ctr">
              <a:spcBef>
                <a:spcPts val="0"/>
              </a:spcBef>
              <a:buSzTx/>
              <a:buNone/>
              <a:defRPr sz="2250"/>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36588"/>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lvl1pPr>
              <a:defRPr/>
            </a:lvl1pPr>
          </a:lstStyle>
          <a:p>
            <a:pPr>
              <a:defRPr/>
            </a:pPr>
            <a:fld id="{536CE3AA-B72E-48AA-96C3-CBF454003CE7}" type="datetimeFigureOut">
              <a:rPr lang="zh-CN" altLang="en-US">
                <a:solidFill>
                  <a:prstClr val="black">
                    <a:tint val="75000"/>
                  </a:prstClr>
                </a:solidFill>
              </a:rPr>
              <a:pPr>
                <a:defRPr/>
              </a:pPr>
              <a:t>2023/7/11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fld id="{B89D2A81-C805-4058-A159-EEF59D3ED3FC}" type="slidenum">
              <a:rPr lang="zh-CN" altLang="en-US"/>
              <a:pPr/>
              <a:t>‹#›</a:t>
            </a:fld>
            <a:endParaRPr lang="zh-CN" altLang="en-US"/>
          </a:p>
        </p:txBody>
      </p:sp>
    </p:spTree>
    <p:extLst>
      <p:ext uri="{BB962C8B-B14F-4D97-AF65-F5344CB8AC3E}">
        <p14:creationId xmlns:p14="http://schemas.microsoft.com/office/powerpoint/2010/main" val="410459616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Title Text</a:t>
            </a:r>
          </a:p>
        </p:txBody>
      </p:sp>
      <p:sp>
        <p:nvSpPr>
          <p:cNvPr id="49" name="Shape 4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09017991"/>
      </p:ext>
    </p:extLst>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02091669"/>
      </p:ext>
    </p:extLst>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hape 65"/>
          <p:cNvSpPr>
            <a:spLocks noGrp="1"/>
          </p:cNvSpPr>
          <p:nvPr>
            <p:ph type="pic" sz="half" idx="13"/>
          </p:nvPr>
        </p:nvSpPr>
        <p:spPr>
          <a:xfrm>
            <a:off x="4723805" y="1830586"/>
            <a:ext cx="3750469" cy="4420195"/>
          </a:xfrm>
          <a:prstGeom prst="rect">
            <a:avLst/>
          </a:prstGeom>
        </p:spPr>
        <p:txBody>
          <a:bodyPr lIns="91439" tIns="45719" rIns="91439" bIns="45719" anchor="t">
            <a:noAutofit/>
          </a:bodyPr>
          <a:lstStyle/>
          <a:p>
            <a:endParaRPr/>
          </a:p>
        </p:txBody>
      </p:sp>
      <p:sp>
        <p:nvSpPr>
          <p:cNvPr id="66" name="Shape 66"/>
          <p:cNvSpPr>
            <a:spLocks noGrp="1"/>
          </p:cNvSpPr>
          <p:nvPr>
            <p:ph type="title"/>
          </p:nvPr>
        </p:nvSpPr>
        <p:spPr>
          <a:prstGeom prst="rect">
            <a:avLst/>
          </a:prstGeom>
        </p:spPr>
        <p:txBody>
          <a:bodyPr/>
          <a:lstStyle/>
          <a:p>
            <a:r>
              <a:t>Title Text</a:t>
            </a:r>
          </a:p>
        </p:txBody>
      </p:sp>
      <p:sp>
        <p:nvSpPr>
          <p:cNvPr id="67" name="Shape 67"/>
          <p:cNvSpPr>
            <a:spLocks noGrp="1"/>
          </p:cNvSpPr>
          <p:nvPr>
            <p:ph type="body" sz="half" idx="1"/>
          </p:nvPr>
        </p:nvSpPr>
        <p:spPr>
          <a:xfrm>
            <a:off x="669726" y="1830586"/>
            <a:ext cx="3750469" cy="4420195"/>
          </a:xfrm>
          <a:prstGeom prst="rect">
            <a:avLst/>
          </a:prstGeom>
        </p:spPr>
        <p:txBody>
          <a:bodyPr/>
          <a:lstStyle>
            <a:lvl1pPr marL="241093" indent="-241093">
              <a:spcBef>
                <a:spcPts val="2250"/>
              </a:spcBef>
              <a:defRPr sz="1969"/>
            </a:lvl1pPr>
            <a:lvl2pPr marL="482186" indent="-241093">
              <a:spcBef>
                <a:spcPts val="2250"/>
              </a:spcBef>
              <a:defRPr sz="1969"/>
            </a:lvl2pPr>
            <a:lvl3pPr marL="723279" indent="-241093">
              <a:spcBef>
                <a:spcPts val="2250"/>
              </a:spcBef>
              <a:defRPr sz="1969"/>
            </a:lvl3pPr>
            <a:lvl4pPr marL="964372" indent="-241093">
              <a:spcBef>
                <a:spcPts val="2250"/>
              </a:spcBef>
              <a:defRPr sz="1969"/>
            </a:lvl4pPr>
            <a:lvl5pPr marL="1205465" indent="-241093">
              <a:spcBef>
                <a:spcPts val="2250"/>
              </a:spcBef>
              <a:defRPr sz="1969"/>
            </a:lvl5p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7129890"/>
      </p:ext>
    </p:extLst>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Shape 75"/>
          <p:cNvSpPr>
            <a:spLocks noGrp="1"/>
          </p:cNvSpPr>
          <p:nvPr>
            <p:ph type="body" idx="1"/>
          </p:nvPr>
        </p:nvSpPr>
        <p:spPr>
          <a:xfrm>
            <a:off x="669727" y="892969"/>
            <a:ext cx="7804547" cy="507206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hape 7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81455529"/>
      </p:ext>
    </p:extLst>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hape 83"/>
          <p:cNvSpPr>
            <a:spLocks noGrp="1"/>
          </p:cNvSpPr>
          <p:nvPr>
            <p:ph type="pic" sz="quarter" idx="13"/>
          </p:nvPr>
        </p:nvSpPr>
        <p:spPr>
          <a:xfrm>
            <a:off x="4723805" y="3580805"/>
            <a:ext cx="3750469" cy="2652117"/>
          </a:xfrm>
          <a:prstGeom prst="rect">
            <a:avLst/>
          </a:prstGeom>
        </p:spPr>
        <p:txBody>
          <a:bodyPr lIns="91439" tIns="45719" rIns="91439" bIns="45719" anchor="t">
            <a:noAutofit/>
          </a:bodyPr>
          <a:lstStyle/>
          <a:p>
            <a:endParaRPr/>
          </a:p>
        </p:txBody>
      </p:sp>
      <p:sp>
        <p:nvSpPr>
          <p:cNvPr id="84" name="Shape 84"/>
          <p:cNvSpPr>
            <a:spLocks noGrp="1"/>
          </p:cNvSpPr>
          <p:nvPr>
            <p:ph type="pic" sz="quarter" idx="14"/>
          </p:nvPr>
        </p:nvSpPr>
        <p:spPr>
          <a:xfrm>
            <a:off x="4728177" y="625078"/>
            <a:ext cx="3750469" cy="2652117"/>
          </a:xfrm>
          <a:prstGeom prst="rect">
            <a:avLst/>
          </a:prstGeom>
        </p:spPr>
        <p:txBody>
          <a:bodyPr lIns="91439" tIns="45719" rIns="91439" bIns="45719" anchor="t">
            <a:noAutofit/>
          </a:bodyPr>
          <a:lstStyle/>
          <a:p>
            <a:endParaRPr/>
          </a:p>
        </p:txBody>
      </p:sp>
      <p:sp>
        <p:nvSpPr>
          <p:cNvPr id="85" name="Shape 85"/>
          <p:cNvSpPr>
            <a:spLocks noGrp="1"/>
          </p:cNvSpPr>
          <p:nvPr>
            <p:ph type="pic" sz="half" idx="15"/>
          </p:nvPr>
        </p:nvSpPr>
        <p:spPr>
          <a:xfrm>
            <a:off x="669726" y="625078"/>
            <a:ext cx="3750469" cy="5607844"/>
          </a:xfrm>
          <a:prstGeom prst="rect">
            <a:avLst/>
          </a:prstGeom>
        </p:spPr>
        <p:txBody>
          <a:bodyPr lIns="91439" tIns="45719" rIns="91439" bIns="45719" anchor="t">
            <a:noAutofit/>
          </a:bodyPr>
          <a:lstStyle/>
          <a:p>
            <a:endParaRPr/>
          </a:p>
        </p:txBody>
      </p:sp>
      <p:sp>
        <p:nvSpPr>
          <p:cNvPr id="86" name="Shape 8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39542370"/>
      </p:ext>
    </p:extLst>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Shape 93"/>
          <p:cNvSpPr>
            <a:spLocks noGrp="1"/>
          </p:cNvSpPr>
          <p:nvPr>
            <p:ph type="body" sz="quarter" idx="13"/>
          </p:nvPr>
        </p:nvSpPr>
        <p:spPr>
          <a:xfrm>
            <a:off x="892969" y="4473774"/>
            <a:ext cx="7358063" cy="362215"/>
          </a:xfrm>
          <a:prstGeom prst="rect">
            <a:avLst/>
          </a:prstGeom>
        </p:spPr>
        <p:txBody>
          <a:bodyPr anchor="t">
            <a:spAutoFit/>
          </a:bodyPr>
          <a:lstStyle>
            <a:lvl1pPr marL="0" indent="0" algn="ctr">
              <a:spcBef>
                <a:spcPts val="0"/>
              </a:spcBef>
              <a:buSzTx/>
              <a:buNone/>
              <a:defRPr sz="1687"/>
            </a:lvl1pPr>
          </a:lstStyle>
          <a:p>
            <a:r>
              <a:t>–Johnny Appleseed</a:t>
            </a:r>
          </a:p>
        </p:txBody>
      </p:sp>
      <p:sp>
        <p:nvSpPr>
          <p:cNvPr id="94" name="Shape 94"/>
          <p:cNvSpPr>
            <a:spLocks noGrp="1"/>
          </p:cNvSpPr>
          <p:nvPr>
            <p:ph type="body" sz="quarter" idx="14"/>
          </p:nvPr>
        </p:nvSpPr>
        <p:spPr>
          <a:xfrm>
            <a:off x="892969" y="2984579"/>
            <a:ext cx="7358063" cy="513795"/>
          </a:xfrm>
          <a:prstGeom prst="rect">
            <a:avLst/>
          </a:prstGeom>
        </p:spPr>
        <p:txBody>
          <a:bodyPr>
            <a:spAutoFit/>
          </a:bodyPr>
          <a:lstStyle>
            <a:lvl1pPr marL="0" indent="0" algn="ctr">
              <a:spcBef>
                <a:spcPts val="0"/>
              </a:spcBef>
              <a:buSzTx/>
              <a:buNone/>
              <a:defRPr sz="2672"/>
            </a:lvl1pPr>
          </a:lstStyle>
          <a:p>
            <a:r>
              <a:t>“Type a quote here.” </a:t>
            </a:r>
          </a:p>
        </p:txBody>
      </p:sp>
      <p:sp>
        <p:nvSpPr>
          <p:cNvPr id="95" name="Shape 95"/>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67822856"/>
      </p:ext>
    </p:extLst>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Shape 102"/>
          <p:cNvSpPr>
            <a:spLocks noGrp="1"/>
          </p:cNvSpPr>
          <p:nvPr>
            <p:ph type="pic" idx="13"/>
          </p:nvPr>
        </p:nvSpPr>
        <p:spPr>
          <a:xfrm>
            <a:off x="0" y="0"/>
            <a:ext cx="9144000" cy="6858000"/>
          </a:xfrm>
          <a:prstGeom prst="rect">
            <a:avLst/>
          </a:prstGeom>
        </p:spPr>
        <p:txBody>
          <a:bodyPr lIns="91439" tIns="45719" rIns="91439" bIns="45719" anchor="t">
            <a:noAutofit/>
          </a:bodyPr>
          <a:lstStyle/>
          <a:p>
            <a:endParaRPr/>
          </a:p>
        </p:txBody>
      </p:sp>
      <p:sp>
        <p:nvSpPr>
          <p:cNvPr id="103" name="Shape 10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22006128"/>
      </p:ext>
    </p:extLst>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34829828"/>
      </p:ext>
    </p:extLst>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680951F-CBCC-B54B-9539-6FF4D312E8CC}" type="datetimeFigureOut">
              <a:rPr lang="en-US" smtClean="0"/>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CF4687-43E2-EB40-8D75-623D2A5E4E8D}" type="slidenum">
              <a:rPr lang="en-US" smtClean="0"/>
              <a:t>‹#›</a:t>
            </a:fld>
            <a:endParaRPr lang="en-US"/>
          </a:p>
        </p:txBody>
      </p:sp>
    </p:spTree>
    <p:extLst>
      <p:ext uri="{BB962C8B-B14F-4D97-AF65-F5344CB8AC3E}">
        <p14:creationId xmlns:p14="http://schemas.microsoft.com/office/powerpoint/2010/main" val="349201328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680951F-CBCC-B54B-9539-6FF4D312E8CC}" type="datetimeFigureOut">
              <a:rPr lang="en-US" smtClean="0"/>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CF4687-43E2-EB40-8D75-623D2A5E4E8D}" type="slidenum">
              <a:rPr lang="en-US" smtClean="0"/>
              <a:t>‹#›</a:t>
            </a:fld>
            <a:endParaRPr lang="en-US"/>
          </a:p>
        </p:txBody>
      </p:sp>
    </p:spTree>
    <p:extLst>
      <p:ext uri="{BB962C8B-B14F-4D97-AF65-F5344CB8AC3E}">
        <p14:creationId xmlns:p14="http://schemas.microsoft.com/office/powerpoint/2010/main" val="39689531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2425E29D-3934-488F-BA38-2ED4F0E8BEB2}" type="datetimeFigureOut">
              <a:rPr lang="zh-CN" altLang="en-US">
                <a:solidFill>
                  <a:prstClr val="black">
                    <a:tint val="75000"/>
                  </a:prstClr>
                </a:solidFill>
              </a:rPr>
              <a:pPr>
                <a:defRPr/>
              </a:pPr>
              <a:t>2023/7/11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fld id="{7FD421B6-23F8-4196-B6C1-412B6B846A3B}" type="slidenum">
              <a:rPr lang="zh-CN" altLang="en-US"/>
              <a:pPr/>
              <a:t>‹#›</a:t>
            </a:fld>
            <a:endParaRPr lang="zh-CN" altLang="en-US"/>
          </a:p>
        </p:txBody>
      </p:sp>
    </p:spTree>
    <p:extLst>
      <p:ext uri="{BB962C8B-B14F-4D97-AF65-F5344CB8AC3E}">
        <p14:creationId xmlns:p14="http://schemas.microsoft.com/office/powerpoint/2010/main" val="386856534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680951F-CBCC-B54B-9539-6FF4D312E8CC}" type="datetimeFigureOut">
              <a:rPr lang="en-US" smtClean="0"/>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CF4687-43E2-EB40-8D75-623D2A5E4E8D}" type="slidenum">
              <a:rPr lang="en-US" smtClean="0"/>
              <a:t>‹#›</a:t>
            </a:fld>
            <a:endParaRPr lang="en-US"/>
          </a:p>
        </p:txBody>
      </p:sp>
    </p:spTree>
    <p:extLst>
      <p:ext uri="{BB962C8B-B14F-4D97-AF65-F5344CB8AC3E}">
        <p14:creationId xmlns:p14="http://schemas.microsoft.com/office/powerpoint/2010/main" val="301141856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680951F-CBCC-B54B-9539-6FF4D312E8CC}" type="datetimeFigureOut">
              <a:rPr lang="en-US" smtClean="0"/>
              <a:t>7/11/2023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CF4687-43E2-EB40-8D75-623D2A5E4E8D}" type="slidenum">
              <a:rPr lang="en-US" smtClean="0"/>
              <a:t>‹#›</a:t>
            </a:fld>
            <a:endParaRPr lang="en-US"/>
          </a:p>
        </p:txBody>
      </p:sp>
    </p:spTree>
    <p:extLst>
      <p:ext uri="{BB962C8B-B14F-4D97-AF65-F5344CB8AC3E}">
        <p14:creationId xmlns:p14="http://schemas.microsoft.com/office/powerpoint/2010/main" val="3425430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680951F-CBCC-B54B-9539-6FF4D312E8CC}" type="datetimeFigureOut">
              <a:rPr lang="en-US" smtClean="0"/>
              <a:t>7/11/2023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BCF4687-43E2-EB40-8D75-623D2A5E4E8D}" type="slidenum">
              <a:rPr lang="en-US" smtClean="0"/>
              <a:t>‹#›</a:t>
            </a:fld>
            <a:endParaRPr lang="en-US"/>
          </a:p>
        </p:txBody>
      </p:sp>
    </p:spTree>
    <p:extLst>
      <p:ext uri="{BB962C8B-B14F-4D97-AF65-F5344CB8AC3E}">
        <p14:creationId xmlns:p14="http://schemas.microsoft.com/office/powerpoint/2010/main" val="267230413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680951F-CBCC-B54B-9539-6FF4D312E8CC}" type="datetimeFigureOut">
              <a:rPr lang="en-US" smtClean="0"/>
              <a:t>7/11/2023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BCF4687-43E2-EB40-8D75-623D2A5E4E8D}" type="slidenum">
              <a:rPr lang="en-US" smtClean="0"/>
              <a:t>‹#›</a:t>
            </a:fld>
            <a:endParaRPr lang="en-US"/>
          </a:p>
        </p:txBody>
      </p:sp>
    </p:spTree>
    <p:extLst>
      <p:ext uri="{BB962C8B-B14F-4D97-AF65-F5344CB8AC3E}">
        <p14:creationId xmlns:p14="http://schemas.microsoft.com/office/powerpoint/2010/main" val="12303494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80951F-CBCC-B54B-9539-6FF4D312E8CC}" type="datetimeFigureOut">
              <a:rPr lang="en-US" smtClean="0"/>
              <a:t>7/11/2023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BCF4687-43E2-EB40-8D75-623D2A5E4E8D}" type="slidenum">
              <a:rPr lang="en-US" smtClean="0"/>
              <a:t>‹#›</a:t>
            </a:fld>
            <a:endParaRPr lang="en-US"/>
          </a:p>
        </p:txBody>
      </p:sp>
    </p:spTree>
    <p:extLst>
      <p:ext uri="{BB962C8B-B14F-4D97-AF65-F5344CB8AC3E}">
        <p14:creationId xmlns:p14="http://schemas.microsoft.com/office/powerpoint/2010/main" val="409750656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680951F-CBCC-B54B-9539-6FF4D312E8CC}" type="datetimeFigureOut">
              <a:rPr lang="en-US" smtClean="0"/>
              <a:t>7/11/2023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CF4687-43E2-EB40-8D75-623D2A5E4E8D}" type="slidenum">
              <a:rPr lang="en-US" smtClean="0"/>
              <a:t>‹#›</a:t>
            </a:fld>
            <a:endParaRPr lang="en-US"/>
          </a:p>
        </p:txBody>
      </p:sp>
    </p:spTree>
    <p:extLst>
      <p:ext uri="{BB962C8B-B14F-4D97-AF65-F5344CB8AC3E}">
        <p14:creationId xmlns:p14="http://schemas.microsoft.com/office/powerpoint/2010/main" val="111154215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680951F-CBCC-B54B-9539-6FF4D312E8CC}" type="datetimeFigureOut">
              <a:rPr lang="en-US" smtClean="0"/>
              <a:t>7/11/2023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CF4687-43E2-EB40-8D75-623D2A5E4E8D}" type="slidenum">
              <a:rPr lang="en-US" smtClean="0"/>
              <a:t>‹#›</a:t>
            </a:fld>
            <a:endParaRPr lang="en-US"/>
          </a:p>
        </p:txBody>
      </p:sp>
    </p:spTree>
    <p:extLst>
      <p:ext uri="{BB962C8B-B14F-4D97-AF65-F5344CB8AC3E}">
        <p14:creationId xmlns:p14="http://schemas.microsoft.com/office/powerpoint/2010/main" val="59592629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680951F-CBCC-B54B-9539-6FF4D312E8CC}" type="datetimeFigureOut">
              <a:rPr lang="en-US" smtClean="0"/>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CF4687-43E2-EB40-8D75-623D2A5E4E8D}" type="slidenum">
              <a:rPr lang="en-US" smtClean="0"/>
              <a:t>‹#›</a:t>
            </a:fld>
            <a:endParaRPr lang="en-US"/>
          </a:p>
        </p:txBody>
      </p:sp>
    </p:spTree>
    <p:extLst>
      <p:ext uri="{BB962C8B-B14F-4D97-AF65-F5344CB8AC3E}">
        <p14:creationId xmlns:p14="http://schemas.microsoft.com/office/powerpoint/2010/main" val="267517492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680951F-CBCC-B54B-9539-6FF4D312E8CC}" type="datetimeFigureOut">
              <a:rPr lang="en-US" smtClean="0"/>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CF4687-43E2-EB40-8D75-623D2A5E4E8D}" type="slidenum">
              <a:rPr lang="en-US" smtClean="0"/>
              <a:t>‹#›</a:t>
            </a:fld>
            <a:endParaRPr lang="en-US"/>
          </a:p>
        </p:txBody>
      </p:sp>
    </p:spTree>
    <p:extLst>
      <p:ext uri="{BB962C8B-B14F-4D97-AF65-F5344CB8AC3E}">
        <p14:creationId xmlns:p14="http://schemas.microsoft.com/office/powerpoint/2010/main" val="30107489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pPr>
              <a:defRPr/>
            </a:pPr>
            <a:fld id="{7C154B0F-FB2E-44F3-938C-AEA789B969D8}" type="datetimeFigureOut">
              <a:rPr lang="zh-CN" altLang="en-US">
                <a:solidFill>
                  <a:prstClr val="black">
                    <a:tint val="75000"/>
                  </a:prstClr>
                </a:solidFill>
              </a:rPr>
              <a:pPr>
                <a:defRPr/>
              </a:pPr>
              <a:t>2023/7/11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fld id="{59E83389-BB02-4980-B84D-A1D2701FAE0A}" type="slidenum">
              <a:rPr lang="zh-CN" altLang="en-US"/>
              <a:pPr/>
              <a:t>‹#›</a:t>
            </a:fld>
            <a:endParaRPr lang="zh-CN" altLang="en-US"/>
          </a:p>
        </p:txBody>
      </p:sp>
    </p:spTree>
    <p:extLst>
      <p:ext uri="{BB962C8B-B14F-4D97-AF65-F5344CB8AC3E}">
        <p14:creationId xmlns:p14="http://schemas.microsoft.com/office/powerpoint/2010/main" val="17950092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p:cNvSpPr>
          <p:nvPr>
            <p:ph type="dt" sz="half" idx="10"/>
          </p:nvPr>
        </p:nvSpPr>
        <p:spPr/>
        <p:txBody>
          <a:bodyPr/>
          <a:lstStyle>
            <a:lvl1pPr>
              <a:defRPr/>
            </a:lvl1pPr>
          </a:lstStyle>
          <a:p>
            <a:pPr>
              <a:defRPr/>
            </a:pPr>
            <a:fld id="{FAC5222A-E527-4D8A-99D3-42C6916CF071}" type="datetimeFigureOut">
              <a:rPr lang="zh-CN" altLang="en-US">
                <a:solidFill>
                  <a:prstClr val="black">
                    <a:tint val="75000"/>
                  </a:prstClr>
                </a:solidFill>
              </a:rPr>
              <a:pPr>
                <a:defRPr/>
              </a:pPr>
              <a:t>2023/7/11</a:t>
            </a:fld>
            <a:endParaRPr lang="zh-CN" altLang="en-US">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fld id="{D4865A2D-9E29-4309-8598-F0F3D87F7A63}" type="slidenum">
              <a:rPr lang="zh-CN" altLang="en-US"/>
              <a:pPr/>
              <a:t>‹#›</a:t>
            </a:fld>
            <a:endParaRPr lang="zh-CN" altLang="en-US"/>
          </a:p>
        </p:txBody>
      </p:sp>
    </p:spTree>
    <p:extLst>
      <p:ext uri="{BB962C8B-B14F-4D97-AF65-F5344CB8AC3E}">
        <p14:creationId xmlns:p14="http://schemas.microsoft.com/office/powerpoint/2010/main" val="27214943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p:cNvSpPr>
          <p:nvPr>
            <p:ph type="dt" sz="half" idx="10"/>
          </p:nvPr>
        </p:nvSpPr>
        <p:spPr/>
        <p:txBody>
          <a:bodyPr/>
          <a:lstStyle>
            <a:lvl1pPr>
              <a:defRPr/>
            </a:lvl1pPr>
          </a:lstStyle>
          <a:p>
            <a:pPr>
              <a:defRPr/>
            </a:pPr>
            <a:fld id="{386317DB-DF8F-4B42-9468-4CABE0F002C7}" type="datetimeFigureOut">
              <a:rPr lang="zh-CN" altLang="en-US">
                <a:solidFill>
                  <a:prstClr val="black">
                    <a:tint val="75000"/>
                  </a:prstClr>
                </a:solidFill>
              </a:rPr>
              <a:pPr>
                <a:defRPr/>
              </a:pPr>
              <a:t>2023/7/11</a:t>
            </a:fld>
            <a:endParaRPr lang="zh-CN" altLang="en-US">
              <a:solidFill>
                <a:prstClr val="black">
                  <a:tint val="75000"/>
                </a:prstClr>
              </a:solidFill>
            </a:endParaRPr>
          </a:p>
        </p:txBody>
      </p:sp>
      <p:sp>
        <p:nvSpPr>
          <p:cNvPr id="8"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9" name="灯片编号占位符 5"/>
          <p:cNvSpPr>
            <a:spLocks noGrp="1"/>
          </p:cNvSpPr>
          <p:nvPr>
            <p:ph type="sldNum" sz="quarter" idx="12"/>
          </p:nvPr>
        </p:nvSpPr>
        <p:spPr/>
        <p:txBody>
          <a:bodyPr/>
          <a:lstStyle>
            <a:lvl1pPr>
              <a:defRPr/>
            </a:lvl1pPr>
          </a:lstStyle>
          <a:p>
            <a:fld id="{99A28A0F-476E-4B1A-9C39-64D7240016C9}" type="slidenum">
              <a:rPr lang="zh-CN" altLang="en-US"/>
              <a:pPr/>
              <a:t>‹#›</a:t>
            </a:fld>
            <a:endParaRPr lang="zh-CN" altLang="en-US"/>
          </a:p>
        </p:txBody>
      </p:sp>
    </p:spTree>
    <p:extLst>
      <p:ext uri="{BB962C8B-B14F-4D97-AF65-F5344CB8AC3E}">
        <p14:creationId xmlns:p14="http://schemas.microsoft.com/office/powerpoint/2010/main" val="18765948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p:cNvSpPr>
            <a:spLocks noGrp="1"/>
          </p:cNvSpPr>
          <p:nvPr>
            <p:ph type="dt" sz="half" idx="10"/>
          </p:nvPr>
        </p:nvSpPr>
        <p:spPr/>
        <p:txBody>
          <a:bodyPr/>
          <a:lstStyle>
            <a:lvl1pPr>
              <a:defRPr/>
            </a:lvl1pPr>
          </a:lstStyle>
          <a:p>
            <a:pPr>
              <a:defRPr/>
            </a:pPr>
            <a:fld id="{000B16E5-CB6F-4ADB-9DC2-4676AB0E49A7}" type="datetimeFigureOut">
              <a:rPr lang="zh-CN" altLang="en-US">
                <a:solidFill>
                  <a:prstClr val="black">
                    <a:tint val="75000"/>
                  </a:prstClr>
                </a:solidFill>
              </a:rPr>
              <a:pPr>
                <a:defRPr/>
              </a:pPr>
              <a:t>2023/7/11</a:t>
            </a:fld>
            <a:endParaRPr lang="zh-CN" altLang="en-US">
              <a:solidFill>
                <a:prstClr val="black">
                  <a:tint val="75000"/>
                </a:prstClr>
              </a:solidFill>
            </a:endParaRPr>
          </a:p>
        </p:txBody>
      </p:sp>
      <p:sp>
        <p:nvSpPr>
          <p:cNvPr id="4"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5" name="灯片编号占位符 5"/>
          <p:cNvSpPr>
            <a:spLocks noGrp="1"/>
          </p:cNvSpPr>
          <p:nvPr>
            <p:ph type="sldNum" sz="quarter" idx="12"/>
          </p:nvPr>
        </p:nvSpPr>
        <p:spPr/>
        <p:txBody>
          <a:bodyPr/>
          <a:lstStyle>
            <a:lvl1pPr>
              <a:defRPr/>
            </a:lvl1pPr>
          </a:lstStyle>
          <a:p>
            <a:fld id="{4C43B506-9F5E-4A78-BB17-571EB9902CB2}" type="slidenum">
              <a:rPr lang="zh-CN" altLang="en-US"/>
              <a:pPr/>
              <a:t>‹#›</a:t>
            </a:fld>
            <a:endParaRPr lang="zh-CN" altLang="en-US"/>
          </a:p>
        </p:txBody>
      </p:sp>
    </p:spTree>
    <p:extLst>
      <p:ext uri="{BB962C8B-B14F-4D97-AF65-F5344CB8AC3E}">
        <p14:creationId xmlns:p14="http://schemas.microsoft.com/office/powerpoint/2010/main" val="32525600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734EC409-A510-47BE-973A-EA926F632B77}" type="datetimeFigureOut">
              <a:rPr lang="zh-CN" altLang="en-US">
                <a:solidFill>
                  <a:prstClr val="black">
                    <a:tint val="75000"/>
                  </a:prstClr>
                </a:solidFill>
              </a:rPr>
              <a:pPr>
                <a:defRPr/>
              </a:pPr>
              <a:t>2023/7/11</a:t>
            </a:fld>
            <a:endParaRPr lang="zh-CN" altLang="en-US">
              <a:solidFill>
                <a:prstClr val="black">
                  <a:tint val="75000"/>
                </a:prstClr>
              </a:solidFill>
            </a:endParaRPr>
          </a:p>
        </p:txBody>
      </p:sp>
      <p:sp>
        <p:nvSpPr>
          <p:cNvPr id="3"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4" name="灯片编号占位符 5"/>
          <p:cNvSpPr>
            <a:spLocks noGrp="1"/>
          </p:cNvSpPr>
          <p:nvPr>
            <p:ph type="sldNum" sz="quarter" idx="12"/>
          </p:nvPr>
        </p:nvSpPr>
        <p:spPr/>
        <p:txBody>
          <a:bodyPr/>
          <a:lstStyle>
            <a:lvl1pPr>
              <a:defRPr/>
            </a:lvl1pPr>
          </a:lstStyle>
          <a:p>
            <a:fld id="{6DD94EBD-F8C3-4D17-BCBC-0172BF4AB5EF}" type="slidenum">
              <a:rPr lang="zh-CN" altLang="en-US"/>
              <a:pPr/>
              <a:t>‹#›</a:t>
            </a:fld>
            <a:endParaRPr lang="zh-CN" altLang="en-US"/>
          </a:p>
        </p:txBody>
      </p:sp>
    </p:spTree>
    <p:extLst>
      <p:ext uri="{BB962C8B-B14F-4D97-AF65-F5344CB8AC3E}">
        <p14:creationId xmlns:p14="http://schemas.microsoft.com/office/powerpoint/2010/main" val="2389354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D169A1-1FF6-4FA6-9385-8C8142221B80}" type="datetimeFigureOut">
              <a:rPr lang="en-US" smtClean="0">
                <a:solidFill>
                  <a:prstClr val="black">
                    <a:tint val="75000"/>
                  </a:prstClr>
                </a:solidFill>
              </a:rPr>
              <a:pPr/>
              <a:t>7/11/2023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A96D7F7-7822-4469-9A87-4CB95FB2B2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01699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AD2E4440-64CA-49C9-A0A6-29CC143593B0}" type="datetimeFigureOut">
              <a:rPr lang="zh-CN" altLang="en-US">
                <a:solidFill>
                  <a:prstClr val="black">
                    <a:tint val="75000"/>
                  </a:prstClr>
                </a:solidFill>
              </a:rPr>
              <a:pPr>
                <a:defRPr/>
              </a:pPr>
              <a:t>2023/7/11</a:t>
            </a:fld>
            <a:endParaRPr lang="zh-CN" altLang="en-US">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fld id="{9AE14B3F-7355-4D83-B5F0-B1A885E43511}" type="slidenum">
              <a:rPr lang="zh-CN" altLang="en-US"/>
              <a:pPr/>
              <a:t>‹#›</a:t>
            </a:fld>
            <a:endParaRPr lang="zh-CN" altLang="en-US"/>
          </a:p>
        </p:txBody>
      </p:sp>
    </p:spTree>
    <p:extLst>
      <p:ext uri="{BB962C8B-B14F-4D97-AF65-F5344CB8AC3E}">
        <p14:creationId xmlns:p14="http://schemas.microsoft.com/office/powerpoint/2010/main" val="24413714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8BD45273-47A5-4625-8267-989A0120D1D0}" type="datetimeFigureOut">
              <a:rPr lang="zh-CN" altLang="en-US">
                <a:solidFill>
                  <a:prstClr val="black">
                    <a:tint val="75000"/>
                  </a:prstClr>
                </a:solidFill>
              </a:rPr>
              <a:pPr>
                <a:defRPr/>
              </a:pPr>
              <a:t>2023/7/11</a:t>
            </a:fld>
            <a:endParaRPr lang="zh-CN" altLang="en-US">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fld id="{84BC1DEF-71AB-4E59-98F4-CBD87FC64BCC}" type="slidenum">
              <a:rPr lang="zh-CN" altLang="en-US"/>
              <a:pPr/>
              <a:t>‹#›</a:t>
            </a:fld>
            <a:endParaRPr lang="zh-CN" altLang="en-US"/>
          </a:p>
        </p:txBody>
      </p:sp>
    </p:spTree>
    <p:extLst>
      <p:ext uri="{BB962C8B-B14F-4D97-AF65-F5344CB8AC3E}">
        <p14:creationId xmlns:p14="http://schemas.microsoft.com/office/powerpoint/2010/main" val="4155891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570285D8-2209-42CF-BEB8-95F1341D8D28}" type="datetimeFigureOut">
              <a:rPr lang="zh-CN" altLang="en-US">
                <a:solidFill>
                  <a:prstClr val="black">
                    <a:tint val="75000"/>
                  </a:prstClr>
                </a:solidFill>
              </a:rPr>
              <a:pPr>
                <a:defRPr/>
              </a:pPr>
              <a:t>2023/7/11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fld id="{8DDFDF76-F3A9-4E6F-9164-3F6545903A0D}" type="slidenum">
              <a:rPr lang="zh-CN" altLang="en-US"/>
              <a:pPr/>
              <a:t>‹#›</a:t>
            </a:fld>
            <a:endParaRPr lang="zh-CN" altLang="en-US"/>
          </a:p>
        </p:txBody>
      </p:sp>
    </p:spTree>
    <p:extLst>
      <p:ext uri="{BB962C8B-B14F-4D97-AF65-F5344CB8AC3E}">
        <p14:creationId xmlns:p14="http://schemas.microsoft.com/office/powerpoint/2010/main" val="19912357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545BB02A-C8A8-4A87-A545-5030AF3C499A}" type="datetimeFigureOut">
              <a:rPr lang="zh-CN" altLang="en-US">
                <a:solidFill>
                  <a:prstClr val="black">
                    <a:tint val="75000"/>
                  </a:prstClr>
                </a:solidFill>
              </a:rPr>
              <a:pPr>
                <a:defRPr/>
              </a:pPr>
              <a:t>2023/7/11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fld id="{DAF286F9-65E1-4A00-A197-C3EEA5C959B0}" type="slidenum">
              <a:rPr lang="zh-CN" altLang="en-US"/>
              <a:pPr/>
              <a:t>‹#›</a:t>
            </a:fld>
            <a:endParaRPr lang="zh-CN" altLang="en-US"/>
          </a:p>
        </p:txBody>
      </p:sp>
    </p:spTree>
    <p:extLst>
      <p:ext uri="{BB962C8B-B14F-4D97-AF65-F5344CB8AC3E}">
        <p14:creationId xmlns:p14="http://schemas.microsoft.com/office/powerpoint/2010/main" val="15852839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lvl1pPr>
              <a:defRPr/>
            </a:lvl1pPr>
          </a:lstStyle>
          <a:p>
            <a:pPr>
              <a:defRPr/>
            </a:pPr>
            <a:fld id="{536CE3AA-B72E-48AA-96C3-CBF454003CE7}" type="datetimeFigureOut">
              <a:rPr lang="zh-CN" altLang="en-US">
                <a:solidFill>
                  <a:prstClr val="black">
                    <a:tint val="75000"/>
                  </a:prstClr>
                </a:solidFill>
              </a:rPr>
              <a:pPr>
                <a:defRPr/>
              </a:pPr>
              <a:t>2023/7/11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fld id="{B89D2A81-C805-4058-A159-EEF59D3ED3FC}" type="slidenum">
              <a:rPr lang="zh-CN" altLang="en-US"/>
              <a:pPr/>
              <a:t>‹#›</a:t>
            </a:fld>
            <a:endParaRPr lang="zh-CN" altLang="en-US"/>
          </a:p>
        </p:txBody>
      </p:sp>
    </p:spTree>
    <p:extLst>
      <p:ext uri="{BB962C8B-B14F-4D97-AF65-F5344CB8AC3E}">
        <p14:creationId xmlns:p14="http://schemas.microsoft.com/office/powerpoint/2010/main" val="31131315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2425E29D-3934-488F-BA38-2ED4F0E8BEB2}" type="datetimeFigureOut">
              <a:rPr lang="zh-CN" altLang="en-US">
                <a:solidFill>
                  <a:prstClr val="black">
                    <a:tint val="75000"/>
                  </a:prstClr>
                </a:solidFill>
              </a:rPr>
              <a:pPr>
                <a:defRPr/>
              </a:pPr>
              <a:t>2023/7/11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fld id="{7FD421B6-23F8-4196-B6C1-412B6B846A3B}" type="slidenum">
              <a:rPr lang="zh-CN" altLang="en-US"/>
              <a:pPr/>
              <a:t>‹#›</a:t>
            </a:fld>
            <a:endParaRPr lang="zh-CN" altLang="en-US"/>
          </a:p>
        </p:txBody>
      </p:sp>
    </p:spTree>
    <p:extLst>
      <p:ext uri="{BB962C8B-B14F-4D97-AF65-F5344CB8AC3E}">
        <p14:creationId xmlns:p14="http://schemas.microsoft.com/office/powerpoint/2010/main" val="32540140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pPr>
              <a:defRPr/>
            </a:pPr>
            <a:fld id="{7C154B0F-FB2E-44F3-938C-AEA789B969D8}" type="datetimeFigureOut">
              <a:rPr lang="zh-CN" altLang="en-US">
                <a:solidFill>
                  <a:prstClr val="black">
                    <a:tint val="75000"/>
                  </a:prstClr>
                </a:solidFill>
              </a:rPr>
              <a:pPr>
                <a:defRPr/>
              </a:pPr>
              <a:t>2023/7/11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fld id="{59E83389-BB02-4980-B84D-A1D2701FAE0A}" type="slidenum">
              <a:rPr lang="zh-CN" altLang="en-US"/>
              <a:pPr/>
              <a:t>‹#›</a:t>
            </a:fld>
            <a:endParaRPr lang="zh-CN" altLang="en-US"/>
          </a:p>
        </p:txBody>
      </p:sp>
    </p:spTree>
    <p:extLst>
      <p:ext uri="{BB962C8B-B14F-4D97-AF65-F5344CB8AC3E}">
        <p14:creationId xmlns:p14="http://schemas.microsoft.com/office/powerpoint/2010/main" val="5034758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p:cNvSpPr>
          <p:nvPr>
            <p:ph type="dt" sz="half" idx="10"/>
          </p:nvPr>
        </p:nvSpPr>
        <p:spPr/>
        <p:txBody>
          <a:bodyPr/>
          <a:lstStyle>
            <a:lvl1pPr>
              <a:defRPr/>
            </a:lvl1pPr>
          </a:lstStyle>
          <a:p>
            <a:pPr>
              <a:defRPr/>
            </a:pPr>
            <a:fld id="{FAC5222A-E527-4D8A-99D3-42C6916CF071}" type="datetimeFigureOut">
              <a:rPr lang="zh-CN" altLang="en-US">
                <a:solidFill>
                  <a:prstClr val="black">
                    <a:tint val="75000"/>
                  </a:prstClr>
                </a:solidFill>
              </a:rPr>
              <a:pPr>
                <a:defRPr/>
              </a:pPr>
              <a:t>2023/7/11</a:t>
            </a:fld>
            <a:endParaRPr lang="zh-CN" altLang="en-US">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fld id="{D4865A2D-9E29-4309-8598-F0F3D87F7A63}" type="slidenum">
              <a:rPr lang="zh-CN" altLang="en-US"/>
              <a:pPr/>
              <a:t>‹#›</a:t>
            </a:fld>
            <a:endParaRPr lang="zh-CN" altLang="en-US"/>
          </a:p>
        </p:txBody>
      </p:sp>
    </p:spTree>
    <p:extLst>
      <p:ext uri="{BB962C8B-B14F-4D97-AF65-F5344CB8AC3E}">
        <p14:creationId xmlns:p14="http://schemas.microsoft.com/office/powerpoint/2010/main" val="33963347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p:cNvSpPr>
          <p:nvPr>
            <p:ph type="dt" sz="half" idx="10"/>
          </p:nvPr>
        </p:nvSpPr>
        <p:spPr/>
        <p:txBody>
          <a:bodyPr/>
          <a:lstStyle>
            <a:lvl1pPr>
              <a:defRPr/>
            </a:lvl1pPr>
          </a:lstStyle>
          <a:p>
            <a:pPr>
              <a:defRPr/>
            </a:pPr>
            <a:fld id="{386317DB-DF8F-4B42-9468-4CABE0F002C7}" type="datetimeFigureOut">
              <a:rPr lang="zh-CN" altLang="en-US">
                <a:solidFill>
                  <a:prstClr val="black">
                    <a:tint val="75000"/>
                  </a:prstClr>
                </a:solidFill>
              </a:rPr>
              <a:pPr>
                <a:defRPr/>
              </a:pPr>
              <a:t>2023/7/11</a:t>
            </a:fld>
            <a:endParaRPr lang="zh-CN" altLang="en-US">
              <a:solidFill>
                <a:prstClr val="black">
                  <a:tint val="75000"/>
                </a:prstClr>
              </a:solidFill>
            </a:endParaRPr>
          </a:p>
        </p:txBody>
      </p:sp>
      <p:sp>
        <p:nvSpPr>
          <p:cNvPr id="8"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9" name="灯片编号占位符 5"/>
          <p:cNvSpPr>
            <a:spLocks noGrp="1"/>
          </p:cNvSpPr>
          <p:nvPr>
            <p:ph type="sldNum" sz="quarter" idx="12"/>
          </p:nvPr>
        </p:nvSpPr>
        <p:spPr/>
        <p:txBody>
          <a:bodyPr/>
          <a:lstStyle>
            <a:lvl1pPr>
              <a:defRPr/>
            </a:lvl1pPr>
          </a:lstStyle>
          <a:p>
            <a:fld id="{99A28A0F-476E-4B1A-9C39-64D7240016C9}" type="slidenum">
              <a:rPr lang="zh-CN" altLang="en-US"/>
              <a:pPr/>
              <a:t>‹#›</a:t>
            </a:fld>
            <a:endParaRPr lang="zh-CN" altLang="en-US"/>
          </a:p>
        </p:txBody>
      </p:sp>
    </p:spTree>
    <p:extLst>
      <p:ext uri="{BB962C8B-B14F-4D97-AF65-F5344CB8AC3E}">
        <p14:creationId xmlns:p14="http://schemas.microsoft.com/office/powerpoint/2010/main" val="20196920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p:cNvSpPr>
            <a:spLocks noGrp="1"/>
          </p:cNvSpPr>
          <p:nvPr>
            <p:ph type="dt" sz="half" idx="10"/>
          </p:nvPr>
        </p:nvSpPr>
        <p:spPr/>
        <p:txBody>
          <a:bodyPr/>
          <a:lstStyle>
            <a:lvl1pPr>
              <a:defRPr/>
            </a:lvl1pPr>
          </a:lstStyle>
          <a:p>
            <a:pPr>
              <a:defRPr/>
            </a:pPr>
            <a:fld id="{000B16E5-CB6F-4ADB-9DC2-4676AB0E49A7}" type="datetimeFigureOut">
              <a:rPr lang="zh-CN" altLang="en-US">
                <a:solidFill>
                  <a:prstClr val="black">
                    <a:tint val="75000"/>
                  </a:prstClr>
                </a:solidFill>
              </a:rPr>
              <a:pPr>
                <a:defRPr/>
              </a:pPr>
              <a:t>2023/7/11</a:t>
            </a:fld>
            <a:endParaRPr lang="zh-CN" altLang="en-US">
              <a:solidFill>
                <a:prstClr val="black">
                  <a:tint val="75000"/>
                </a:prstClr>
              </a:solidFill>
            </a:endParaRPr>
          </a:p>
        </p:txBody>
      </p:sp>
      <p:sp>
        <p:nvSpPr>
          <p:cNvPr id="4"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5" name="灯片编号占位符 5"/>
          <p:cNvSpPr>
            <a:spLocks noGrp="1"/>
          </p:cNvSpPr>
          <p:nvPr>
            <p:ph type="sldNum" sz="quarter" idx="12"/>
          </p:nvPr>
        </p:nvSpPr>
        <p:spPr/>
        <p:txBody>
          <a:bodyPr/>
          <a:lstStyle>
            <a:lvl1pPr>
              <a:defRPr/>
            </a:lvl1pPr>
          </a:lstStyle>
          <a:p>
            <a:fld id="{4C43B506-9F5E-4A78-BB17-571EB9902CB2}" type="slidenum">
              <a:rPr lang="zh-CN" altLang="en-US"/>
              <a:pPr/>
              <a:t>‹#›</a:t>
            </a:fld>
            <a:endParaRPr lang="zh-CN" altLang="en-US"/>
          </a:p>
        </p:txBody>
      </p:sp>
    </p:spTree>
    <p:extLst>
      <p:ext uri="{BB962C8B-B14F-4D97-AF65-F5344CB8AC3E}">
        <p14:creationId xmlns:p14="http://schemas.microsoft.com/office/powerpoint/2010/main" val="12239028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D169A1-1FF6-4FA6-9385-8C8142221B80}" type="datetimeFigureOut">
              <a:rPr lang="en-US" smtClean="0">
                <a:solidFill>
                  <a:prstClr val="black">
                    <a:tint val="75000"/>
                  </a:prstClr>
                </a:solidFill>
              </a:rPr>
              <a:pPr/>
              <a:t>7/11/2023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A96D7F7-7822-4469-9A87-4CB95FB2B2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82800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734EC409-A510-47BE-973A-EA926F632B77}" type="datetimeFigureOut">
              <a:rPr lang="zh-CN" altLang="en-US">
                <a:solidFill>
                  <a:prstClr val="black">
                    <a:tint val="75000"/>
                  </a:prstClr>
                </a:solidFill>
              </a:rPr>
              <a:pPr>
                <a:defRPr/>
              </a:pPr>
              <a:t>2023/7/11</a:t>
            </a:fld>
            <a:endParaRPr lang="zh-CN" altLang="en-US">
              <a:solidFill>
                <a:prstClr val="black">
                  <a:tint val="75000"/>
                </a:prstClr>
              </a:solidFill>
            </a:endParaRPr>
          </a:p>
        </p:txBody>
      </p:sp>
      <p:sp>
        <p:nvSpPr>
          <p:cNvPr id="3"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4" name="灯片编号占位符 5"/>
          <p:cNvSpPr>
            <a:spLocks noGrp="1"/>
          </p:cNvSpPr>
          <p:nvPr>
            <p:ph type="sldNum" sz="quarter" idx="12"/>
          </p:nvPr>
        </p:nvSpPr>
        <p:spPr/>
        <p:txBody>
          <a:bodyPr/>
          <a:lstStyle>
            <a:lvl1pPr>
              <a:defRPr/>
            </a:lvl1pPr>
          </a:lstStyle>
          <a:p>
            <a:fld id="{6DD94EBD-F8C3-4D17-BCBC-0172BF4AB5EF}" type="slidenum">
              <a:rPr lang="zh-CN" altLang="en-US"/>
              <a:pPr/>
              <a:t>‹#›</a:t>
            </a:fld>
            <a:endParaRPr lang="zh-CN" altLang="en-US"/>
          </a:p>
        </p:txBody>
      </p:sp>
    </p:spTree>
    <p:extLst>
      <p:ext uri="{BB962C8B-B14F-4D97-AF65-F5344CB8AC3E}">
        <p14:creationId xmlns:p14="http://schemas.microsoft.com/office/powerpoint/2010/main" val="12638610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AD2E4440-64CA-49C9-A0A6-29CC143593B0}" type="datetimeFigureOut">
              <a:rPr lang="zh-CN" altLang="en-US">
                <a:solidFill>
                  <a:prstClr val="black">
                    <a:tint val="75000"/>
                  </a:prstClr>
                </a:solidFill>
              </a:rPr>
              <a:pPr>
                <a:defRPr/>
              </a:pPr>
              <a:t>2023/7/11</a:t>
            </a:fld>
            <a:endParaRPr lang="zh-CN" altLang="en-US">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fld id="{9AE14B3F-7355-4D83-B5F0-B1A885E43511}" type="slidenum">
              <a:rPr lang="zh-CN" altLang="en-US"/>
              <a:pPr/>
              <a:t>‹#›</a:t>
            </a:fld>
            <a:endParaRPr lang="zh-CN" altLang="en-US"/>
          </a:p>
        </p:txBody>
      </p:sp>
    </p:spTree>
    <p:extLst>
      <p:ext uri="{BB962C8B-B14F-4D97-AF65-F5344CB8AC3E}">
        <p14:creationId xmlns:p14="http://schemas.microsoft.com/office/powerpoint/2010/main" val="2005921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8BD45273-47A5-4625-8267-989A0120D1D0}" type="datetimeFigureOut">
              <a:rPr lang="zh-CN" altLang="en-US">
                <a:solidFill>
                  <a:prstClr val="black">
                    <a:tint val="75000"/>
                  </a:prstClr>
                </a:solidFill>
              </a:rPr>
              <a:pPr>
                <a:defRPr/>
              </a:pPr>
              <a:t>2023/7/11</a:t>
            </a:fld>
            <a:endParaRPr lang="zh-CN" altLang="en-US">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fld id="{84BC1DEF-71AB-4E59-98F4-CBD87FC64BCC}" type="slidenum">
              <a:rPr lang="zh-CN" altLang="en-US"/>
              <a:pPr/>
              <a:t>‹#›</a:t>
            </a:fld>
            <a:endParaRPr lang="zh-CN" altLang="en-US"/>
          </a:p>
        </p:txBody>
      </p:sp>
    </p:spTree>
    <p:extLst>
      <p:ext uri="{BB962C8B-B14F-4D97-AF65-F5344CB8AC3E}">
        <p14:creationId xmlns:p14="http://schemas.microsoft.com/office/powerpoint/2010/main" val="41369271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570285D8-2209-42CF-BEB8-95F1341D8D28}" type="datetimeFigureOut">
              <a:rPr lang="zh-CN" altLang="en-US">
                <a:solidFill>
                  <a:prstClr val="black">
                    <a:tint val="75000"/>
                  </a:prstClr>
                </a:solidFill>
              </a:rPr>
              <a:pPr>
                <a:defRPr/>
              </a:pPr>
              <a:t>2023/7/11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fld id="{8DDFDF76-F3A9-4E6F-9164-3F6545903A0D}" type="slidenum">
              <a:rPr lang="zh-CN" altLang="en-US"/>
              <a:pPr/>
              <a:t>‹#›</a:t>
            </a:fld>
            <a:endParaRPr lang="zh-CN" altLang="en-US"/>
          </a:p>
        </p:txBody>
      </p:sp>
    </p:spTree>
    <p:extLst>
      <p:ext uri="{BB962C8B-B14F-4D97-AF65-F5344CB8AC3E}">
        <p14:creationId xmlns:p14="http://schemas.microsoft.com/office/powerpoint/2010/main" val="7079479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545BB02A-C8A8-4A87-A545-5030AF3C499A}" type="datetimeFigureOut">
              <a:rPr lang="zh-CN" altLang="en-US">
                <a:solidFill>
                  <a:prstClr val="black">
                    <a:tint val="75000"/>
                  </a:prstClr>
                </a:solidFill>
              </a:rPr>
              <a:pPr>
                <a:defRPr/>
              </a:pPr>
              <a:t>2023/7/11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fld id="{DAF286F9-65E1-4A00-A197-C3EEA5C959B0}" type="slidenum">
              <a:rPr lang="zh-CN" altLang="en-US"/>
              <a:pPr/>
              <a:t>‹#›</a:t>
            </a:fld>
            <a:endParaRPr lang="zh-CN" altLang="en-US"/>
          </a:p>
        </p:txBody>
      </p:sp>
    </p:spTree>
    <p:extLst>
      <p:ext uri="{BB962C8B-B14F-4D97-AF65-F5344CB8AC3E}">
        <p14:creationId xmlns:p14="http://schemas.microsoft.com/office/powerpoint/2010/main" val="6803881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C01C112-8612-4831-B908-C8B8F9C78251}" type="datetimeFigureOut">
              <a:rPr lang="en-US" smtClean="0">
                <a:solidFill>
                  <a:prstClr val="black">
                    <a:tint val="75000"/>
                  </a:prstClr>
                </a:solidFill>
              </a:rPr>
              <a:pPr/>
              <a:t>7/11/2023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4CDD08-3042-48B6-AF23-7311866B3E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29820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01C112-8612-4831-B908-C8B8F9C78251}" type="datetimeFigureOut">
              <a:rPr lang="en-US" smtClean="0">
                <a:solidFill>
                  <a:prstClr val="black">
                    <a:tint val="75000"/>
                  </a:prstClr>
                </a:solidFill>
              </a:rPr>
              <a:pPr/>
              <a:t>7/11/2023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4CDD08-3042-48B6-AF23-7311866B3E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85056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01C112-8612-4831-B908-C8B8F9C78251}" type="datetimeFigureOut">
              <a:rPr lang="en-US" smtClean="0">
                <a:solidFill>
                  <a:prstClr val="black">
                    <a:tint val="75000"/>
                  </a:prstClr>
                </a:solidFill>
              </a:rPr>
              <a:pPr/>
              <a:t>7/11/2023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4CDD08-3042-48B6-AF23-7311866B3E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75741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C01C112-8612-4831-B908-C8B8F9C78251}" type="datetimeFigureOut">
              <a:rPr lang="en-US" smtClean="0">
                <a:solidFill>
                  <a:prstClr val="black">
                    <a:tint val="75000"/>
                  </a:prstClr>
                </a:solidFill>
              </a:rPr>
              <a:pPr/>
              <a:t>7/11/2023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4CDD08-3042-48B6-AF23-7311866B3E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92145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01C112-8612-4831-B908-C8B8F9C78251}" type="datetimeFigureOut">
              <a:rPr lang="en-US" smtClean="0">
                <a:solidFill>
                  <a:prstClr val="black">
                    <a:tint val="75000"/>
                  </a:prstClr>
                </a:solidFill>
              </a:rPr>
              <a:pPr/>
              <a:t>7/11/2023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14CDD08-3042-48B6-AF23-7311866B3E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8546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D169A1-1FF6-4FA6-9385-8C8142221B80}" type="datetimeFigureOut">
              <a:rPr lang="en-US" smtClean="0">
                <a:solidFill>
                  <a:prstClr val="black">
                    <a:tint val="75000"/>
                  </a:prstClr>
                </a:solidFill>
              </a:rPr>
              <a:pPr/>
              <a:t>7/11/2023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A96D7F7-7822-4469-9A87-4CB95FB2B2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6994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01C112-8612-4831-B908-C8B8F9C78251}" type="datetimeFigureOut">
              <a:rPr lang="en-US" smtClean="0">
                <a:solidFill>
                  <a:prstClr val="black">
                    <a:tint val="75000"/>
                  </a:prstClr>
                </a:solidFill>
              </a:rPr>
              <a:pPr/>
              <a:t>7/11/2023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14CDD08-3042-48B6-AF23-7311866B3E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50054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01C112-8612-4831-B908-C8B8F9C78251}" type="datetimeFigureOut">
              <a:rPr lang="en-US" smtClean="0">
                <a:solidFill>
                  <a:prstClr val="black">
                    <a:tint val="75000"/>
                  </a:prstClr>
                </a:solidFill>
              </a:rPr>
              <a:pPr/>
              <a:t>7/11/2023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14CDD08-3042-48B6-AF23-7311866B3E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5381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01C112-8612-4831-B908-C8B8F9C78251}" type="datetimeFigureOut">
              <a:rPr lang="en-US" smtClean="0">
                <a:solidFill>
                  <a:prstClr val="black">
                    <a:tint val="75000"/>
                  </a:prstClr>
                </a:solidFill>
              </a:rPr>
              <a:pPr/>
              <a:t>7/11/2023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4CDD08-3042-48B6-AF23-7311866B3E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36698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01C112-8612-4831-B908-C8B8F9C78251}" type="datetimeFigureOut">
              <a:rPr lang="en-US" smtClean="0">
                <a:solidFill>
                  <a:prstClr val="black">
                    <a:tint val="75000"/>
                  </a:prstClr>
                </a:solidFill>
              </a:rPr>
              <a:pPr/>
              <a:t>7/11/2023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14CDD08-3042-48B6-AF23-7311866B3E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40423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01C112-8612-4831-B908-C8B8F9C78251}" type="datetimeFigureOut">
              <a:rPr lang="en-US" smtClean="0">
                <a:solidFill>
                  <a:prstClr val="black">
                    <a:tint val="75000"/>
                  </a:prstClr>
                </a:solidFill>
              </a:rPr>
              <a:pPr/>
              <a:t>7/11/2023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4CDD08-3042-48B6-AF23-7311866B3E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93383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01C112-8612-4831-B908-C8B8F9C78251}" type="datetimeFigureOut">
              <a:rPr lang="en-US" smtClean="0">
                <a:solidFill>
                  <a:prstClr val="black">
                    <a:tint val="75000"/>
                  </a:prstClr>
                </a:solidFill>
              </a:rPr>
              <a:pPr/>
              <a:t>7/11/2023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4CDD08-3042-48B6-AF23-7311866B3E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66282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Slide with Title">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250825" y="260238"/>
            <a:ext cx="8642350" cy="792000"/>
          </a:xfrm>
          <a:prstGeom prst="rect">
            <a:avLst/>
          </a:prstGeom>
        </p:spPr>
        <p:txBody>
          <a:bodyPr lIns="0" tIns="36000" rIns="0" bIns="36000"/>
          <a:lstStyle>
            <a:lvl1pPr algn="l">
              <a:defRPr sz="2400" b="1" baseline="0">
                <a:solidFill>
                  <a:schemeClr val="bg1"/>
                </a:solidFill>
              </a:defRPr>
            </a:lvl1pPr>
          </a:lstStyle>
          <a:p>
            <a:r>
              <a:rPr lang="en-US"/>
              <a:t>Slide Title</a:t>
            </a:r>
            <a:endParaRPr lang="en-GB"/>
          </a:p>
        </p:txBody>
      </p:sp>
    </p:spTree>
    <p:extLst>
      <p:ext uri="{BB962C8B-B14F-4D97-AF65-F5344CB8AC3E}">
        <p14:creationId xmlns:p14="http://schemas.microsoft.com/office/powerpoint/2010/main" val="3430718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6AFD73B5-DE0F-45BE-93F4-B7C69DA4D119}" type="datetimeFigureOut">
              <a:rPr lang="en-US">
                <a:solidFill>
                  <a:prstClr val="black">
                    <a:tint val="75000"/>
                  </a:prstClr>
                </a:solidFill>
              </a:rPr>
              <a:pPr>
                <a:defRPr/>
              </a:pPr>
              <a:t>7/11/2023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426A451-C462-473D-A165-BCDEFAF73D1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471474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07D23FA-D944-4079-AD5C-0F3013847DCB}" type="datetimeFigureOut">
              <a:rPr lang="en-US">
                <a:solidFill>
                  <a:prstClr val="black">
                    <a:tint val="75000"/>
                  </a:prstClr>
                </a:solidFill>
              </a:rPr>
              <a:pPr>
                <a:defRPr/>
              </a:pPr>
              <a:t>7/11/2023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229152-DF6B-4682-A1D3-F6FBB59DFEA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980365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6DBFFC7D-C420-4B53-9DCF-DDBD95F4D841}" type="datetimeFigureOut">
              <a:rPr lang="en-US">
                <a:solidFill>
                  <a:prstClr val="black">
                    <a:tint val="75000"/>
                  </a:prstClr>
                </a:solidFill>
              </a:rPr>
              <a:pPr>
                <a:defRPr/>
              </a:pPr>
              <a:t>7/11/2023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4541EE0-E300-4C86-845F-BF610EE120A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74691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D169A1-1FF6-4FA6-9385-8C8142221B80}" type="datetimeFigureOut">
              <a:rPr lang="en-US" smtClean="0">
                <a:solidFill>
                  <a:prstClr val="black">
                    <a:tint val="75000"/>
                  </a:prstClr>
                </a:solidFill>
              </a:rPr>
              <a:pPr/>
              <a:t>7/11/2023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A96D7F7-7822-4469-9A87-4CB95FB2B2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15902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17DAA41-317A-463A-A2D7-D071C00F3373}" type="datetimeFigureOut">
              <a:rPr lang="en-US">
                <a:solidFill>
                  <a:prstClr val="black">
                    <a:tint val="75000"/>
                  </a:prstClr>
                </a:solidFill>
              </a:rPr>
              <a:pPr>
                <a:defRPr/>
              </a:pPr>
              <a:t>7/11/2023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265A430-9B21-419D-9239-FFDD77D3B3B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341022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B6F380DC-1E38-4417-8D27-3D42523BCCDC}" type="datetimeFigureOut">
              <a:rPr lang="en-US">
                <a:solidFill>
                  <a:prstClr val="black">
                    <a:tint val="75000"/>
                  </a:prstClr>
                </a:solidFill>
              </a:rPr>
              <a:pPr>
                <a:defRPr/>
              </a:pPr>
              <a:t>7/11/2023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8F6B42AF-4CCC-40F6-995E-14F17D9BC75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200562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02685BCB-610D-4EA6-8BD5-D1EFF7841BC0}" type="datetimeFigureOut">
              <a:rPr lang="en-US">
                <a:solidFill>
                  <a:prstClr val="black">
                    <a:tint val="75000"/>
                  </a:prstClr>
                </a:solidFill>
              </a:rPr>
              <a:pPr>
                <a:defRPr/>
              </a:pPr>
              <a:t>7/11/2023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4C65FCAE-D659-4A91-B410-70421F54B14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877226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64E0C2A-F2A7-4D5D-8F5C-D79DB8E58026}" type="datetimeFigureOut">
              <a:rPr lang="en-US">
                <a:solidFill>
                  <a:prstClr val="black">
                    <a:tint val="75000"/>
                  </a:prstClr>
                </a:solidFill>
              </a:rPr>
              <a:pPr>
                <a:defRPr/>
              </a:pPr>
              <a:t>7/11/2023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6EEEC3EA-D5D2-45F0-A0E0-6A726A94F3A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392452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54384A3-24E8-4639-B745-DC22859F834E}" type="datetimeFigureOut">
              <a:rPr lang="en-US">
                <a:solidFill>
                  <a:prstClr val="black">
                    <a:tint val="75000"/>
                  </a:prstClr>
                </a:solidFill>
              </a:rPr>
              <a:pPr>
                <a:defRPr/>
              </a:pPr>
              <a:t>7/11/2023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A106790-17FE-41BF-84AF-A911EB06DF8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975589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E5148A3-0FFD-46A0-AF7A-FBBB00C46406}" type="datetimeFigureOut">
              <a:rPr lang="en-US">
                <a:solidFill>
                  <a:prstClr val="black">
                    <a:tint val="75000"/>
                  </a:prstClr>
                </a:solidFill>
              </a:rPr>
              <a:pPr>
                <a:defRPr/>
              </a:pPr>
              <a:t>7/11/2023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D50F01B-6BC5-4746-83C7-E5032B81EC7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357919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46BE4CA-4035-4A57-A40A-406C795B7243}" type="datetimeFigureOut">
              <a:rPr lang="en-US">
                <a:solidFill>
                  <a:prstClr val="black">
                    <a:tint val="75000"/>
                  </a:prstClr>
                </a:solidFill>
              </a:rPr>
              <a:pPr>
                <a:defRPr/>
              </a:pPr>
              <a:t>7/11/2023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31C2558-FE8D-425D-9BDD-E2435D0368A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488526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87186CA-EA38-4CF1-B35B-968044AE87FD}" type="datetimeFigureOut">
              <a:rPr lang="en-US">
                <a:solidFill>
                  <a:prstClr val="black">
                    <a:tint val="75000"/>
                  </a:prstClr>
                </a:solidFill>
              </a:rPr>
              <a:pPr>
                <a:defRPr/>
              </a:pPr>
              <a:t>7/11/2023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E881220-9A78-43A0-89F9-CD239391C7F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6271478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1D169A1-1FF6-4FA6-9385-8C8142221B80}" type="datetimeFigureOut">
              <a:rPr lang="en-US" smtClean="0">
                <a:solidFill>
                  <a:prstClr val="black">
                    <a:tint val="75000"/>
                  </a:prstClr>
                </a:solidFill>
              </a:rPr>
              <a:pPr/>
              <a:t>7/11/2023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A96D7F7-7822-4469-9A87-4CB95FB2B2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75257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D169A1-1FF6-4FA6-9385-8C8142221B80}" type="datetimeFigureOut">
              <a:rPr lang="en-US" smtClean="0">
                <a:solidFill>
                  <a:prstClr val="black">
                    <a:tint val="75000"/>
                  </a:prstClr>
                </a:solidFill>
              </a:rPr>
              <a:pPr/>
              <a:t>7/11/2023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A96D7F7-7822-4469-9A87-4CB95FB2B2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25185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D169A1-1FF6-4FA6-9385-8C8142221B80}" type="datetimeFigureOut">
              <a:rPr lang="en-US" smtClean="0">
                <a:solidFill>
                  <a:prstClr val="black">
                    <a:tint val="75000"/>
                  </a:prstClr>
                </a:solidFill>
              </a:rPr>
              <a:pPr/>
              <a:t>7/11/2023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A96D7F7-7822-4469-9A87-4CB95FB2B2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837201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D169A1-1FF6-4FA6-9385-8C8142221B80}" type="datetimeFigureOut">
              <a:rPr lang="en-US" smtClean="0">
                <a:solidFill>
                  <a:prstClr val="black">
                    <a:tint val="75000"/>
                  </a:prstClr>
                </a:solidFill>
              </a:rPr>
              <a:pPr/>
              <a:t>7/11/2023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A96D7F7-7822-4469-9A87-4CB95FB2B2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990339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D169A1-1FF6-4FA6-9385-8C8142221B80}" type="datetimeFigureOut">
              <a:rPr lang="en-US" smtClean="0">
                <a:solidFill>
                  <a:prstClr val="black">
                    <a:tint val="75000"/>
                  </a:prstClr>
                </a:solidFill>
              </a:rPr>
              <a:pPr/>
              <a:t>7/11/2023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A96D7F7-7822-4469-9A87-4CB95FB2B2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58845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D169A1-1FF6-4FA6-9385-8C8142221B80}" type="datetimeFigureOut">
              <a:rPr lang="en-US" smtClean="0">
                <a:solidFill>
                  <a:prstClr val="black">
                    <a:tint val="75000"/>
                  </a:prstClr>
                </a:solidFill>
              </a:rPr>
              <a:pPr/>
              <a:t>7/11/2023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A96D7F7-7822-4469-9A87-4CB95FB2B2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3520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D169A1-1FF6-4FA6-9385-8C8142221B80}" type="datetimeFigureOut">
              <a:rPr lang="en-US" smtClean="0">
                <a:solidFill>
                  <a:prstClr val="black">
                    <a:tint val="75000"/>
                  </a:prstClr>
                </a:solidFill>
              </a:rPr>
              <a:pPr/>
              <a:t>7/11/2023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A96D7F7-7822-4469-9A87-4CB95FB2B2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57948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D169A1-1FF6-4FA6-9385-8C8142221B80}" type="datetimeFigureOut">
              <a:rPr lang="en-US" smtClean="0">
                <a:solidFill>
                  <a:prstClr val="black">
                    <a:tint val="75000"/>
                  </a:prstClr>
                </a:solidFill>
              </a:rPr>
              <a:pPr/>
              <a:t>7/11/2023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A96D7F7-7822-4469-9A87-4CB95FB2B2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653889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1D169A1-1FF6-4FA6-9385-8C8142221B80}" type="datetimeFigureOut">
              <a:rPr lang="en-US" smtClean="0">
                <a:solidFill>
                  <a:prstClr val="black">
                    <a:tint val="75000"/>
                  </a:prstClr>
                </a:solidFill>
              </a:rPr>
              <a:pPr/>
              <a:t>7/11/2023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A96D7F7-7822-4469-9A87-4CB95FB2B2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209372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1D169A1-1FF6-4FA6-9385-8C8142221B80}" type="datetimeFigureOut">
              <a:rPr lang="en-US" smtClean="0">
                <a:solidFill>
                  <a:prstClr val="black">
                    <a:tint val="75000"/>
                  </a:prstClr>
                </a:solidFill>
              </a:rPr>
              <a:pPr/>
              <a:t>7/11/2023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A96D7F7-7822-4469-9A87-4CB95FB2B2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07382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D169A1-1FF6-4FA6-9385-8C8142221B80}" type="datetimeFigureOut">
              <a:rPr lang="en-US" smtClean="0">
                <a:solidFill>
                  <a:prstClr val="black">
                    <a:tint val="75000"/>
                  </a:prstClr>
                </a:solidFill>
              </a:rPr>
              <a:pPr/>
              <a:t>7/11/2023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A96D7F7-7822-4469-9A87-4CB95FB2B2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5370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D169A1-1FF6-4FA6-9385-8C8142221B80}" type="datetimeFigureOut">
              <a:rPr lang="en-US" smtClean="0">
                <a:solidFill>
                  <a:prstClr val="black">
                    <a:tint val="75000"/>
                  </a:prstClr>
                </a:solidFill>
              </a:rPr>
              <a:pPr/>
              <a:t>7/11/2023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A96D7F7-7822-4469-9A87-4CB95FB2B2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674773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201CE77D-0AFF-4D72-9724-91881E2525A5}"/>
              </a:ext>
            </a:extLst>
          </p:cNvPr>
          <p:cNvSpPr>
            <a:spLocks noGrp="1"/>
          </p:cNvSpPr>
          <p:nvPr>
            <p:ph type="dt" sz="half" idx="10"/>
          </p:nvPr>
        </p:nvSpPr>
        <p:spPr/>
        <p:txBody>
          <a:bodyPr/>
          <a:lstStyle>
            <a:lvl1pPr>
              <a:defRPr/>
            </a:lvl1pPr>
          </a:lstStyle>
          <a:p>
            <a:pPr>
              <a:defRPr/>
            </a:pPr>
            <a:fld id="{D646548F-40AA-49F8-BC67-341CB61FF603}" type="datetimeFigureOut">
              <a:rPr lang="en-US"/>
              <a:pPr>
                <a:defRPr/>
              </a:pPr>
              <a:t>7/11/2023</a:t>
            </a:fld>
            <a:endParaRPr lang="en-US"/>
          </a:p>
        </p:txBody>
      </p:sp>
      <p:sp>
        <p:nvSpPr>
          <p:cNvPr id="5" name="Footer Placeholder 4">
            <a:extLst>
              <a:ext uri="{FF2B5EF4-FFF2-40B4-BE49-F238E27FC236}">
                <a16:creationId xmlns:a16="http://schemas.microsoft.com/office/drawing/2014/main" id="{745608E7-1096-476A-994C-1C738FA221E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E4C4187-CC94-4A16-9EC6-C96AF5282A1B}"/>
              </a:ext>
            </a:extLst>
          </p:cNvPr>
          <p:cNvSpPr>
            <a:spLocks noGrp="1"/>
          </p:cNvSpPr>
          <p:nvPr>
            <p:ph type="sldNum" sz="quarter" idx="12"/>
          </p:nvPr>
        </p:nvSpPr>
        <p:spPr/>
        <p:txBody>
          <a:bodyPr/>
          <a:lstStyle>
            <a:lvl1pPr>
              <a:defRPr/>
            </a:lvl1pPr>
          </a:lstStyle>
          <a:p>
            <a:fld id="{BC38A86F-0E50-418B-92E4-5AA736D7E86A}" type="slidenum">
              <a:rPr lang="en-US" altLang="en-US"/>
              <a:pPr/>
              <a:t>‹#›</a:t>
            </a:fld>
            <a:endParaRPr lang="en-US" altLang="en-US"/>
          </a:p>
        </p:txBody>
      </p:sp>
    </p:spTree>
    <p:extLst>
      <p:ext uri="{BB962C8B-B14F-4D97-AF65-F5344CB8AC3E}">
        <p14:creationId xmlns:p14="http://schemas.microsoft.com/office/powerpoint/2010/main" val="3755216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D169A1-1FF6-4FA6-9385-8C8142221B80}" type="datetimeFigureOut">
              <a:rPr lang="en-US" smtClean="0">
                <a:solidFill>
                  <a:prstClr val="black">
                    <a:tint val="75000"/>
                  </a:prstClr>
                </a:solidFill>
              </a:rPr>
              <a:pPr/>
              <a:t>7/11/2023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A96D7F7-7822-4469-9A87-4CB95FB2B2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768419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679F62-EBD6-471F-BAA3-E598D1BAAEDE}"/>
              </a:ext>
            </a:extLst>
          </p:cNvPr>
          <p:cNvSpPr>
            <a:spLocks noGrp="1"/>
          </p:cNvSpPr>
          <p:nvPr>
            <p:ph type="dt" sz="half" idx="10"/>
          </p:nvPr>
        </p:nvSpPr>
        <p:spPr/>
        <p:txBody>
          <a:bodyPr/>
          <a:lstStyle>
            <a:lvl1pPr>
              <a:defRPr/>
            </a:lvl1pPr>
          </a:lstStyle>
          <a:p>
            <a:pPr>
              <a:defRPr/>
            </a:pPr>
            <a:fld id="{2B1F06E0-0DCE-4375-9754-5B92886F2B1E}" type="datetimeFigureOut">
              <a:rPr lang="en-US"/>
              <a:pPr>
                <a:defRPr/>
              </a:pPr>
              <a:t>7/11/2023</a:t>
            </a:fld>
            <a:endParaRPr lang="en-US"/>
          </a:p>
        </p:txBody>
      </p:sp>
      <p:sp>
        <p:nvSpPr>
          <p:cNvPr id="5" name="Footer Placeholder 4">
            <a:extLst>
              <a:ext uri="{FF2B5EF4-FFF2-40B4-BE49-F238E27FC236}">
                <a16:creationId xmlns:a16="http://schemas.microsoft.com/office/drawing/2014/main" id="{4EB099B2-CDD1-4F49-8343-BFA1708E520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BD1372C-ABA1-4778-B927-FDFA942DC34F}"/>
              </a:ext>
            </a:extLst>
          </p:cNvPr>
          <p:cNvSpPr>
            <a:spLocks noGrp="1"/>
          </p:cNvSpPr>
          <p:nvPr>
            <p:ph type="sldNum" sz="quarter" idx="12"/>
          </p:nvPr>
        </p:nvSpPr>
        <p:spPr/>
        <p:txBody>
          <a:bodyPr/>
          <a:lstStyle>
            <a:lvl1pPr>
              <a:defRPr/>
            </a:lvl1pPr>
          </a:lstStyle>
          <a:p>
            <a:fld id="{AC2054CC-CE08-4D3F-A44E-D7F2B261AA70}" type="slidenum">
              <a:rPr lang="en-US" altLang="en-US"/>
              <a:pPr/>
              <a:t>‹#›</a:t>
            </a:fld>
            <a:endParaRPr lang="en-US" altLang="en-US"/>
          </a:p>
        </p:txBody>
      </p:sp>
    </p:spTree>
    <p:extLst>
      <p:ext uri="{BB962C8B-B14F-4D97-AF65-F5344CB8AC3E}">
        <p14:creationId xmlns:p14="http://schemas.microsoft.com/office/powerpoint/2010/main" val="194769136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F5C4751-7615-4A08-8231-C05EB7F62064}"/>
              </a:ext>
            </a:extLst>
          </p:cNvPr>
          <p:cNvSpPr>
            <a:spLocks noGrp="1"/>
          </p:cNvSpPr>
          <p:nvPr>
            <p:ph type="dt" sz="half" idx="10"/>
          </p:nvPr>
        </p:nvSpPr>
        <p:spPr/>
        <p:txBody>
          <a:bodyPr/>
          <a:lstStyle>
            <a:lvl1pPr>
              <a:defRPr/>
            </a:lvl1pPr>
          </a:lstStyle>
          <a:p>
            <a:pPr>
              <a:defRPr/>
            </a:pPr>
            <a:fld id="{D331543D-FC9D-41CF-9158-5CACEB5196CB}" type="datetimeFigureOut">
              <a:rPr lang="en-US"/>
              <a:pPr>
                <a:defRPr/>
              </a:pPr>
              <a:t>7/11/2023</a:t>
            </a:fld>
            <a:endParaRPr lang="en-US"/>
          </a:p>
        </p:txBody>
      </p:sp>
      <p:sp>
        <p:nvSpPr>
          <p:cNvPr id="5" name="Footer Placeholder 4">
            <a:extLst>
              <a:ext uri="{FF2B5EF4-FFF2-40B4-BE49-F238E27FC236}">
                <a16:creationId xmlns:a16="http://schemas.microsoft.com/office/drawing/2014/main" id="{F71C5FAF-AFAD-4699-93BE-97D6FB6227B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9B2BD96-0295-4F35-BEB8-41120257D672}"/>
              </a:ext>
            </a:extLst>
          </p:cNvPr>
          <p:cNvSpPr>
            <a:spLocks noGrp="1"/>
          </p:cNvSpPr>
          <p:nvPr>
            <p:ph type="sldNum" sz="quarter" idx="12"/>
          </p:nvPr>
        </p:nvSpPr>
        <p:spPr/>
        <p:txBody>
          <a:bodyPr/>
          <a:lstStyle>
            <a:lvl1pPr>
              <a:defRPr/>
            </a:lvl1pPr>
          </a:lstStyle>
          <a:p>
            <a:fld id="{2C3E85C5-7EAB-4E37-BD58-28001F6B09A8}" type="slidenum">
              <a:rPr lang="en-US" altLang="en-US"/>
              <a:pPr/>
              <a:t>‹#›</a:t>
            </a:fld>
            <a:endParaRPr lang="en-US" altLang="en-US"/>
          </a:p>
        </p:txBody>
      </p:sp>
    </p:spTree>
    <p:extLst>
      <p:ext uri="{BB962C8B-B14F-4D97-AF65-F5344CB8AC3E}">
        <p14:creationId xmlns:p14="http://schemas.microsoft.com/office/powerpoint/2010/main" val="281696130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4CC8DA7-B89F-44AD-8752-D10FBA2108AC}"/>
              </a:ext>
            </a:extLst>
          </p:cNvPr>
          <p:cNvSpPr>
            <a:spLocks noGrp="1"/>
          </p:cNvSpPr>
          <p:nvPr>
            <p:ph type="dt" sz="half" idx="10"/>
          </p:nvPr>
        </p:nvSpPr>
        <p:spPr/>
        <p:txBody>
          <a:bodyPr/>
          <a:lstStyle>
            <a:lvl1pPr>
              <a:defRPr/>
            </a:lvl1pPr>
          </a:lstStyle>
          <a:p>
            <a:pPr>
              <a:defRPr/>
            </a:pPr>
            <a:fld id="{8AFB6DBF-543A-4FDB-AB3E-C9E1C5C9B388}" type="datetimeFigureOut">
              <a:rPr lang="en-US"/>
              <a:pPr>
                <a:defRPr/>
              </a:pPr>
              <a:t>7/11/2023</a:t>
            </a:fld>
            <a:endParaRPr lang="en-US"/>
          </a:p>
        </p:txBody>
      </p:sp>
      <p:sp>
        <p:nvSpPr>
          <p:cNvPr id="6" name="Footer Placeholder 4">
            <a:extLst>
              <a:ext uri="{FF2B5EF4-FFF2-40B4-BE49-F238E27FC236}">
                <a16:creationId xmlns:a16="http://schemas.microsoft.com/office/drawing/2014/main" id="{031F7C18-382F-4851-A2FA-EE074F06152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9C43443-CE7E-4E64-A9E1-1CE89502E19F}"/>
              </a:ext>
            </a:extLst>
          </p:cNvPr>
          <p:cNvSpPr>
            <a:spLocks noGrp="1"/>
          </p:cNvSpPr>
          <p:nvPr>
            <p:ph type="sldNum" sz="quarter" idx="12"/>
          </p:nvPr>
        </p:nvSpPr>
        <p:spPr/>
        <p:txBody>
          <a:bodyPr/>
          <a:lstStyle>
            <a:lvl1pPr>
              <a:defRPr/>
            </a:lvl1pPr>
          </a:lstStyle>
          <a:p>
            <a:fld id="{1500CE28-3AA8-4BE3-9CA5-71899CB0E4D6}" type="slidenum">
              <a:rPr lang="en-US" altLang="en-US"/>
              <a:pPr/>
              <a:t>‹#›</a:t>
            </a:fld>
            <a:endParaRPr lang="en-US" altLang="en-US"/>
          </a:p>
        </p:txBody>
      </p:sp>
    </p:spTree>
    <p:extLst>
      <p:ext uri="{BB962C8B-B14F-4D97-AF65-F5344CB8AC3E}">
        <p14:creationId xmlns:p14="http://schemas.microsoft.com/office/powerpoint/2010/main" val="7836308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BD11D7C1-B62F-4EDA-A667-282653F2A7E0}"/>
              </a:ext>
            </a:extLst>
          </p:cNvPr>
          <p:cNvSpPr>
            <a:spLocks noGrp="1"/>
          </p:cNvSpPr>
          <p:nvPr>
            <p:ph type="dt" sz="half" idx="10"/>
          </p:nvPr>
        </p:nvSpPr>
        <p:spPr/>
        <p:txBody>
          <a:bodyPr/>
          <a:lstStyle>
            <a:lvl1pPr>
              <a:defRPr/>
            </a:lvl1pPr>
          </a:lstStyle>
          <a:p>
            <a:pPr>
              <a:defRPr/>
            </a:pPr>
            <a:fld id="{85463B0B-09CD-4C51-BC60-352F29F952FE}" type="datetimeFigureOut">
              <a:rPr lang="en-US"/>
              <a:pPr>
                <a:defRPr/>
              </a:pPr>
              <a:t>7/11/2023</a:t>
            </a:fld>
            <a:endParaRPr lang="en-US"/>
          </a:p>
        </p:txBody>
      </p:sp>
      <p:sp>
        <p:nvSpPr>
          <p:cNvPr id="8" name="Footer Placeholder 4">
            <a:extLst>
              <a:ext uri="{FF2B5EF4-FFF2-40B4-BE49-F238E27FC236}">
                <a16:creationId xmlns:a16="http://schemas.microsoft.com/office/drawing/2014/main" id="{F2437383-E955-4ADE-B6FA-A8A488A86875}"/>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9E35111F-11CF-43B0-A9C1-DC679C509B62}"/>
              </a:ext>
            </a:extLst>
          </p:cNvPr>
          <p:cNvSpPr>
            <a:spLocks noGrp="1"/>
          </p:cNvSpPr>
          <p:nvPr>
            <p:ph type="sldNum" sz="quarter" idx="12"/>
          </p:nvPr>
        </p:nvSpPr>
        <p:spPr/>
        <p:txBody>
          <a:bodyPr/>
          <a:lstStyle>
            <a:lvl1pPr>
              <a:defRPr/>
            </a:lvl1pPr>
          </a:lstStyle>
          <a:p>
            <a:fld id="{AB611EFA-2717-4903-B6B3-1B95A62560C2}" type="slidenum">
              <a:rPr lang="en-US" altLang="en-US"/>
              <a:pPr/>
              <a:t>‹#›</a:t>
            </a:fld>
            <a:endParaRPr lang="en-US" altLang="en-US"/>
          </a:p>
        </p:txBody>
      </p:sp>
    </p:spTree>
    <p:extLst>
      <p:ext uri="{BB962C8B-B14F-4D97-AF65-F5344CB8AC3E}">
        <p14:creationId xmlns:p14="http://schemas.microsoft.com/office/powerpoint/2010/main" val="210703829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18C0F3D6-55E1-4AE0-ABD1-7A446D63C453}"/>
              </a:ext>
            </a:extLst>
          </p:cNvPr>
          <p:cNvSpPr>
            <a:spLocks noGrp="1"/>
          </p:cNvSpPr>
          <p:nvPr>
            <p:ph type="dt" sz="half" idx="10"/>
          </p:nvPr>
        </p:nvSpPr>
        <p:spPr/>
        <p:txBody>
          <a:bodyPr/>
          <a:lstStyle>
            <a:lvl1pPr>
              <a:defRPr/>
            </a:lvl1pPr>
          </a:lstStyle>
          <a:p>
            <a:pPr>
              <a:defRPr/>
            </a:pPr>
            <a:fld id="{39985A80-46FB-445D-AA95-840BC5957F64}" type="datetimeFigureOut">
              <a:rPr lang="en-US"/>
              <a:pPr>
                <a:defRPr/>
              </a:pPr>
              <a:t>7/11/2023</a:t>
            </a:fld>
            <a:endParaRPr lang="en-US"/>
          </a:p>
        </p:txBody>
      </p:sp>
      <p:sp>
        <p:nvSpPr>
          <p:cNvPr id="4" name="Footer Placeholder 4">
            <a:extLst>
              <a:ext uri="{FF2B5EF4-FFF2-40B4-BE49-F238E27FC236}">
                <a16:creationId xmlns:a16="http://schemas.microsoft.com/office/drawing/2014/main" id="{484EA7B4-43ED-4284-B4B5-5DE6E5D93CC4}"/>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6B9BA8C0-5579-4EBC-AFC4-D7D9C78D9A80}"/>
              </a:ext>
            </a:extLst>
          </p:cNvPr>
          <p:cNvSpPr>
            <a:spLocks noGrp="1"/>
          </p:cNvSpPr>
          <p:nvPr>
            <p:ph type="sldNum" sz="quarter" idx="12"/>
          </p:nvPr>
        </p:nvSpPr>
        <p:spPr/>
        <p:txBody>
          <a:bodyPr/>
          <a:lstStyle>
            <a:lvl1pPr>
              <a:defRPr/>
            </a:lvl1pPr>
          </a:lstStyle>
          <a:p>
            <a:fld id="{F6A44977-2D30-49FA-9FFD-7D5945E22FC1}" type="slidenum">
              <a:rPr lang="en-US" altLang="en-US"/>
              <a:pPr/>
              <a:t>‹#›</a:t>
            </a:fld>
            <a:endParaRPr lang="en-US" altLang="en-US"/>
          </a:p>
        </p:txBody>
      </p:sp>
    </p:spTree>
    <p:extLst>
      <p:ext uri="{BB962C8B-B14F-4D97-AF65-F5344CB8AC3E}">
        <p14:creationId xmlns:p14="http://schemas.microsoft.com/office/powerpoint/2010/main" val="157963829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49F3D59-F4E2-4C0A-938B-A30B48A84220}"/>
              </a:ext>
            </a:extLst>
          </p:cNvPr>
          <p:cNvSpPr>
            <a:spLocks noGrp="1"/>
          </p:cNvSpPr>
          <p:nvPr>
            <p:ph type="dt" sz="half" idx="10"/>
          </p:nvPr>
        </p:nvSpPr>
        <p:spPr/>
        <p:txBody>
          <a:bodyPr/>
          <a:lstStyle>
            <a:lvl1pPr>
              <a:defRPr/>
            </a:lvl1pPr>
          </a:lstStyle>
          <a:p>
            <a:pPr>
              <a:defRPr/>
            </a:pPr>
            <a:fld id="{C6550FE5-0F01-4EEE-ACD7-6FB7259FFD82}" type="datetimeFigureOut">
              <a:rPr lang="en-US"/>
              <a:pPr>
                <a:defRPr/>
              </a:pPr>
              <a:t>7/11/2023</a:t>
            </a:fld>
            <a:endParaRPr lang="en-US"/>
          </a:p>
        </p:txBody>
      </p:sp>
      <p:sp>
        <p:nvSpPr>
          <p:cNvPr id="3" name="Footer Placeholder 4">
            <a:extLst>
              <a:ext uri="{FF2B5EF4-FFF2-40B4-BE49-F238E27FC236}">
                <a16:creationId xmlns:a16="http://schemas.microsoft.com/office/drawing/2014/main" id="{5873C07E-EA53-4505-9D16-7698A2D1CBB8}"/>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C9D115DA-AD71-4B08-A8B8-44CB7CE440F6}"/>
              </a:ext>
            </a:extLst>
          </p:cNvPr>
          <p:cNvSpPr>
            <a:spLocks noGrp="1"/>
          </p:cNvSpPr>
          <p:nvPr>
            <p:ph type="sldNum" sz="quarter" idx="12"/>
          </p:nvPr>
        </p:nvSpPr>
        <p:spPr/>
        <p:txBody>
          <a:bodyPr/>
          <a:lstStyle>
            <a:lvl1pPr>
              <a:defRPr/>
            </a:lvl1pPr>
          </a:lstStyle>
          <a:p>
            <a:fld id="{5D6B57FC-4A5D-48BC-89E6-48060775C313}" type="slidenum">
              <a:rPr lang="en-US" altLang="en-US"/>
              <a:pPr/>
              <a:t>‹#›</a:t>
            </a:fld>
            <a:endParaRPr lang="en-US" altLang="en-US"/>
          </a:p>
        </p:txBody>
      </p:sp>
    </p:spTree>
    <p:extLst>
      <p:ext uri="{BB962C8B-B14F-4D97-AF65-F5344CB8AC3E}">
        <p14:creationId xmlns:p14="http://schemas.microsoft.com/office/powerpoint/2010/main" val="378421043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585EFAB-602A-4F68-83AA-043A81C929F2}"/>
              </a:ext>
            </a:extLst>
          </p:cNvPr>
          <p:cNvSpPr>
            <a:spLocks noGrp="1"/>
          </p:cNvSpPr>
          <p:nvPr>
            <p:ph type="dt" sz="half" idx="10"/>
          </p:nvPr>
        </p:nvSpPr>
        <p:spPr/>
        <p:txBody>
          <a:bodyPr/>
          <a:lstStyle>
            <a:lvl1pPr>
              <a:defRPr/>
            </a:lvl1pPr>
          </a:lstStyle>
          <a:p>
            <a:pPr>
              <a:defRPr/>
            </a:pPr>
            <a:fld id="{B5A2D710-97D2-47EA-9497-C8E6297917DE}" type="datetimeFigureOut">
              <a:rPr lang="en-US"/>
              <a:pPr>
                <a:defRPr/>
              </a:pPr>
              <a:t>7/11/2023</a:t>
            </a:fld>
            <a:endParaRPr lang="en-US"/>
          </a:p>
        </p:txBody>
      </p:sp>
      <p:sp>
        <p:nvSpPr>
          <p:cNvPr id="6" name="Footer Placeholder 4">
            <a:extLst>
              <a:ext uri="{FF2B5EF4-FFF2-40B4-BE49-F238E27FC236}">
                <a16:creationId xmlns:a16="http://schemas.microsoft.com/office/drawing/2014/main" id="{76FD49ED-B82F-48BA-9E2E-59CF9F0D6C6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B4718BB-AF86-4534-9D36-B146C796811F}"/>
              </a:ext>
            </a:extLst>
          </p:cNvPr>
          <p:cNvSpPr>
            <a:spLocks noGrp="1"/>
          </p:cNvSpPr>
          <p:nvPr>
            <p:ph type="sldNum" sz="quarter" idx="12"/>
          </p:nvPr>
        </p:nvSpPr>
        <p:spPr/>
        <p:txBody>
          <a:bodyPr/>
          <a:lstStyle>
            <a:lvl1pPr>
              <a:defRPr/>
            </a:lvl1pPr>
          </a:lstStyle>
          <a:p>
            <a:fld id="{D6B6F189-C9A1-43BA-A745-A1425363EC4B}" type="slidenum">
              <a:rPr lang="en-US" altLang="en-US"/>
              <a:pPr/>
              <a:t>‹#›</a:t>
            </a:fld>
            <a:endParaRPr lang="en-US" altLang="en-US"/>
          </a:p>
        </p:txBody>
      </p:sp>
    </p:spTree>
    <p:extLst>
      <p:ext uri="{BB962C8B-B14F-4D97-AF65-F5344CB8AC3E}">
        <p14:creationId xmlns:p14="http://schemas.microsoft.com/office/powerpoint/2010/main" val="17507545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B4586D35-F736-4C31-B58B-495BBB87399D}"/>
              </a:ext>
            </a:extLst>
          </p:cNvPr>
          <p:cNvSpPr>
            <a:spLocks noGrp="1"/>
          </p:cNvSpPr>
          <p:nvPr>
            <p:ph type="dt" sz="half" idx="10"/>
          </p:nvPr>
        </p:nvSpPr>
        <p:spPr/>
        <p:txBody>
          <a:bodyPr/>
          <a:lstStyle>
            <a:lvl1pPr>
              <a:defRPr/>
            </a:lvl1pPr>
          </a:lstStyle>
          <a:p>
            <a:pPr>
              <a:defRPr/>
            </a:pPr>
            <a:fld id="{94B89ABE-D79D-4384-AE2C-EF100A1FAD23}" type="datetimeFigureOut">
              <a:rPr lang="en-US"/>
              <a:pPr>
                <a:defRPr/>
              </a:pPr>
              <a:t>7/11/2023</a:t>
            </a:fld>
            <a:endParaRPr lang="en-US"/>
          </a:p>
        </p:txBody>
      </p:sp>
      <p:sp>
        <p:nvSpPr>
          <p:cNvPr id="6" name="Footer Placeholder 4">
            <a:extLst>
              <a:ext uri="{FF2B5EF4-FFF2-40B4-BE49-F238E27FC236}">
                <a16:creationId xmlns:a16="http://schemas.microsoft.com/office/drawing/2014/main" id="{76414441-5809-4736-B2D1-73CDC4C9DF5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CF38713-1D22-4BD3-B520-6916A3C1C64B}"/>
              </a:ext>
            </a:extLst>
          </p:cNvPr>
          <p:cNvSpPr>
            <a:spLocks noGrp="1"/>
          </p:cNvSpPr>
          <p:nvPr>
            <p:ph type="sldNum" sz="quarter" idx="12"/>
          </p:nvPr>
        </p:nvSpPr>
        <p:spPr/>
        <p:txBody>
          <a:bodyPr/>
          <a:lstStyle>
            <a:lvl1pPr>
              <a:defRPr/>
            </a:lvl1pPr>
          </a:lstStyle>
          <a:p>
            <a:fld id="{CE7DD345-8FD8-43EA-9BD4-38E5274FBC3A}" type="slidenum">
              <a:rPr lang="en-US" altLang="en-US"/>
              <a:pPr/>
              <a:t>‹#›</a:t>
            </a:fld>
            <a:endParaRPr lang="en-US" altLang="en-US"/>
          </a:p>
        </p:txBody>
      </p:sp>
    </p:spTree>
    <p:extLst>
      <p:ext uri="{BB962C8B-B14F-4D97-AF65-F5344CB8AC3E}">
        <p14:creationId xmlns:p14="http://schemas.microsoft.com/office/powerpoint/2010/main" val="398120125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8268DA-B33B-4BBD-88E7-7B7E9057ACDE}"/>
              </a:ext>
            </a:extLst>
          </p:cNvPr>
          <p:cNvSpPr>
            <a:spLocks noGrp="1"/>
          </p:cNvSpPr>
          <p:nvPr>
            <p:ph type="dt" sz="half" idx="10"/>
          </p:nvPr>
        </p:nvSpPr>
        <p:spPr/>
        <p:txBody>
          <a:bodyPr/>
          <a:lstStyle>
            <a:lvl1pPr>
              <a:defRPr/>
            </a:lvl1pPr>
          </a:lstStyle>
          <a:p>
            <a:pPr>
              <a:defRPr/>
            </a:pPr>
            <a:fld id="{1154DCBA-8C7C-48BA-9241-7E070142509D}" type="datetimeFigureOut">
              <a:rPr lang="en-US"/>
              <a:pPr>
                <a:defRPr/>
              </a:pPr>
              <a:t>7/11/2023</a:t>
            </a:fld>
            <a:endParaRPr lang="en-US"/>
          </a:p>
        </p:txBody>
      </p:sp>
      <p:sp>
        <p:nvSpPr>
          <p:cNvPr id="5" name="Footer Placeholder 4">
            <a:extLst>
              <a:ext uri="{FF2B5EF4-FFF2-40B4-BE49-F238E27FC236}">
                <a16:creationId xmlns:a16="http://schemas.microsoft.com/office/drawing/2014/main" id="{55FC067A-DC8C-4DA1-95B6-1E70A965B33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6F67981-BD82-489D-9223-459A5B7141BE}"/>
              </a:ext>
            </a:extLst>
          </p:cNvPr>
          <p:cNvSpPr>
            <a:spLocks noGrp="1"/>
          </p:cNvSpPr>
          <p:nvPr>
            <p:ph type="sldNum" sz="quarter" idx="12"/>
          </p:nvPr>
        </p:nvSpPr>
        <p:spPr/>
        <p:txBody>
          <a:bodyPr/>
          <a:lstStyle>
            <a:lvl1pPr>
              <a:defRPr/>
            </a:lvl1pPr>
          </a:lstStyle>
          <a:p>
            <a:fld id="{08F83EEB-D9EC-47D6-A30B-B2EEE4F9E0D3}" type="slidenum">
              <a:rPr lang="en-US" altLang="en-US"/>
              <a:pPr/>
              <a:t>‹#›</a:t>
            </a:fld>
            <a:endParaRPr lang="en-US" altLang="en-US"/>
          </a:p>
        </p:txBody>
      </p:sp>
    </p:spTree>
    <p:extLst>
      <p:ext uri="{BB962C8B-B14F-4D97-AF65-F5344CB8AC3E}">
        <p14:creationId xmlns:p14="http://schemas.microsoft.com/office/powerpoint/2010/main" val="353790085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348289-9792-4CAE-870D-67476D5EF382}"/>
              </a:ext>
            </a:extLst>
          </p:cNvPr>
          <p:cNvSpPr>
            <a:spLocks noGrp="1"/>
          </p:cNvSpPr>
          <p:nvPr>
            <p:ph type="dt" sz="half" idx="10"/>
          </p:nvPr>
        </p:nvSpPr>
        <p:spPr/>
        <p:txBody>
          <a:bodyPr/>
          <a:lstStyle>
            <a:lvl1pPr>
              <a:defRPr/>
            </a:lvl1pPr>
          </a:lstStyle>
          <a:p>
            <a:pPr>
              <a:defRPr/>
            </a:pPr>
            <a:fld id="{9815E4FA-D033-4DED-A25F-FB792A33050C}" type="datetimeFigureOut">
              <a:rPr lang="en-US"/>
              <a:pPr>
                <a:defRPr/>
              </a:pPr>
              <a:t>7/11/2023</a:t>
            </a:fld>
            <a:endParaRPr lang="en-US"/>
          </a:p>
        </p:txBody>
      </p:sp>
      <p:sp>
        <p:nvSpPr>
          <p:cNvPr id="5" name="Footer Placeholder 4">
            <a:extLst>
              <a:ext uri="{FF2B5EF4-FFF2-40B4-BE49-F238E27FC236}">
                <a16:creationId xmlns:a16="http://schemas.microsoft.com/office/drawing/2014/main" id="{117CDDD6-8A38-4F42-A97A-7D0057DAA1F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4D36C3F-9505-47B2-BFB0-0E6ABDD6D2A1}"/>
              </a:ext>
            </a:extLst>
          </p:cNvPr>
          <p:cNvSpPr>
            <a:spLocks noGrp="1"/>
          </p:cNvSpPr>
          <p:nvPr>
            <p:ph type="sldNum" sz="quarter" idx="12"/>
          </p:nvPr>
        </p:nvSpPr>
        <p:spPr/>
        <p:txBody>
          <a:bodyPr/>
          <a:lstStyle>
            <a:lvl1pPr>
              <a:defRPr/>
            </a:lvl1pPr>
          </a:lstStyle>
          <a:p>
            <a:fld id="{A460C3D9-6B52-4293-9CC0-969A9F66E2EC}" type="slidenum">
              <a:rPr lang="en-US" altLang="en-US"/>
              <a:pPr/>
              <a:t>‹#›</a:t>
            </a:fld>
            <a:endParaRPr lang="en-US" altLang="en-US"/>
          </a:p>
        </p:txBody>
      </p:sp>
    </p:spTree>
    <p:extLst>
      <p:ext uri="{BB962C8B-B14F-4D97-AF65-F5344CB8AC3E}">
        <p14:creationId xmlns:p14="http://schemas.microsoft.com/office/powerpoint/2010/main" val="26964386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1D169A1-1FF6-4FA6-9385-8C8142221B80}" type="datetimeFigureOut">
              <a:rPr lang="en-US" smtClean="0">
                <a:solidFill>
                  <a:prstClr val="black">
                    <a:tint val="75000"/>
                  </a:prstClr>
                </a:solidFill>
              </a:rPr>
              <a:pPr/>
              <a:t>7/11/2023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A96D7F7-7822-4469-9A87-4CB95FB2B2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492935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E28D54F9-1A7C-4D0B-BA75-0BCE48A6B65F}" type="slidenum">
              <a:rPr lang="en-US" altLang="en-US" smtClean="0"/>
              <a:pPr/>
              <a:t>‹#›</a:t>
            </a:fld>
            <a:endParaRPr lang="en-US" altLang="en-US"/>
          </a:p>
        </p:txBody>
      </p:sp>
    </p:spTree>
    <p:extLst>
      <p:ext uri="{BB962C8B-B14F-4D97-AF65-F5344CB8AC3E}">
        <p14:creationId xmlns:p14="http://schemas.microsoft.com/office/powerpoint/2010/main" val="200934541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A72F3C98-823E-4394-B100-052947DA903D}" type="slidenum">
              <a:rPr lang="en-US" altLang="en-US" smtClean="0"/>
              <a:pPr/>
              <a:t>‹#›</a:t>
            </a:fld>
            <a:endParaRPr lang="en-US" altLang="en-US"/>
          </a:p>
        </p:txBody>
      </p:sp>
    </p:spTree>
    <p:extLst>
      <p:ext uri="{BB962C8B-B14F-4D97-AF65-F5344CB8AC3E}">
        <p14:creationId xmlns:p14="http://schemas.microsoft.com/office/powerpoint/2010/main" val="413067363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707A21A7-9949-416D-984E-A688E5C74E9D}" type="slidenum">
              <a:rPr lang="en-US" altLang="en-US" smtClean="0"/>
              <a:pPr/>
              <a:t>‹#›</a:t>
            </a:fld>
            <a:endParaRPr lang="en-US" altLang="en-US"/>
          </a:p>
        </p:txBody>
      </p:sp>
    </p:spTree>
    <p:extLst>
      <p:ext uri="{BB962C8B-B14F-4D97-AF65-F5344CB8AC3E}">
        <p14:creationId xmlns:p14="http://schemas.microsoft.com/office/powerpoint/2010/main" val="173836148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09445B65-2C8C-4E21-9B23-DEC3E4511482}" type="slidenum">
              <a:rPr lang="en-US" altLang="en-US" smtClean="0"/>
              <a:pPr/>
              <a:t>‹#›</a:t>
            </a:fld>
            <a:endParaRPr lang="en-US" altLang="en-US"/>
          </a:p>
        </p:txBody>
      </p:sp>
    </p:spTree>
    <p:extLst>
      <p:ext uri="{BB962C8B-B14F-4D97-AF65-F5344CB8AC3E}">
        <p14:creationId xmlns:p14="http://schemas.microsoft.com/office/powerpoint/2010/main" val="121522179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25CD093D-7FBF-4D16-872B-453149597A7C}" type="slidenum">
              <a:rPr lang="en-US" altLang="en-US" smtClean="0"/>
              <a:pPr/>
              <a:t>‹#›</a:t>
            </a:fld>
            <a:endParaRPr lang="en-US" altLang="en-US"/>
          </a:p>
        </p:txBody>
      </p:sp>
    </p:spTree>
    <p:extLst>
      <p:ext uri="{BB962C8B-B14F-4D97-AF65-F5344CB8AC3E}">
        <p14:creationId xmlns:p14="http://schemas.microsoft.com/office/powerpoint/2010/main" val="197358785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03238F40-1A88-4B2B-835A-DA6725921A94}" type="slidenum">
              <a:rPr lang="en-US" altLang="en-US" smtClean="0"/>
              <a:pPr/>
              <a:t>‹#›</a:t>
            </a:fld>
            <a:endParaRPr lang="en-US" altLang="en-US"/>
          </a:p>
        </p:txBody>
      </p:sp>
    </p:spTree>
    <p:extLst>
      <p:ext uri="{BB962C8B-B14F-4D97-AF65-F5344CB8AC3E}">
        <p14:creationId xmlns:p14="http://schemas.microsoft.com/office/powerpoint/2010/main" val="302100802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fld id="{F225BAC2-E227-42FC-A62B-0644AC1393F2}" type="slidenum">
              <a:rPr lang="en-US" altLang="en-US" smtClean="0"/>
              <a:pPr/>
              <a:t>‹#›</a:t>
            </a:fld>
            <a:endParaRPr lang="en-US" altLang="en-US"/>
          </a:p>
        </p:txBody>
      </p:sp>
    </p:spTree>
    <p:extLst>
      <p:ext uri="{BB962C8B-B14F-4D97-AF65-F5344CB8AC3E}">
        <p14:creationId xmlns:p14="http://schemas.microsoft.com/office/powerpoint/2010/main" val="171782532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D499FA86-4BAF-4D04-8E2E-D9219B84032E}" type="slidenum">
              <a:rPr lang="en-US" altLang="en-US" smtClean="0"/>
              <a:pPr/>
              <a:t>‹#›</a:t>
            </a:fld>
            <a:endParaRPr lang="en-US" altLang="en-US"/>
          </a:p>
        </p:txBody>
      </p:sp>
    </p:spTree>
    <p:extLst>
      <p:ext uri="{BB962C8B-B14F-4D97-AF65-F5344CB8AC3E}">
        <p14:creationId xmlns:p14="http://schemas.microsoft.com/office/powerpoint/2010/main" val="416717716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1CAC072C-F024-46F1-886E-456C69D60A85}" type="slidenum">
              <a:rPr lang="en-US" altLang="en-US" smtClean="0"/>
              <a:pPr/>
              <a:t>‹#›</a:t>
            </a:fld>
            <a:endParaRPr lang="en-US" altLang="en-US"/>
          </a:p>
        </p:txBody>
      </p:sp>
    </p:spTree>
    <p:extLst>
      <p:ext uri="{BB962C8B-B14F-4D97-AF65-F5344CB8AC3E}">
        <p14:creationId xmlns:p14="http://schemas.microsoft.com/office/powerpoint/2010/main" val="405684223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68ED7753-216B-44A8-9832-869D8D7CD086}" type="slidenum">
              <a:rPr lang="en-US" altLang="en-US" smtClean="0"/>
              <a:pPr/>
              <a:t>‹#›</a:t>
            </a:fld>
            <a:endParaRPr lang="en-US" altLang="en-US"/>
          </a:p>
        </p:txBody>
      </p:sp>
    </p:spTree>
    <p:extLst>
      <p:ext uri="{BB962C8B-B14F-4D97-AF65-F5344CB8AC3E}">
        <p14:creationId xmlns:p14="http://schemas.microsoft.com/office/powerpoint/2010/main" val="42022862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1D169A1-1FF6-4FA6-9385-8C8142221B80}" type="datetimeFigureOut">
              <a:rPr lang="en-US" smtClean="0">
                <a:solidFill>
                  <a:prstClr val="black">
                    <a:tint val="75000"/>
                  </a:prstClr>
                </a:solidFill>
              </a:rPr>
              <a:pPr/>
              <a:t>7/11/2023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A96D7F7-7822-4469-9A87-4CB95FB2B2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588713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C84148FC-DE4B-42E3-B97B-97EF5F551393}" type="slidenum">
              <a:rPr lang="en-US" altLang="en-US" smtClean="0"/>
              <a:pPr/>
              <a:t>‹#›</a:t>
            </a:fld>
            <a:endParaRPr lang="en-US" altLang="en-US"/>
          </a:p>
        </p:txBody>
      </p:sp>
    </p:spTree>
    <p:extLst>
      <p:ext uri="{BB962C8B-B14F-4D97-AF65-F5344CB8AC3E}">
        <p14:creationId xmlns:p14="http://schemas.microsoft.com/office/powerpoint/2010/main" val="98506587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4"/>
          <p:cNvSpPr>
            <a:spLocks noGrp="1" noChangeArrowheads="1"/>
          </p:cNvSpPr>
          <p:nvPr>
            <p:ph type="dt" sz="half" idx="10"/>
          </p:nvPr>
        </p:nvSpPr>
        <p:spPr>
          <a:ln/>
        </p:spPr>
        <p:txBody>
          <a:bodyPr/>
          <a:lstStyle>
            <a:lvl1pPr>
              <a:defRPr/>
            </a:lvl1pPr>
          </a:lstStyle>
          <a:p>
            <a:pPr>
              <a:defRPr/>
            </a:pPr>
            <a:endParaRPr lang="en-US"/>
          </a:p>
        </p:txBody>
      </p:sp>
      <p:sp>
        <p:nvSpPr>
          <p:cNvPr id="6" name="Rectangle 15"/>
          <p:cNvSpPr>
            <a:spLocks noGrp="1" noChangeArrowheads="1"/>
          </p:cNvSpPr>
          <p:nvPr>
            <p:ph type="ftr" sz="quarter" idx="11"/>
          </p:nvPr>
        </p:nvSpPr>
        <p:spPr>
          <a:ln/>
        </p:spPr>
        <p:txBody>
          <a:bodyPr/>
          <a:lstStyle>
            <a:lvl1pPr>
              <a:defRPr/>
            </a:lvl1pPr>
          </a:lstStyle>
          <a:p>
            <a:pPr>
              <a:defRPr/>
            </a:pPr>
            <a:endParaRPr lang="en-US"/>
          </a:p>
        </p:txBody>
      </p:sp>
      <p:sp>
        <p:nvSpPr>
          <p:cNvPr id="7" name="Rectangle 16"/>
          <p:cNvSpPr>
            <a:spLocks noGrp="1" noChangeArrowheads="1"/>
          </p:cNvSpPr>
          <p:nvPr>
            <p:ph type="sldNum" sz="quarter" idx="12"/>
          </p:nvPr>
        </p:nvSpPr>
        <p:spPr>
          <a:ln/>
        </p:spPr>
        <p:txBody>
          <a:bodyPr/>
          <a:lstStyle>
            <a:lvl1pPr>
              <a:defRPr/>
            </a:lvl1pPr>
          </a:lstStyle>
          <a:p>
            <a:fld id="{F42F99E3-200A-4A04-9043-367202F5A366}" type="slidenum">
              <a:rPr lang="en-US" altLang="en-US"/>
              <a:pPr/>
              <a:t>‹#›</a:t>
            </a:fld>
            <a:endParaRPr lang="en-US" altLang="en-US"/>
          </a:p>
        </p:txBody>
      </p:sp>
    </p:spTree>
    <p:extLst>
      <p:ext uri="{BB962C8B-B14F-4D97-AF65-F5344CB8AC3E}">
        <p14:creationId xmlns:p14="http://schemas.microsoft.com/office/powerpoint/2010/main" val="336801103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Slide with Title">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250825" y="260238"/>
            <a:ext cx="8642350" cy="792000"/>
          </a:xfrm>
          <a:prstGeom prst="rect">
            <a:avLst/>
          </a:prstGeom>
        </p:spPr>
        <p:txBody>
          <a:bodyPr lIns="0" tIns="36000" rIns="0" bIns="36000"/>
          <a:lstStyle>
            <a:lvl1pPr algn="l">
              <a:defRPr sz="2400" b="1" baseline="0">
                <a:solidFill>
                  <a:schemeClr val="bg1"/>
                </a:solidFill>
              </a:defRPr>
            </a:lvl1pPr>
          </a:lstStyle>
          <a:p>
            <a:r>
              <a:rPr lang="en-US"/>
              <a:t>Slide Title</a:t>
            </a:r>
            <a:endParaRPr lang="en-GB"/>
          </a:p>
        </p:txBody>
      </p:sp>
    </p:spTree>
    <p:extLst>
      <p:ext uri="{BB962C8B-B14F-4D97-AF65-F5344CB8AC3E}">
        <p14:creationId xmlns:p14="http://schemas.microsoft.com/office/powerpoint/2010/main" val="216720280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1D169A1-1FF6-4FA6-9385-8C8142221B80}" type="datetimeFigureOut">
              <a:rPr lang="en-US" smtClean="0">
                <a:solidFill>
                  <a:prstClr val="black">
                    <a:tint val="75000"/>
                  </a:prstClr>
                </a:solidFill>
              </a:rPr>
              <a:pPr/>
              <a:t>7/11/2023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A96D7F7-7822-4469-9A87-4CB95FB2B2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478561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D169A1-1FF6-4FA6-9385-8C8142221B80}" type="datetimeFigureOut">
              <a:rPr lang="en-US" smtClean="0">
                <a:solidFill>
                  <a:prstClr val="black">
                    <a:tint val="75000"/>
                  </a:prstClr>
                </a:solidFill>
              </a:rPr>
              <a:pPr/>
              <a:t>7/11/2023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A96D7F7-7822-4469-9A87-4CB95FB2B2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904998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77" indent="0">
              <a:buNone/>
              <a:defRPr sz="1800">
                <a:solidFill>
                  <a:schemeClr val="tx1">
                    <a:tint val="75000"/>
                  </a:schemeClr>
                </a:solidFill>
              </a:defRPr>
            </a:lvl2pPr>
            <a:lvl3pPr marL="914353" indent="0">
              <a:buNone/>
              <a:defRPr sz="1600">
                <a:solidFill>
                  <a:schemeClr val="tx1">
                    <a:tint val="75000"/>
                  </a:schemeClr>
                </a:solidFill>
              </a:defRPr>
            </a:lvl3pPr>
            <a:lvl4pPr marL="1371530" indent="0">
              <a:buNone/>
              <a:defRPr sz="1400">
                <a:solidFill>
                  <a:schemeClr val="tx1">
                    <a:tint val="75000"/>
                  </a:schemeClr>
                </a:solidFill>
              </a:defRPr>
            </a:lvl4pPr>
            <a:lvl5pPr marL="1828706" indent="0">
              <a:buNone/>
              <a:defRPr sz="1400">
                <a:solidFill>
                  <a:schemeClr val="tx1">
                    <a:tint val="75000"/>
                  </a:schemeClr>
                </a:solidFill>
              </a:defRPr>
            </a:lvl5pPr>
            <a:lvl6pPr marL="2285883" indent="0">
              <a:buNone/>
              <a:defRPr sz="1400">
                <a:solidFill>
                  <a:schemeClr val="tx1">
                    <a:tint val="75000"/>
                  </a:schemeClr>
                </a:solidFill>
              </a:defRPr>
            </a:lvl6pPr>
            <a:lvl7pPr marL="2743060" indent="0">
              <a:buNone/>
              <a:defRPr sz="1400">
                <a:solidFill>
                  <a:schemeClr val="tx1">
                    <a:tint val="75000"/>
                  </a:schemeClr>
                </a:solidFill>
              </a:defRPr>
            </a:lvl7pPr>
            <a:lvl8pPr marL="3200236" indent="0">
              <a:buNone/>
              <a:defRPr sz="1400">
                <a:solidFill>
                  <a:schemeClr val="tx1">
                    <a:tint val="75000"/>
                  </a:schemeClr>
                </a:solidFill>
              </a:defRPr>
            </a:lvl8pPr>
            <a:lvl9pPr marL="365741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D169A1-1FF6-4FA6-9385-8C8142221B80}" type="datetimeFigureOut">
              <a:rPr lang="en-US" smtClean="0">
                <a:solidFill>
                  <a:prstClr val="black">
                    <a:tint val="75000"/>
                  </a:prstClr>
                </a:solidFill>
              </a:rPr>
              <a:pPr/>
              <a:t>7/11/2023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A96D7F7-7822-4469-9A87-4CB95FB2B2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048472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D169A1-1FF6-4FA6-9385-8C8142221B80}" type="datetimeFigureOut">
              <a:rPr lang="en-US" smtClean="0">
                <a:solidFill>
                  <a:prstClr val="black">
                    <a:tint val="75000"/>
                  </a:prstClr>
                </a:solidFill>
              </a:rPr>
              <a:pPr/>
              <a:t>7/11/2023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A96D7F7-7822-4469-9A87-4CB95FB2B2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976622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D169A1-1FF6-4FA6-9385-8C8142221B80}" type="datetimeFigureOut">
              <a:rPr lang="en-US" smtClean="0">
                <a:solidFill>
                  <a:prstClr val="black">
                    <a:tint val="75000"/>
                  </a:prstClr>
                </a:solidFill>
              </a:rPr>
              <a:pPr/>
              <a:t>7/11/2023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A96D7F7-7822-4469-9A87-4CB95FB2B2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493775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D169A1-1FF6-4FA6-9385-8C8142221B80}" type="datetimeFigureOut">
              <a:rPr lang="en-US" smtClean="0">
                <a:solidFill>
                  <a:prstClr val="black">
                    <a:tint val="75000"/>
                  </a:prstClr>
                </a:solidFill>
              </a:rPr>
              <a:pPr/>
              <a:t>7/11/2023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A96D7F7-7822-4469-9A87-4CB95FB2B2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633870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D169A1-1FF6-4FA6-9385-8C8142221B80}" type="datetimeFigureOut">
              <a:rPr lang="en-US" smtClean="0">
                <a:solidFill>
                  <a:prstClr val="black">
                    <a:tint val="75000"/>
                  </a:prstClr>
                </a:solidFill>
              </a:rPr>
              <a:pPr/>
              <a:t>7/11/2023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A96D7F7-7822-4469-9A87-4CB95FB2B2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64755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theme" Target="../theme/theme10.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1.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2.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3.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D169A1-1FF6-4FA6-9385-8C8142221B80}" type="datetimeFigureOut">
              <a:rPr lang="en-US" smtClean="0">
                <a:solidFill>
                  <a:prstClr val="black">
                    <a:tint val="75000"/>
                  </a:prstClr>
                </a:solidFill>
              </a:rPr>
              <a:pPr/>
              <a:t>7/11/2023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96D7F7-7822-4469-9A87-4CB95FB2B2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0372743"/>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文本占位符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defRPr>
            </a:lvl1pPr>
          </a:lstStyle>
          <a:p>
            <a:pPr>
              <a:defRPr/>
            </a:pPr>
            <a:fld id="{1F91A522-BB7F-437E-87CB-66956688A507}" type="datetimeFigureOut">
              <a:rPr lang="zh-CN" altLang="en-US">
                <a:solidFill>
                  <a:prstClr val="black">
                    <a:tint val="75000"/>
                  </a:prstClr>
                </a:solidFill>
              </a:rPr>
              <a:pPr>
                <a:defRPr/>
              </a:pPr>
              <a:t>2023/7/11</a:t>
            </a:fld>
            <a:endParaRPr lang="zh-CN" altLang="en-US">
              <a:solidFill>
                <a:prstClr val="black">
                  <a:tint val="75000"/>
                </a:prstClr>
              </a:solidFill>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fontAlgn="base">
              <a:spcBef>
                <a:spcPct val="0"/>
              </a:spcBef>
              <a:spcAft>
                <a:spcPct val="0"/>
              </a:spcAft>
            </a:pPr>
            <a:fld id="{C1095F99-949F-4B3D-AD58-25B128A79311}" type="slidenum">
              <a:rPr lang="zh-CN" altLang="en-US"/>
              <a:pPr fontAlgn="base">
                <a:spcBef>
                  <a:spcPct val="0"/>
                </a:spcBef>
                <a:spcAft>
                  <a:spcPct val="0"/>
                </a:spcAft>
              </a:pPr>
              <a:t>‹#›</a:t>
            </a:fld>
            <a:endParaRPr lang="zh-CN" altLang="en-US"/>
          </a:p>
        </p:txBody>
      </p:sp>
    </p:spTree>
    <p:extLst>
      <p:ext uri="{BB962C8B-B14F-4D97-AF65-F5344CB8AC3E}">
        <p14:creationId xmlns:p14="http://schemas.microsoft.com/office/powerpoint/2010/main" val="250913169"/>
      </p:ext>
    </p:extLst>
  </p:cSld>
  <p:clrMap bg1="lt1" tx1="dk1" bg2="lt2" tx2="dk2" accent1="accent1" accent2="accent2" accent3="accent3" accent4="accent4" accent5="accent5" accent6="accent6" hlink="hlink" folHlink="folHlink"/>
  <p:sldLayoutIdLst>
    <p:sldLayoutId id="2147484164" r:id="rId1"/>
    <p:sldLayoutId id="2147484165" r:id="rId2"/>
    <p:sldLayoutId id="2147484166" r:id="rId3"/>
    <p:sldLayoutId id="2147484167" r:id="rId4"/>
    <p:sldLayoutId id="2147484168" r:id="rId5"/>
    <p:sldLayoutId id="2147484169" r:id="rId6"/>
    <p:sldLayoutId id="2147484170" r:id="rId7"/>
    <p:sldLayoutId id="2147484171" r:id="rId8"/>
    <p:sldLayoutId id="2147484172" r:id="rId9"/>
    <p:sldLayoutId id="2147484173" r:id="rId10"/>
    <p:sldLayoutId id="2147484174" r:id="rId11"/>
    <p:sldLayoutId id="2147484175" r:id="rId12"/>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FFC78C7-7029-42F5-875E-A216384F6528}" type="datetimeFigureOut">
              <a:rPr lang="zh-CN" altLang="en-US" smtClean="0"/>
              <a:t>2023/7/11</a:t>
            </a:fld>
            <a:endParaRPr lang="zh-CN" altLang="en-US"/>
          </a:p>
        </p:txBody>
      </p:sp>
      <p:sp>
        <p:nvSpPr>
          <p:cNvPr id="5" name="页脚占位符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ECAA4F5-4647-4C5A-A2B4-7503D11E6F9E}" type="slidenum">
              <a:rPr lang="zh-CN" altLang="en-US" smtClean="0"/>
              <a:t>‹#›</a:t>
            </a:fld>
            <a:endParaRPr lang="zh-CN" altLang="en-US"/>
          </a:p>
        </p:txBody>
      </p:sp>
    </p:spTree>
    <p:extLst>
      <p:ext uri="{BB962C8B-B14F-4D97-AF65-F5344CB8AC3E}">
        <p14:creationId xmlns:p14="http://schemas.microsoft.com/office/powerpoint/2010/main" val="4199496265"/>
      </p:ext>
    </p:extLst>
  </p:cSld>
  <p:clrMap bg1="lt1" tx1="dk1" bg2="lt2" tx2="dk2" accent1="accent1" accent2="accent2" accent3="accent3" accent4="accent4" accent5="accent5" accent6="accent6" hlink="hlink" folHlink="folHlink"/>
  <p:sldLayoutIdLst>
    <p:sldLayoutId id="2147484189" r:id="rId1"/>
    <p:sldLayoutId id="2147484190" r:id="rId2"/>
    <p:sldLayoutId id="2147484191" r:id="rId3"/>
    <p:sldLayoutId id="2147484192" r:id="rId4"/>
    <p:sldLayoutId id="2147484193" r:id="rId5"/>
    <p:sldLayoutId id="2147484194" r:id="rId6"/>
    <p:sldLayoutId id="2147484195" r:id="rId7"/>
    <p:sldLayoutId id="2147484196" r:id="rId8"/>
    <p:sldLayoutId id="2147484197" r:id="rId9"/>
    <p:sldLayoutId id="2147484198" r:id="rId10"/>
    <p:sldLayoutId id="214748419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69727" y="312539"/>
            <a:ext cx="7804547" cy="1518047"/>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Title Text</a:t>
            </a:r>
          </a:p>
        </p:txBody>
      </p:sp>
      <p:sp>
        <p:nvSpPr>
          <p:cNvPr id="3" name="Shape 3"/>
          <p:cNvSpPr>
            <a:spLocks noGrp="1"/>
          </p:cNvSpPr>
          <p:nvPr>
            <p:ph type="body" idx="1"/>
          </p:nvPr>
        </p:nvSpPr>
        <p:spPr>
          <a:xfrm>
            <a:off x="669727" y="1830586"/>
            <a:ext cx="7804547" cy="442019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4437983" y="6505277"/>
            <a:ext cx="304571" cy="297389"/>
          </a:xfrm>
          <a:prstGeom prst="rect">
            <a:avLst/>
          </a:prstGeom>
          <a:ln w="12700">
            <a:miter lim="400000"/>
          </a:ln>
        </p:spPr>
        <p:txBody>
          <a:bodyPr wrap="none" lIns="50800" tIns="50800" rIns="50800" bIns="50800">
            <a:spAutoFit/>
          </a:bodyPr>
          <a:lstStyle>
            <a:lvl1pPr>
              <a:defRPr sz="1266"/>
            </a:lvl1pPr>
          </a:lstStyle>
          <a:p>
            <a:fld id="{86CB4B4D-7CA3-9044-876B-883B54F8677D}" type="slidenum">
              <a:t>‹#›</a:t>
            </a:fld>
            <a:endParaRPr/>
          </a:p>
        </p:txBody>
      </p:sp>
    </p:spTree>
    <p:extLst>
      <p:ext uri="{BB962C8B-B14F-4D97-AF65-F5344CB8AC3E}">
        <p14:creationId xmlns:p14="http://schemas.microsoft.com/office/powerpoint/2010/main" val="1227890574"/>
      </p:ext>
    </p:extLst>
  </p:cSld>
  <p:clrMap bg1="lt1" tx1="dk1" bg2="lt2" tx2="dk2" accent1="accent1" accent2="accent2" accent3="accent3" accent4="accent4" accent5="accent5" accent6="accent6" hlink="hlink" folHlink="folHlink"/>
  <p:sldLayoutIdLst>
    <p:sldLayoutId id="2147484201" r:id="rId1"/>
    <p:sldLayoutId id="2147484202" r:id="rId2"/>
    <p:sldLayoutId id="2147484203" r:id="rId3"/>
    <p:sldLayoutId id="2147484204" r:id="rId4"/>
    <p:sldLayoutId id="2147484205" r:id="rId5"/>
    <p:sldLayoutId id="2147484206" r:id="rId6"/>
    <p:sldLayoutId id="2147484207" r:id="rId7"/>
    <p:sldLayoutId id="2147484208" r:id="rId8"/>
    <p:sldLayoutId id="2147484209" r:id="rId9"/>
    <p:sldLayoutId id="2147484210" r:id="rId10"/>
    <p:sldLayoutId id="2147484211" r:id="rId11"/>
  </p:sldLayoutIdLst>
  <p:transition spd="med"/>
  <p:txStyles>
    <p:titleStyle>
      <a:lvl1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1pPr>
      <a:lvl2pPr marL="0" marR="0" indent="160729"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2pPr>
      <a:lvl3pPr marL="0" marR="0" indent="321457"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3pPr>
      <a:lvl4pPr marL="0" marR="0" indent="482186"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4pPr>
      <a:lvl5pPr marL="0" marR="0" indent="642915"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5pPr>
      <a:lvl6pPr marL="0" marR="0" indent="803643"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6pPr>
      <a:lvl7pPr marL="0" marR="0" indent="964372"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7pPr>
      <a:lvl8pPr marL="0" marR="0" indent="1125101"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8pPr>
      <a:lvl9pPr marL="0" marR="0" indent="1285829"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Light"/>
        </a:defRPr>
      </a:lvl9pPr>
    </p:titleStyle>
    <p:bodyStyle>
      <a:lvl1pPr marL="312528" marR="0" indent="-312528" algn="l" defTabSz="410751" rtl="0" latinLnBrk="0">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1pPr>
      <a:lvl2pPr marL="625056" marR="0" indent="-312528" algn="l" defTabSz="410751" rtl="0" latinLnBrk="0">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2pPr>
      <a:lvl3pPr marL="937584" marR="0" indent="-312528" algn="l" defTabSz="410751" rtl="0" latinLnBrk="0">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3pPr>
      <a:lvl4pPr marL="1250112" marR="0" indent="-312528" algn="l" defTabSz="410751" rtl="0" latinLnBrk="0">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4pPr>
      <a:lvl5pPr marL="1562640" marR="0" indent="-312528" algn="l" defTabSz="410751" rtl="0" latinLnBrk="0">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5pPr>
      <a:lvl6pPr marL="1875168" marR="0" indent="-312528" algn="l" defTabSz="410751" rtl="0" latinLnBrk="0">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6pPr>
      <a:lvl7pPr marL="2187696" marR="0" indent="-312528" algn="l" defTabSz="410751" rtl="0" latinLnBrk="0">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7pPr>
      <a:lvl8pPr marL="2500224" marR="0" indent="-312528" algn="l" defTabSz="410751" rtl="0" latinLnBrk="0">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8pPr>
      <a:lvl9pPr marL="2812752" marR="0" indent="-312528" algn="l" defTabSz="410751" rtl="0" latinLnBrk="0">
        <a:lnSpc>
          <a:spcPct val="100000"/>
        </a:lnSpc>
        <a:spcBef>
          <a:spcPts val="2953"/>
        </a:spcBef>
        <a:spcAft>
          <a:spcPts val="0"/>
        </a:spcAft>
        <a:buClrTx/>
        <a:buSzPct val="75000"/>
        <a:buFontTx/>
        <a:buChar char="•"/>
        <a:tabLst/>
        <a:defRPr sz="2531"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1pPr>
      <a:lvl2pPr marL="0" marR="0" indent="160729"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2pPr>
      <a:lvl3pPr marL="0" marR="0" indent="321457"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3pPr>
      <a:lvl4pPr marL="0" marR="0" indent="482186"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4pPr>
      <a:lvl5pPr marL="0" marR="0" indent="642915"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5pPr>
      <a:lvl6pPr marL="0" marR="0" indent="803643"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6pPr>
      <a:lvl7pPr marL="0" marR="0" indent="964372"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7pPr>
      <a:lvl8pPr marL="0" marR="0" indent="1125101"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8pPr>
      <a:lvl9pPr marL="0" marR="0" indent="1285829"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80951F-CBCC-B54B-9539-6FF4D312E8CC}" type="datetimeFigureOut">
              <a:rPr lang="en-US" smtClean="0"/>
              <a:t>7/11/2023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CF4687-43E2-EB40-8D75-623D2A5E4E8D}" type="slidenum">
              <a:rPr lang="en-US" smtClean="0"/>
              <a:t>‹#›</a:t>
            </a:fld>
            <a:endParaRPr lang="en-US"/>
          </a:p>
        </p:txBody>
      </p:sp>
    </p:spTree>
    <p:extLst>
      <p:ext uri="{BB962C8B-B14F-4D97-AF65-F5344CB8AC3E}">
        <p14:creationId xmlns:p14="http://schemas.microsoft.com/office/powerpoint/2010/main" val="3232861669"/>
      </p:ext>
    </p:extLst>
  </p:cSld>
  <p:clrMap bg1="lt1" tx1="dk1" bg2="lt2" tx2="dk2" accent1="accent1" accent2="accent2" accent3="accent3" accent4="accent4" accent5="accent5" accent6="accent6" hlink="hlink" folHlink="folHlink"/>
  <p:sldLayoutIdLst>
    <p:sldLayoutId id="2147484213" r:id="rId1"/>
    <p:sldLayoutId id="2147484214" r:id="rId2"/>
    <p:sldLayoutId id="2147484215" r:id="rId3"/>
    <p:sldLayoutId id="2147484216" r:id="rId4"/>
    <p:sldLayoutId id="2147484217" r:id="rId5"/>
    <p:sldLayoutId id="2147484218" r:id="rId6"/>
    <p:sldLayoutId id="2147484219" r:id="rId7"/>
    <p:sldLayoutId id="2147484220" r:id="rId8"/>
    <p:sldLayoutId id="2147484221" r:id="rId9"/>
    <p:sldLayoutId id="2147484222" r:id="rId10"/>
    <p:sldLayoutId id="21474842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文本占位符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defRPr>
            </a:lvl1pPr>
          </a:lstStyle>
          <a:p>
            <a:pPr>
              <a:defRPr/>
            </a:pPr>
            <a:fld id="{1F91A522-BB7F-437E-87CB-66956688A507}" type="datetimeFigureOut">
              <a:rPr lang="zh-CN" altLang="en-US">
                <a:solidFill>
                  <a:prstClr val="black">
                    <a:tint val="75000"/>
                  </a:prstClr>
                </a:solidFill>
              </a:rPr>
              <a:pPr>
                <a:defRPr/>
              </a:pPr>
              <a:t>2023/7/11</a:t>
            </a:fld>
            <a:endParaRPr lang="zh-CN" altLang="en-US">
              <a:solidFill>
                <a:prstClr val="black">
                  <a:tint val="75000"/>
                </a:prstClr>
              </a:solidFill>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fontAlgn="base">
              <a:spcBef>
                <a:spcPct val="0"/>
              </a:spcBef>
              <a:spcAft>
                <a:spcPct val="0"/>
              </a:spcAft>
            </a:pPr>
            <a:fld id="{C1095F99-949F-4B3D-AD58-25B128A79311}" type="slidenum">
              <a:rPr lang="zh-CN" altLang="en-US"/>
              <a:pPr fontAlgn="base">
                <a:spcBef>
                  <a:spcPct val="0"/>
                </a:spcBef>
                <a:spcAft>
                  <a:spcPct val="0"/>
                </a:spcAft>
              </a:pPr>
              <a:t>‹#›</a:t>
            </a:fld>
            <a:endParaRPr lang="zh-CN" altLang="en-US"/>
          </a:p>
        </p:txBody>
      </p:sp>
    </p:spTree>
    <p:extLst>
      <p:ext uri="{BB962C8B-B14F-4D97-AF65-F5344CB8AC3E}">
        <p14:creationId xmlns:p14="http://schemas.microsoft.com/office/powerpoint/2010/main" val="1081421974"/>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文本占位符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defRPr>
            </a:lvl1pPr>
          </a:lstStyle>
          <a:p>
            <a:pPr>
              <a:defRPr/>
            </a:pPr>
            <a:fld id="{1F91A522-BB7F-437E-87CB-66956688A507}" type="datetimeFigureOut">
              <a:rPr lang="zh-CN" altLang="en-US">
                <a:solidFill>
                  <a:prstClr val="black">
                    <a:tint val="75000"/>
                  </a:prstClr>
                </a:solidFill>
              </a:rPr>
              <a:pPr>
                <a:defRPr/>
              </a:pPr>
              <a:t>2023/7/11</a:t>
            </a:fld>
            <a:endParaRPr lang="zh-CN" altLang="en-US">
              <a:solidFill>
                <a:prstClr val="black">
                  <a:tint val="75000"/>
                </a:prstClr>
              </a:solidFill>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fontAlgn="base">
              <a:spcBef>
                <a:spcPct val="0"/>
              </a:spcBef>
              <a:spcAft>
                <a:spcPct val="0"/>
              </a:spcAft>
            </a:pPr>
            <a:fld id="{C1095F99-949F-4B3D-AD58-25B128A79311}" type="slidenum">
              <a:rPr lang="zh-CN" altLang="en-US"/>
              <a:pPr fontAlgn="base">
                <a:spcBef>
                  <a:spcPct val="0"/>
                </a:spcBef>
                <a:spcAft>
                  <a:spcPct val="0"/>
                </a:spcAft>
              </a:pPr>
              <a:t>‹#›</a:t>
            </a:fld>
            <a:endParaRPr lang="zh-CN" altLang="en-US"/>
          </a:p>
        </p:txBody>
      </p:sp>
    </p:spTree>
    <p:extLst>
      <p:ext uri="{BB962C8B-B14F-4D97-AF65-F5344CB8AC3E}">
        <p14:creationId xmlns:p14="http://schemas.microsoft.com/office/powerpoint/2010/main" val="476288970"/>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1C112-8612-4831-B908-C8B8F9C78251}" type="datetimeFigureOut">
              <a:rPr lang="en-US" smtClean="0">
                <a:solidFill>
                  <a:prstClr val="black">
                    <a:tint val="75000"/>
                  </a:prstClr>
                </a:solidFill>
              </a:rPr>
              <a:pPr/>
              <a:t>7/11/2023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4CDD08-3042-48B6-AF23-7311866B3E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0386428"/>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D2F61B1-4983-4797-A355-8A257F207B2E}" type="datetimeFigureOut">
              <a:rPr lang="en-US">
                <a:solidFill>
                  <a:prstClr val="black">
                    <a:tint val="75000"/>
                  </a:prstClr>
                </a:solidFill>
              </a:rPr>
              <a:pPr>
                <a:defRPr/>
              </a:pPr>
              <a:t>7/11/2023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54A4CF95-E303-48EF-A481-04607F6F365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67189947"/>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D169A1-1FF6-4FA6-9385-8C8142221B80}" type="datetimeFigureOut">
              <a:rPr lang="en-US" smtClean="0">
                <a:solidFill>
                  <a:prstClr val="black">
                    <a:tint val="75000"/>
                  </a:prstClr>
                </a:solidFill>
              </a:rPr>
              <a:pPr/>
              <a:t>7/11/2023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96D7F7-7822-4469-9A87-4CB95FB2B2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9208881"/>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A0C19914-70F7-4FFE-BA0D-368FE0D6EF16}"/>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CDEEF2CD-A283-49A5-924D-FB6E7A7CDF79}"/>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7B7E3F5-F330-4437-8B7C-DB8BF1FEDB67}"/>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63564730-4662-4249-8302-9895331AB9DA}" type="datetimeFigureOut">
              <a:rPr lang="en-US"/>
              <a:pPr>
                <a:defRPr/>
              </a:pPr>
              <a:t>7/11/2023</a:t>
            </a:fld>
            <a:endParaRPr lang="en-US"/>
          </a:p>
        </p:txBody>
      </p:sp>
      <p:sp>
        <p:nvSpPr>
          <p:cNvPr id="5" name="Footer Placeholder 4">
            <a:extLst>
              <a:ext uri="{FF2B5EF4-FFF2-40B4-BE49-F238E27FC236}">
                <a16:creationId xmlns:a16="http://schemas.microsoft.com/office/drawing/2014/main" id="{1B0B0632-CC4B-462A-97B5-F707BF1E9AAA}"/>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17689537-C33D-4B21-9C50-37F1AB3CEE5E}"/>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4D014ED7-84FC-4D9A-AD5D-4F51046660C3}" type="slidenum">
              <a:rPr lang="en-US" altLang="en-US"/>
              <a:pPr/>
              <a:t>‹#›</a:t>
            </a:fld>
            <a:endParaRPr lang="en-US" altLang="en-US"/>
          </a:p>
        </p:txBody>
      </p:sp>
    </p:spTree>
    <p:extLst>
      <p:ext uri="{BB962C8B-B14F-4D97-AF65-F5344CB8AC3E}">
        <p14:creationId xmlns:p14="http://schemas.microsoft.com/office/powerpoint/2010/main" val="33845891"/>
      </p:ext>
    </p:extLst>
  </p:cSld>
  <p:clrMap bg1="lt1" tx1="dk1" bg2="lt2" tx2="dk2" accent1="accent1" accent2="accent2" accent3="accent3" accent4="accent4" accent5="accent5" accent6="accent6" hlink="hlink" folHlink="folHlink"/>
  <p:sldLayoutIdLst>
    <p:sldLayoutId id="2147484051" r:id="rId1"/>
    <p:sldLayoutId id="2147484052" r:id="rId2"/>
    <p:sldLayoutId id="2147484053" r:id="rId3"/>
    <p:sldLayoutId id="2147484054" r:id="rId4"/>
    <p:sldLayoutId id="2147484055" r:id="rId5"/>
    <p:sldLayoutId id="2147484056" r:id="rId6"/>
    <p:sldLayoutId id="2147484057" r:id="rId7"/>
    <p:sldLayoutId id="2147484058" r:id="rId8"/>
    <p:sldLayoutId id="2147484059" r:id="rId9"/>
    <p:sldLayoutId id="2147484060" r:id="rId10"/>
    <p:sldLayoutId id="214748406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15867B-B9F3-49AB-BB22-910DE1DF6959}" type="slidenum">
              <a:rPr lang="en-US" altLang="en-US" smtClean="0"/>
              <a:pPr/>
              <a:t>‹#›</a:t>
            </a:fld>
            <a:endParaRPr lang="en-US" altLang="en-US"/>
          </a:p>
        </p:txBody>
      </p:sp>
    </p:spTree>
    <p:extLst>
      <p:ext uri="{BB962C8B-B14F-4D97-AF65-F5344CB8AC3E}">
        <p14:creationId xmlns:p14="http://schemas.microsoft.com/office/powerpoint/2010/main" val="2996238327"/>
      </p:ext>
    </p:extLst>
  </p:cSld>
  <p:clrMap bg1="lt1" tx1="dk1" bg2="lt2" tx2="dk2" accent1="accent1" accent2="accent2" accent3="accent3" accent4="accent4" accent5="accent5" accent6="accent6" hlink="hlink" folHlink="folHlink"/>
  <p:sldLayoutIdLst>
    <p:sldLayoutId id="2147484112" r:id="rId1"/>
    <p:sldLayoutId id="2147484113" r:id="rId2"/>
    <p:sldLayoutId id="2147484114" r:id="rId3"/>
    <p:sldLayoutId id="2147484115" r:id="rId4"/>
    <p:sldLayoutId id="2147484116" r:id="rId5"/>
    <p:sldLayoutId id="2147484117" r:id="rId6"/>
    <p:sldLayoutId id="2147484118" r:id="rId7"/>
    <p:sldLayoutId id="2147484119" r:id="rId8"/>
    <p:sldLayoutId id="2147484120" r:id="rId9"/>
    <p:sldLayoutId id="2147484121" r:id="rId10"/>
    <p:sldLayoutId id="2147484122" r:id="rId11"/>
    <p:sldLayoutId id="2147484123" r:id="rId12"/>
    <p:sldLayoutId id="21474841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53"/>
            <a:fld id="{B1D169A1-1FF6-4FA6-9385-8C8142221B80}" type="datetimeFigureOut">
              <a:rPr lang="en-US" smtClean="0">
                <a:solidFill>
                  <a:prstClr val="black">
                    <a:tint val="75000"/>
                  </a:prstClr>
                </a:solidFill>
              </a:rPr>
              <a:pPr defTabSz="914353"/>
              <a:t>7/11/2023</a:t>
            </a:fld>
            <a:endParaRPr lang="en-US">
              <a:solidFill>
                <a:prstClr val="black">
                  <a:tint val="75000"/>
                </a:prstClr>
              </a:solidFill>
            </a:endParaRPr>
          </a:p>
        </p:txBody>
      </p:sp>
      <p:sp>
        <p:nvSpPr>
          <p:cNvPr id="5" name="Footer Placeholder 4"/>
          <p:cNvSpPr>
            <a:spLocks noGrp="1"/>
          </p:cNvSpPr>
          <p:nvPr>
            <p:ph type="ftr" sz="quarter" idx="3"/>
          </p:nvPr>
        </p:nvSpPr>
        <p:spPr>
          <a:xfrm>
            <a:off x="3124201"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53"/>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53"/>
            <a:fld id="{4A96D7F7-7822-4469-9A87-4CB95FB2B23F}" type="slidenum">
              <a:rPr lang="en-US" smtClean="0">
                <a:solidFill>
                  <a:prstClr val="black">
                    <a:tint val="75000"/>
                  </a:prstClr>
                </a:solidFill>
              </a:rPr>
              <a:pPr defTabSz="914353"/>
              <a:t>‹#›</a:t>
            </a:fld>
            <a:endParaRPr lang="en-US">
              <a:solidFill>
                <a:prstClr val="black">
                  <a:tint val="75000"/>
                </a:prstClr>
              </a:solidFill>
            </a:endParaRPr>
          </a:p>
        </p:txBody>
      </p:sp>
    </p:spTree>
    <p:extLst>
      <p:ext uri="{BB962C8B-B14F-4D97-AF65-F5344CB8AC3E}">
        <p14:creationId xmlns:p14="http://schemas.microsoft.com/office/powerpoint/2010/main" val="422271507"/>
      </p:ext>
    </p:extLst>
  </p:cSld>
  <p:clrMap bg1="lt1" tx1="dk1" bg2="lt2" tx2="dk2" accent1="accent1" accent2="accent2" accent3="accent3" accent4="accent4" accent5="accent5" accent6="accent6" hlink="hlink" folHlink="folHlink"/>
  <p:sldLayoutIdLst>
    <p:sldLayoutId id="2147484149" r:id="rId1"/>
    <p:sldLayoutId id="2147484150" r:id="rId2"/>
    <p:sldLayoutId id="2147484151" r:id="rId3"/>
    <p:sldLayoutId id="2147484152" r:id="rId4"/>
    <p:sldLayoutId id="2147484153" r:id="rId5"/>
    <p:sldLayoutId id="2147484154" r:id="rId6"/>
    <p:sldLayoutId id="2147484155" r:id="rId7"/>
    <p:sldLayoutId id="2147484156" r:id="rId8"/>
    <p:sldLayoutId id="2147484157" r:id="rId9"/>
    <p:sldLayoutId id="2147484158" r:id="rId10"/>
    <p:sldLayoutId id="2147484159" r:id="rId11"/>
  </p:sldLayoutIdLst>
  <p:txStyles>
    <p:titleStyle>
      <a:lvl1pPr algn="ctr" defTabSz="914353" rtl="0" eaLnBrk="1" latinLnBrk="0" hangingPunct="1">
        <a:spcBef>
          <a:spcPct val="0"/>
        </a:spcBef>
        <a:buNone/>
        <a:defRPr sz="4400" kern="1200">
          <a:solidFill>
            <a:schemeClr val="tx1"/>
          </a:solidFill>
          <a:latin typeface="+mj-lt"/>
          <a:ea typeface="+mj-ea"/>
          <a:cs typeface="+mj-cs"/>
        </a:defRPr>
      </a:lvl1pPr>
    </p:titleStyle>
    <p:bodyStyle>
      <a:lvl1pPr marL="342882" indent="-342882" algn="l" defTabSz="914353"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12" indent="-285736" algn="l" defTabSz="91435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42" indent="-228588" algn="l" defTabSz="91435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18" indent="-228588" algn="l" defTabSz="9143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295" indent="-228588" algn="l" defTabSz="9143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471" indent="-228588" algn="l" defTabSz="9143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48" indent="-228588" algn="l" defTabSz="9143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5" indent="-228588" algn="l" defTabSz="9143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1" indent="-228588" algn="l" defTabSz="9143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1.emf"/><Relationship Id="rId4" Type="http://schemas.openxmlformats.org/officeDocument/2006/relationships/image" Target="../media/image260.png"/></Relationships>
</file>

<file path=ppt/slides/_rels/slide1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48.xml"/><Relationship Id="rId4" Type="http://schemas.openxmlformats.org/officeDocument/2006/relationships/image" Target="../media/image24.emf"/></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81.xml"/><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9.xml"/><Relationship Id="rId6" Type="http://schemas.openxmlformats.org/officeDocument/2006/relationships/image" Target="../media/image300.png"/><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86.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53.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12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37.xml"/><Relationship Id="rId1" Type="http://schemas.openxmlformats.org/officeDocument/2006/relationships/tags" Target="../tags/tag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39.png"/><Relationship Id="rId1" Type="http://schemas.openxmlformats.org/officeDocument/2006/relationships/slideLayout" Target="../slideLayouts/slideLayout144.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9.xml"/><Relationship Id="rId1" Type="http://schemas.openxmlformats.org/officeDocument/2006/relationships/tags" Target="../tags/tag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64.xml"/></Relationships>
</file>

<file path=ppt/slides/_rels/slide25.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15.xml"/><Relationship Id="rId1" Type="http://schemas.openxmlformats.org/officeDocument/2006/relationships/slideLayout" Target="../slideLayouts/slideLayout64.xml"/><Relationship Id="rId4" Type="http://schemas.openxmlformats.org/officeDocument/2006/relationships/image" Target="../media/image48.emf"/></Relationships>
</file>

<file path=ppt/slides/_rels/slide26.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16.xml"/><Relationship Id="rId1" Type="http://schemas.openxmlformats.org/officeDocument/2006/relationships/slideLayout" Target="../slideLayouts/slideLayout86.xml"/><Relationship Id="rId6" Type="http://schemas.openxmlformats.org/officeDocument/2006/relationships/image" Target="../media/image48.emf"/><Relationship Id="rId5" Type="http://schemas.openxmlformats.org/officeDocument/2006/relationships/image" Target="../media/image50.wmf"/><Relationship Id="rId4" Type="http://schemas.openxmlformats.org/officeDocument/2006/relationships/oleObject" Target="../embeddings/oleObject1.bin"/></Relationships>
</file>

<file path=ppt/slides/_rels/slide27.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17.xml"/><Relationship Id="rId1" Type="http://schemas.openxmlformats.org/officeDocument/2006/relationships/slideLayout" Target="../slideLayouts/slideLayout9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86.xml"/></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9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5.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86.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81.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8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l="4617" r="22047" b="27039"/>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Rectangle 6"/>
          <p:cNvSpPr>
            <a:spLocks noChangeArrowheads="1"/>
          </p:cNvSpPr>
          <p:nvPr/>
        </p:nvSpPr>
        <p:spPr bwMode="auto">
          <a:xfrm rot="-5400000">
            <a:off x="8382794" y="6034882"/>
            <a:ext cx="11525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a:solidFill>
                  <a:prstClr val="black"/>
                </a:solidFill>
              </a:rPr>
              <a:t>steephill.tv</a:t>
            </a:r>
          </a:p>
        </p:txBody>
      </p:sp>
      <p:sp>
        <p:nvSpPr>
          <p:cNvPr id="2" name="Rectangle 1"/>
          <p:cNvSpPr/>
          <p:nvPr/>
        </p:nvSpPr>
        <p:spPr>
          <a:xfrm>
            <a:off x="1908894" y="257175"/>
            <a:ext cx="5618076" cy="646331"/>
          </a:xfrm>
          <a:prstGeom prst="rect">
            <a:avLst/>
          </a:prstGeom>
        </p:spPr>
        <p:txBody>
          <a:bodyPr wrap="none">
            <a:spAutoFit/>
          </a:bodyPr>
          <a:lstStyle/>
          <a:p>
            <a:r>
              <a:rPr lang="en-US" sz="3600" b="1" dirty="0">
                <a:solidFill>
                  <a:srgbClr val="FFC000"/>
                </a:solidFill>
              </a:rPr>
              <a:t>16. Regional Climate Change</a:t>
            </a:r>
          </a:p>
        </p:txBody>
      </p:sp>
      <p:pic>
        <p:nvPicPr>
          <p:cNvPr id="2050" name="Picture 2">
            <a:extLst>
              <a:ext uri="{FF2B5EF4-FFF2-40B4-BE49-F238E27FC236}">
                <a16:creationId xmlns:a16="http://schemas.microsoft.com/office/drawing/2014/main" id="{1B6AC0CD-6C4F-F2C4-E87C-E7F24ABE7D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4557" y="1690687"/>
            <a:ext cx="6057900" cy="347662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A9382C9-CB20-D026-8B3E-A059D4BFE060}"/>
              </a:ext>
            </a:extLst>
          </p:cNvPr>
          <p:cNvSpPr txBox="1"/>
          <p:nvPr/>
        </p:nvSpPr>
        <p:spPr>
          <a:xfrm>
            <a:off x="7950322" y="6503214"/>
            <a:ext cx="801077" cy="276999"/>
          </a:xfrm>
          <a:prstGeom prst="rect">
            <a:avLst/>
          </a:prstGeom>
          <a:noFill/>
        </p:spPr>
        <p:txBody>
          <a:bodyPr wrap="square">
            <a:spAutoFit/>
          </a:bodyPr>
          <a:lstStyle/>
          <a:p>
            <a:r>
              <a:rPr lang="en-US" sz="1200" b="1" i="0" u="none" strike="noStrike" dirty="0">
                <a:solidFill>
                  <a:schemeClr val="bg1"/>
                </a:solidFill>
                <a:effectLst/>
                <a:latin typeface="Calibri" panose="020F0502020204030204" pitchFamily="34" charset="0"/>
              </a:rPr>
              <a:t>Fig. 13.1</a:t>
            </a:r>
            <a:r>
              <a:rPr lang="en-US" sz="1200" b="0" i="0" u="none" strike="noStrike" dirty="0">
                <a:solidFill>
                  <a:schemeClr val="bg1"/>
                </a:solidFill>
                <a:effectLst/>
                <a:latin typeface="Calibri" panose="020F0502020204030204" pitchFamily="34" charset="0"/>
              </a:rPr>
              <a:t>.</a:t>
            </a:r>
            <a:endParaRPr lang="en-US" sz="1200" dirty="0">
              <a:solidFill>
                <a:schemeClr val="bg1"/>
              </a:solidFill>
            </a:endParaRPr>
          </a:p>
        </p:txBody>
      </p:sp>
      <p:sp>
        <p:nvSpPr>
          <p:cNvPr id="11" name="TextBox 10">
            <a:extLst>
              <a:ext uri="{FF2B5EF4-FFF2-40B4-BE49-F238E27FC236}">
                <a16:creationId xmlns:a16="http://schemas.microsoft.com/office/drawing/2014/main" id="{F248DDCA-6C91-D748-53FC-B1B8A06E8CA4}"/>
              </a:ext>
            </a:extLst>
          </p:cNvPr>
          <p:cNvSpPr txBox="1"/>
          <p:nvPr/>
        </p:nvSpPr>
        <p:spPr>
          <a:xfrm>
            <a:off x="3185077" y="1894421"/>
            <a:ext cx="3633535" cy="36933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Past 7 years are hottest on record.</a:t>
            </a:r>
          </a:p>
        </p:txBody>
      </p:sp>
      <p:sp>
        <p:nvSpPr>
          <p:cNvPr id="6" name="Oval 5">
            <a:extLst>
              <a:ext uri="{FF2B5EF4-FFF2-40B4-BE49-F238E27FC236}">
                <a16:creationId xmlns:a16="http://schemas.microsoft.com/office/drawing/2014/main" id="{CE18B152-5470-2F46-CAD6-DD9755D50622}"/>
              </a:ext>
            </a:extLst>
          </p:cNvPr>
          <p:cNvSpPr/>
          <p:nvPr/>
        </p:nvSpPr>
        <p:spPr>
          <a:xfrm>
            <a:off x="6465523" y="1805354"/>
            <a:ext cx="513616" cy="5474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480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righ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F6599D9-5DBE-43C5-8ABC-020791B15BBE}"/>
              </a:ext>
            </a:extLst>
          </p:cNvPr>
          <p:cNvSpPr/>
          <p:nvPr/>
        </p:nvSpPr>
        <p:spPr>
          <a:xfrm>
            <a:off x="333971" y="5903893"/>
            <a:ext cx="8810029" cy="954107"/>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a:rPr>
              <a:t>Fig. 14.2.</a:t>
            </a:r>
            <a:r>
              <a:rPr kumimoji="0" lang="en-US"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a:rPr>
              <a:t> </a:t>
            </a:r>
            <a:r>
              <a:rPr kumimoji="0" lang="en-US" sz="1400" b="0" i="0" u="none" strike="noStrike" kern="100" cap="none" spc="0" normalizeH="0" baseline="0" noProof="0" dirty="0">
                <a:ln>
                  <a:noFill/>
                </a:ln>
                <a:solidFill>
                  <a:prstClr val="black"/>
                </a:solidFill>
                <a:effectLst/>
                <a:uLnTx/>
                <a:uFillTx/>
                <a:latin typeface="Calibri"/>
                <a:ea typeface="SimSun"/>
                <a:cs typeface="+mn-cs"/>
              </a:rPr>
              <a:t>Annual-mean precipitation percentage </a:t>
            </a:r>
            <a:r>
              <a:rPr kumimoji="0" lang="en-US" sz="1400" b="0" i="0" u="none" strike="noStrike" kern="1200" cap="none" spc="0" normalizeH="0" baseline="0" noProof="0" dirty="0">
                <a:ln>
                  <a:noFill/>
                </a:ln>
                <a:solidFill>
                  <a:prstClr val="black"/>
                </a:solidFill>
                <a:effectLst/>
                <a:uLnTx/>
                <a:uFillTx/>
                <a:latin typeface="Calibri"/>
                <a:ea typeface="等线"/>
                <a:cs typeface="+mn-cs"/>
              </a:rPr>
              <a:t>change (</a:t>
            </a:r>
            <a:r>
              <a:rPr kumimoji="0" lang="en-US" sz="1400" b="0" i="0" u="none" strike="noStrike" kern="1200" cap="none" spc="0" normalizeH="0" baseline="0" noProof="0" dirty="0">
                <a:ln>
                  <a:noFill/>
                </a:ln>
                <a:solidFill>
                  <a:prstClr val="black"/>
                </a:solidFill>
                <a:effectLst/>
                <a:uLnTx/>
                <a:uFillTx/>
                <a:latin typeface="Symbol" panose="05050102010706020507" pitchFamily="18" charset="2"/>
                <a:ea typeface="等线"/>
                <a:cs typeface="+mn-cs"/>
              </a:rPr>
              <a:t>D</a:t>
            </a:r>
            <a:r>
              <a:rPr kumimoji="0" lang="en-US" sz="1400" b="0" i="0" u="none" strike="noStrike" kern="1200" cap="none" spc="0" normalizeH="0" baseline="0" noProof="0" dirty="0">
                <a:ln>
                  <a:noFill/>
                </a:ln>
                <a:solidFill>
                  <a:prstClr val="black"/>
                </a:solidFill>
                <a:effectLst/>
                <a:uLnTx/>
                <a:uFillTx/>
                <a:latin typeface="Calibri"/>
                <a:ea typeface="等线"/>
                <a:cs typeface="+mn-cs"/>
              </a:rPr>
              <a:t>P/P, </a:t>
            </a:r>
            <a:r>
              <a:rPr kumimoji="0" lang="en-US" sz="1400" b="0" i="0" u="none" strike="noStrike" kern="100" cap="none" spc="0" normalizeH="0" baseline="0" noProof="0" dirty="0">
                <a:ln>
                  <a:noFill/>
                </a:ln>
                <a:solidFill>
                  <a:prstClr val="black"/>
                </a:solidFill>
                <a:effectLst/>
                <a:uLnTx/>
                <a:uFillTx/>
                <a:latin typeface="Calibri"/>
                <a:ea typeface="SimSun"/>
                <a:cs typeface="+mn-cs"/>
              </a:rPr>
              <a:t>shading and white contours at 20% intervals), and relative SST change (color contours at intervals of 0.3</a:t>
            </a:r>
            <a:r>
              <a:rPr kumimoji="0" lang="en-US" sz="1400" b="0" i="0" u="none" strike="noStrike" kern="100" cap="none" spc="0" normalizeH="0" baseline="30000" noProof="0" dirty="0">
                <a:ln>
                  <a:noFill/>
                </a:ln>
                <a:solidFill>
                  <a:prstClr val="black"/>
                </a:solidFill>
                <a:effectLst/>
                <a:uLnTx/>
                <a:uFillTx/>
                <a:latin typeface="Calibri"/>
                <a:ea typeface="SimSun"/>
                <a:cs typeface="+mn-cs"/>
              </a:rPr>
              <a:t> </a:t>
            </a:r>
            <a:r>
              <a:rPr kumimoji="0" lang="en-US" sz="1400" b="0" i="0" u="none" strike="noStrike" kern="100" cap="none" spc="0" normalizeH="0" baseline="30000" noProof="0" dirty="0" err="1">
                <a:ln>
                  <a:noFill/>
                </a:ln>
                <a:solidFill>
                  <a:prstClr val="black"/>
                </a:solidFill>
                <a:effectLst/>
                <a:uLnTx/>
                <a:uFillTx/>
                <a:latin typeface="Calibri"/>
                <a:ea typeface="SimSun"/>
                <a:cs typeface="+mn-cs"/>
              </a:rPr>
              <a:t>o</a:t>
            </a:r>
            <a:r>
              <a:rPr kumimoji="0" lang="en-US" sz="1400" b="0" i="0" u="none" strike="noStrike" kern="100" cap="none" spc="0" normalizeH="0" baseline="0" noProof="0" dirty="0" err="1">
                <a:ln>
                  <a:noFill/>
                </a:ln>
                <a:solidFill>
                  <a:prstClr val="black"/>
                </a:solidFill>
                <a:effectLst/>
                <a:uLnTx/>
                <a:uFillTx/>
                <a:latin typeface="Calibri"/>
                <a:ea typeface="SimSun"/>
                <a:cs typeface="+mn-cs"/>
              </a:rPr>
              <a:t>C</a:t>
            </a:r>
            <a:r>
              <a:rPr kumimoji="0" lang="en-US" sz="1400" b="0" i="0" u="none" strike="noStrike" kern="100" cap="none" spc="0" normalizeH="0" baseline="0" noProof="0" dirty="0">
                <a:ln>
                  <a:noFill/>
                </a:ln>
                <a:solidFill>
                  <a:prstClr val="black"/>
                </a:solidFill>
                <a:effectLst/>
                <a:uLnTx/>
                <a:uFillTx/>
                <a:latin typeface="Calibri"/>
                <a:ea typeface="SimSun"/>
                <a:cs typeface="+mn-cs"/>
              </a:rPr>
              <a:t>, the zero contour omitted) to the tropical (20</a:t>
            </a:r>
            <a:r>
              <a:rPr kumimoji="0" lang="en-US" sz="1400" b="0" i="0" u="none" strike="noStrike" kern="100" cap="none" spc="0" normalizeH="0" baseline="30000" noProof="0" dirty="0">
                <a:ln>
                  <a:noFill/>
                </a:ln>
                <a:solidFill>
                  <a:prstClr val="black"/>
                </a:solidFill>
                <a:effectLst/>
                <a:uLnTx/>
                <a:uFillTx/>
                <a:latin typeface="Calibri"/>
                <a:ea typeface="SimSun"/>
                <a:cs typeface="+mn-cs"/>
              </a:rPr>
              <a:t>o</a:t>
            </a:r>
            <a:r>
              <a:rPr kumimoji="0" lang="en-US" sz="1400" b="0" i="0" u="none" strike="noStrike" kern="100" cap="none" spc="0" normalizeH="0" baseline="0" noProof="0" dirty="0">
                <a:ln>
                  <a:noFill/>
                </a:ln>
                <a:solidFill>
                  <a:prstClr val="black"/>
                </a:solidFill>
                <a:effectLst/>
                <a:uLnTx/>
                <a:uFillTx/>
                <a:latin typeface="Calibri"/>
                <a:ea typeface="SimSun"/>
                <a:cs typeface="+mn-cs"/>
              </a:rPr>
              <a:t>S-20</a:t>
            </a:r>
            <a:r>
              <a:rPr kumimoji="0" lang="en-US" sz="1400" b="0" i="0" u="none" strike="noStrike" kern="100" cap="none" spc="0" normalizeH="0" baseline="30000" noProof="0" dirty="0">
                <a:ln>
                  <a:noFill/>
                </a:ln>
                <a:solidFill>
                  <a:prstClr val="black"/>
                </a:solidFill>
                <a:effectLst/>
                <a:uLnTx/>
                <a:uFillTx/>
                <a:latin typeface="Calibri"/>
                <a:ea typeface="SimSun"/>
                <a:cs typeface="+mn-cs"/>
              </a:rPr>
              <a:t>o</a:t>
            </a:r>
            <a:r>
              <a:rPr kumimoji="0" lang="en-US" sz="1400" b="0" i="0" u="none" strike="noStrike" kern="100" cap="none" spc="0" normalizeH="0" baseline="0" noProof="0" dirty="0">
                <a:ln>
                  <a:noFill/>
                </a:ln>
                <a:solidFill>
                  <a:prstClr val="black"/>
                </a:solidFill>
                <a:effectLst/>
                <a:uLnTx/>
                <a:uFillTx/>
                <a:latin typeface="Calibri"/>
                <a:ea typeface="SimSun"/>
                <a:cs typeface="+mn-cs"/>
              </a:rPr>
              <a:t>N) mean warming in 1%CO2 run (year 101~150), shown as 37 CMIP6 model ensemble mean. The spatial correlation for the multi-model ensemble mean between the SST and precipitation fields is</a:t>
            </a:r>
            <a:r>
              <a:rPr kumimoji="0" lang="en-US" sz="1400" b="0" i="0" u="none" strike="noStrike" kern="1200" cap="none" spc="0" normalizeH="0" baseline="0" noProof="0" dirty="0">
                <a:ln>
                  <a:noFill/>
                </a:ln>
                <a:solidFill>
                  <a:prstClr val="black"/>
                </a:solidFill>
                <a:effectLst/>
                <a:uLnTx/>
                <a:uFillTx/>
                <a:latin typeface="Calibri"/>
                <a:ea typeface="等线"/>
                <a:cs typeface="+mn-cs"/>
              </a:rPr>
              <a:t> 0.49</a:t>
            </a:r>
            <a:r>
              <a:rPr kumimoji="0" lang="en-US" sz="1400" b="0" i="0" u="none" strike="noStrike" kern="100" cap="none" spc="0" normalizeH="0" baseline="0" noProof="0" dirty="0">
                <a:ln>
                  <a:noFill/>
                </a:ln>
                <a:solidFill>
                  <a:prstClr val="black"/>
                </a:solidFill>
                <a:effectLst/>
                <a:uLnTx/>
                <a:uFillTx/>
                <a:latin typeface="Calibri"/>
                <a:ea typeface="SimSun"/>
                <a:cs typeface="+mn-cs"/>
              </a:rPr>
              <a:t>. </a:t>
            </a:r>
          </a:p>
        </p:txBody>
      </p:sp>
      <p:pic>
        <p:nvPicPr>
          <p:cNvPr id="6" name="Picture 6" descr="Map&#10;&#10;Description automatically generated">
            <a:extLst>
              <a:ext uri="{FF2B5EF4-FFF2-40B4-BE49-F238E27FC236}">
                <a16:creationId xmlns:a16="http://schemas.microsoft.com/office/drawing/2014/main" id="{5E1DAFC2-A291-4179-EFAC-673C730985A9}"/>
              </a:ext>
            </a:extLst>
          </p:cNvPr>
          <p:cNvPicPr>
            <a:picLocks noChangeAspect="1"/>
          </p:cNvPicPr>
          <p:nvPr/>
        </p:nvPicPr>
        <p:blipFill rotWithShape="1">
          <a:blip r:embed="rId3"/>
          <a:srcRect t="59525"/>
          <a:stretch/>
        </p:blipFill>
        <p:spPr>
          <a:xfrm>
            <a:off x="1378412" y="3829210"/>
            <a:ext cx="5592912" cy="1891855"/>
          </a:xfrm>
          <a:prstGeom prst="rect">
            <a:avLst/>
          </a:prstGeom>
        </p:spPr>
      </p:pic>
      <p:sp>
        <p:nvSpPr>
          <p:cNvPr id="4" name="Text Box 7">
            <a:extLst>
              <a:ext uri="{FF2B5EF4-FFF2-40B4-BE49-F238E27FC236}">
                <a16:creationId xmlns:a16="http://schemas.microsoft.com/office/drawing/2014/main" id="{0514B176-FDE3-8A38-BDCB-1D6D77F6C39D}"/>
              </a:ext>
            </a:extLst>
          </p:cNvPr>
          <p:cNvSpPr txBox="1">
            <a:spLocks noChangeArrowheads="1"/>
          </p:cNvSpPr>
          <p:nvPr/>
        </p:nvSpPr>
        <p:spPr bwMode="auto">
          <a:xfrm>
            <a:off x="717697" y="1330294"/>
            <a:ext cx="71636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altLang="en-US" sz="2000" dirty="0">
                <a:solidFill>
                  <a:srgbClr val="000000"/>
                </a:solidFill>
                <a:latin typeface="+mn-lt"/>
              </a:rPr>
              <a:t>Convective Instability:</a:t>
            </a:r>
            <a:r>
              <a:rPr lang="en-US" altLang="en-US" sz="2400" dirty="0">
                <a:solidFill>
                  <a:srgbClr val="000000"/>
                </a:solidFill>
                <a:latin typeface="+mn-lt"/>
              </a:rPr>
              <a:t> </a:t>
            </a:r>
            <a:r>
              <a:rPr lang="en-US" altLang="en-US" sz="2400" dirty="0">
                <a:solidFill>
                  <a:srgbClr val="000000"/>
                </a:solidFill>
                <a:latin typeface="Symbol" panose="05050102010706020507" pitchFamily="18" charset="2"/>
              </a:rPr>
              <a:t>D</a:t>
            </a:r>
            <a:r>
              <a:rPr lang="en-US" altLang="en-US" sz="2400" dirty="0">
                <a:solidFill>
                  <a:srgbClr val="FF0000"/>
                </a:solidFill>
                <a:latin typeface="+mn-lt"/>
              </a:rPr>
              <a:t>I</a:t>
            </a:r>
            <a:r>
              <a:rPr lang="en-US" altLang="en-US" sz="2400" baseline="-25000" dirty="0">
                <a:solidFill>
                  <a:srgbClr val="FF0000"/>
                </a:solidFill>
                <a:latin typeface="+mn-lt"/>
              </a:rPr>
              <a:t>M</a:t>
            </a:r>
            <a:r>
              <a:rPr lang="en-US" altLang="en-US" sz="2400" dirty="0">
                <a:solidFill>
                  <a:srgbClr val="FF0000"/>
                </a:solidFill>
                <a:latin typeface="+mn-lt"/>
              </a:rPr>
              <a:t> = </a:t>
            </a:r>
            <a:r>
              <a:rPr lang="en-US" altLang="en-US" sz="2400" dirty="0" err="1">
                <a:solidFill>
                  <a:srgbClr val="000000"/>
                </a:solidFill>
                <a:latin typeface="Symbol" panose="05050102010706020507" pitchFamily="18" charset="2"/>
              </a:rPr>
              <a:t>D</a:t>
            </a:r>
            <a:r>
              <a:rPr lang="en-US" altLang="en-US" sz="2400" dirty="0" err="1">
                <a:solidFill>
                  <a:srgbClr val="FF0000"/>
                </a:solidFill>
                <a:latin typeface="+mn-lt"/>
              </a:rPr>
              <a:t>m</a:t>
            </a:r>
            <a:r>
              <a:rPr lang="en-US" altLang="en-US" sz="2400" baseline="-25000" dirty="0" err="1">
                <a:solidFill>
                  <a:srgbClr val="FF0000"/>
                </a:solidFill>
                <a:latin typeface="+mn-lt"/>
              </a:rPr>
              <a:t>sfc</a:t>
            </a:r>
            <a:r>
              <a:rPr lang="en-US" altLang="en-US" sz="2400" dirty="0">
                <a:solidFill>
                  <a:srgbClr val="FF0000"/>
                </a:solidFill>
                <a:latin typeface="+mn-lt"/>
              </a:rPr>
              <a:t> - </a:t>
            </a:r>
            <a:r>
              <a:rPr lang="en-US" altLang="en-US" sz="2400" dirty="0">
                <a:solidFill>
                  <a:srgbClr val="000000"/>
                </a:solidFill>
                <a:latin typeface="Symbol" panose="05050102010706020507" pitchFamily="18" charset="2"/>
              </a:rPr>
              <a:t>D</a:t>
            </a:r>
            <a:r>
              <a:rPr lang="en-US" altLang="en-US" sz="2400" dirty="0">
                <a:solidFill>
                  <a:srgbClr val="FF0000"/>
                </a:solidFill>
                <a:latin typeface="+mn-lt"/>
              </a:rPr>
              <a:t>m</a:t>
            </a:r>
            <a:r>
              <a:rPr lang="en-US" altLang="en-US" sz="2400" baseline="-25000" dirty="0">
                <a:solidFill>
                  <a:srgbClr val="FF0000"/>
                </a:solidFill>
                <a:latin typeface="+mn-lt"/>
              </a:rPr>
              <a:t>300 </a:t>
            </a:r>
            <a:r>
              <a:rPr lang="en-US" altLang="en-US" sz="2400" baseline="-25000" dirty="0" err="1">
                <a:solidFill>
                  <a:srgbClr val="FF0000"/>
                </a:solidFill>
                <a:latin typeface="+mn-lt"/>
              </a:rPr>
              <a:t>hPa</a:t>
            </a:r>
            <a:r>
              <a:rPr lang="en-US" altLang="en-US" sz="2400" dirty="0">
                <a:solidFill>
                  <a:srgbClr val="000000"/>
                </a:solidFill>
                <a:latin typeface="+mn-lt"/>
              </a:rPr>
              <a:t> = c</a:t>
            </a:r>
            <a:r>
              <a:rPr lang="en-US" altLang="en-US" sz="2400" baseline="-25000" dirty="0">
                <a:solidFill>
                  <a:srgbClr val="000000"/>
                </a:solidFill>
                <a:latin typeface="+mn-lt"/>
              </a:rPr>
              <a:t>p</a:t>
            </a:r>
            <a:r>
              <a:rPr lang="en-US" altLang="en-US" sz="2400" dirty="0">
                <a:solidFill>
                  <a:srgbClr val="000000"/>
                </a:solidFill>
                <a:latin typeface="+mn-lt"/>
              </a:rPr>
              <a:t>(1+b</a:t>
            </a:r>
            <a:r>
              <a:rPr lang="en-US" altLang="en-US" sz="2400" baseline="-25000" dirty="0">
                <a:solidFill>
                  <a:srgbClr val="000000"/>
                </a:solidFill>
                <a:latin typeface="+mn-lt"/>
              </a:rPr>
              <a:t>e</a:t>
            </a:r>
            <a:r>
              <a:rPr lang="en-US" altLang="en-US" sz="2400" dirty="0">
                <a:solidFill>
                  <a:srgbClr val="000000"/>
                </a:solidFill>
                <a:latin typeface="+mn-lt"/>
              </a:rPr>
              <a:t>)</a:t>
            </a:r>
            <a:r>
              <a:rPr lang="en-US" altLang="en-US" sz="2400" dirty="0">
                <a:solidFill>
                  <a:srgbClr val="000000"/>
                </a:solidFill>
                <a:latin typeface="Symbol" panose="05050102010706020507" pitchFamily="18" charset="2"/>
              </a:rPr>
              <a:t> D</a:t>
            </a:r>
            <a:r>
              <a:rPr lang="en-US" altLang="en-US" sz="2400" dirty="0">
                <a:solidFill>
                  <a:srgbClr val="FF0000"/>
                </a:solidFill>
                <a:latin typeface="+mn-lt"/>
              </a:rPr>
              <a:t>T*</a:t>
            </a:r>
          </a:p>
        </p:txBody>
      </p:sp>
      <mc:AlternateContent xmlns:mc="http://schemas.openxmlformats.org/markup-compatibility/2006" xmlns:a14="http://schemas.microsoft.com/office/drawing/2010/main">
        <mc:Choice Requires="a14">
          <p:sp>
            <p:nvSpPr>
              <p:cNvPr id="5" name="Text Box 8">
                <a:extLst>
                  <a:ext uri="{FF2B5EF4-FFF2-40B4-BE49-F238E27FC236}">
                    <a16:creationId xmlns:a16="http://schemas.microsoft.com/office/drawing/2014/main" id="{968AAFA0-3BB0-1D8E-A6B9-003B6DD88569}"/>
                  </a:ext>
                </a:extLst>
              </p:cNvPr>
              <p:cNvSpPr txBox="1">
                <a:spLocks noChangeArrowheads="1"/>
              </p:cNvSpPr>
              <p:nvPr/>
            </p:nvSpPr>
            <p:spPr bwMode="auto">
              <a:xfrm>
                <a:off x="643674" y="284489"/>
                <a:ext cx="8051439" cy="922128"/>
              </a:xfrm>
              <a:prstGeom prst="rect">
                <a:avLst/>
              </a:prstGeom>
              <a:noFill/>
              <a:ln w="9525">
                <a:solidFill>
                  <a:srgbClr val="FFCC00"/>
                </a:solidFill>
                <a:miter lim="800000"/>
                <a:headEnd/>
                <a:tailEnd/>
              </a:ln>
              <a:extLst>
                <a:ext uri="{909E8E84-426E-40DD-AFC4-6F175D3DCCD1}">
                  <a14:hiddenFill>
                    <a:solidFill>
                      <a:srgbClr val="FFFFFF"/>
                    </a:solidFill>
                  </a14:hiddenFill>
                </a:ext>
              </a:extLst>
            </p:spPr>
            <p:txBody>
              <a:bodyPr wrap="square">
                <a:spAutoFit/>
              </a:bodyPr>
              <a:lstStyle>
                <a:lvl1pPr marL="225425" indent="-225425"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buFontTx/>
                  <a:buChar char="•"/>
                </a:pPr>
                <a:r>
                  <a:rPr lang="en-US" altLang="en-US" dirty="0">
                    <a:solidFill>
                      <a:srgbClr val="000000"/>
                    </a:solidFill>
                    <a:latin typeface="+mn-lt"/>
                  </a:rPr>
                  <a:t>Flat warming in upper troposphere </a:t>
                </a:r>
                <a:r>
                  <a:rPr lang="en-US" altLang="en-US" dirty="0">
                    <a:solidFill>
                      <a:srgbClr val="000000"/>
                    </a:solidFill>
                    <a:latin typeface="+mn-lt"/>
                    <a:sym typeface="Wingdings" pitchFamily="2" charset="2"/>
                  </a:rPr>
                  <a:t> weak temp gradient </a:t>
                </a:r>
              </a:p>
              <a:p>
                <a:pPr eaLnBrk="1" hangingPunct="1">
                  <a:buFontTx/>
                  <a:buChar char="•"/>
                </a:pPr>
                <a:r>
                  <a:rPr lang="en-US" altLang="en-US" dirty="0">
                    <a:solidFill>
                      <a:srgbClr val="0066FF"/>
                    </a:solidFill>
                    <a:latin typeface="+mn-lt"/>
                    <a:sym typeface="Wingdings" pitchFamily="2" charset="2"/>
                  </a:rPr>
                  <a:t>Convective instability </a:t>
                </a:r>
                <a:r>
                  <a:rPr lang="en-US" altLang="en-US" dirty="0">
                    <a:latin typeface="+mn-lt"/>
                    <a:sym typeface="Wingdings" pitchFamily="2" charset="2"/>
                  </a:rPr>
                  <a:t>follows </a:t>
                </a:r>
                <a:r>
                  <a:rPr lang="en-US" altLang="en-US" dirty="0">
                    <a:solidFill>
                      <a:srgbClr val="0066FF"/>
                    </a:solidFill>
                    <a:latin typeface="+mn-lt"/>
                    <a:sym typeface="Wingdings" pitchFamily="2" charset="2"/>
                  </a:rPr>
                  <a:t>relative SST change </a:t>
                </a:r>
                <a:r>
                  <a:rPr lang="en-US" altLang="en-US" dirty="0">
                    <a:latin typeface="+mn-lt"/>
                    <a:sym typeface="Wingdings" pitchFamily="2" charset="2"/>
                  </a:rPr>
                  <a:t>=</a:t>
                </a:r>
                <a:r>
                  <a:rPr lang="en-US" altLang="en-US" dirty="0">
                    <a:solidFill>
                      <a:srgbClr val="0066FF"/>
                    </a:solidFill>
                    <a:latin typeface="+mn-lt"/>
                    <a:sym typeface="Wingdings" pitchFamily="2" charset="2"/>
                  </a:rPr>
                  <a:t> local – tropical mean </a:t>
                </a:r>
                <a:r>
                  <a:rPr lang="en-US" altLang="en-US" dirty="0">
                    <a:latin typeface="+mn-lt"/>
                    <a:sym typeface="Wingdings" pitchFamily="2" charset="2"/>
                  </a:rPr>
                  <a:t>warming,</a:t>
                </a:r>
                <a:r>
                  <a:rPr lang="en-US" altLang="en-US" dirty="0">
                    <a:solidFill>
                      <a:srgbClr val="0066FF"/>
                    </a:solidFill>
                    <a:latin typeface="+mn-lt"/>
                    <a:sym typeface="Wingdings" pitchFamily="2" charset="2"/>
                  </a:rPr>
                  <a:t> </a:t>
                </a:r>
                <a:r>
                  <a:rPr lang="en-US" altLang="en-US" dirty="0">
                    <a:solidFill>
                      <a:srgbClr val="000000"/>
                    </a:solidFill>
                    <a:latin typeface="Symbol" panose="05050102010706020507" pitchFamily="18" charset="2"/>
                  </a:rPr>
                  <a:t>D</a:t>
                </a:r>
                <a:r>
                  <a:rPr lang="en-US" altLang="en-US" dirty="0">
                    <a:solidFill>
                      <a:srgbClr val="FF0000"/>
                    </a:solidFill>
                    <a:latin typeface="+mn-lt"/>
                  </a:rPr>
                  <a:t>T*</a:t>
                </a:r>
                <a:r>
                  <a:rPr lang="en-US" altLang="en-US" dirty="0">
                    <a:solidFill>
                      <a:srgbClr val="000000"/>
                    </a:solidFill>
                    <a:latin typeface="+mn-lt"/>
                  </a:rPr>
                  <a:t>= </a:t>
                </a:r>
                <a:r>
                  <a:rPr lang="en-US" altLang="en-US" dirty="0">
                    <a:solidFill>
                      <a:srgbClr val="000000"/>
                    </a:solidFill>
                    <a:latin typeface="Symbol" panose="05050102010706020507" pitchFamily="18" charset="2"/>
                  </a:rPr>
                  <a:t>D</a:t>
                </a:r>
                <a:r>
                  <a:rPr lang="en-US" altLang="en-US" dirty="0">
                    <a:solidFill>
                      <a:srgbClr val="000000"/>
                    </a:solidFill>
                    <a:latin typeface="+mn-lt"/>
                  </a:rPr>
                  <a:t>(</a:t>
                </a:r>
                <a14:m>
                  <m:oMath xmlns:m="http://schemas.openxmlformats.org/officeDocument/2006/math">
                    <m:r>
                      <a:rPr lang="en-US" altLang="en-US" b="0" i="1" smtClean="0">
                        <a:solidFill>
                          <a:srgbClr val="FF0000"/>
                        </a:solidFill>
                        <a:latin typeface="Cambria Math" panose="02040503050406030204" pitchFamily="18" charset="0"/>
                      </a:rPr>
                      <m:t>𝑇</m:t>
                    </m:r>
                    <m:r>
                      <a:rPr lang="en-US" altLang="en-US" b="0" i="1" smtClean="0">
                        <a:solidFill>
                          <a:srgbClr val="FF0000"/>
                        </a:solidFill>
                        <a:latin typeface="Cambria Math" panose="02040503050406030204" pitchFamily="18" charset="0"/>
                      </a:rPr>
                      <m:t>−</m:t>
                    </m:r>
                    <m:acc>
                      <m:accPr>
                        <m:chr m:val="̅"/>
                        <m:ctrlPr>
                          <a:rPr lang="en-US" altLang="en-US" i="1" smtClean="0">
                            <a:solidFill>
                              <a:srgbClr val="FF0000"/>
                            </a:solidFill>
                            <a:latin typeface="Cambria Math" panose="02040503050406030204" pitchFamily="18" charset="0"/>
                          </a:rPr>
                        </m:ctrlPr>
                      </m:accPr>
                      <m:e>
                        <m:r>
                          <a:rPr lang="en-US" altLang="en-US" b="0" i="1" smtClean="0">
                            <a:solidFill>
                              <a:srgbClr val="FF0000"/>
                            </a:solidFill>
                            <a:latin typeface="Cambria Math" panose="02040503050406030204" pitchFamily="18" charset="0"/>
                          </a:rPr>
                          <m:t>𝑇</m:t>
                        </m:r>
                      </m:e>
                    </m:acc>
                  </m:oMath>
                </a14:m>
                <a:r>
                  <a:rPr lang="en-US" altLang="en-US" dirty="0">
                    <a:solidFill>
                      <a:srgbClr val="000000"/>
                    </a:solidFill>
                    <a:latin typeface="+mn-lt"/>
                  </a:rPr>
                  <a:t>)</a:t>
                </a:r>
                <a:endParaRPr lang="en-US" altLang="en-US" dirty="0">
                  <a:solidFill>
                    <a:srgbClr val="0066FF"/>
                  </a:solidFill>
                  <a:latin typeface="+mn-lt"/>
                  <a:sym typeface="Wingdings" pitchFamily="2" charset="2"/>
                </a:endParaRPr>
              </a:p>
            </p:txBody>
          </p:sp>
        </mc:Choice>
        <mc:Fallback xmlns="">
          <p:sp>
            <p:nvSpPr>
              <p:cNvPr id="5" name="Text Box 8">
                <a:extLst>
                  <a:ext uri="{FF2B5EF4-FFF2-40B4-BE49-F238E27FC236}">
                    <a16:creationId xmlns:a16="http://schemas.microsoft.com/office/drawing/2014/main" id="{968AAFA0-3BB0-1D8E-A6B9-003B6DD88569}"/>
                  </a:ext>
                </a:extLst>
              </p:cNvPr>
              <p:cNvSpPr txBox="1">
                <a:spLocks noRot="1" noChangeAspect="1" noMove="1" noResize="1" noEditPoints="1" noAdjustHandles="1" noChangeArrowheads="1" noChangeShapeType="1" noTextEdit="1"/>
              </p:cNvSpPr>
              <p:nvPr/>
            </p:nvSpPr>
            <p:spPr bwMode="auto">
              <a:xfrm>
                <a:off x="643674" y="284489"/>
                <a:ext cx="8051439" cy="922128"/>
              </a:xfrm>
              <a:prstGeom prst="rect">
                <a:avLst/>
              </a:prstGeom>
              <a:blipFill>
                <a:blip r:embed="rId4"/>
                <a:stretch>
                  <a:fillRect l="-605" t="-3922" r="-76" b="-9150"/>
                </a:stretch>
              </a:blip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txBody>
              <a:bodyPr/>
              <a:lstStyle/>
              <a:p>
                <a:r>
                  <a:rPr lang="en-US">
                    <a:noFill/>
                  </a:rPr>
                  <a:t> </a:t>
                </a:r>
              </a:p>
            </p:txBody>
          </p:sp>
        </mc:Fallback>
      </mc:AlternateContent>
      <p:pic>
        <p:nvPicPr>
          <p:cNvPr id="7" name="Picture 14">
            <a:extLst>
              <a:ext uri="{FF2B5EF4-FFF2-40B4-BE49-F238E27FC236}">
                <a16:creationId xmlns:a16="http://schemas.microsoft.com/office/drawing/2014/main" id="{290824EB-3102-C102-F762-BC93645083CB}"/>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b="49680"/>
          <a:stretch/>
        </p:blipFill>
        <p:spPr bwMode="auto">
          <a:xfrm>
            <a:off x="1613928" y="2098197"/>
            <a:ext cx="5263612" cy="1562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5">
            <a:extLst>
              <a:ext uri="{FF2B5EF4-FFF2-40B4-BE49-F238E27FC236}">
                <a16:creationId xmlns:a16="http://schemas.microsoft.com/office/drawing/2014/main" id="{1B690A44-08E4-AF1A-6907-2E54B2F7977D}"/>
              </a:ext>
            </a:extLst>
          </p:cNvPr>
          <p:cNvSpPr txBox="1">
            <a:spLocks noChangeArrowheads="1"/>
          </p:cNvSpPr>
          <p:nvPr/>
        </p:nvSpPr>
        <p:spPr bwMode="auto">
          <a:xfrm>
            <a:off x="1858109" y="3128124"/>
            <a:ext cx="1277914"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altLang="en-US" sz="1600" dirty="0">
                <a:solidFill>
                  <a:srgbClr val="FF0000"/>
                </a:solidFill>
              </a:rPr>
              <a:t>300 </a:t>
            </a:r>
            <a:r>
              <a:rPr lang="en-US" altLang="en-US" sz="1600" dirty="0" err="1">
                <a:solidFill>
                  <a:srgbClr val="FF0000"/>
                </a:solidFill>
              </a:rPr>
              <a:t>hPa</a:t>
            </a:r>
            <a:r>
              <a:rPr lang="en-US" altLang="en-US" sz="1600" dirty="0">
                <a:solidFill>
                  <a:srgbClr val="FF0000"/>
                </a:solidFill>
              </a:rPr>
              <a:t> </a:t>
            </a:r>
            <a:r>
              <a:rPr lang="en-US" altLang="en-US" sz="1600" dirty="0">
                <a:solidFill>
                  <a:srgbClr val="FF0000"/>
                </a:solidFill>
                <a:latin typeface="Symbol" panose="05050102010706020507" pitchFamily="18" charset="2"/>
              </a:rPr>
              <a:t>D</a:t>
            </a:r>
            <a:r>
              <a:rPr lang="en-US" altLang="en-US" sz="1600" dirty="0">
                <a:solidFill>
                  <a:srgbClr val="FF0000"/>
                </a:solidFill>
              </a:rPr>
              <a:t>T</a:t>
            </a:r>
          </a:p>
        </p:txBody>
      </p:sp>
    </p:spTree>
    <p:extLst>
      <p:ext uri="{BB962C8B-B14F-4D97-AF65-F5344CB8AC3E}">
        <p14:creationId xmlns:p14="http://schemas.microsoft.com/office/powerpoint/2010/main" val="34885508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Content Placeholder 3" descr="TC_tracks_Obs_1996_2005.pdf"/>
          <p:cNvPicPr>
            <a:picLocks noGrp="1" noChangeAspect="1"/>
          </p:cNvPicPr>
          <p:nvPr>
            <p:ph idx="1"/>
          </p:nvPr>
        </p:nvPicPr>
        <p:blipFill>
          <a:blip r:embed="rId2">
            <a:extLst>
              <a:ext uri="{28A0092B-C50C-407E-A947-70E740481C1C}">
                <a14:useLocalDpi xmlns:a14="http://schemas.microsoft.com/office/drawing/2010/main" val="0"/>
              </a:ext>
            </a:extLst>
          </a:blip>
          <a:srcRect l="-1294" t="-2415" r="1576" b="2415"/>
          <a:stretch>
            <a:fillRect/>
          </a:stretch>
        </p:blipFill>
        <p:spPr>
          <a:xfrm>
            <a:off x="11113" y="533400"/>
            <a:ext cx="5856287" cy="2890838"/>
          </a:xfrm>
        </p:spPr>
      </p:pic>
      <p:sp>
        <p:nvSpPr>
          <p:cNvPr id="15363" name="Rectangle 8"/>
          <p:cNvSpPr>
            <a:spLocks noChangeArrowheads="1"/>
          </p:cNvSpPr>
          <p:nvPr/>
        </p:nvSpPr>
        <p:spPr bwMode="auto">
          <a:xfrm>
            <a:off x="884238" y="2825750"/>
            <a:ext cx="17748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sv-SE" altLang="en-US">
                <a:solidFill>
                  <a:prstClr val="black"/>
                </a:solidFill>
              </a:rPr>
              <a:t>Obs 1996-2005</a:t>
            </a:r>
            <a:endParaRPr lang="en-US" altLang="en-US">
              <a:solidFill>
                <a:prstClr val="black"/>
              </a:solidFill>
            </a:endParaRPr>
          </a:p>
        </p:txBody>
      </p:sp>
      <p:grpSp>
        <p:nvGrpSpPr>
          <p:cNvPr id="10" name="Group 9"/>
          <p:cNvGrpSpPr>
            <a:grpSpLocks/>
          </p:cNvGrpSpPr>
          <p:nvPr/>
        </p:nvGrpSpPr>
        <p:grpSpPr bwMode="auto">
          <a:xfrm>
            <a:off x="152400" y="612775"/>
            <a:ext cx="5751513" cy="2890838"/>
            <a:chOff x="152400" y="612333"/>
            <a:chExt cx="5751513" cy="2890838"/>
          </a:xfrm>
        </p:grpSpPr>
        <p:pic>
          <p:nvPicPr>
            <p:cNvPr id="15373" name="Content Placeholder 3" descr="TC_tracks_HiRAM_2086_2095.pdf"/>
            <p:cNvPicPr>
              <a:picLocks noChangeAspect="1"/>
            </p:cNvPicPr>
            <p:nvPr/>
          </p:nvPicPr>
          <p:blipFill>
            <a:blip r:embed="rId3">
              <a:extLst>
                <a:ext uri="{28A0092B-C50C-407E-A947-70E740481C1C}">
                  <a14:useLocalDpi xmlns:a14="http://schemas.microsoft.com/office/drawing/2010/main" val="0"/>
                </a:ext>
              </a:extLst>
            </a:blip>
            <a:srcRect l="1073" r="1003"/>
            <a:stretch>
              <a:fillRect/>
            </a:stretch>
          </p:blipFill>
          <p:spPr bwMode="auto">
            <a:xfrm>
              <a:off x="152400" y="612333"/>
              <a:ext cx="5751513" cy="289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4" name="TextBox 7"/>
            <p:cNvSpPr txBox="1">
              <a:spLocks noChangeArrowheads="1"/>
            </p:cNvSpPr>
            <p:nvPr/>
          </p:nvSpPr>
          <p:spPr bwMode="auto">
            <a:xfrm>
              <a:off x="1037287" y="2817371"/>
              <a:ext cx="34810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dirty="0">
                  <a:solidFill>
                    <a:prstClr val="black"/>
                  </a:solidFill>
                  <a:latin typeface="+mn-lt"/>
                </a:rPr>
                <a:t>Model RCP8.5 </a:t>
              </a:r>
              <a:r>
                <a:rPr lang="en-US" altLang="en-US" dirty="0">
                  <a:solidFill>
                    <a:srgbClr val="FF0000"/>
                  </a:solidFill>
                  <a:latin typeface="+mn-lt"/>
                </a:rPr>
                <a:t>Projection (2086-95)</a:t>
              </a:r>
            </a:p>
          </p:txBody>
        </p:sp>
        <p:sp>
          <p:nvSpPr>
            <p:cNvPr id="15375" name="TextBox 12"/>
            <p:cNvSpPr txBox="1">
              <a:spLocks noChangeArrowheads="1"/>
            </p:cNvSpPr>
            <p:nvPr/>
          </p:nvSpPr>
          <p:spPr bwMode="auto">
            <a:xfrm>
              <a:off x="4077919" y="2281239"/>
              <a:ext cx="3834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z="1400">
                  <a:solidFill>
                    <a:prstClr val="black"/>
                  </a:solidFill>
                </a:rPr>
                <a:t>27</a:t>
              </a:r>
            </a:p>
          </p:txBody>
        </p:sp>
        <p:sp>
          <p:nvSpPr>
            <p:cNvPr id="15376" name="TextBox 13"/>
            <p:cNvSpPr txBox="1">
              <a:spLocks noChangeArrowheads="1"/>
            </p:cNvSpPr>
            <p:nvPr/>
          </p:nvSpPr>
          <p:spPr bwMode="auto">
            <a:xfrm>
              <a:off x="3751553" y="1973461"/>
              <a:ext cx="3834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z="1400">
                  <a:solidFill>
                    <a:prstClr val="black"/>
                  </a:solidFill>
                </a:rPr>
                <a:t>31</a:t>
              </a:r>
            </a:p>
          </p:txBody>
        </p:sp>
      </p:grpSp>
      <p:pic>
        <p:nvPicPr>
          <p:cNvPr id="15371" name="Content Placeholder 3" descr="TC_tracks_HiRAM_1996_2005.pdf"/>
          <p:cNvPicPr>
            <a:picLocks noChangeAspect="1"/>
          </p:cNvPicPr>
          <p:nvPr/>
        </p:nvPicPr>
        <p:blipFill rotWithShape="1">
          <a:blip r:embed="rId4">
            <a:extLst>
              <a:ext uri="{28A0092B-C50C-407E-A947-70E740481C1C}">
                <a14:useLocalDpi xmlns:a14="http://schemas.microsoft.com/office/drawing/2010/main" val="0"/>
              </a:ext>
            </a:extLst>
          </a:blip>
          <a:srcRect l="5183" r="662" b="5107"/>
          <a:stretch/>
        </p:blipFill>
        <p:spPr bwMode="auto">
          <a:xfrm>
            <a:off x="392113" y="3352800"/>
            <a:ext cx="553008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2" name="TextBox 2"/>
          <p:cNvSpPr txBox="1">
            <a:spLocks noChangeArrowheads="1"/>
          </p:cNvSpPr>
          <p:nvPr/>
        </p:nvSpPr>
        <p:spPr bwMode="auto">
          <a:xfrm>
            <a:off x="1893009" y="5573713"/>
            <a:ext cx="32319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dirty="0">
                <a:solidFill>
                  <a:prstClr val="black"/>
                </a:solidFill>
                <a:latin typeface="+mn-lt"/>
              </a:rPr>
              <a:t>GFDL </a:t>
            </a:r>
            <a:r>
              <a:rPr lang="en-US" altLang="en-US" dirty="0" err="1">
                <a:solidFill>
                  <a:prstClr val="black"/>
                </a:solidFill>
                <a:latin typeface="+mn-lt"/>
              </a:rPr>
              <a:t>HiRAM</a:t>
            </a:r>
            <a:r>
              <a:rPr lang="en-US" altLang="en-US" dirty="0">
                <a:solidFill>
                  <a:prstClr val="black"/>
                </a:solidFill>
                <a:latin typeface="+mn-lt"/>
              </a:rPr>
              <a:t> model (1996-2005)</a:t>
            </a:r>
          </a:p>
        </p:txBody>
      </p:sp>
      <p:sp>
        <p:nvSpPr>
          <p:cNvPr id="15366" name="TextBox 6"/>
          <p:cNvSpPr txBox="1">
            <a:spLocks noChangeArrowheads="1"/>
          </p:cNvSpPr>
          <p:nvPr/>
        </p:nvSpPr>
        <p:spPr bwMode="auto">
          <a:xfrm>
            <a:off x="1293813" y="6350000"/>
            <a:ext cx="40401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dirty="0">
                <a:solidFill>
                  <a:prstClr val="black"/>
                </a:solidFill>
              </a:rPr>
              <a:t>SST &amp; tropical cyclone genesis/tracks</a:t>
            </a:r>
          </a:p>
        </p:txBody>
      </p:sp>
      <p:sp>
        <p:nvSpPr>
          <p:cNvPr id="15367" name="TextBox 7"/>
          <p:cNvSpPr txBox="1">
            <a:spLocks noChangeArrowheads="1"/>
          </p:cNvSpPr>
          <p:nvPr/>
        </p:nvSpPr>
        <p:spPr bwMode="auto">
          <a:xfrm>
            <a:off x="392113" y="138113"/>
            <a:ext cx="61515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z="2000" b="1">
                <a:solidFill>
                  <a:prstClr val="black"/>
                </a:solidFill>
              </a:rPr>
              <a:t>Dynamic SST threshold for tropical cyclogenesis</a:t>
            </a:r>
          </a:p>
        </p:txBody>
      </p:sp>
      <p:sp>
        <p:nvSpPr>
          <p:cNvPr id="15368" name="TextBox 8"/>
          <p:cNvSpPr txBox="1">
            <a:spLocks noChangeArrowheads="1"/>
          </p:cNvSpPr>
          <p:nvPr/>
        </p:nvSpPr>
        <p:spPr bwMode="auto">
          <a:xfrm>
            <a:off x="5856287" y="1660287"/>
            <a:ext cx="3276600" cy="3200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ts val="1200"/>
              </a:spcAft>
              <a:buFont typeface="Arial" pitchFamily="34" charset="0"/>
              <a:buChar char="•"/>
            </a:pPr>
            <a:r>
              <a:rPr lang="en-US" altLang="en-US" dirty="0">
                <a:solidFill>
                  <a:prstClr val="black"/>
                </a:solidFill>
                <a:latin typeface="+mn-lt"/>
              </a:rPr>
              <a:t>Current TC genesis confined to SST&gt;27</a:t>
            </a:r>
            <a:r>
              <a:rPr lang="en-US" altLang="en-US" baseline="30000" dirty="0">
                <a:solidFill>
                  <a:prstClr val="black"/>
                </a:solidFill>
                <a:latin typeface="+mn-lt"/>
              </a:rPr>
              <a:t>o</a:t>
            </a:r>
            <a:r>
              <a:rPr lang="en-US" altLang="en-US" dirty="0">
                <a:solidFill>
                  <a:prstClr val="black"/>
                </a:solidFill>
                <a:latin typeface="+mn-lt"/>
              </a:rPr>
              <a:t>C.</a:t>
            </a:r>
          </a:p>
          <a:p>
            <a:pPr eaLnBrk="1" fontAlgn="base" hangingPunct="1">
              <a:spcBef>
                <a:spcPct val="0"/>
              </a:spcBef>
              <a:spcAft>
                <a:spcPts val="1200"/>
              </a:spcAft>
              <a:buFont typeface="Arial" pitchFamily="34" charset="0"/>
              <a:buChar char="•"/>
            </a:pPr>
            <a:r>
              <a:rPr lang="en-US" altLang="en-US" dirty="0">
                <a:solidFill>
                  <a:prstClr val="black"/>
                </a:solidFill>
                <a:latin typeface="+mn-lt"/>
              </a:rPr>
              <a:t>The SST threshold increases with the tropical mean.</a:t>
            </a:r>
          </a:p>
          <a:p>
            <a:pPr eaLnBrk="1" fontAlgn="base" hangingPunct="1">
              <a:spcBef>
                <a:spcPct val="0"/>
              </a:spcBef>
              <a:spcAft>
                <a:spcPts val="1200"/>
              </a:spcAft>
              <a:buFont typeface="Arial" pitchFamily="34" charset="0"/>
              <a:buChar char="•"/>
            </a:pPr>
            <a:r>
              <a:rPr lang="en-US" altLang="en-US" dirty="0">
                <a:latin typeface="+mn-lt"/>
              </a:rPr>
              <a:t>Convective instability              = </a:t>
            </a:r>
            <a:r>
              <a:rPr lang="en-US" altLang="en-US" dirty="0">
                <a:solidFill>
                  <a:srgbClr val="FF0000"/>
                </a:solidFill>
                <a:latin typeface="+mn-lt"/>
              </a:rPr>
              <a:t>local</a:t>
            </a:r>
            <a:r>
              <a:rPr lang="en-US" altLang="en-US" dirty="0">
                <a:latin typeface="+mn-lt"/>
              </a:rPr>
              <a:t> – </a:t>
            </a:r>
            <a:r>
              <a:rPr lang="en-US" altLang="en-US" dirty="0">
                <a:solidFill>
                  <a:srgbClr val="00B050"/>
                </a:solidFill>
                <a:latin typeface="+mn-lt"/>
              </a:rPr>
              <a:t>tropical mean </a:t>
            </a:r>
            <a:r>
              <a:rPr lang="en-US" altLang="en-US" dirty="0">
                <a:latin typeface="+mn-lt"/>
              </a:rPr>
              <a:t>SST</a:t>
            </a:r>
          </a:p>
          <a:p>
            <a:pPr eaLnBrk="1" fontAlgn="base" hangingPunct="1">
              <a:spcBef>
                <a:spcPct val="0"/>
              </a:spcBef>
              <a:spcAft>
                <a:spcPts val="1200"/>
              </a:spcAft>
              <a:buFont typeface="Arial" pitchFamily="34" charset="0"/>
              <a:buChar char="•"/>
            </a:pPr>
            <a:r>
              <a:rPr lang="en-US" altLang="en-US" dirty="0">
                <a:solidFill>
                  <a:prstClr val="black"/>
                </a:solidFill>
                <a:latin typeface="+mn-lt"/>
              </a:rPr>
              <a:t>Global counts decrease.</a:t>
            </a:r>
          </a:p>
          <a:p>
            <a:pPr eaLnBrk="1" fontAlgn="base" hangingPunct="1">
              <a:spcBef>
                <a:spcPct val="0"/>
              </a:spcBef>
              <a:spcAft>
                <a:spcPts val="1200"/>
              </a:spcAft>
              <a:buFont typeface="Arial" pitchFamily="34" charset="0"/>
              <a:buChar char="•"/>
            </a:pPr>
            <a:r>
              <a:rPr lang="en-US" altLang="en-US" dirty="0">
                <a:solidFill>
                  <a:prstClr val="black"/>
                </a:solidFill>
                <a:latin typeface="+mn-lt"/>
              </a:rPr>
              <a:t>Regional count change follows SST pattern. </a:t>
            </a:r>
          </a:p>
        </p:txBody>
      </p:sp>
      <p:sp>
        <p:nvSpPr>
          <p:cNvPr id="15369" name="TextBox 4"/>
          <p:cNvSpPr txBox="1">
            <a:spLocks noChangeArrowheads="1"/>
          </p:cNvSpPr>
          <p:nvPr/>
        </p:nvSpPr>
        <p:spPr bwMode="auto">
          <a:xfrm>
            <a:off x="3886200" y="4872038"/>
            <a:ext cx="3841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z="1400">
                <a:solidFill>
                  <a:prstClr val="black"/>
                </a:solidFill>
              </a:rPr>
              <a:t>27</a:t>
            </a:r>
          </a:p>
        </p:txBody>
      </p:sp>
      <p:sp>
        <p:nvSpPr>
          <p:cNvPr id="15370" name="TextBox 1"/>
          <p:cNvSpPr txBox="1">
            <a:spLocks noChangeArrowheads="1"/>
          </p:cNvSpPr>
          <p:nvPr/>
        </p:nvSpPr>
        <p:spPr bwMode="auto">
          <a:xfrm>
            <a:off x="6353175" y="6096000"/>
            <a:ext cx="1793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z="1400">
                <a:solidFill>
                  <a:prstClr val="black"/>
                </a:solidFill>
              </a:rPr>
              <a:t>Courtesy of Wei Mei</a:t>
            </a:r>
          </a:p>
        </p:txBody>
      </p:sp>
      <p:sp>
        <p:nvSpPr>
          <p:cNvPr id="2" name="Rectangle 1">
            <a:extLst>
              <a:ext uri="{FF2B5EF4-FFF2-40B4-BE49-F238E27FC236}">
                <a16:creationId xmlns:a16="http://schemas.microsoft.com/office/drawing/2014/main" id="{F434DD87-DF31-4724-A6D4-5CC661BCD045}"/>
              </a:ext>
            </a:extLst>
          </p:cNvPr>
          <p:cNvSpPr/>
          <p:nvPr/>
        </p:nvSpPr>
        <p:spPr>
          <a:xfrm>
            <a:off x="5917261" y="719703"/>
            <a:ext cx="3135313" cy="646331"/>
          </a:xfrm>
          <a:prstGeom prst="rect">
            <a:avLst/>
          </a:prstGeom>
        </p:spPr>
        <p:txBody>
          <a:bodyPr wrap="square">
            <a:spAutoFit/>
          </a:bodyPr>
          <a:lstStyle/>
          <a:p>
            <a:r>
              <a:rPr lang="en-US" dirty="0">
                <a:solidFill>
                  <a:srgbClr val="C00000"/>
                </a:solidFill>
                <a:latin typeface="Segoe Print" panose="02000600000000000000" pitchFamily="2" charset="0"/>
              </a:rPr>
              <a:t>Will TC genesis expand all the way to NYC?</a:t>
            </a:r>
          </a:p>
        </p:txBody>
      </p:sp>
    </p:spTree>
    <p:extLst>
      <p:ext uri="{BB962C8B-B14F-4D97-AF65-F5344CB8AC3E}">
        <p14:creationId xmlns:p14="http://schemas.microsoft.com/office/powerpoint/2010/main" val="24611321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22" presetClass="entr" presetSubtype="1" fill="hold" grpId="0" nodeType="withEffect">
                                  <p:stCondLst>
                                    <p:cond delay="0"/>
                                  </p:stCondLst>
                                  <p:childTnLst>
                                    <p:set>
                                      <p:cBhvr>
                                        <p:cTn id="8" dur="1" fill="hold">
                                          <p:stCondLst>
                                            <p:cond delay="0"/>
                                          </p:stCondLst>
                                        </p:cTn>
                                        <p:tgtEl>
                                          <p:spTgt spid="15368"/>
                                        </p:tgtEl>
                                        <p:attrNameLst>
                                          <p:attrName>style.visibility</p:attrName>
                                        </p:attrNameLst>
                                      </p:cBhvr>
                                      <p:to>
                                        <p:strVal val="visible"/>
                                      </p:to>
                                    </p:set>
                                    <p:animEffect transition="in" filter="wipe(up)">
                                      <p:cBhvr>
                                        <p:cTn id="9" dur="500"/>
                                        <p:tgtEl>
                                          <p:spTgt spid="153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8" grpId="0"/>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8" name="直接连接符 7"/>
          <p:cNvCxnSpPr/>
          <p:nvPr/>
        </p:nvCxnSpPr>
        <p:spPr>
          <a:xfrm>
            <a:off x="251520" y="762000"/>
            <a:ext cx="86400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TextBox 9"/>
              <p:cNvSpPr txBox="1"/>
              <p:nvPr/>
            </p:nvSpPr>
            <p:spPr>
              <a:xfrm>
                <a:off x="4828811" y="3457318"/>
                <a:ext cx="4238989" cy="193899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altLang="zh-CN" sz="2000" b="0" i="0" u="none" strike="noStrike" kern="1200" cap="none" spc="0" normalizeH="0" baseline="0" noProof="0" dirty="0">
                  <a:ln>
                    <a:noFill/>
                  </a:ln>
                  <a:effectLst/>
                  <a:uLnTx/>
                  <a:uFillTx/>
                  <a:latin typeface="Calibri"/>
                  <a:ea typeface="华文行楷" panose="02010800040101010101" pitchFamily="2" charset="-122"/>
                  <a:cs typeface="+mn-cs"/>
                </a:endParaRPr>
              </a:p>
              <a:p>
                <a:pPr marL="342900" lvl="0" indent="-342900">
                  <a:buFont typeface="Arial" panose="020B0604020202020204" pitchFamily="34" charset="0"/>
                  <a:buChar char="•"/>
                  <a:defRPr/>
                </a:pPr>
                <a:r>
                  <a:rPr lang="en-US" altLang="zh-CN" sz="2000" dirty="0">
                    <a:solidFill>
                      <a:srgbClr val="C00000"/>
                    </a:solidFill>
                    <a:latin typeface="Calibri"/>
                    <a:ea typeface="华文行楷" panose="02010800040101010101" pitchFamily="2" charset="-122"/>
                  </a:rPr>
                  <a:t>Thermodynamic</a:t>
                </a:r>
                <a:r>
                  <a:rPr lang="en-US" altLang="zh-CN" sz="2000" dirty="0">
                    <a:latin typeface="Calibri"/>
                    <a:ea typeface="华文行楷" panose="02010800040101010101" pitchFamily="2" charset="-122"/>
                  </a:rPr>
                  <a:t> response is robust (</a:t>
                </a:r>
                <a14:m>
                  <m:oMath xmlns:m="http://schemas.openxmlformats.org/officeDocument/2006/math">
                    <m:acc>
                      <m:accPr>
                        <m:chr m:val="̅"/>
                        <m:ctrlPr>
                          <a:rPr lang="en-US" sz="2000" i="1">
                            <a:latin typeface="Cambria Math" panose="02040503050406030204" pitchFamily="18" charset="0"/>
                            <a:ea typeface="Cambria Math"/>
                          </a:rPr>
                        </m:ctrlPr>
                      </m:accPr>
                      <m:e>
                        <m:r>
                          <a:rPr lang="en-US" sz="2000" i="1">
                            <a:latin typeface="Cambria Math" panose="02040503050406030204" pitchFamily="18" charset="0"/>
                            <a:ea typeface="Cambria Math" panose="02040503050406030204" pitchFamily="18" charset="0"/>
                          </a:rPr>
                          <m:t>𝜔</m:t>
                        </m:r>
                      </m:e>
                    </m:acc>
                  </m:oMath>
                </a14:m>
                <a:r>
                  <a:rPr kumimoji="0" lang="en-US" altLang="zh-CN" sz="2000" b="0" i="0" u="none" strike="noStrike" kern="1200" cap="none" spc="0" normalizeH="0" baseline="0" noProof="0" dirty="0">
                    <a:ln>
                      <a:noFill/>
                    </a:ln>
                    <a:effectLst/>
                    <a:uLnTx/>
                    <a:uFillTx/>
                    <a:latin typeface="Calibri"/>
                    <a:ea typeface="华文行楷" panose="02010800040101010101" pitchFamily="2" charset="-122"/>
                    <a:cs typeface="+mn-cs"/>
                  </a:rPr>
                  <a:t> is similar among models)</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srgbClr val="0070C0"/>
                    </a:solidFill>
                    <a:effectLst/>
                    <a:uLnTx/>
                    <a:uFillTx/>
                    <a:latin typeface="Calibri"/>
                    <a:ea typeface="华文行楷" panose="02010800040101010101" pitchFamily="2" charset="-122"/>
                    <a:cs typeface="+mn-cs"/>
                  </a:rPr>
                  <a:t>Dynamic</a:t>
                </a:r>
                <a:r>
                  <a:rPr kumimoji="0" lang="en-US" altLang="zh-CN" sz="2000" b="0" i="0" u="none" strike="noStrike" kern="1200" cap="none" spc="0" normalizeH="0" baseline="0" noProof="0" dirty="0">
                    <a:ln>
                      <a:noFill/>
                    </a:ln>
                    <a:effectLst/>
                    <a:uLnTx/>
                    <a:uFillTx/>
                    <a:latin typeface="Calibri"/>
                    <a:ea typeface="华文行楷" panose="02010800040101010101" pitchFamily="2" charset="-122"/>
                    <a:cs typeface="+mn-cs"/>
                  </a:rPr>
                  <a:t>/circulation uncertainty </a:t>
                </a:r>
                <a:r>
                  <a:rPr kumimoji="0" lang="en-US" altLang="zh-CN" sz="2000" b="0" i="0" u="none" strike="noStrike" kern="1200" cap="none" spc="0" normalizeH="0" baseline="0" noProof="0" dirty="0">
                    <a:ln>
                      <a:noFill/>
                    </a:ln>
                    <a:effectLst/>
                    <a:uLnTx/>
                    <a:uFillTx/>
                    <a:latin typeface="Calibri"/>
                    <a:ea typeface="华文楷体" panose="02010600040101010101" pitchFamily="2" charset="-122"/>
                    <a:cs typeface="+mn-cs"/>
                  </a:rPr>
                  <a:t>(air-sea coupling) dominates rainfall projections</a:t>
                </a:r>
                <a:endParaRPr kumimoji="0" lang="en-US" sz="2000" b="0" i="0" u="none" strike="noStrike" kern="1200" cap="none" spc="0" normalizeH="0" baseline="0" noProof="0" dirty="0">
                  <a:ln>
                    <a:noFill/>
                  </a:ln>
                  <a:effectLst/>
                  <a:uLnTx/>
                  <a:uFillTx/>
                  <a:latin typeface="Calibri"/>
                  <a:ea typeface="华文楷体" panose="02010600040101010101" pitchFamily="2" charset="-122"/>
                  <a:cs typeface="+mn-cs"/>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4828811" y="3457318"/>
                <a:ext cx="4238989" cy="1938992"/>
              </a:xfrm>
              <a:prstGeom prst="rect">
                <a:avLst/>
              </a:prstGeom>
              <a:blipFill>
                <a:blip r:embed="rId3"/>
                <a:stretch>
                  <a:fillRect l="-1293" r="-2443" b="-4717"/>
                </a:stretch>
              </a:blipFill>
            </p:spPr>
            <p:txBody>
              <a:bodyPr/>
              <a:lstStyle/>
              <a:p>
                <a:r>
                  <a:rPr lang="en-US">
                    <a:noFill/>
                  </a:rPr>
                  <a:t> </a:t>
                </a:r>
              </a:p>
            </p:txBody>
          </p:sp>
        </mc:Fallback>
      </mc:AlternateContent>
      <p:sp>
        <p:nvSpPr>
          <p:cNvPr id="12" name="Oval 11"/>
          <p:cNvSpPr/>
          <p:nvPr/>
        </p:nvSpPr>
        <p:spPr>
          <a:xfrm>
            <a:off x="7147202" y="2154337"/>
            <a:ext cx="863567" cy="643003"/>
          </a:xfrm>
          <a:prstGeom prst="ellipse">
            <a:avLst/>
          </a:prstGeom>
          <a:no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libri"/>
              <a:ea typeface="+mn-ea"/>
              <a:cs typeface="+mn-cs"/>
            </a:endParaRPr>
          </a:p>
        </p:txBody>
      </p:sp>
      <p:sp>
        <p:nvSpPr>
          <p:cNvPr id="26" name="Rectangle 25"/>
          <p:cNvSpPr/>
          <p:nvPr/>
        </p:nvSpPr>
        <p:spPr>
          <a:xfrm>
            <a:off x="814084" y="152400"/>
            <a:ext cx="792480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effectLst/>
                <a:uLnTx/>
                <a:uFillTx/>
                <a:latin typeface="Calibri"/>
                <a:ea typeface="宋体" panose="02010600030101010101" pitchFamily="2" charset="-122"/>
                <a:cs typeface="+mn-cs"/>
              </a:rPr>
              <a:t>Dynamic component dominates regional uncertainty</a:t>
            </a:r>
            <a:endParaRPr kumimoji="0" lang="en-US" sz="2800" b="0" i="0" u="none" strike="noStrike" kern="1200" cap="none" spc="0" normalizeH="0" baseline="0" noProof="0" dirty="0">
              <a:ln>
                <a:noFill/>
              </a:ln>
              <a:effectLst/>
              <a:uLnTx/>
              <a:uFillTx/>
              <a:latin typeface="Calibri"/>
              <a:cs typeface="+mn-cs"/>
            </a:endParaRPr>
          </a:p>
        </p:txBody>
      </p:sp>
      <p:pic>
        <p:nvPicPr>
          <p:cNvPr id="29" name="Picture 3" descr="Diagram&#10;&#10;Description automatically generated">
            <a:extLst>
              <a:ext uri="{FF2B5EF4-FFF2-40B4-BE49-F238E27FC236}">
                <a16:creationId xmlns:a16="http://schemas.microsoft.com/office/drawing/2014/main" id="{87C3F978-68DF-8BAF-2D48-81646A1EF835}"/>
              </a:ext>
            </a:extLst>
          </p:cNvPr>
          <p:cNvPicPr>
            <a:picLocks noChangeAspect="1"/>
          </p:cNvPicPr>
          <p:nvPr/>
        </p:nvPicPr>
        <p:blipFill rotWithShape="1">
          <a:blip r:embed="rId4"/>
          <a:srcRect l="9808" r="7381" b="5222"/>
          <a:stretch/>
        </p:blipFill>
        <p:spPr>
          <a:xfrm>
            <a:off x="152400" y="874241"/>
            <a:ext cx="4479531" cy="5888873"/>
          </a:xfrm>
          <a:prstGeom prst="rect">
            <a:avLst/>
          </a:prstGeom>
        </p:spPr>
      </p:pic>
      <p:sp>
        <p:nvSpPr>
          <p:cNvPr id="30" name="Rectangle 29">
            <a:extLst>
              <a:ext uri="{FF2B5EF4-FFF2-40B4-BE49-F238E27FC236}">
                <a16:creationId xmlns:a16="http://schemas.microsoft.com/office/drawing/2014/main" id="{95D24CB1-753E-59B4-E839-5353026C4546}"/>
              </a:ext>
            </a:extLst>
          </p:cNvPr>
          <p:cNvSpPr/>
          <p:nvPr/>
        </p:nvSpPr>
        <p:spPr>
          <a:xfrm>
            <a:off x="4972537" y="5912747"/>
            <a:ext cx="4171463" cy="954107"/>
          </a:xfrm>
          <a:prstGeom prst="rect">
            <a:avLst/>
          </a:prstGeom>
        </p:spPr>
        <p:txBody>
          <a:bodyPr wrap="square" lIns="91440" tIns="45720" rIns="91440" bIns="45720" anchor="t">
            <a:spAutoFit/>
          </a:bodyPr>
          <a:lstStyle/>
          <a:p>
            <a:r>
              <a:rPr lang="en-US" sz="1400" b="1" dirty="0">
                <a:ea typeface="+mn-lt"/>
                <a:cs typeface="+mn-lt"/>
              </a:rPr>
              <a:t>Fig. 14.9</a:t>
            </a:r>
            <a:r>
              <a:rPr lang="en-US" sz="1400" dirty="0">
                <a:ea typeface="+mn-lt"/>
                <a:cs typeface="+mn-lt"/>
              </a:rPr>
              <a:t>. Inter-model standard deviation of (a) precipitation change, (b) the thermodynamic and (c) dynamic components in CMIP6 1%CO2 run (year 101~150 mean). Adapted from Geng et al. (2022). </a:t>
            </a:r>
            <a:endParaRPr lang="en-US" dirty="0"/>
          </a:p>
        </p:txBody>
      </p:sp>
      <p:sp>
        <p:nvSpPr>
          <p:cNvPr id="31" name="Rectangle 30">
            <a:extLst>
              <a:ext uri="{FF2B5EF4-FFF2-40B4-BE49-F238E27FC236}">
                <a16:creationId xmlns:a16="http://schemas.microsoft.com/office/drawing/2014/main" id="{A526A963-E6C9-BFE4-A8BB-A0B50307BB45}"/>
              </a:ext>
            </a:extLst>
          </p:cNvPr>
          <p:cNvSpPr/>
          <p:nvPr/>
        </p:nvSpPr>
        <p:spPr>
          <a:xfrm>
            <a:off x="5783902" y="802398"/>
            <a:ext cx="336560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effectLst/>
                <a:uLnTx/>
                <a:uFillTx/>
                <a:latin typeface="Calibri"/>
                <a:ea typeface="宋体" panose="02010600030101010101" pitchFamily="2" charset="-122"/>
                <a:cs typeface="+mn-cs"/>
              </a:rPr>
              <a:t>CMIP6 ensemble spread (1%CO2)</a:t>
            </a:r>
            <a:endParaRPr kumimoji="0" lang="en-US" sz="1800" b="0" i="0" u="none" strike="noStrike" kern="1200" cap="none" spc="0" normalizeH="0" baseline="0" noProof="0" dirty="0">
              <a:ln>
                <a:noFill/>
              </a:ln>
              <a:effectLst/>
              <a:uLnTx/>
              <a:uFillTx/>
              <a:latin typeface="Calibri"/>
              <a:cs typeface="+mn-cs"/>
            </a:endParaRPr>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EC5E973E-5ECE-D3EE-6E44-3962B380D0A9}"/>
                  </a:ext>
                </a:extLst>
              </p:cNvPr>
              <p:cNvSpPr txBox="1"/>
              <p:nvPr/>
            </p:nvSpPr>
            <p:spPr>
              <a:xfrm>
                <a:off x="5285889" y="2104577"/>
                <a:ext cx="3036035" cy="588110"/>
              </a:xfrm>
              <a:prstGeom prst="rect">
                <a:avLst/>
              </a:prstGeom>
              <a:noFill/>
            </p:spPr>
            <p:txBody>
              <a:bodyPr wrap="square" rtlCol="0">
                <a:spAutoFit/>
              </a:bodyPr>
              <a:lstStyle/>
              <a:p>
                <a:pPr lvl="0">
                  <a:lnSpc>
                    <a:spcPct val="150000"/>
                  </a:lnSpc>
                  <a:defRPr/>
                </a:pPr>
                <a14:m>
                  <m:oMath xmlns:m="http://schemas.openxmlformats.org/officeDocument/2006/math">
                    <m:r>
                      <a:rPr lang="en-US" sz="2400" b="0" i="1" smtClean="0">
                        <a:latin typeface="Cambria Math" panose="02040503050406030204" pitchFamily="18" charset="0"/>
                        <a:ea typeface="Cambria Math"/>
                      </a:rPr>
                      <m:t>−</m:t>
                    </m:r>
                    <m:r>
                      <a:rPr lang="en-US" sz="2400" i="1" smtClean="0">
                        <a:latin typeface="Cambria Math"/>
                        <a:ea typeface="Cambria Math"/>
                      </a:rPr>
                      <m:t>∆</m:t>
                    </m:r>
                    <m:r>
                      <a:rPr lang="en-US" sz="2400" i="1" smtClean="0">
                        <a:latin typeface="Cambria Math"/>
                        <a:ea typeface="Cambria Math"/>
                      </a:rPr>
                      <m:t>𝑃</m:t>
                    </m:r>
                    <m:r>
                      <a:rPr lang="en-US" sz="2400" i="1">
                        <a:latin typeface="Cambria Math"/>
                        <a:ea typeface="Cambria Math"/>
                      </a:rPr>
                      <m:t>≈</m:t>
                    </m:r>
                    <m:acc>
                      <m:accPr>
                        <m:chr m:val="̅"/>
                        <m:ctrlPr>
                          <a:rPr lang="en-US" sz="2400" i="1">
                            <a:latin typeface="Cambria Math" panose="02040503050406030204" pitchFamily="18" charset="0"/>
                            <a:ea typeface="Cambria Math"/>
                          </a:rPr>
                        </m:ctrlPr>
                      </m:accPr>
                      <m:e>
                        <m:r>
                          <a:rPr lang="en-US" sz="2400" i="1">
                            <a:latin typeface="Cambria Math" panose="02040503050406030204" pitchFamily="18" charset="0"/>
                            <a:ea typeface="Cambria Math" panose="02040503050406030204" pitchFamily="18" charset="0"/>
                          </a:rPr>
                          <m:t>𝜔</m:t>
                        </m:r>
                      </m:e>
                    </m:acc>
                    <m:r>
                      <a:rPr lang="en-US" sz="2400" i="1" smtClean="0">
                        <a:solidFill>
                          <a:srgbClr val="C00000"/>
                        </a:solidFill>
                        <a:latin typeface="Cambria Math"/>
                        <a:ea typeface="Cambria Math"/>
                      </a:rPr>
                      <m:t>∆</m:t>
                    </m:r>
                    <m:r>
                      <a:rPr lang="en-US" sz="2400" b="0" i="1" smtClean="0">
                        <a:solidFill>
                          <a:srgbClr val="C00000"/>
                        </a:solidFill>
                        <a:latin typeface="Cambria Math" panose="02040503050406030204" pitchFamily="18" charset="0"/>
                        <a:ea typeface="Cambria Math"/>
                      </a:rPr>
                      <m:t>𝑞</m:t>
                    </m:r>
                  </m:oMath>
                </a14:m>
                <a:r>
                  <a:rPr kumimoji="0" lang="en-US" sz="2400" b="0" i="0" u="none" strike="noStrike" kern="1200" cap="none" spc="0" normalizeH="0" baseline="0" noProof="0" dirty="0">
                    <a:ln>
                      <a:noFill/>
                    </a:ln>
                    <a:solidFill>
                      <a:srgbClr val="C00000"/>
                    </a:solidFill>
                    <a:effectLst/>
                    <a:uLnTx/>
                    <a:uFillTx/>
                    <a:latin typeface="Calibri"/>
                    <a:ea typeface="+mn-ea"/>
                    <a:cs typeface="+mn-cs"/>
                  </a:rPr>
                  <a:t> </a:t>
                </a:r>
                <a:r>
                  <a:rPr kumimoji="0" lang="en-US" sz="2400" b="0" i="0" u="none" strike="noStrike" kern="1200" cap="none" spc="0" normalizeH="0" baseline="0" noProof="0" dirty="0">
                    <a:ln>
                      <a:noFill/>
                    </a:ln>
                    <a:solidFill>
                      <a:schemeClr val="tx1"/>
                    </a:solidFill>
                    <a:effectLst/>
                    <a:uLnTx/>
                    <a:uFillTx/>
                    <a:latin typeface="Calibri"/>
                    <a:ea typeface="+mn-ea"/>
                    <a:cs typeface="+mn-cs"/>
                  </a:rPr>
                  <a:t>+</a:t>
                </a:r>
                <a:r>
                  <a:rPr lang="en-US" sz="2400" dirty="0">
                    <a:ea typeface="Cambria Math"/>
                  </a:rPr>
                  <a:t> </a:t>
                </a:r>
                <a14:m>
                  <m:oMath xmlns:m="http://schemas.openxmlformats.org/officeDocument/2006/math">
                    <m:r>
                      <a:rPr lang="en-US" sz="2400" i="1" smtClean="0">
                        <a:solidFill>
                          <a:srgbClr val="0070C0"/>
                        </a:solidFill>
                        <a:latin typeface="Cambria Math"/>
                        <a:ea typeface="Cambria Math"/>
                      </a:rPr>
                      <m:t>∆</m:t>
                    </m:r>
                    <m:r>
                      <a:rPr lang="en-US" sz="2400" i="1">
                        <a:solidFill>
                          <a:srgbClr val="0070C0"/>
                        </a:solidFill>
                        <a:latin typeface="Cambria Math" panose="02040503050406030204" pitchFamily="18" charset="0"/>
                        <a:ea typeface="Cambria Math" panose="02040503050406030204" pitchFamily="18" charset="0"/>
                      </a:rPr>
                      <m:t>𝜔</m:t>
                    </m:r>
                    <m:acc>
                      <m:accPr>
                        <m:chr m:val="̅"/>
                        <m:ctrlPr>
                          <a:rPr lang="en-US" sz="2400" i="1">
                            <a:latin typeface="Cambria Math" panose="02040503050406030204" pitchFamily="18" charset="0"/>
                            <a:ea typeface="Cambria Math"/>
                          </a:rPr>
                        </m:ctrlPr>
                      </m:accPr>
                      <m:e>
                        <m:r>
                          <a:rPr lang="en-US" sz="2400" i="1">
                            <a:latin typeface="Cambria Math" panose="02040503050406030204" pitchFamily="18" charset="0"/>
                            <a:ea typeface="Cambria Math" panose="02040503050406030204" pitchFamily="18" charset="0"/>
                          </a:rPr>
                          <m:t>𝑞</m:t>
                        </m:r>
                      </m:e>
                    </m:acc>
                    <m:r>
                      <a:rPr lang="en-US" sz="2400" i="1">
                        <a:latin typeface="Cambria Math" panose="02040503050406030204" pitchFamily="18" charset="0"/>
                        <a:ea typeface="Cambria Math" panose="02040503050406030204" pitchFamily="18" charset="0"/>
                      </a:rPr>
                      <m:t> </m:t>
                    </m:r>
                  </m:oMath>
                </a14:m>
                <a:endParaRPr kumimoji="0" lang="en-US" sz="2400" b="0" i="0" u="none" strike="noStrike" kern="1200" cap="none" spc="0" normalizeH="0" baseline="0" noProof="0" dirty="0">
                  <a:ln>
                    <a:noFill/>
                  </a:ln>
                  <a:solidFill>
                    <a:schemeClr val="tx1"/>
                  </a:solidFill>
                  <a:effectLst/>
                  <a:uLnTx/>
                  <a:uFillTx/>
                  <a:latin typeface="Calibri"/>
                  <a:ea typeface="+mn-ea"/>
                  <a:cs typeface="+mn-cs"/>
                </a:endParaRPr>
              </a:p>
            </p:txBody>
          </p:sp>
        </mc:Choice>
        <mc:Fallback xmlns="">
          <p:sp>
            <p:nvSpPr>
              <p:cNvPr id="32" name="TextBox 31">
                <a:extLst>
                  <a:ext uri="{FF2B5EF4-FFF2-40B4-BE49-F238E27FC236}">
                    <a16:creationId xmlns:a16="http://schemas.microsoft.com/office/drawing/2014/main" id="{EC5E973E-5ECE-D3EE-6E44-3962B380D0A9}"/>
                  </a:ext>
                </a:extLst>
              </p:cNvPr>
              <p:cNvSpPr txBox="1">
                <a:spLocks noRot="1" noChangeAspect="1" noMove="1" noResize="1" noEditPoints="1" noAdjustHandles="1" noChangeArrowheads="1" noChangeShapeType="1" noTextEdit="1"/>
              </p:cNvSpPr>
              <p:nvPr/>
            </p:nvSpPr>
            <p:spPr>
              <a:xfrm>
                <a:off x="5285889" y="2104577"/>
                <a:ext cx="3036035" cy="588110"/>
              </a:xfrm>
              <a:prstGeom prst="rect">
                <a:avLst/>
              </a:prstGeom>
              <a:blipFill>
                <a:blip r:embed="rId5"/>
                <a:stretch>
                  <a:fillRect b="-22680"/>
                </a:stretch>
              </a:blipFill>
            </p:spPr>
            <p:txBody>
              <a:bodyPr/>
              <a:lstStyle/>
              <a:p>
                <a:r>
                  <a:rPr lang="en-US">
                    <a:noFill/>
                  </a:rPr>
                  <a:t> </a:t>
                </a:r>
              </a:p>
            </p:txBody>
          </p:sp>
        </mc:Fallback>
      </mc:AlternateContent>
      <p:sp>
        <p:nvSpPr>
          <p:cNvPr id="33" name="TextBox 32">
            <a:extLst>
              <a:ext uri="{FF2B5EF4-FFF2-40B4-BE49-F238E27FC236}">
                <a16:creationId xmlns:a16="http://schemas.microsoft.com/office/drawing/2014/main" id="{B8F5DAC2-9872-1084-7343-AD6E0B2FF15C}"/>
              </a:ext>
            </a:extLst>
          </p:cNvPr>
          <p:cNvSpPr txBox="1"/>
          <p:nvPr/>
        </p:nvSpPr>
        <p:spPr>
          <a:xfrm rot="19281093">
            <a:off x="5639306" y="2815670"/>
            <a:ext cx="1274320" cy="369332"/>
          </a:xfrm>
          <a:prstGeom prst="rect">
            <a:avLst/>
          </a:prstGeom>
          <a:noFill/>
        </p:spPr>
        <p:txBody>
          <a:bodyPr wrap="square">
            <a:spAutoFit/>
          </a:bodyPr>
          <a:lstStyle/>
          <a:p>
            <a:r>
              <a:rPr lang="en-US" sz="1800" dirty="0" err="1">
                <a:solidFill>
                  <a:srgbClr val="C00000"/>
                </a:solidFill>
                <a:ea typeface="+mn-lt"/>
                <a:cs typeface="+mn-lt"/>
              </a:rPr>
              <a:t>thermo</a:t>
            </a:r>
            <a:r>
              <a:rPr lang="en-US" sz="1800" dirty="0" err="1">
                <a:ea typeface="+mn-lt"/>
                <a:cs typeface="+mn-lt"/>
              </a:rPr>
              <a:t>dyn</a:t>
            </a:r>
            <a:endParaRPr lang="en-US" dirty="0"/>
          </a:p>
        </p:txBody>
      </p:sp>
      <p:sp>
        <p:nvSpPr>
          <p:cNvPr id="34" name="TextBox 33">
            <a:extLst>
              <a:ext uri="{FF2B5EF4-FFF2-40B4-BE49-F238E27FC236}">
                <a16:creationId xmlns:a16="http://schemas.microsoft.com/office/drawing/2014/main" id="{D6687AC8-7F1D-2E49-FD6C-44E6AFFDA85E}"/>
              </a:ext>
            </a:extLst>
          </p:cNvPr>
          <p:cNvSpPr txBox="1"/>
          <p:nvPr/>
        </p:nvSpPr>
        <p:spPr>
          <a:xfrm rot="19281093">
            <a:off x="6665889" y="2815670"/>
            <a:ext cx="1001565" cy="369332"/>
          </a:xfrm>
          <a:prstGeom prst="rect">
            <a:avLst/>
          </a:prstGeom>
          <a:noFill/>
        </p:spPr>
        <p:txBody>
          <a:bodyPr wrap="square">
            <a:spAutoFit/>
          </a:bodyPr>
          <a:lstStyle/>
          <a:p>
            <a:r>
              <a:rPr lang="en-US" sz="1800" dirty="0">
                <a:solidFill>
                  <a:srgbClr val="0070C0"/>
                </a:solidFill>
                <a:ea typeface="+mn-lt"/>
                <a:cs typeface="+mn-lt"/>
              </a:rPr>
              <a:t>dynamic</a:t>
            </a:r>
            <a:endParaRPr lang="en-US" dirty="0">
              <a:solidFill>
                <a:srgbClr val="0070C0"/>
              </a:solidFill>
            </a:endParaRPr>
          </a:p>
        </p:txBody>
      </p:sp>
    </p:spTree>
    <p:extLst>
      <p:ext uri="{BB962C8B-B14F-4D97-AF65-F5344CB8AC3E}">
        <p14:creationId xmlns:p14="http://schemas.microsoft.com/office/powerpoint/2010/main" val="2827524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 name="Picture 3" descr="Chart, line chart&#10;&#10;Description automatically generated">
            <a:extLst>
              <a:ext uri="{FF2B5EF4-FFF2-40B4-BE49-F238E27FC236}">
                <a16:creationId xmlns:a16="http://schemas.microsoft.com/office/drawing/2014/main" id="{F8BF8B39-81AD-3FA5-2628-1D8D4D6823E9}"/>
              </a:ext>
            </a:extLst>
          </p:cNvPr>
          <p:cNvPicPr>
            <a:picLocks noChangeAspect="1"/>
          </p:cNvPicPr>
          <p:nvPr/>
        </p:nvPicPr>
        <p:blipFill rotWithShape="1">
          <a:blip r:embed="rId3"/>
          <a:srcRect l="4680" t="16960" r="4771" b="11933"/>
          <a:stretch/>
        </p:blipFill>
        <p:spPr>
          <a:xfrm>
            <a:off x="2769962" y="2017650"/>
            <a:ext cx="4444123" cy="3489867"/>
          </a:xfrm>
          <a:prstGeom prst="rect">
            <a:avLst/>
          </a:prstGeom>
        </p:spPr>
      </p:pic>
      <p:sp>
        <p:nvSpPr>
          <p:cNvPr id="11" name="Rectangle 10"/>
          <p:cNvSpPr/>
          <p:nvPr/>
        </p:nvSpPr>
        <p:spPr>
          <a:xfrm>
            <a:off x="419100" y="373962"/>
            <a:ext cx="830580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431925" algn="l"/>
              </a:tabLst>
              <a:defRPr/>
            </a:pPr>
            <a:r>
              <a:rPr kumimoji="0" lang="en-US" sz="2400" b="0" i="0" u="none" strike="noStrike" kern="1200" cap="none" spc="0" normalizeH="0" baseline="0" noProof="0" dirty="0">
                <a:ln>
                  <a:noFill/>
                </a:ln>
                <a:solidFill>
                  <a:srgbClr val="0070C0"/>
                </a:solidFill>
                <a:effectLst/>
                <a:uLnTx/>
                <a:uFillTx/>
                <a:latin typeface="Calibri"/>
                <a:ea typeface="+mn-ea"/>
                <a:cs typeface="+mn-cs"/>
              </a:rPr>
              <a:t>Atmospheric circulation </a:t>
            </a:r>
            <a:r>
              <a:rPr kumimoji="0" lang="en-US" sz="2400" b="0" i="0" u="none" strike="noStrike" kern="1200" cap="none" spc="0" normalizeH="0" baseline="0" noProof="0" dirty="0">
                <a:ln>
                  <a:noFill/>
                </a:ln>
                <a:solidFill>
                  <a:prstClr val="black"/>
                </a:solidFill>
                <a:effectLst/>
                <a:uLnTx/>
                <a:uFillTx/>
                <a:latin typeface="Calibri"/>
                <a:ea typeface="+mn-ea"/>
                <a:cs typeface="+mn-cs"/>
              </a:rPr>
              <a:t>uncertainty is coupled with </a:t>
            </a:r>
            <a:r>
              <a:rPr kumimoji="0" lang="en-US" sz="2400" b="0" i="0" u="none" strike="noStrike" kern="1200" cap="none" spc="0" normalizeH="0" baseline="0" noProof="0" dirty="0">
                <a:ln>
                  <a:noFill/>
                </a:ln>
                <a:solidFill>
                  <a:srgbClr val="FF0000"/>
                </a:solidFill>
                <a:effectLst/>
                <a:uLnTx/>
                <a:uFillTx/>
                <a:latin typeface="Calibri"/>
                <a:ea typeface="+mn-ea"/>
                <a:cs typeface="+mn-cs"/>
              </a:rPr>
              <a:t>SST pattern</a:t>
            </a:r>
          </a:p>
        </p:txBody>
      </p:sp>
      <p:grpSp>
        <p:nvGrpSpPr>
          <p:cNvPr id="6" name="Group 5">
            <a:extLst>
              <a:ext uri="{FF2B5EF4-FFF2-40B4-BE49-F238E27FC236}">
                <a16:creationId xmlns:a16="http://schemas.microsoft.com/office/drawing/2014/main" id="{1913BDB5-19F0-D1D0-4D8C-6D91BF8FB366}"/>
              </a:ext>
            </a:extLst>
          </p:cNvPr>
          <p:cNvGrpSpPr>
            <a:grpSpLocks noChangeAspect="1"/>
          </p:cNvGrpSpPr>
          <p:nvPr/>
        </p:nvGrpSpPr>
        <p:grpSpPr>
          <a:xfrm>
            <a:off x="4271683" y="4304127"/>
            <a:ext cx="1580479" cy="685800"/>
            <a:chOff x="4112626" y="4275252"/>
            <a:chExt cx="2209800" cy="762000"/>
          </a:xfrm>
        </p:grpSpPr>
        <p:sp>
          <p:nvSpPr>
            <p:cNvPr id="2" name="Rounded Rectangle 1"/>
            <p:cNvSpPr/>
            <p:nvPr/>
          </p:nvSpPr>
          <p:spPr>
            <a:xfrm>
              <a:off x="4112626" y="4275252"/>
              <a:ext cx="2209800" cy="762000"/>
            </a:xfrm>
            <a:prstGeom prst="roundRect">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4" name="Straight Arrow Connector 3"/>
            <p:cNvCxnSpPr/>
            <p:nvPr/>
          </p:nvCxnSpPr>
          <p:spPr>
            <a:xfrm flipV="1">
              <a:off x="6310924" y="4656252"/>
              <a:ext cx="0" cy="152400"/>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4112626" y="4580052"/>
              <a:ext cx="0" cy="152400"/>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sp>
        <p:nvSpPr>
          <p:cNvPr id="23" name="Rectangle 22"/>
          <p:cNvSpPr/>
          <p:nvPr/>
        </p:nvSpPr>
        <p:spPr>
          <a:xfrm>
            <a:off x="5597691" y="2988634"/>
            <a:ext cx="576183"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0033CC"/>
                </a:solidFill>
                <a:effectLst/>
                <a:uLnTx/>
                <a:uFillTx/>
                <a:latin typeface="Calibri"/>
                <a:ea typeface="宋体" panose="02010600030101010101" pitchFamily="2" charset="-122"/>
                <a:cs typeface="+mn-cs"/>
              </a:rPr>
              <a:t>Δ</a:t>
            </a:r>
            <a:r>
              <a:rPr kumimoji="0" lang="en-US" altLang="zh-CN" sz="1400" b="0" i="0" u="none" strike="noStrike" kern="1200" cap="none" spc="0" normalizeH="0" baseline="0" noProof="0" dirty="0">
                <a:ln>
                  <a:noFill/>
                </a:ln>
                <a:solidFill>
                  <a:srgbClr val="0033CC"/>
                </a:solidFill>
                <a:effectLst/>
                <a:uLnTx/>
                <a:uFillTx/>
                <a:latin typeface="Calibri"/>
                <a:ea typeface="宋体" panose="02010600030101010101" pitchFamily="2" charset="-122"/>
                <a:cs typeface="+mn-cs"/>
              </a:rPr>
              <a:t>SST</a:t>
            </a:r>
            <a:r>
              <a:rPr kumimoji="0" lang="zh-CN" altLang="en-US" sz="1400" b="0" i="0" u="none" strike="noStrike" kern="1200" cap="none" spc="0" normalizeH="0" baseline="0" noProof="0" dirty="0">
                <a:ln>
                  <a:noFill/>
                </a:ln>
                <a:solidFill>
                  <a:srgbClr val="0033CC"/>
                </a:solidFill>
                <a:effectLst/>
                <a:uLnTx/>
                <a:uFillTx/>
                <a:latin typeface="Calibri"/>
                <a:ea typeface="宋体" panose="02010600030101010101" pitchFamily="2" charset="-122"/>
                <a:cs typeface="+mn-cs"/>
              </a:rPr>
              <a:t> </a:t>
            </a:r>
            <a:endParaRPr kumimoji="0" lang="en-US" sz="1400" b="0" i="0" u="none" strike="noStrike" kern="1200" cap="none" spc="0" normalizeH="0" baseline="0" noProof="0" dirty="0">
              <a:ln>
                <a:noFill/>
              </a:ln>
              <a:solidFill>
                <a:srgbClr val="0033CC"/>
              </a:solidFill>
              <a:effectLst/>
              <a:uLnTx/>
              <a:uFillTx/>
              <a:latin typeface="Calibri"/>
              <a:ea typeface="+mn-ea"/>
              <a:cs typeface="+mn-cs"/>
            </a:endParaRPr>
          </a:p>
        </p:txBody>
      </p:sp>
      <p:sp>
        <p:nvSpPr>
          <p:cNvPr id="24" name="Rectangle 23"/>
          <p:cNvSpPr/>
          <p:nvPr/>
        </p:nvSpPr>
        <p:spPr>
          <a:xfrm>
            <a:off x="5499179" y="2274972"/>
            <a:ext cx="503664"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FF0000"/>
                </a:solidFill>
                <a:effectLst/>
                <a:uLnTx/>
                <a:uFillTx/>
                <a:latin typeface="Calibri"/>
                <a:ea typeface="宋体" panose="02010600030101010101" pitchFamily="2" charset="-122"/>
                <a:cs typeface="+mn-cs"/>
              </a:rPr>
              <a:t>-</a:t>
            </a:r>
            <a:r>
              <a:rPr kumimoji="0" lang="zh-CN" altLang="en-US" sz="1400" b="0" i="0" u="none" strike="noStrike" kern="1200" cap="none" spc="0" normalizeH="0" baseline="0" noProof="0" dirty="0">
                <a:ln>
                  <a:noFill/>
                </a:ln>
                <a:solidFill>
                  <a:srgbClr val="FF0000"/>
                </a:solidFill>
                <a:effectLst/>
                <a:uLnTx/>
                <a:uFillTx/>
                <a:latin typeface="Calibri"/>
                <a:ea typeface="宋体" panose="02010600030101010101" pitchFamily="2" charset="-122"/>
                <a:cs typeface="+mn-cs"/>
              </a:rPr>
              <a:t>Δ</a:t>
            </a:r>
            <a:r>
              <a:rPr kumimoji="0" lang="en-US" altLang="zh-CN" sz="1400" b="0" i="0" u="none" strike="noStrike" kern="1200" cap="none" spc="0" normalizeH="0" baseline="0" noProof="0" dirty="0">
                <a:ln>
                  <a:noFill/>
                </a:ln>
                <a:solidFill>
                  <a:srgbClr val="FF0000"/>
                </a:solidFill>
                <a:effectLst/>
                <a:uLnTx/>
                <a:uFillTx/>
                <a:latin typeface="Symbol" panose="05050102010706020507" pitchFamily="18" charset="2"/>
                <a:ea typeface="宋体" panose="02010600030101010101" pitchFamily="2" charset="-122"/>
                <a:cs typeface="+mn-cs"/>
              </a:rPr>
              <a:t>w</a:t>
            </a:r>
            <a:r>
              <a:rPr kumimoji="0" lang="zh-CN" altLang="en-US" sz="1400" b="0" i="0" u="none" strike="noStrike" kern="1200" cap="none" spc="0" normalizeH="0" baseline="0" noProof="0" dirty="0">
                <a:ln>
                  <a:noFill/>
                </a:ln>
                <a:solidFill>
                  <a:srgbClr val="FF0000"/>
                </a:solidFill>
                <a:effectLst/>
                <a:uLnTx/>
                <a:uFillTx/>
                <a:latin typeface="Calibri"/>
                <a:ea typeface="宋体" panose="02010600030101010101" pitchFamily="2" charset="-122"/>
                <a:cs typeface="+mn-cs"/>
              </a:rPr>
              <a:t> </a:t>
            </a:r>
            <a:endParaRPr kumimoji="0" lang="en-US" sz="1400" b="0" i="0" u="none" strike="noStrike" kern="1200" cap="none" spc="0" normalizeH="0" baseline="0" noProof="0" dirty="0">
              <a:ln>
                <a:noFill/>
              </a:ln>
              <a:solidFill>
                <a:srgbClr val="FF0000"/>
              </a:solidFill>
              <a:effectLst/>
              <a:uLnTx/>
              <a:uFillTx/>
              <a:latin typeface="Calibri"/>
              <a:ea typeface="+mn-ea"/>
              <a:cs typeface="+mn-cs"/>
            </a:endParaRPr>
          </a:p>
        </p:txBody>
      </p:sp>
      <p:sp>
        <p:nvSpPr>
          <p:cNvPr id="28" name="Rectangle 27"/>
          <p:cNvSpPr/>
          <p:nvPr/>
        </p:nvSpPr>
        <p:spPr>
          <a:xfrm>
            <a:off x="1671021" y="1339485"/>
            <a:ext cx="6781801"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SVD</a:t>
            </a:r>
            <a:r>
              <a:rPr lang="zh-CN" altLang="en-US" dirty="0">
                <a:solidFill>
                  <a:prstClr val="black"/>
                </a:solidFill>
                <a:latin typeface="Calibri"/>
                <a:ea typeface="宋体" panose="02010600030101010101" pitchFamily="2" charset="-122"/>
              </a:rPr>
              <a:t> </a:t>
            </a:r>
            <a:r>
              <a:rPr lang="en-US" altLang="zh-CN" dirty="0">
                <a:solidFill>
                  <a:prstClr val="black"/>
                </a:solidFill>
                <a:latin typeface="Calibri"/>
                <a:ea typeface="宋体" panose="02010600030101010101" pitchFamily="2" charset="-122"/>
              </a:rPr>
              <a:t>mode</a:t>
            </a:r>
            <a:r>
              <a:rPr lang="zh-CN" altLang="en-US" dirty="0">
                <a:solidFill>
                  <a:prstClr val="black"/>
                </a:solidFill>
                <a:latin typeface="Calibri"/>
                <a:ea typeface="宋体" panose="02010600030101010101" pitchFamily="2" charset="-122"/>
              </a:rPr>
              <a:t> </a:t>
            </a:r>
            <a:r>
              <a:rPr lang="en-US" altLang="zh-CN" dirty="0">
                <a:solidFill>
                  <a:prstClr val="black"/>
                </a:solidFill>
                <a:latin typeface="Calibri"/>
                <a:ea typeface="宋体" panose="02010600030101010101" pitchFamily="2" charset="-122"/>
              </a:rPr>
              <a:t>1</a:t>
            </a:r>
            <a:r>
              <a:rPr lang="zh-CN" altLang="en-US" dirty="0">
                <a:solidFill>
                  <a:prstClr val="black"/>
                </a:solidFill>
                <a:latin typeface="Calibri"/>
                <a:ea typeface="宋体" panose="02010600030101010101" pitchFamily="2" charset="-122"/>
              </a:rPr>
              <a:t> </a:t>
            </a:r>
            <a:r>
              <a:rPr kumimoji="0" lang="en-US" altLang="zh-CN"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of inter-model spread of zonal-mean</a:t>
            </a:r>
            <a:r>
              <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Δ</a:t>
            </a:r>
            <a:r>
              <a:rPr kumimoji="0" lang="en-US" altLang="zh-CN"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SST</a:t>
            </a:r>
            <a:r>
              <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&amp; </a:t>
            </a:r>
            <a:r>
              <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Δω </a:t>
            </a:r>
            <a:r>
              <a:rPr kumimoji="0" lang="en-US" altLang="zh-CN"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in CMIP6 </a:t>
            </a:r>
            <a:r>
              <a:rPr lang="en-US" sz="1800" dirty="0">
                <a:ea typeface="+mn-lt"/>
                <a:cs typeface="+mn-lt"/>
              </a:rPr>
              <a:t>1%CO2 run (</a:t>
            </a:r>
            <a:r>
              <a:rPr lang="en-US" sz="1800" dirty="0" err="1">
                <a:ea typeface="+mn-lt"/>
                <a:cs typeface="+mn-lt"/>
              </a:rPr>
              <a:t>yr</a:t>
            </a:r>
            <a:r>
              <a:rPr lang="en-US" sz="1800" dirty="0">
                <a:ea typeface="+mn-lt"/>
                <a:cs typeface="+mn-lt"/>
              </a:rPr>
              <a:t> 101~150).</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extBox 2"/>
          <p:cNvSpPr txBox="1"/>
          <p:nvPr/>
        </p:nvSpPr>
        <p:spPr>
          <a:xfrm>
            <a:off x="3553327" y="5557946"/>
            <a:ext cx="32421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Uncertainty in cross-eq. gradient</a:t>
            </a:r>
          </a:p>
        </p:txBody>
      </p:sp>
      <p:sp>
        <p:nvSpPr>
          <p:cNvPr id="29" name="Rectangle 28">
            <a:extLst>
              <a:ext uri="{FF2B5EF4-FFF2-40B4-BE49-F238E27FC236}">
                <a16:creationId xmlns:a16="http://schemas.microsoft.com/office/drawing/2014/main" id="{9C723017-C77E-3B47-261F-5DD61E3EC426}"/>
              </a:ext>
            </a:extLst>
          </p:cNvPr>
          <p:cNvSpPr/>
          <p:nvPr/>
        </p:nvSpPr>
        <p:spPr>
          <a:xfrm>
            <a:off x="214406" y="6408690"/>
            <a:ext cx="1090855" cy="307777"/>
          </a:xfrm>
          <a:prstGeom prst="rect">
            <a:avLst/>
          </a:prstGeom>
        </p:spPr>
        <p:txBody>
          <a:bodyPr wrap="square" lIns="91440" tIns="45720" rIns="91440" bIns="45720" anchor="t">
            <a:spAutoFit/>
          </a:bodyPr>
          <a:lstStyle/>
          <a:p>
            <a:pPr>
              <a:defRPr/>
            </a:pPr>
            <a:r>
              <a:rPr lang="en-US" sz="1400" b="1" dirty="0">
                <a:ea typeface="+mn-lt"/>
                <a:cs typeface="+mn-lt"/>
              </a:rPr>
              <a:t>Fig. 14.10</a:t>
            </a:r>
            <a:r>
              <a:rPr lang="en-US" sz="1400" dirty="0">
                <a:ea typeface="+mn-lt"/>
                <a:cs typeface="+mn-lt"/>
              </a:rPr>
              <a:t>. </a:t>
            </a:r>
            <a:endParaRPr lang="en-US" sz="1400" dirty="0">
              <a:highlight>
                <a:srgbClr val="FFFF00"/>
              </a:highlight>
              <a:cs typeface="Calibri"/>
            </a:endParaRPr>
          </a:p>
        </p:txBody>
      </p:sp>
    </p:spTree>
    <p:extLst>
      <p:ext uri="{BB962C8B-B14F-4D97-AF65-F5344CB8AC3E}">
        <p14:creationId xmlns:p14="http://schemas.microsoft.com/office/powerpoint/2010/main" val="19952342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7270" y="0"/>
            <a:ext cx="3080660" cy="3007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424" y="3359153"/>
            <a:ext cx="3087314" cy="3080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7044" y="3032572"/>
            <a:ext cx="3838775" cy="289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8251" y="6414480"/>
            <a:ext cx="3803717" cy="3418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717066" y="3289756"/>
            <a:ext cx="2884316" cy="215444"/>
          </a:xfrm>
          <a:prstGeom prst="rect">
            <a:avLst/>
          </a:prstGeom>
          <a:solidFill>
            <a:schemeClr val="bg1"/>
          </a:solidFill>
        </p:spPr>
        <p:txBody>
          <a:bodyPr wrap="none" tIns="0" bIns="0" rtlCol="0">
            <a:spAutoFit/>
          </a:bodyPr>
          <a:lstStyle/>
          <a:p>
            <a:r>
              <a:rPr lang="en-US" sz="1400" dirty="0"/>
              <a:t>Ann-mean Temp change (2081-2100)</a:t>
            </a:r>
          </a:p>
        </p:txBody>
      </p:sp>
      <p:sp>
        <p:nvSpPr>
          <p:cNvPr id="7" name="TextBox 6"/>
          <p:cNvSpPr txBox="1"/>
          <p:nvPr/>
        </p:nvSpPr>
        <p:spPr>
          <a:xfrm>
            <a:off x="6841662" y="5867400"/>
            <a:ext cx="649537" cy="307777"/>
          </a:xfrm>
          <a:prstGeom prst="rect">
            <a:avLst/>
          </a:prstGeom>
          <a:noFill/>
        </p:spPr>
        <p:txBody>
          <a:bodyPr wrap="none" rtlCol="0">
            <a:spAutoFit/>
          </a:bodyPr>
          <a:lstStyle/>
          <a:p>
            <a:r>
              <a:rPr lang="en-US" sz="1400" dirty="0"/>
              <a:t>Ocean</a:t>
            </a:r>
          </a:p>
        </p:txBody>
      </p:sp>
      <p:sp>
        <p:nvSpPr>
          <p:cNvPr id="3" name="Rectangle 2"/>
          <p:cNvSpPr/>
          <p:nvPr/>
        </p:nvSpPr>
        <p:spPr>
          <a:xfrm>
            <a:off x="253459" y="5054818"/>
            <a:ext cx="4848396" cy="1384995"/>
          </a:xfrm>
          <a:prstGeom prst="rect">
            <a:avLst/>
          </a:prstGeom>
        </p:spPr>
        <p:txBody>
          <a:bodyPr wrap="square">
            <a:spAutoFit/>
          </a:bodyPr>
          <a:lstStyle/>
          <a:p>
            <a:r>
              <a:rPr lang="en-US" sz="1200" dirty="0"/>
              <a:t>CMIP5 multi-model changes in annual mean zonal mean temperature in the atmosphere and ocean relative to 1986–2005 for 2081–2100 under the RCP8.5 forcing scenario. Hatching indicates regions where the multi model mean is less than one standard deviation of internal variability. Stippling indicates regions where the multi model mean is greater than two standard deviations of internal variability and where 90% of the models agree on the sign of change.</a:t>
            </a:r>
          </a:p>
        </p:txBody>
      </p:sp>
      <mc:AlternateContent xmlns:mc="http://schemas.openxmlformats.org/markup-compatibility/2006" xmlns:a14="http://schemas.microsoft.com/office/drawing/2010/main">
        <mc:Choice Requires="a14">
          <p:sp>
            <p:nvSpPr>
              <p:cNvPr id="11" name="文本框 5">
                <a:extLst>
                  <a:ext uri="{FF2B5EF4-FFF2-40B4-BE49-F238E27FC236}">
                    <a16:creationId xmlns:a16="http://schemas.microsoft.com/office/drawing/2014/main" id="{96BBFD63-BDBA-42E4-B150-AE4E6A9BA6A9}"/>
                  </a:ext>
                </a:extLst>
              </p:cNvPr>
              <p:cNvSpPr txBox="1"/>
              <p:nvPr/>
            </p:nvSpPr>
            <p:spPr>
              <a:xfrm>
                <a:off x="519641" y="1491709"/>
                <a:ext cx="4328755" cy="2400657"/>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000" dirty="0">
                    <a:solidFill>
                      <a:prstClr val="black"/>
                    </a:solidFill>
                  </a:rPr>
                  <a:t>Moist adiabat: </a:t>
                </a:r>
                <a:r>
                  <a:rPr lang="en-US" sz="2000" dirty="0" err="1">
                    <a:solidFill>
                      <a:prstClr val="black"/>
                    </a:solidFill>
                    <a:latin typeface="Symbol" panose="05050102010706020507" pitchFamily="18" charset="2"/>
                  </a:rPr>
                  <a:t>D</a:t>
                </a:r>
                <a:r>
                  <a:rPr lang="en-US" sz="2000" baseline="-25000" dirty="0" err="1">
                    <a:solidFill>
                      <a:prstClr val="black"/>
                    </a:solidFill>
                  </a:rPr>
                  <a:t>z</a:t>
                </a:r>
                <a:r>
                  <a:rPr lang="en-US" sz="2000" dirty="0">
                    <a:solidFill>
                      <a:prstClr val="black"/>
                    </a:solidFill>
                  </a:rPr>
                  <a:t>(</a:t>
                </a:r>
                <a:r>
                  <a:rPr lang="en-US" sz="2000" dirty="0" err="1">
                    <a:solidFill>
                      <a:prstClr val="black"/>
                    </a:solidFill>
                  </a:rPr>
                  <a:t>T+</a:t>
                </a:r>
                <a:r>
                  <a:rPr lang="en-US" sz="2000" dirty="0" err="1">
                    <a:solidFill>
                      <a:srgbClr val="C00000"/>
                    </a:solidFill>
                  </a:rPr>
                  <a:t>Lq</a:t>
                </a:r>
                <a:r>
                  <a:rPr lang="en-US" sz="2000" dirty="0">
                    <a:solidFill>
                      <a:prstClr val="black"/>
                    </a:solidFill>
                  </a:rPr>
                  <a:t> /c</a:t>
                </a:r>
                <a:r>
                  <a:rPr lang="en-US" sz="2000" baseline="-25000" dirty="0">
                    <a:solidFill>
                      <a:prstClr val="black"/>
                    </a:solidFill>
                  </a:rPr>
                  <a:t>p</a:t>
                </a:r>
                <a:r>
                  <a:rPr lang="en-US" sz="2000" dirty="0">
                    <a:solidFill>
                      <a:prstClr val="black"/>
                    </a:solidFill>
                  </a:rPr>
                  <a:t>) =0</a:t>
                </a:r>
              </a:p>
              <a:p>
                <a:pPr marL="285750" indent="-285750">
                  <a:spcAft>
                    <a:spcPts val="1200"/>
                  </a:spcAft>
                  <a:buFont typeface="Arial" panose="020B0604020202020204" pitchFamily="34" charset="0"/>
                  <a:buChar char="•"/>
                </a:pPr>
                <a:r>
                  <a:rPr kumimoji="1" lang="en-US" altLang="zh-CN" sz="2000" dirty="0">
                    <a:sym typeface="Wingdings" panose="05000000000000000000" pitchFamily="2" charset="2"/>
                  </a:rPr>
                  <a:t>Increased dry static stability; </a:t>
                </a:r>
              </a:p>
              <a:p>
                <a:pPr marL="285750" indent="-285750">
                  <a:spcAft>
                    <a:spcPts val="1200"/>
                  </a:spcAft>
                  <a:buFont typeface="Arial" panose="020B0604020202020204" pitchFamily="34" charset="0"/>
                  <a:buChar char="•"/>
                </a:pPr>
                <a:r>
                  <a:rPr kumimoji="1" lang="en-US" altLang="zh-CN" sz="2000" dirty="0">
                    <a:sym typeface="Wingdings" panose="05000000000000000000" pitchFamily="2" charset="2"/>
                  </a:rPr>
                  <a:t>Baroclinicity (</a:t>
                </a:r>
                <a14:m>
                  <m:oMath xmlns:m="http://schemas.openxmlformats.org/officeDocument/2006/math">
                    <m:f>
                      <m:fPr>
                        <m:type m:val="lin"/>
                        <m:ctrlPr>
                          <a:rPr kumimoji="1" lang="en-US" altLang="zh-CN" sz="2000" i="1" smtClean="0">
                            <a:latin typeface="Cambria Math" panose="02040503050406030204" pitchFamily="18" charset="0"/>
                            <a:sym typeface="Wingdings" panose="05000000000000000000" pitchFamily="2" charset="2"/>
                          </a:rPr>
                        </m:ctrlPr>
                      </m:fPr>
                      <m:num>
                        <m:r>
                          <a:rPr kumimoji="1" lang="en-US" altLang="zh-CN" sz="2000" b="0" i="1" smtClean="0">
                            <a:solidFill>
                              <a:srgbClr val="C00000"/>
                            </a:solidFill>
                            <a:latin typeface="Cambria Math" panose="02040503050406030204" pitchFamily="18" charset="0"/>
                            <a:sym typeface="Wingdings" panose="05000000000000000000" pitchFamily="2" charset="2"/>
                          </a:rPr>
                          <m:t>𝑓</m:t>
                        </m:r>
                      </m:num>
                      <m:den>
                        <m:r>
                          <a:rPr kumimoji="1" lang="en-US" altLang="zh-CN" sz="2000" b="0" i="1" smtClean="0">
                            <a:solidFill>
                              <a:srgbClr val="C00000"/>
                            </a:solidFill>
                            <a:latin typeface="Cambria Math" panose="02040503050406030204" pitchFamily="18" charset="0"/>
                            <a:sym typeface="Wingdings" panose="05000000000000000000" pitchFamily="2" charset="2"/>
                          </a:rPr>
                          <m:t>𝑁</m:t>
                        </m:r>
                        <m:r>
                          <a:rPr kumimoji="1" lang="en-US" altLang="zh-CN" sz="2000" b="0" i="1" smtClean="0">
                            <a:latin typeface="Cambria Math" panose="02040503050406030204" pitchFamily="18" charset="0"/>
                            <a:ea typeface="Cambria Math" panose="02040503050406030204" pitchFamily="18" charset="0"/>
                            <a:sym typeface="Wingdings" panose="05000000000000000000" pitchFamily="2" charset="2"/>
                          </a:rPr>
                          <m:t>∙</m:t>
                        </m:r>
                        <m:f>
                          <m:fPr>
                            <m:type m:val="lin"/>
                            <m:ctrlPr>
                              <a:rPr kumimoji="1" lang="en-US" altLang="zh-CN" sz="2000" b="0" i="1" smtClean="0">
                                <a:latin typeface="Cambria Math" panose="02040503050406030204" pitchFamily="18" charset="0"/>
                                <a:sym typeface="Wingdings" panose="05000000000000000000" pitchFamily="2" charset="2"/>
                              </a:rPr>
                            </m:ctrlPr>
                          </m:fPr>
                          <m:num>
                            <m:r>
                              <a:rPr kumimoji="1" lang="zh-CN" altLang="en-US" sz="2000" b="0" i="1" smtClean="0">
                                <a:latin typeface="Cambria Math" panose="02040503050406030204" pitchFamily="18" charset="0"/>
                                <a:sym typeface="Wingdings" panose="05000000000000000000" pitchFamily="2" charset="2"/>
                              </a:rPr>
                              <m:t>𝜕</m:t>
                            </m:r>
                            <m:acc>
                              <m:accPr>
                                <m:chr m:val="̅"/>
                                <m:ctrlPr>
                                  <a:rPr kumimoji="1" lang="zh-CN" altLang="en-US" sz="2000" b="0" i="1" smtClean="0">
                                    <a:latin typeface="Cambria Math" panose="02040503050406030204" pitchFamily="18" charset="0"/>
                                    <a:sym typeface="Wingdings" panose="05000000000000000000" pitchFamily="2" charset="2"/>
                                  </a:rPr>
                                </m:ctrlPr>
                              </m:accPr>
                              <m:e>
                                <m:r>
                                  <a:rPr kumimoji="1" lang="en-US" altLang="zh-CN" sz="2000" b="0" i="1" smtClean="0">
                                    <a:latin typeface="Cambria Math" panose="02040503050406030204" pitchFamily="18" charset="0"/>
                                    <a:sym typeface="Wingdings" panose="05000000000000000000" pitchFamily="2" charset="2"/>
                                  </a:rPr>
                                  <m:t>𝑢</m:t>
                                </m:r>
                              </m:e>
                            </m:acc>
                          </m:num>
                          <m:den>
                            <m:r>
                              <a:rPr kumimoji="1" lang="zh-CN" altLang="en-US" sz="2000" b="0" i="1" smtClean="0">
                                <a:latin typeface="Cambria Math" panose="02040503050406030204" pitchFamily="18" charset="0"/>
                                <a:sym typeface="Wingdings" panose="05000000000000000000" pitchFamily="2" charset="2"/>
                              </a:rPr>
                              <m:t>𝜕</m:t>
                            </m:r>
                            <m:r>
                              <a:rPr kumimoji="1" lang="en-US" altLang="zh-CN" sz="2000" b="0" i="1" smtClean="0">
                                <a:latin typeface="Cambria Math" panose="02040503050406030204" pitchFamily="18" charset="0"/>
                                <a:sym typeface="Wingdings" panose="05000000000000000000" pitchFamily="2" charset="2"/>
                              </a:rPr>
                              <m:t>𝑧</m:t>
                            </m:r>
                          </m:den>
                        </m:f>
                      </m:den>
                    </m:f>
                  </m:oMath>
                </a14:m>
                <a:r>
                  <a:rPr kumimoji="1" lang="en-US" altLang="zh-CN" sz="2000" dirty="0">
                    <a:sym typeface="Wingdings" panose="05000000000000000000" pitchFamily="2" charset="2"/>
                  </a:rPr>
                  <a:t>)  poleward shift of storm track &amp; Hadley/dry zone expansion. </a:t>
                </a:r>
              </a:p>
              <a:p>
                <a:pPr>
                  <a:spcAft>
                    <a:spcPts val="1200"/>
                  </a:spcAft>
                </a:pPr>
                <a:endParaRPr kumimoji="1" lang="en-US" altLang="zh-CN" sz="2000" dirty="0"/>
              </a:p>
            </p:txBody>
          </p:sp>
        </mc:Choice>
        <mc:Fallback xmlns="">
          <p:sp>
            <p:nvSpPr>
              <p:cNvPr id="11" name="文本框 5">
                <a:extLst>
                  <a:ext uri="{FF2B5EF4-FFF2-40B4-BE49-F238E27FC236}">
                    <a16:creationId xmlns:a16="http://schemas.microsoft.com/office/drawing/2014/main" id="{96BBFD63-BDBA-42E4-B150-AE4E6A9BA6A9}"/>
                  </a:ext>
                </a:extLst>
              </p:cNvPr>
              <p:cNvSpPr txBox="1">
                <a:spLocks noRot="1" noChangeAspect="1" noMove="1" noResize="1" noEditPoints="1" noAdjustHandles="1" noChangeArrowheads="1" noChangeShapeType="1" noTextEdit="1"/>
              </p:cNvSpPr>
              <p:nvPr/>
            </p:nvSpPr>
            <p:spPr>
              <a:xfrm>
                <a:off x="519641" y="1491709"/>
                <a:ext cx="4328755" cy="2400657"/>
              </a:xfrm>
              <a:prstGeom prst="rect">
                <a:avLst/>
              </a:prstGeom>
              <a:blipFill>
                <a:blip r:embed="rId6"/>
                <a:stretch>
                  <a:fillRect l="-1268" t="-2030"/>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D7C323E5-430A-41D4-8303-72000F83AE4D}"/>
              </a:ext>
            </a:extLst>
          </p:cNvPr>
          <p:cNvSpPr/>
          <p:nvPr/>
        </p:nvSpPr>
        <p:spPr>
          <a:xfrm rot="16200000">
            <a:off x="4727501" y="1954047"/>
            <a:ext cx="1232453" cy="307777"/>
          </a:xfrm>
          <a:prstGeom prst="rect">
            <a:avLst/>
          </a:prstGeom>
        </p:spPr>
        <p:txBody>
          <a:bodyPr wrap="none">
            <a:spAutoFit/>
          </a:bodyPr>
          <a:lstStyle/>
          <a:p>
            <a:r>
              <a:rPr lang="en-US" sz="1400" dirty="0"/>
              <a:t>Pressure (hPa)</a:t>
            </a:r>
          </a:p>
        </p:txBody>
      </p:sp>
      <p:sp>
        <p:nvSpPr>
          <p:cNvPr id="13" name="Rectangle 12">
            <a:extLst>
              <a:ext uri="{FF2B5EF4-FFF2-40B4-BE49-F238E27FC236}">
                <a16:creationId xmlns:a16="http://schemas.microsoft.com/office/drawing/2014/main" id="{DA24EB6B-5C4D-4AD3-BF84-0F490C18ECB8}"/>
              </a:ext>
            </a:extLst>
          </p:cNvPr>
          <p:cNvSpPr/>
          <p:nvPr/>
        </p:nvSpPr>
        <p:spPr>
          <a:xfrm rot="16200000">
            <a:off x="4748669" y="3878976"/>
            <a:ext cx="1014149" cy="307777"/>
          </a:xfrm>
          <a:prstGeom prst="rect">
            <a:avLst/>
          </a:prstGeom>
        </p:spPr>
        <p:txBody>
          <a:bodyPr wrap="square">
            <a:spAutoFit/>
          </a:bodyPr>
          <a:lstStyle/>
          <a:p>
            <a:r>
              <a:rPr lang="en-US" sz="1400" dirty="0"/>
              <a:t>Depth (m)</a:t>
            </a:r>
          </a:p>
        </p:txBody>
      </p:sp>
      <p:sp>
        <p:nvSpPr>
          <p:cNvPr id="5" name="Rectangle 4">
            <a:extLst>
              <a:ext uri="{FF2B5EF4-FFF2-40B4-BE49-F238E27FC236}">
                <a16:creationId xmlns:a16="http://schemas.microsoft.com/office/drawing/2014/main" id="{6D6F0BE6-BA94-46DA-A10A-AD8D0300C5C5}"/>
              </a:ext>
            </a:extLst>
          </p:cNvPr>
          <p:cNvSpPr/>
          <p:nvPr/>
        </p:nvSpPr>
        <p:spPr>
          <a:xfrm>
            <a:off x="0" y="661426"/>
            <a:ext cx="5548314" cy="369332"/>
          </a:xfrm>
          <a:prstGeom prst="rect">
            <a:avLst/>
          </a:prstGeom>
        </p:spPr>
        <p:txBody>
          <a:bodyPr wrap="none">
            <a:spAutoFit/>
          </a:bodyPr>
          <a:lstStyle/>
          <a:p>
            <a:r>
              <a:rPr kumimoji="1" lang="en-US" altLang="zh-CN" dirty="0">
                <a:solidFill>
                  <a:srgbClr val="C00000"/>
                </a:solidFill>
                <a:latin typeface="Segoe Print" panose="02000600000000000000" pitchFamily="2" charset="0"/>
                <a:sym typeface="Wingdings" panose="05000000000000000000" pitchFamily="2" charset="2"/>
              </a:rPr>
              <a:t>Why does tropical warming increase upward?</a:t>
            </a:r>
          </a:p>
        </p:txBody>
      </p:sp>
      <p:sp>
        <p:nvSpPr>
          <p:cNvPr id="14" name="TextBox 13">
            <a:extLst>
              <a:ext uri="{FF2B5EF4-FFF2-40B4-BE49-F238E27FC236}">
                <a16:creationId xmlns:a16="http://schemas.microsoft.com/office/drawing/2014/main" id="{2F3CEB21-C76A-ABB0-AFBD-2E8EE5785511}"/>
              </a:ext>
            </a:extLst>
          </p:cNvPr>
          <p:cNvSpPr txBox="1"/>
          <p:nvPr/>
        </p:nvSpPr>
        <p:spPr>
          <a:xfrm>
            <a:off x="0" y="6550223"/>
            <a:ext cx="1187938" cy="307777"/>
          </a:xfrm>
          <a:prstGeom prst="rect">
            <a:avLst/>
          </a:prstGeom>
          <a:noFill/>
        </p:spPr>
        <p:txBody>
          <a:bodyPr wrap="square">
            <a:spAutoFit/>
          </a:bodyPr>
          <a:lstStyle/>
          <a:p>
            <a:r>
              <a:rPr lang="en-US" altLang="en-US" sz="1400" b="1" dirty="0"/>
              <a:t>Fig. 13.11.</a:t>
            </a:r>
            <a:r>
              <a:rPr lang="en-US" sz="1400" dirty="0"/>
              <a:t> </a:t>
            </a:r>
          </a:p>
        </p:txBody>
      </p:sp>
    </p:spTree>
    <p:extLst>
      <p:ext uri="{BB962C8B-B14F-4D97-AF65-F5344CB8AC3E}">
        <p14:creationId xmlns:p14="http://schemas.microsoft.com/office/powerpoint/2010/main" val="3243320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9698" name="Picture 2">
            <a:extLst>
              <a:ext uri="{FF2B5EF4-FFF2-40B4-BE49-F238E27FC236}">
                <a16:creationId xmlns:a16="http://schemas.microsoft.com/office/drawing/2014/main" id="{F7EB5ECF-2778-4382-9589-2511129EC9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78482"/>
            <a:ext cx="4474278" cy="3593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3">
            <a:extLst>
              <a:ext uri="{FF2B5EF4-FFF2-40B4-BE49-F238E27FC236}">
                <a16:creationId xmlns:a16="http://schemas.microsoft.com/office/drawing/2014/main" id="{58643364-62B6-4C3A-A605-A98B21C69C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4999"/>
          <a:stretch>
            <a:fillRect/>
          </a:stretch>
        </p:blipFill>
        <p:spPr bwMode="auto">
          <a:xfrm>
            <a:off x="0" y="685800"/>
            <a:ext cx="3886200" cy="239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Rectangle 3">
            <a:extLst>
              <a:ext uri="{FF2B5EF4-FFF2-40B4-BE49-F238E27FC236}">
                <a16:creationId xmlns:a16="http://schemas.microsoft.com/office/drawing/2014/main" id="{06E1F199-0CB3-4425-AF6B-6348B957B4E1}"/>
              </a:ext>
            </a:extLst>
          </p:cNvPr>
          <p:cNvSpPr>
            <a:spLocks noChangeArrowheads="1"/>
          </p:cNvSpPr>
          <p:nvPr/>
        </p:nvSpPr>
        <p:spPr bwMode="auto">
          <a:xfrm>
            <a:off x="152400" y="3111500"/>
            <a:ext cx="43434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Multi-model ensemble mean P-E in the A2 scenario. Shading indicates the difference between the first and the last 20 years of the 21st century and the black line denotes the 0-isopleths averaged from 2001 to 2020. </a:t>
            </a:r>
          </a:p>
        </p:txBody>
      </p:sp>
      <p:sp>
        <p:nvSpPr>
          <p:cNvPr id="29701" name="Rectangle 4">
            <a:extLst>
              <a:ext uri="{FF2B5EF4-FFF2-40B4-BE49-F238E27FC236}">
                <a16:creationId xmlns:a16="http://schemas.microsoft.com/office/drawing/2014/main" id="{E7257BAF-7ADB-4371-A9DE-B440AF3085FF}"/>
              </a:ext>
            </a:extLst>
          </p:cNvPr>
          <p:cNvSpPr>
            <a:spLocks noChangeArrowheads="1"/>
          </p:cNvSpPr>
          <p:nvPr/>
        </p:nvSpPr>
        <p:spPr bwMode="auto">
          <a:xfrm>
            <a:off x="4800600" y="3886200"/>
            <a:ext cx="4343400"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The breakdown by models and scenarios of the displacement of the northern (warm colors) and southern (cold colors) edges of the subtropical dry zone (y-axis) versus that of the HC (x-axis). Edges of the HC are defined as the first latitude poleward of the maximum at which </a:t>
            </a:r>
            <a:r>
              <a:rPr kumimoji="0" lang="en-US" altLang="en-US" sz="1400" b="0" i="0" u="none" strike="noStrike" kern="1200" cap="none" spc="0" normalizeH="0" baseline="0" noProof="0" dirty="0">
                <a:ln>
                  <a:noFill/>
                </a:ln>
                <a:solidFill>
                  <a:prstClr val="black"/>
                </a:solidFill>
                <a:effectLst/>
                <a:uLnTx/>
                <a:uFillTx/>
                <a:latin typeface="Symbol" panose="05050102010706020507" pitchFamily="18" charset="2"/>
                <a:ea typeface="+mn-ea"/>
                <a:cs typeface="+mn-cs"/>
              </a:rPr>
              <a:t>y</a:t>
            </a:r>
            <a:r>
              <a:rPr kumimoji="0" lang="en-US" alt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500 became zero (</a:t>
            </a:r>
            <a:r>
              <a:rPr kumimoji="0" lang="en-US" altLang="en-US" sz="1400" b="0" i="0" u="none" strike="noStrike" kern="1200" cap="none" spc="0" normalizeH="0" baseline="0" noProof="0" dirty="0">
                <a:ln>
                  <a:noFill/>
                </a:ln>
                <a:solidFill>
                  <a:prstClr val="black"/>
                </a:solidFill>
                <a:effectLst/>
                <a:uLnTx/>
                <a:uFillTx/>
                <a:latin typeface="Symbol" panose="05050102010706020507" pitchFamily="18" charset="2"/>
                <a:ea typeface="+mn-ea"/>
                <a:cs typeface="+mn-cs"/>
              </a:rPr>
              <a:t>y</a:t>
            </a:r>
            <a:r>
              <a:rPr kumimoji="0" lang="en-US" alt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500: zonal-mean mass flux stream function). </a:t>
            </a:r>
          </a:p>
        </p:txBody>
      </p:sp>
      <p:sp>
        <p:nvSpPr>
          <p:cNvPr id="29702" name="TextBox 5">
            <a:extLst>
              <a:ext uri="{FF2B5EF4-FFF2-40B4-BE49-F238E27FC236}">
                <a16:creationId xmlns:a16="http://schemas.microsoft.com/office/drawing/2014/main" id="{131AFB4C-E366-4DBD-9A5E-DD7482834EA4}"/>
              </a:ext>
            </a:extLst>
          </p:cNvPr>
          <p:cNvSpPr txBox="1">
            <a:spLocks noChangeArrowheads="1"/>
          </p:cNvSpPr>
          <p:nvPr/>
        </p:nvSpPr>
        <p:spPr bwMode="auto">
          <a:xfrm>
            <a:off x="304800" y="133350"/>
            <a:ext cx="3956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Calibri" panose="020F0502020204030204" pitchFamily="34" charset="0"/>
                <a:ea typeface="+mn-ea"/>
                <a:cs typeface="+mn-cs"/>
              </a:rPr>
              <a:t>Poleward Expansion of Hadley Cells</a:t>
            </a:r>
          </a:p>
        </p:txBody>
      </p:sp>
      <p:sp>
        <p:nvSpPr>
          <p:cNvPr id="29703" name="Rectangle 6">
            <a:extLst>
              <a:ext uri="{FF2B5EF4-FFF2-40B4-BE49-F238E27FC236}">
                <a16:creationId xmlns:a16="http://schemas.microsoft.com/office/drawing/2014/main" id="{EB03A242-9B91-41F2-B489-3535D4645A2F}"/>
              </a:ext>
            </a:extLst>
          </p:cNvPr>
          <p:cNvSpPr>
            <a:spLocks noChangeArrowheads="1"/>
          </p:cNvSpPr>
          <p:nvPr/>
        </p:nvSpPr>
        <p:spPr bwMode="auto">
          <a:xfrm>
            <a:off x="152400" y="4495800"/>
            <a:ext cx="4267200" cy="230822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Simple scaling analysis supports the notion that the poleward extent of the Hadley cell is set by the location where the thermally driven jet first becomes baroclinically unstable. The expansion of the Hadley cell is caused by an increase in the subtropical static stability, which pushes poleward the baroclinic instability zone and hence the outer boundary of the Hadley cell.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Lu et al. (2007, GRL).</a:t>
            </a:r>
          </a:p>
        </p:txBody>
      </p:sp>
    </p:spTree>
    <p:extLst>
      <p:ext uri="{BB962C8B-B14F-4D97-AF65-F5344CB8AC3E}">
        <p14:creationId xmlns:p14="http://schemas.microsoft.com/office/powerpoint/2010/main" val="37153131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F668286-A82E-4874-B5DD-307023456F5B}"/>
              </a:ext>
            </a:extLst>
          </p:cNvPr>
          <p:cNvSpPr/>
          <p:nvPr/>
        </p:nvSpPr>
        <p:spPr>
          <a:xfrm>
            <a:off x="1149070" y="4297568"/>
            <a:ext cx="7436962" cy="738664"/>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en-US" sz="1400" b="1" dirty="0"/>
              <a:t>Fig. 14.4</a:t>
            </a:r>
            <a:r>
              <a:rPr lang="en-US" altLang="en-US" sz="1400" dirty="0"/>
              <a:t>. SST (</a:t>
            </a:r>
            <a:r>
              <a:rPr lang="en-US" altLang="en-US" sz="1400" baseline="30000" dirty="0" err="1"/>
              <a:t>o</a:t>
            </a:r>
            <a:r>
              <a:rPr lang="en-US" altLang="en-US" sz="1400" dirty="0" err="1"/>
              <a:t>C</a:t>
            </a:r>
            <a:r>
              <a:rPr lang="en-US" altLang="en-US" sz="1400" dirty="0"/>
              <a:t>) and surface wind (m/s) change in the 1%CO2 run at year 140 (the time of 4xCO2), based on 31 CMIP6 model ensemble mean.  (left inset) Zonal-mean SST change with the mean latent heat flux (W/m</a:t>
            </a:r>
            <a:r>
              <a:rPr lang="en-US" altLang="en-US" sz="1400" baseline="30000" dirty="0"/>
              <a:t>2</a:t>
            </a:r>
            <a:r>
              <a:rPr lang="en-US" altLang="en-US" sz="1400" dirty="0"/>
              <a:t>). </a:t>
            </a:r>
            <a:endParaRPr lang="en-US" altLang="en-US" sz="1400" dirty="0">
              <a:cs typeface="Calibri"/>
            </a:endParaRPr>
          </a:p>
        </p:txBody>
      </p:sp>
      <p:pic>
        <p:nvPicPr>
          <p:cNvPr id="3" name="Picture 3" descr="Diagram&#10;&#10;Description automatically generated">
            <a:extLst>
              <a:ext uri="{FF2B5EF4-FFF2-40B4-BE49-F238E27FC236}">
                <a16:creationId xmlns:a16="http://schemas.microsoft.com/office/drawing/2014/main" id="{E51634B5-2BC5-32AE-AA16-55CF63FB9AD0}"/>
              </a:ext>
            </a:extLst>
          </p:cNvPr>
          <p:cNvPicPr>
            <a:picLocks noChangeAspect="1"/>
          </p:cNvPicPr>
          <p:nvPr/>
        </p:nvPicPr>
        <p:blipFill>
          <a:blip r:embed="rId2"/>
          <a:stretch>
            <a:fillRect/>
          </a:stretch>
        </p:blipFill>
        <p:spPr>
          <a:xfrm>
            <a:off x="301343" y="1763392"/>
            <a:ext cx="8284689" cy="2081777"/>
          </a:xfrm>
          <a:prstGeom prst="rect">
            <a:avLst/>
          </a:prstGeom>
        </p:spPr>
      </p:pic>
      <p:sp>
        <p:nvSpPr>
          <p:cNvPr id="2" name="TextBox 1">
            <a:extLst>
              <a:ext uri="{FF2B5EF4-FFF2-40B4-BE49-F238E27FC236}">
                <a16:creationId xmlns:a16="http://schemas.microsoft.com/office/drawing/2014/main" id="{B31995ED-1559-346C-346B-87457B42B188}"/>
              </a:ext>
            </a:extLst>
          </p:cNvPr>
          <p:cNvSpPr txBox="1"/>
          <p:nvPr/>
        </p:nvSpPr>
        <p:spPr>
          <a:xfrm>
            <a:off x="2901082" y="697312"/>
            <a:ext cx="5045646" cy="369332"/>
          </a:xfrm>
          <a:prstGeom prst="rect">
            <a:avLst/>
          </a:prstGeom>
          <a:noFill/>
        </p:spPr>
        <p:txBody>
          <a:bodyPr wrap="square" rtlCol="0">
            <a:spAutoFit/>
          </a:bodyPr>
          <a:lstStyle/>
          <a:p>
            <a:r>
              <a:rPr lang="en-US" dirty="0"/>
              <a:t>Pattern Dynamics: Ocean-Atmosphere coupling</a:t>
            </a:r>
          </a:p>
        </p:txBody>
      </p:sp>
    </p:spTree>
    <p:extLst>
      <p:ext uri="{BB962C8B-B14F-4D97-AF65-F5344CB8AC3E}">
        <p14:creationId xmlns:p14="http://schemas.microsoft.com/office/powerpoint/2010/main" val="11382995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t="5739" r="10042" b="42278"/>
          <a:stretch/>
        </p:blipFill>
        <p:spPr>
          <a:xfrm>
            <a:off x="773882" y="1916482"/>
            <a:ext cx="7247599" cy="3558553"/>
          </a:xfrm>
          <a:prstGeom prst="rect">
            <a:avLst/>
          </a:prstGeom>
        </p:spPr>
      </p:pic>
      <p:pic>
        <p:nvPicPr>
          <p:cNvPr id="7" name="图片 6"/>
          <p:cNvPicPr>
            <a:picLocks noChangeAspect="1"/>
          </p:cNvPicPr>
          <p:nvPr/>
        </p:nvPicPr>
        <p:blipFill rotWithShape="1">
          <a:blip r:embed="rId3">
            <a:extLst>
              <a:ext uri="{28A0092B-C50C-407E-A947-70E740481C1C}">
                <a14:useLocalDpi xmlns:a14="http://schemas.microsoft.com/office/drawing/2010/main" val="0"/>
              </a:ext>
            </a:extLst>
          </a:blip>
          <a:srcRect l="89550" t="13333" b="53418"/>
          <a:stretch/>
        </p:blipFill>
        <p:spPr>
          <a:xfrm>
            <a:off x="7896650" y="2357675"/>
            <a:ext cx="727883" cy="2315900"/>
          </a:xfrm>
          <a:prstGeom prst="rect">
            <a:avLst/>
          </a:prstGeom>
        </p:spPr>
      </p:pic>
      <p:sp>
        <p:nvSpPr>
          <p:cNvPr id="5" name="Rectangle 4">
            <a:extLst>
              <a:ext uri="{FF2B5EF4-FFF2-40B4-BE49-F238E27FC236}">
                <a16:creationId xmlns:a16="http://schemas.microsoft.com/office/drawing/2014/main" id="{AFFDBFF8-3979-7F9F-CEC0-2392A64AD4B3}"/>
              </a:ext>
            </a:extLst>
          </p:cNvPr>
          <p:cNvSpPr/>
          <p:nvPr/>
        </p:nvSpPr>
        <p:spPr>
          <a:xfrm>
            <a:off x="1187571" y="5546896"/>
            <a:ext cx="7436962" cy="738664"/>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en-US" sz="1400" b="1" dirty="0"/>
              <a:t>Fig. 14.4</a:t>
            </a:r>
            <a:r>
              <a:rPr lang="en-US" altLang="en-US" sz="1400" dirty="0"/>
              <a:t>. </a:t>
            </a:r>
            <a:r>
              <a:rPr lang="en-US" altLang="en-US" sz="1400" dirty="0">
                <a:solidFill>
                  <a:srgbClr val="C00000"/>
                </a:solidFill>
              </a:rPr>
              <a:t>SST (</a:t>
            </a:r>
            <a:r>
              <a:rPr lang="en-US" altLang="en-US" sz="1400" baseline="30000" dirty="0" err="1">
                <a:solidFill>
                  <a:srgbClr val="C00000"/>
                </a:solidFill>
              </a:rPr>
              <a:t>o</a:t>
            </a:r>
            <a:r>
              <a:rPr lang="en-US" altLang="en-US" sz="1400" dirty="0" err="1">
                <a:solidFill>
                  <a:srgbClr val="C00000"/>
                </a:solidFill>
              </a:rPr>
              <a:t>C</a:t>
            </a:r>
            <a:r>
              <a:rPr lang="en-US" altLang="en-US" sz="1400" dirty="0">
                <a:solidFill>
                  <a:srgbClr val="C00000"/>
                </a:solidFill>
              </a:rPr>
              <a:t>) and surface wind (m/s) change </a:t>
            </a:r>
            <a:r>
              <a:rPr lang="en-US" altLang="en-US" sz="1400" dirty="0"/>
              <a:t>in the 1%CO2 run at year 140 (the time of 4xCO2), based on 31 CMIP6 model ensemble mean.  (left inset) Zonal-mean SST change with the mean latent heat flux (W/m</a:t>
            </a:r>
            <a:r>
              <a:rPr lang="en-US" altLang="en-US" sz="1400" baseline="30000" dirty="0"/>
              <a:t>2</a:t>
            </a:r>
            <a:r>
              <a:rPr lang="en-US" altLang="en-US" sz="1400" dirty="0"/>
              <a:t>). </a:t>
            </a:r>
            <a:endParaRPr lang="en-US" altLang="en-US" sz="1400" dirty="0">
              <a:cs typeface="Calibri"/>
            </a:endParaRPr>
          </a:p>
        </p:txBody>
      </p:sp>
      <p:sp>
        <p:nvSpPr>
          <p:cNvPr id="8" name="TextBox 7">
            <a:extLst>
              <a:ext uri="{FF2B5EF4-FFF2-40B4-BE49-F238E27FC236}">
                <a16:creationId xmlns:a16="http://schemas.microsoft.com/office/drawing/2014/main" id="{128D4971-5A38-7BA7-5321-9946A6F5CDA5}"/>
              </a:ext>
            </a:extLst>
          </p:cNvPr>
          <p:cNvSpPr txBox="1"/>
          <p:nvPr/>
        </p:nvSpPr>
        <p:spPr>
          <a:xfrm>
            <a:off x="1977057" y="1031123"/>
            <a:ext cx="5045646" cy="369332"/>
          </a:xfrm>
          <a:prstGeom prst="rect">
            <a:avLst/>
          </a:prstGeom>
          <a:noFill/>
        </p:spPr>
        <p:txBody>
          <a:bodyPr wrap="square" rtlCol="0">
            <a:spAutoFit/>
          </a:bodyPr>
          <a:lstStyle/>
          <a:p>
            <a:r>
              <a:rPr lang="en-US" dirty="0"/>
              <a:t>Pattern Dynamics: Ocean-Atmosphere coupling</a:t>
            </a:r>
          </a:p>
        </p:txBody>
      </p:sp>
    </p:spTree>
    <p:extLst>
      <p:ext uri="{BB962C8B-B14F-4D97-AF65-F5344CB8AC3E}">
        <p14:creationId xmlns:p14="http://schemas.microsoft.com/office/powerpoint/2010/main" val="29663564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Shape 180"/>
          <p:cNvSpPr/>
          <p:nvPr/>
        </p:nvSpPr>
        <p:spPr>
          <a:xfrm>
            <a:off x="531266" y="1204223"/>
            <a:ext cx="4317241" cy="738600"/>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a:defRPr b="1">
                <a:solidFill>
                  <a:srgbClr val="0A90CE"/>
                </a:solidFill>
                <a:latin typeface="Helvetica"/>
                <a:ea typeface="Helvetica"/>
                <a:cs typeface="Helvetica"/>
                <a:sym typeface="Helvetica"/>
              </a:defRPr>
            </a:lvl1pPr>
          </a:lstStyle>
          <a:p>
            <a:pPr marL="0" marR="0" lvl="0" indent="0" algn="l" defTabSz="410751" rtl="0" eaLnBrk="1" fontAlgn="auto" latinLnBrk="0" hangingPunct="0">
              <a:lnSpc>
                <a:spcPct val="100000"/>
              </a:lnSpc>
              <a:spcBef>
                <a:spcPts val="0"/>
              </a:spcBef>
              <a:spcAft>
                <a:spcPts val="0"/>
              </a:spcAft>
              <a:buClrTx/>
              <a:buSzTx/>
              <a:buFontTx/>
              <a:buNone/>
              <a:tabLst/>
              <a:defRPr/>
            </a:pPr>
            <a:r>
              <a:rPr kumimoji="0" lang="en-US" sz="2531" b="1" i="0" u="none" strike="noStrike" kern="0" cap="none" spc="0" normalizeH="0" baseline="0" noProof="0" dirty="0">
                <a:ln>
                  <a:noFill/>
                </a:ln>
                <a:solidFill>
                  <a:srgbClr val="0A90CE"/>
                </a:solidFill>
                <a:effectLst/>
                <a:uLnTx/>
                <a:uFillTx/>
                <a:latin typeface="Helvetica"/>
                <a:cs typeface="Helvetica"/>
                <a:sym typeface="Helvetica"/>
              </a:rPr>
              <a:t>S</a:t>
            </a:r>
            <a:r>
              <a:rPr kumimoji="0" sz="2531" b="1" i="0" u="none" strike="noStrike" kern="0" cap="none" spc="0" normalizeH="0" baseline="0" noProof="0" dirty="0">
                <a:ln>
                  <a:noFill/>
                </a:ln>
                <a:solidFill>
                  <a:srgbClr val="0A90CE"/>
                </a:solidFill>
                <a:effectLst/>
                <a:uLnTx/>
                <a:uFillTx/>
                <a:latin typeface="Helvetica"/>
                <a:cs typeface="Helvetica"/>
                <a:sym typeface="Helvetica"/>
              </a:rPr>
              <a:t>urface heat flux</a:t>
            </a:r>
            <a:r>
              <a:rPr kumimoji="0" lang="en-US" sz="2531" b="1" i="0" u="none" strike="noStrike" kern="0" cap="none" spc="0" normalizeH="0" baseline="0" noProof="0" dirty="0">
                <a:ln>
                  <a:noFill/>
                </a:ln>
                <a:solidFill>
                  <a:srgbClr val="0A90CE"/>
                </a:solidFill>
                <a:effectLst/>
                <a:uLnTx/>
                <a:uFillTx/>
                <a:latin typeface="Helvetica"/>
                <a:cs typeface="Helvetica"/>
                <a:sym typeface="Helvetica"/>
              </a:rPr>
              <a:t> </a:t>
            </a:r>
            <a:r>
              <a:rPr kumimoji="0" lang="en-US" sz="1800" b="0" i="0" u="none" strike="noStrike" kern="0" cap="none" spc="0" normalizeH="0" baseline="0" noProof="0" dirty="0">
                <a:ln>
                  <a:noFill/>
                </a:ln>
                <a:solidFill>
                  <a:srgbClr val="000000"/>
                </a:solidFill>
                <a:effectLst/>
                <a:uLnTx/>
                <a:uFillTx/>
                <a:latin typeface="Helvetica"/>
                <a:cs typeface="Helvetica"/>
                <a:sym typeface="Helvetica"/>
              </a:rPr>
              <a:t>due to </a:t>
            </a:r>
            <a:r>
              <a:rPr kumimoji="0" lang="en-US" altLang="zh-CN" sz="1800" b="0" i="0" u="none" strike="noStrike" kern="0" cap="none" spc="0" normalizeH="0" baseline="0" noProof="0" dirty="0">
                <a:ln>
                  <a:noFill/>
                </a:ln>
                <a:solidFill>
                  <a:srgbClr val="C00000"/>
                </a:solidFill>
                <a:effectLst/>
                <a:uLnTx/>
                <a:uFillTx/>
                <a:latin typeface="Helvetica"/>
                <a:cs typeface="Helvetica"/>
                <a:sym typeface="Helvetica"/>
              </a:rPr>
              <a:t>greenhouse gas</a:t>
            </a:r>
            <a:r>
              <a:rPr kumimoji="0" lang="en-US" altLang="zh-CN" sz="1800" b="0" i="0" u="none" strike="noStrike" kern="0" cap="none" spc="0" normalizeH="0" baseline="0" noProof="0" dirty="0">
                <a:ln>
                  <a:noFill/>
                </a:ln>
                <a:solidFill>
                  <a:srgbClr val="000000"/>
                </a:solidFill>
                <a:effectLst/>
                <a:uLnTx/>
                <a:uFillTx/>
                <a:latin typeface="Helvetica"/>
                <a:cs typeface="Helvetica"/>
                <a:sym typeface="Helvetica"/>
              </a:rPr>
              <a:t> increase</a:t>
            </a:r>
            <a:r>
              <a:rPr kumimoji="0" lang="en-US" sz="1800" b="0" i="0" u="none" strike="noStrike" kern="0" cap="none" spc="0" normalizeH="0" baseline="0" noProof="0" dirty="0">
                <a:ln>
                  <a:noFill/>
                </a:ln>
                <a:solidFill>
                  <a:srgbClr val="000000"/>
                </a:solidFill>
                <a:effectLst/>
                <a:uLnTx/>
                <a:uFillTx/>
                <a:latin typeface="Helvetica"/>
                <a:cs typeface="Helvetica"/>
                <a:sym typeface="Helvetica"/>
              </a:rPr>
              <a:t> (1861-2005)</a:t>
            </a:r>
          </a:p>
        </p:txBody>
      </p:sp>
      <p:sp>
        <p:nvSpPr>
          <p:cNvPr id="181" name="Shape 181"/>
          <p:cNvSpPr/>
          <p:nvPr/>
        </p:nvSpPr>
        <p:spPr>
          <a:xfrm>
            <a:off x="724733" y="2135992"/>
            <a:ext cx="2867773" cy="407612"/>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3100"/>
            </a:lvl1pPr>
          </a:lstStyle>
          <a:p>
            <a:pPr marL="0" marR="0" lvl="0" indent="0" algn="ctr" defTabSz="410751" rtl="0" eaLnBrk="1" fontAlgn="auto" latinLnBrk="0" hangingPunct="0">
              <a:lnSpc>
                <a:spcPct val="100000"/>
              </a:lnSpc>
              <a:spcBef>
                <a:spcPts val="0"/>
              </a:spcBef>
              <a:spcAft>
                <a:spcPts val="0"/>
              </a:spcAft>
              <a:buClrTx/>
              <a:buSzTx/>
              <a:buFontTx/>
              <a:buNone/>
              <a:tabLst/>
              <a:defRPr/>
            </a:pPr>
            <a:r>
              <a:rPr kumimoji="0" lang="en-US" sz="2180" b="0" i="0" u="none" strike="noStrike" kern="0" cap="none" spc="0" normalizeH="0" baseline="0" noProof="0" dirty="0">
                <a:ln>
                  <a:noFill/>
                </a:ln>
                <a:solidFill>
                  <a:srgbClr val="000000"/>
                </a:solidFill>
                <a:effectLst/>
                <a:uLnTx/>
                <a:uFillTx/>
                <a:latin typeface="Helvetica Light"/>
                <a:sym typeface="Helvetica Light"/>
              </a:rPr>
              <a:t>CMIP5 e</a:t>
            </a:r>
            <a:r>
              <a:rPr kumimoji="0" sz="2180" b="0" i="0" u="none" strike="noStrike" kern="0" cap="none" spc="0" normalizeH="0" baseline="0" noProof="0" dirty="0">
                <a:ln>
                  <a:noFill/>
                </a:ln>
                <a:solidFill>
                  <a:srgbClr val="000000"/>
                </a:solidFill>
                <a:effectLst/>
                <a:uLnTx/>
                <a:uFillTx/>
                <a:latin typeface="Helvetica Light"/>
                <a:sym typeface="Helvetica Light"/>
              </a:rPr>
              <a:t>nsemble mean</a:t>
            </a:r>
          </a:p>
        </p:txBody>
      </p:sp>
      <p:sp>
        <p:nvSpPr>
          <p:cNvPr id="2" name="TextBox 1">
            <a:extLst>
              <a:ext uri="{FF2B5EF4-FFF2-40B4-BE49-F238E27FC236}">
                <a16:creationId xmlns:a16="http://schemas.microsoft.com/office/drawing/2014/main" id="{94858A0B-E84D-4D4C-BA61-D0FBBF5CD327}"/>
              </a:ext>
            </a:extLst>
          </p:cNvPr>
          <p:cNvSpPr txBox="1"/>
          <p:nvPr/>
        </p:nvSpPr>
        <p:spPr>
          <a:xfrm>
            <a:off x="167127" y="5732104"/>
            <a:ext cx="3912504" cy="7489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584200" rtl="0" eaLnBrk="1"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Helvetica Light"/>
              </a:rPr>
              <a:t>Fig. 14.12</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Helvetica Light"/>
              </a:rPr>
              <a:t>. </a:t>
            </a:r>
            <a:r>
              <a:rPr kumimoji="0" lang="en-US" altLang="zh-CN" sz="1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Helvetica Light"/>
              </a:rPr>
              <a:t>1861-2005 t</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Helvetica Light"/>
              </a:rPr>
              <a:t>rend in net surface heat flux (color </a:t>
            </a:r>
            <a:r>
              <a:rPr kumimoji="0" lang="en-US" altLang="zh-CN" sz="1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Helvetica Light"/>
              </a:rPr>
              <a:t>shading in </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Helvetica Light"/>
              </a:rPr>
              <a:t>10</a:t>
            </a:r>
            <a:r>
              <a:rPr kumimoji="0" lang="en-US" sz="1400" b="0" i="0" u="none" strike="noStrike" kern="120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Helvetica Light"/>
              </a:rPr>
              <a:t>-1</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Helvetica Light"/>
              </a:rPr>
              <a:t> W m</a:t>
            </a:r>
            <a:r>
              <a:rPr kumimoji="0" lang="en-US" altLang="zh-CN" sz="1400" b="0" i="0" u="none" strike="noStrike" kern="120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Helvetica Light"/>
              </a:rPr>
              <a:t>-</a:t>
            </a:r>
            <a:r>
              <a:rPr kumimoji="0" lang="en-US" sz="1400" b="0" i="0" u="none" strike="noStrike" kern="120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Helvetica Light"/>
              </a:rPr>
              <a:t>2</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Helvetica Light"/>
              </a:rPr>
              <a:t> decad</a:t>
            </a:r>
            <a:r>
              <a:rPr kumimoji="0" lang="en-US" altLang="zh-CN" sz="1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Helvetica Light"/>
              </a:rPr>
              <a:t>e</a:t>
            </a:r>
            <a:r>
              <a:rPr kumimoji="0" lang="en-US" altLang="zh-CN" sz="1400" b="0" i="0" u="none" strike="noStrike" kern="120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Helvetica Light"/>
              </a:rPr>
              <a:t>-</a:t>
            </a:r>
            <a:r>
              <a:rPr kumimoji="0" lang="en-US" sz="1400" b="0" i="0" u="none" strike="noStrike" kern="1200" cap="none" spc="0" normalizeH="0" baseline="30000" noProof="0" dirty="0">
                <a:ln>
                  <a:noFill/>
                </a:ln>
                <a:solidFill>
                  <a:srgbClr val="000000"/>
                </a:solidFill>
                <a:effectLst/>
                <a:uLnTx/>
                <a:uFillTx/>
                <a:latin typeface="Calibri" panose="020F0502020204030204" pitchFamily="34" charset="0"/>
                <a:cs typeface="Calibri" panose="020F0502020204030204" pitchFamily="34" charset="0"/>
                <a:sym typeface="Helvetica Light"/>
              </a:rPr>
              <a:t>1</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Helvetica Light"/>
              </a:rPr>
              <a:t>)</a:t>
            </a:r>
            <a:r>
              <a:rPr kumimoji="0" lang="en-US" altLang="zh-CN" sz="1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Helvetica Light"/>
              </a:rPr>
              <a:t>.</a:t>
            </a:r>
            <a:r>
              <a:rPr kumimoji="0" lang="zh-CN" altLang="en-US" sz="1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Helvetica Light"/>
              </a:rPr>
              <a:t> </a:t>
            </a:r>
            <a:r>
              <a:rPr kumimoji="0" lang="en-US" altLang="zh-CN" sz="1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Helvetica Light"/>
              </a:rPr>
              <a:t>Positive downward into the ocean (</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Helvetica Light"/>
              </a:rPr>
              <a:t>J. Shi et al. 2018, </a:t>
            </a:r>
            <a:r>
              <a:rPr kumimoji="0" lang="en-US" sz="14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Helvetica Light"/>
              </a:rPr>
              <a:t>J </a:t>
            </a:r>
            <a:r>
              <a:rPr kumimoji="0" lang="en-US" sz="1400" b="0" i="1"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Helvetica Light"/>
              </a:rPr>
              <a:t>Clim</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Helvetica Light"/>
              </a:rPr>
              <a:t>). </a:t>
            </a:r>
          </a:p>
        </p:txBody>
      </p:sp>
      <p:pic>
        <p:nvPicPr>
          <p:cNvPr id="11" name="Picture 10">
            <a:extLst>
              <a:ext uri="{FF2B5EF4-FFF2-40B4-BE49-F238E27FC236}">
                <a16:creationId xmlns:a16="http://schemas.microsoft.com/office/drawing/2014/main" id="{6CAA6B31-C897-482A-88E1-941F1CEF02F9}"/>
              </a:ext>
            </a:extLst>
          </p:cNvPr>
          <p:cNvPicPr>
            <a:picLocks noChangeAspect="1"/>
          </p:cNvPicPr>
          <p:nvPr/>
        </p:nvPicPr>
        <p:blipFill>
          <a:blip r:embed="rId4"/>
          <a:stretch>
            <a:fillRect/>
          </a:stretch>
        </p:blipFill>
        <p:spPr>
          <a:xfrm>
            <a:off x="0" y="2591222"/>
            <a:ext cx="4317241" cy="2540101"/>
          </a:xfrm>
          <a:prstGeom prst="rect">
            <a:avLst/>
          </a:prstGeom>
        </p:spPr>
      </p:pic>
      <p:pic>
        <p:nvPicPr>
          <p:cNvPr id="14" name="Picture 13">
            <a:extLst>
              <a:ext uri="{FF2B5EF4-FFF2-40B4-BE49-F238E27FC236}">
                <a16:creationId xmlns:a16="http://schemas.microsoft.com/office/drawing/2014/main" id="{3A6ECF6D-24F4-442A-9FB9-247497EAA904}"/>
              </a:ext>
            </a:extLst>
          </p:cNvPr>
          <p:cNvPicPr>
            <a:picLocks noChangeAspect="1"/>
          </p:cNvPicPr>
          <p:nvPr/>
        </p:nvPicPr>
        <p:blipFill rotWithShape="1">
          <a:blip r:embed="rId5"/>
          <a:srcRect t="33007" b="33556"/>
          <a:stretch/>
        </p:blipFill>
        <p:spPr>
          <a:xfrm>
            <a:off x="4444584" y="2543604"/>
            <a:ext cx="4161884" cy="1667436"/>
          </a:xfrm>
          <a:prstGeom prst="rect">
            <a:avLst/>
          </a:prstGeom>
        </p:spPr>
      </p:pic>
      <p:sp>
        <p:nvSpPr>
          <p:cNvPr id="15" name="TextBox 14">
            <a:extLst>
              <a:ext uri="{FF2B5EF4-FFF2-40B4-BE49-F238E27FC236}">
                <a16:creationId xmlns:a16="http://schemas.microsoft.com/office/drawing/2014/main" id="{FD021B86-3070-481C-A3EC-D1B06D292067}"/>
              </a:ext>
            </a:extLst>
          </p:cNvPr>
          <p:cNvSpPr txBox="1"/>
          <p:nvPr/>
        </p:nvSpPr>
        <p:spPr>
          <a:xfrm>
            <a:off x="5055118" y="3483447"/>
            <a:ext cx="3425493"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Helvetica Light"/>
              </a:rPr>
              <a:t>Zonal-integrated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Helvetica Light"/>
              </a:rPr>
              <a:t>sfc</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Helvetica Light"/>
              </a:rPr>
              <a:t> heat uptake </a:t>
            </a:r>
            <a:endParaRPr kumimoji="0" lang="en-US" sz="1800" b="0" i="0" u="none" strike="noStrike" kern="1200" cap="none" spc="0" normalizeH="0" baseline="0" noProof="0" dirty="0">
              <a:ln>
                <a:noFill/>
              </a:ln>
              <a:solidFill>
                <a:srgbClr val="000000"/>
              </a:solidFill>
              <a:effectLst/>
              <a:uLnTx/>
              <a:uFillTx/>
              <a:latin typeface="Helvetica Light"/>
            </a:endParaRPr>
          </a:p>
        </p:txBody>
      </p:sp>
      <p:sp>
        <p:nvSpPr>
          <p:cNvPr id="3" name="TextBox 2">
            <a:extLst>
              <a:ext uri="{FF2B5EF4-FFF2-40B4-BE49-F238E27FC236}">
                <a16:creationId xmlns:a16="http://schemas.microsoft.com/office/drawing/2014/main" id="{CA052B50-7CC9-42C7-BA50-787190F12781}"/>
              </a:ext>
            </a:extLst>
          </p:cNvPr>
          <p:cNvSpPr txBox="1"/>
          <p:nvPr/>
        </p:nvSpPr>
        <p:spPr>
          <a:xfrm>
            <a:off x="7164336" y="2005263"/>
            <a:ext cx="1852248"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Light"/>
                <a:ea typeface="+mn-ea"/>
                <a:cs typeface="+mn-cs"/>
                <a:sym typeface="Helvetica Light"/>
              </a:rPr>
              <a:t>AMOC slowdown</a:t>
            </a:r>
          </a:p>
        </p:txBody>
      </p:sp>
      <p:cxnSp>
        <p:nvCxnSpPr>
          <p:cNvPr id="5" name="Straight Connector 4">
            <a:extLst>
              <a:ext uri="{FF2B5EF4-FFF2-40B4-BE49-F238E27FC236}">
                <a16:creationId xmlns:a16="http://schemas.microsoft.com/office/drawing/2014/main" id="{9578BD31-BC0B-4967-927C-3B9BDE776C28}"/>
              </a:ext>
            </a:extLst>
          </p:cNvPr>
          <p:cNvCxnSpPr>
            <a:cxnSpLocks/>
          </p:cNvCxnSpPr>
          <p:nvPr/>
        </p:nvCxnSpPr>
        <p:spPr>
          <a:xfrm flipH="1">
            <a:off x="7832554" y="2434278"/>
            <a:ext cx="186471" cy="451553"/>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
        <p:nvSpPr>
          <p:cNvPr id="16" name="TextBox 15">
            <a:extLst>
              <a:ext uri="{FF2B5EF4-FFF2-40B4-BE49-F238E27FC236}">
                <a16:creationId xmlns:a16="http://schemas.microsoft.com/office/drawing/2014/main" id="{BF6696C9-DB32-4F94-82AB-64152EDB2053}"/>
              </a:ext>
            </a:extLst>
          </p:cNvPr>
          <p:cNvSpPr txBox="1"/>
          <p:nvPr/>
        </p:nvSpPr>
        <p:spPr>
          <a:xfrm>
            <a:off x="4848507" y="4369790"/>
            <a:ext cx="1852248"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Helvetica Light"/>
                <a:ea typeface="+mn-ea"/>
                <a:cs typeface="+mn-cs"/>
                <a:sym typeface="Helvetica Light"/>
              </a:rPr>
              <a:t>Southern Ocean upwelling</a:t>
            </a:r>
          </a:p>
        </p:txBody>
      </p:sp>
      <p:cxnSp>
        <p:nvCxnSpPr>
          <p:cNvPr id="17" name="Straight Connector 16">
            <a:extLst>
              <a:ext uri="{FF2B5EF4-FFF2-40B4-BE49-F238E27FC236}">
                <a16:creationId xmlns:a16="http://schemas.microsoft.com/office/drawing/2014/main" id="{879AAD55-C957-40E4-8241-57B93D697D35}"/>
              </a:ext>
            </a:extLst>
          </p:cNvPr>
          <p:cNvCxnSpPr>
            <a:cxnSpLocks/>
          </p:cNvCxnSpPr>
          <p:nvPr/>
        </p:nvCxnSpPr>
        <p:spPr>
          <a:xfrm flipV="1">
            <a:off x="5647765" y="3102414"/>
            <a:ext cx="70864" cy="1376472"/>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pic>
        <p:nvPicPr>
          <p:cNvPr id="13" name="Picture 2" descr="Diagram&#10;&#10;Description automatically generated">
            <a:extLst>
              <a:ext uri="{FF2B5EF4-FFF2-40B4-BE49-F238E27FC236}">
                <a16:creationId xmlns:a16="http://schemas.microsoft.com/office/drawing/2014/main" id="{4D6247CC-CD1D-43ED-A264-2EA834106F7E}"/>
              </a:ext>
            </a:extLst>
          </p:cNvPr>
          <p:cNvPicPr>
            <a:picLocks noChangeAspect="1"/>
          </p:cNvPicPr>
          <p:nvPr/>
        </p:nvPicPr>
        <p:blipFill rotWithShape="1">
          <a:blip r:embed="rId6"/>
          <a:srcRect t="28864"/>
          <a:stretch/>
        </p:blipFill>
        <p:spPr>
          <a:xfrm>
            <a:off x="4945517" y="5294226"/>
            <a:ext cx="3732318" cy="1248512"/>
          </a:xfrm>
          <a:prstGeom prst="rect">
            <a:avLst/>
          </a:prstGeom>
        </p:spPr>
      </p:pic>
      <p:sp>
        <p:nvSpPr>
          <p:cNvPr id="4" name="TextBox 3">
            <a:extLst>
              <a:ext uri="{FF2B5EF4-FFF2-40B4-BE49-F238E27FC236}">
                <a16:creationId xmlns:a16="http://schemas.microsoft.com/office/drawing/2014/main" id="{2B2DDEC7-02A0-DC68-4AC5-FD7314984C86}"/>
              </a:ext>
            </a:extLst>
          </p:cNvPr>
          <p:cNvSpPr txBox="1"/>
          <p:nvPr/>
        </p:nvSpPr>
        <p:spPr>
          <a:xfrm flipH="1">
            <a:off x="680574" y="319775"/>
            <a:ext cx="780978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Segoe Print" panose="02000600000000000000" pitchFamily="2" charset="0"/>
                <a:ea typeface="+mn-ea"/>
                <a:cs typeface="+mn-cs"/>
              </a:rPr>
              <a:t>Ocean heat uptake</a:t>
            </a:r>
          </a:p>
        </p:txBody>
      </p:sp>
    </p:spTree>
    <p:custDataLst>
      <p:tags r:id="rId1"/>
    </p:custDataLst>
    <p:extLst>
      <p:ext uri="{BB962C8B-B14F-4D97-AF65-F5344CB8AC3E}">
        <p14:creationId xmlns:p14="http://schemas.microsoft.com/office/powerpoint/2010/main" val="346348850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190A72-E56E-4542-9D5B-F824EEB45A0A}"/>
              </a:ext>
            </a:extLst>
          </p:cNvPr>
          <p:cNvPicPr>
            <a:picLocks noChangeAspect="1"/>
          </p:cNvPicPr>
          <p:nvPr/>
        </p:nvPicPr>
        <p:blipFill>
          <a:blip r:embed="rId2"/>
          <a:stretch>
            <a:fillRect/>
          </a:stretch>
        </p:blipFill>
        <p:spPr>
          <a:xfrm>
            <a:off x="1392762" y="933990"/>
            <a:ext cx="2959649" cy="3291572"/>
          </a:xfrm>
          <a:prstGeom prst="rect">
            <a:avLst/>
          </a:prstGeom>
        </p:spPr>
      </p:pic>
      <p:cxnSp>
        <p:nvCxnSpPr>
          <p:cNvPr id="5" name="Straight Connector 4">
            <a:extLst>
              <a:ext uri="{FF2B5EF4-FFF2-40B4-BE49-F238E27FC236}">
                <a16:creationId xmlns:a16="http://schemas.microsoft.com/office/drawing/2014/main" id="{B47DC7D3-0EA7-4F4D-84E0-0622E22C8C29}"/>
              </a:ext>
            </a:extLst>
          </p:cNvPr>
          <p:cNvCxnSpPr>
            <a:cxnSpLocks/>
          </p:cNvCxnSpPr>
          <p:nvPr/>
        </p:nvCxnSpPr>
        <p:spPr>
          <a:xfrm>
            <a:off x="2886120" y="1027532"/>
            <a:ext cx="0" cy="2850950"/>
          </a:xfrm>
          <a:prstGeom prst="line">
            <a:avLst/>
          </a:prstGeom>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A07F53B-1DB6-4E68-9E1C-C1D375830032}"/>
              </a:ext>
            </a:extLst>
          </p:cNvPr>
          <p:cNvSpPr/>
          <p:nvPr/>
        </p:nvSpPr>
        <p:spPr>
          <a:xfrm rot="19986321">
            <a:off x="3350918" y="3961527"/>
            <a:ext cx="476391" cy="26161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70C0"/>
                </a:solidFill>
                <a:effectLst/>
                <a:uLnTx/>
                <a:uFillTx/>
                <a:latin typeface="Calibri" panose="020F0502020204030204"/>
                <a:ea typeface="+mn-ea"/>
                <a:cs typeface="+mn-cs"/>
              </a:rPr>
              <a:t>TOA   </a:t>
            </a:r>
          </a:p>
        </p:txBody>
      </p:sp>
      <p:sp>
        <p:nvSpPr>
          <p:cNvPr id="10" name="Rectangle 9">
            <a:extLst>
              <a:ext uri="{FF2B5EF4-FFF2-40B4-BE49-F238E27FC236}">
                <a16:creationId xmlns:a16="http://schemas.microsoft.com/office/drawing/2014/main" id="{99D3559A-0E32-4CA0-983D-7BF304148CEF}"/>
              </a:ext>
            </a:extLst>
          </p:cNvPr>
          <p:cNvSpPr/>
          <p:nvPr/>
        </p:nvSpPr>
        <p:spPr>
          <a:xfrm rot="19986321">
            <a:off x="3812659" y="3969251"/>
            <a:ext cx="499850" cy="26161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err="1">
                <a:ln>
                  <a:noFill/>
                </a:ln>
                <a:solidFill>
                  <a:srgbClr val="0070C0"/>
                </a:solidFill>
                <a:effectLst/>
                <a:uLnTx/>
                <a:uFillTx/>
                <a:latin typeface="Calibri" panose="020F0502020204030204"/>
                <a:ea typeface="+mn-ea"/>
                <a:cs typeface="+mn-cs"/>
              </a:rPr>
              <a:t>Qnet</a:t>
            </a:r>
            <a:r>
              <a:rPr kumimoji="0" lang="en-US" sz="1100" b="0" i="0" u="none" strike="noStrike" kern="1200" cap="none" spc="0" normalizeH="0" baseline="0" noProof="0">
                <a:ln>
                  <a:noFill/>
                </a:ln>
                <a:solidFill>
                  <a:srgbClr val="0070C0"/>
                </a:solidFill>
                <a:effectLst/>
                <a:uLnTx/>
                <a:uFillTx/>
                <a:latin typeface="Calibri" panose="020F0502020204030204"/>
                <a:ea typeface="+mn-ea"/>
                <a:cs typeface="+mn-cs"/>
              </a:rPr>
              <a:t> </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EDB23DF-53A2-4F21-B12E-469737C5761C}"/>
                  </a:ext>
                </a:extLst>
              </p:cNvPr>
              <p:cNvSpPr txBox="1"/>
              <p:nvPr/>
            </p:nvSpPr>
            <p:spPr>
              <a:xfrm rot="16200000">
                <a:off x="870807" y="2314507"/>
                <a:ext cx="1225050" cy="276999"/>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200" b="0" i="1" u="none" strike="noStrike" kern="0" cap="none" spc="0" normalizeH="0" baseline="0" noProof="0" smtClean="0">
                        <a:ln>
                          <a:noFill/>
                        </a:ln>
                        <a:solidFill>
                          <a:prstClr val="black"/>
                        </a:solidFill>
                        <a:effectLst/>
                        <a:uLnTx/>
                        <a:uFillTx/>
                        <a:latin typeface="Cambria Math" panose="02040503050406030204" pitchFamily="18" charset="0"/>
                        <a:ea typeface="宋体" panose="02010600030101010101" pitchFamily="2" charset="-122"/>
                        <a:cs typeface="Times New Roman" panose="02020603050405020304" pitchFamily="18" charset="0"/>
                      </a:rPr>
                      <m:t>−</m:t>
                    </m:r>
                    <m:sSub>
                      <m:sSubPr>
                        <m:ctrlPr>
                          <a:rPr kumimoji="0" lang="en-US"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宋体" panose="02010600030101010101" pitchFamily="2" charset="-122"/>
                            <a:cs typeface="Times New Roman" panose="02020603050405020304" pitchFamily="18" charset="0"/>
                          </a:rPr>
                          <m:t>𝐹</m:t>
                        </m:r>
                      </m:e>
                      <m:sub>
                        <m:r>
                          <a:rPr kumimoji="0" lang="en-US" sz="1200" b="0" i="1" u="none" strike="noStrike" kern="0" cap="none" spc="0" normalizeH="0" baseline="0" noProof="0">
                            <a:ln>
                              <a:noFill/>
                            </a:ln>
                            <a:solidFill>
                              <a:prstClr val="black"/>
                            </a:solidFill>
                            <a:effectLst/>
                            <a:uLnTx/>
                            <a:uFillTx/>
                            <a:latin typeface="Cambria Math" panose="02040503050406030204" pitchFamily="18" charset="0"/>
                            <a:ea typeface="宋体" panose="02010600030101010101" pitchFamily="2" charset="-122"/>
                            <a:cs typeface="Times New Roman" panose="02020603050405020304" pitchFamily="18" charset="0"/>
                          </a:rPr>
                          <m:t>𝑎</m:t>
                        </m:r>
                      </m:sub>
                    </m:sSub>
                  </m:oMath>
                </a14:m>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at eq</a:t>
                </a:r>
              </a:p>
            </p:txBody>
          </p:sp>
        </mc:Choice>
        <mc:Fallback xmlns="">
          <p:sp>
            <p:nvSpPr>
              <p:cNvPr id="12" name="TextBox 11">
                <a:extLst>
                  <a:ext uri="{FF2B5EF4-FFF2-40B4-BE49-F238E27FC236}">
                    <a16:creationId xmlns:a16="http://schemas.microsoft.com/office/drawing/2014/main" id="{6EDB23DF-53A2-4F21-B12E-469737C5761C}"/>
                  </a:ext>
                </a:extLst>
              </p:cNvPr>
              <p:cNvSpPr txBox="1">
                <a:spLocks noRot="1" noChangeAspect="1" noMove="1" noResize="1" noEditPoints="1" noAdjustHandles="1" noChangeArrowheads="1" noChangeShapeType="1" noTextEdit="1"/>
              </p:cNvSpPr>
              <p:nvPr/>
            </p:nvSpPr>
            <p:spPr>
              <a:xfrm rot="16200000">
                <a:off x="870807" y="2314507"/>
                <a:ext cx="1225050" cy="276999"/>
              </a:xfrm>
              <a:prstGeom prst="rect">
                <a:avLst/>
              </a:prstGeom>
              <a:blipFill>
                <a:blip r:embed="rId3"/>
                <a:stretch>
                  <a:fillRect l="-2222" r="-1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9CA73135-10CB-43CB-81CB-E51E1F860679}"/>
                  </a:ext>
                </a:extLst>
              </p:cNvPr>
              <p:cNvSpPr txBox="1"/>
              <p:nvPr/>
            </p:nvSpPr>
            <p:spPr>
              <a:xfrm>
                <a:off x="999353" y="5112441"/>
                <a:ext cx="5355619" cy="16231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rPr>
                  <a:t>Fig.</a:t>
                </a:r>
                <a:r>
                  <a:rPr kumimoji="0" lang="zh-CN" altLang="en-US" sz="1400" b="1"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rPr>
                  <a:t> </a:t>
                </a:r>
                <a:r>
                  <a:rPr kumimoji="0" lang="en-US" altLang="zh-CN" sz="1400" b="1"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rPr>
                  <a:t>14.19. </a:t>
                </a:r>
                <a:r>
                  <a:rPr kumimoji="0" lang="en-US" altLang="zh-CN" sz="1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rPr>
                  <a:t>Trend</a:t>
                </a:r>
                <a:r>
                  <a:rPr kumimoji="0" lang="zh-CN" altLang="en-US" sz="1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rPr>
                  <a:t> </a:t>
                </a:r>
                <a:r>
                  <a:rPr kumimoji="0" lang="en-US" altLang="zh-CN" sz="1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rPr>
                  <a:t>for</a:t>
                </a:r>
                <a:r>
                  <a:rPr kumimoji="0" lang="zh-CN" altLang="en-US" sz="1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rPr>
                  <a:t> </a:t>
                </a:r>
                <a:r>
                  <a:rPr kumimoji="0" lang="en-US" altLang="zh-CN" sz="1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rPr>
                  <a:t>1861-2005 in cross-equatorial atmospheric energy</a:t>
                </a:r>
                <a:r>
                  <a:rPr kumimoji="0" lang="zh-CN" altLang="en-US" sz="1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rPr>
                  <a:t> </a:t>
                </a:r>
                <a:r>
                  <a:rPr kumimoji="0" lang="en-US" altLang="zh-CN" sz="1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rPr>
                  <a:t>transport (10</a:t>
                </a:r>
                <a:r>
                  <a:rPr kumimoji="0" lang="en-US" altLang="zh-CN" sz="1400" b="0" i="0" u="none" strike="noStrike" kern="1200" cap="none" spc="0" normalizeH="0" baseline="30000" noProof="0">
                    <a:ln>
                      <a:noFill/>
                    </a:ln>
                    <a:solidFill>
                      <a:prstClr val="black"/>
                    </a:solidFill>
                    <a:effectLst/>
                    <a:uLnTx/>
                    <a:uFillTx/>
                    <a:latin typeface="Calibri" panose="020F0502020204030204"/>
                    <a:ea typeface="等线" panose="02010600030101010101" pitchFamily="2" charset="-122"/>
                    <a:cs typeface="+mn-cs"/>
                  </a:rPr>
                  <a:t>12</a:t>
                </a:r>
                <a:r>
                  <a:rPr kumimoji="0" lang="en-US" altLang="zh-CN" sz="1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rPr>
                  <a:t> W/decade, sign reversed) inferred as </a:t>
                </a:r>
                <a14:m>
                  <m:oMath xmlns:m="http://schemas.openxmlformats.org/officeDocument/2006/math">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ea typeface="宋体" panose="02010600030101010101" pitchFamily="2" charset="-122"/>
                        <a:cs typeface="Times New Roman" panose="02020603050405020304" pitchFamily="18" charset="0"/>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0" cap="none" spc="0" normalizeH="0" baseline="0" noProof="0">
                            <a:ln>
                              <a:noFill/>
                            </a:ln>
                            <a:solidFill>
                              <a:prstClr val="black"/>
                            </a:solidFill>
                            <a:effectLst/>
                            <a:uLnTx/>
                            <a:uFillTx/>
                            <a:latin typeface="Cambria Math" panose="02040503050406030204" pitchFamily="18" charset="0"/>
                            <a:ea typeface="宋体" panose="02010600030101010101" pitchFamily="2" charset="-122"/>
                            <a:cs typeface="Times New Roman" panose="02020603050405020304" pitchFamily="18" charset="0"/>
                          </a:rPr>
                          <m:t>𝐹</m:t>
                        </m:r>
                      </m:e>
                      <m:sub>
                        <m:r>
                          <a:rPr kumimoji="0" lang="en-US" sz="1400" b="0" i="1" u="none" strike="noStrike" kern="0" cap="none" spc="0" normalizeH="0" baseline="0" noProof="0">
                            <a:ln>
                              <a:noFill/>
                            </a:ln>
                            <a:solidFill>
                              <a:prstClr val="black"/>
                            </a:solidFill>
                            <a:effectLst/>
                            <a:uLnTx/>
                            <a:uFillTx/>
                            <a:latin typeface="Cambria Math" panose="02040503050406030204" pitchFamily="18" charset="0"/>
                            <a:ea typeface="宋体" panose="02010600030101010101" pitchFamily="2" charset="-122"/>
                            <a:cs typeface="Times New Roman" panose="02020603050405020304" pitchFamily="18" charset="0"/>
                          </a:rPr>
                          <m:t>𝑎</m:t>
                        </m:r>
                      </m:sub>
                    </m:sSub>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0" cap="none" spc="0" normalizeH="0" baseline="0" noProof="0">
                            <a:ln>
                              <a:noFill/>
                            </a:ln>
                            <a:solidFill>
                              <a:prstClr val="black"/>
                            </a:solidFill>
                            <a:effectLst/>
                            <a:uLnTx/>
                            <a:uFillTx/>
                            <a:latin typeface="Cambria Math" panose="02040503050406030204" pitchFamily="18" charset="0"/>
                            <a:ea typeface="宋体" panose="02010600030101010101" pitchFamily="2" charset="-122"/>
                            <a:cs typeface="Times New Roman" panose="02020603050405020304" pitchFamily="18" charset="0"/>
                          </a:rPr>
                          <m:t>|</m:t>
                        </m:r>
                      </m:e>
                      <m:sub>
                        <m:r>
                          <a:rPr kumimoji="0" lang="en-US" sz="1400" b="0" i="1" u="none" strike="noStrike" kern="0" cap="none" spc="0" normalizeH="0" baseline="0" noProof="0">
                            <a:ln>
                              <a:noFill/>
                            </a:ln>
                            <a:solidFill>
                              <a:prstClr val="black"/>
                            </a:solidFill>
                            <a:effectLst/>
                            <a:uLnTx/>
                            <a:uFillTx/>
                            <a:latin typeface="Cambria Math" panose="02040503050406030204" pitchFamily="18" charset="0"/>
                            <a:ea typeface="宋体" panose="02010600030101010101" pitchFamily="2" charset="-122"/>
                            <a:cs typeface="Times New Roman" panose="02020603050405020304" pitchFamily="18" charset="0"/>
                          </a:rPr>
                          <m:t>𝑦</m:t>
                        </m:r>
                        <m:r>
                          <a:rPr kumimoji="0" lang="en-US" sz="1400" b="0" i="1" u="none" strike="noStrike" kern="0" cap="none" spc="0" normalizeH="0" baseline="0" noProof="0">
                            <a:ln>
                              <a:noFill/>
                            </a:ln>
                            <a:solidFill>
                              <a:prstClr val="black"/>
                            </a:solidFill>
                            <a:effectLst/>
                            <a:uLnTx/>
                            <a:uFillTx/>
                            <a:latin typeface="Cambria Math" panose="02040503050406030204" pitchFamily="18" charset="0"/>
                            <a:ea typeface="宋体" panose="02010600030101010101" pitchFamily="2" charset="-122"/>
                            <a:cs typeface="Times New Roman" panose="02020603050405020304" pitchFamily="18" charset="0"/>
                          </a:rPr>
                          <m:t>=0</m:t>
                        </m:r>
                      </m:sub>
                    </m:sSub>
                    <m:r>
                      <a:rPr kumimoji="0" lang="en-US" sz="1400" b="0" i="1" u="none" strike="noStrike" kern="0" cap="none" spc="0" normalizeH="0" baseline="0" noProof="0">
                        <a:ln>
                          <a:noFill/>
                        </a:ln>
                        <a:solidFill>
                          <a:prstClr val="black"/>
                        </a:solidFill>
                        <a:effectLst/>
                        <a:uLnTx/>
                        <a:uFillTx/>
                        <a:latin typeface="Cambria Math" panose="02040503050406030204" pitchFamily="18" charset="0"/>
                        <a:ea typeface="宋体" panose="02010600030101010101" pitchFamily="2" charset="-122"/>
                        <a:cs typeface="Times New Roman" panose="02020603050405020304" pitchFamily="18" charset="0"/>
                      </a:rPr>
                      <m:t>=</m:t>
                    </m:r>
                    <m:sSubSup>
                      <m:sSubSup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d>
                          <m:dPr>
                            <m:begChr m:val="⟨"/>
                            <m:endChr m:val="⟩"/>
                            <m:ctrlPr>
                              <a:rPr kumimoji="0" lang="en-US" sz="1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0" cap="none" spc="0" normalizeH="0" baseline="0" noProof="0">
                                    <a:ln>
                                      <a:noFill/>
                                    </a:ln>
                                    <a:solidFill>
                                      <a:prstClr val="black"/>
                                    </a:solidFill>
                                    <a:effectLst/>
                                    <a:uLnTx/>
                                    <a:uFillTx/>
                                    <a:latin typeface="Cambria Math" panose="02040503050406030204" pitchFamily="18" charset="0"/>
                                    <a:ea typeface="宋体" panose="02010600030101010101" pitchFamily="2" charset="-122"/>
                                    <a:cs typeface="Times New Roman" panose="02020603050405020304" pitchFamily="18" charset="0"/>
                                  </a:rPr>
                                  <m:t>𝑅</m:t>
                                </m:r>
                              </m:e>
                              <m:sub>
                                <m:r>
                                  <a:rPr kumimoji="0" lang="en-US" sz="1400" b="0" i="1" u="none" strike="noStrike" kern="0" cap="none" spc="0" normalizeH="0" baseline="0" noProof="0">
                                    <a:ln>
                                      <a:noFill/>
                                    </a:ln>
                                    <a:solidFill>
                                      <a:prstClr val="black"/>
                                    </a:solidFill>
                                    <a:effectLst/>
                                    <a:uLnTx/>
                                    <a:uFillTx/>
                                    <a:latin typeface="Cambria Math" panose="02040503050406030204" pitchFamily="18" charset="0"/>
                                    <a:ea typeface="宋体" panose="02010600030101010101" pitchFamily="2" charset="-122"/>
                                    <a:cs typeface="Times New Roman" panose="02020603050405020304" pitchFamily="18" charset="0"/>
                                  </a:rPr>
                                  <m:t>𝑇𝑂𝐴</m:t>
                                </m:r>
                              </m:sub>
                            </m:sSub>
                            <m:r>
                              <a:rPr kumimoji="0" lang="en-US" sz="1400" b="0" i="1" u="none" strike="noStrike" kern="0" cap="none" spc="0" normalizeH="0" baseline="0" noProof="0">
                                <a:ln>
                                  <a:noFill/>
                                </a:ln>
                                <a:solidFill>
                                  <a:prstClr val="black"/>
                                </a:solidFill>
                                <a:effectLst/>
                                <a:uLnTx/>
                                <a:uFillTx/>
                                <a:latin typeface="Cambria Math" panose="02040503050406030204" pitchFamily="18" charset="0"/>
                                <a:ea typeface="宋体" panose="02010600030101010101" pitchFamily="2" charset="-122"/>
                                <a:cs typeface="Times New Roman" panose="02020603050405020304" pitchFamily="18" charset="0"/>
                              </a:rPr>
                              <m:t>−</m:t>
                            </m:r>
                            <m:sSub>
                              <m:sSubPr>
                                <m:ctrlPr>
                                  <a:rPr kumimoji="0" lang="en-US" sz="1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400" b="0" i="1" u="none" strike="noStrike" kern="0" cap="none" spc="0" normalizeH="0" baseline="0" noProof="0">
                                    <a:ln>
                                      <a:noFill/>
                                    </a:ln>
                                    <a:solidFill>
                                      <a:prstClr val="black"/>
                                    </a:solidFill>
                                    <a:effectLst/>
                                    <a:uLnTx/>
                                    <a:uFillTx/>
                                    <a:latin typeface="Cambria Math" panose="02040503050406030204" pitchFamily="18" charset="0"/>
                                    <a:ea typeface="宋体" panose="02010600030101010101" pitchFamily="2" charset="-122"/>
                                    <a:cs typeface="Times New Roman" panose="02020603050405020304" pitchFamily="18" charset="0"/>
                                  </a:rPr>
                                  <m:t>𝑄</m:t>
                                </m:r>
                              </m:e>
                              <m:sub>
                                <m:r>
                                  <a:rPr kumimoji="0" lang="en-US" sz="1400" b="0" i="1" u="none" strike="noStrike" kern="0" cap="none" spc="0" normalizeH="0" baseline="0" noProof="0">
                                    <a:ln>
                                      <a:noFill/>
                                    </a:ln>
                                    <a:solidFill>
                                      <a:prstClr val="black"/>
                                    </a:solidFill>
                                    <a:effectLst/>
                                    <a:uLnTx/>
                                    <a:uFillTx/>
                                    <a:latin typeface="Cambria Math" panose="02040503050406030204" pitchFamily="18" charset="0"/>
                                    <a:ea typeface="宋体" panose="02010600030101010101" pitchFamily="2" charset="-122"/>
                                    <a:cs typeface="Times New Roman" panose="02020603050405020304" pitchFamily="18" charset="0"/>
                                  </a:rPr>
                                  <m:t>𝑛𝑒𝑡</m:t>
                                </m:r>
                              </m:sub>
                            </m:sSub>
                          </m:e>
                        </m:d>
                      </m:e>
                      <m:sub>
                        <m:r>
                          <a:rPr kumimoji="0" lang="en-US" sz="1400" b="0" i="1" u="none" strike="noStrike" kern="0" cap="none" spc="0" normalizeH="0" baseline="0" noProof="0">
                            <a:ln>
                              <a:noFill/>
                            </a:ln>
                            <a:solidFill>
                              <a:prstClr val="black"/>
                            </a:solidFill>
                            <a:effectLst/>
                            <a:uLnTx/>
                            <a:uFillTx/>
                            <a:latin typeface="Cambria Math" panose="02040503050406030204" pitchFamily="18" charset="0"/>
                            <a:ea typeface="宋体" panose="02010600030101010101" pitchFamily="2" charset="-122"/>
                            <a:cs typeface="Times New Roman" panose="02020603050405020304" pitchFamily="18" charset="0"/>
                          </a:rPr>
                          <m:t>𝑆𝐻</m:t>
                        </m:r>
                      </m:sub>
                      <m:sup>
                        <m:r>
                          <a:rPr kumimoji="0" lang="en-US" sz="1400" b="0" i="1" u="none" strike="noStrike" kern="0" cap="none" spc="0" normalizeH="0" baseline="0" noProof="0">
                            <a:ln>
                              <a:noFill/>
                            </a:ln>
                            <a:solidFill>
                              <a:prstClr val="black"/>
                            </a:solidFill>
                            <a:effectLst/>
                            <a:uLnTx/>
                            <a:uFillTx/>
                            <a:latin typeface="Cambria Math" panose="02040503050406030204" pitchFamily="18" charset="0"/>
                            <a:ea typeface="宋体" panose="02010600030101010101" pitchFamily="2" charset="-122"/>
                            <a:cs typeface="Times New Roman" panose="02020603050405020304" pitchFamily="18" charset="0"/>
                          </a:rPr>
                          <m:t>𝑁𝐻</m:t>
                        </m:r>
                      </m:sup>
                    </m:sSubSup>
                    <m:r>
                      <a:rPr kumimoji="0" lang="en-US" sz="1400" b="0" i="1" u="none" strike="noStrike" kern="0" cap="none" spc="0" normalizeH="0" baseline="0" noProof="0">
                        <a:ln>
                          <a:noFill/>
                        </a:ln>
                        <a:solidFill>
                          <a:prstClr val="black"/>
                        </a:solidFill>
                        <a:effectLst/>
                        <a:uLnTx/>
                        <a:uFillTx/>
                        <a:latin typeface="Cambria Math" panose="02040503050406030204" pitchFamily="18" charset="0"/>
                        <a:ea typeface="宋体" panose="02010600030101010101" pitchFamily="2" charset="-122"/>
                        <a:cs typeface="Times New Roman" panose="02020603050405020304" pitchFamily="18" charset="0"/>
                      </a:rPr>
                      <m:t>/</m:t>
                    </m:r>
                    <m:r>
                      <a:rPr kumimoji="0" lang="en-US" sz="1400" b="0" i="1" u="none" strike="noStrike" kern="0" cap="none" spc="0" normalizeH="0" baseline="0" noProof="0" smtClean="0">
                        <a:ln>
                          <a:noFill/>
                        </a:ln>
                        <a:solidFill>
                          <a:prstClr val="black"/>
                        </a:solidFill>
                        <a:effectLst/>
                        <a:uLnTx/>
                        <a:uFillTx/>
                        <a:latin typeface="Cambria Math" panose="02040503050406030204" pitchFamily="18" charset="0"/>
                        <a:ea typeface="宋体" panose="02010600030101010101" pitchFamily="2" charset="-122"/>
                        <a:cs typeface="Times New Roman" panose="02020603050405020304" pitchFamily="18" charset="0"/>
                      </a:rPr>
                      <m:t>2</m:t>
                    </m:r>
                  </m:oMath>
                </a14:m>
                <a:r>
                  <a:rPr kumimoji="0" lang="en-US" altLang="zh-CN" sz="1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rPr>
                  <a:t> in</a:t>
                </a:r>
                <a:r>
                  <a:rPr kumimoji="0" lang="zh-CN" altLang="en-US" sz="1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rPr>
                  <a:t> </a:t>
                </a:r>
                <a:r>
                  <a:rPr kumimoji="0" lang="en-US" altLang="zh-CN" sz="1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rPr>
                  <a:t>CMIP5</a:t>
                </a:r>
                <a:r>
                  <a:rPr kumimoji="0" lang="zh-CN" altLang="en-US" sz="1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rPr>
                  <a:t> </a:t>
                </a:r>
                <a:r>
                  <a:rPr kumimoji="0" lang="en-US" altLang="zh-CN" sz="1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rPr>
                  <a:t>historical,</a:t>
                </a:r>
                <a:r>
                  <a:rPr kumimoji="0" lang="zh-CN" altLang="en-US" sz="1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rPr>
                  <a:t> </a:t>
                </a:r>
                <a:r>
                  <a:rPr kumimoji="0" lang="en-US" altLang="zh-CN" sz="1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rPr>
                  <a:t>GHG-only,</a:t>
                </a:r>
                <a:r>
                  <a:rPr kumimoji="0" lang="zh-CN" altLang="en-US" sz="1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rPr>
                  <a:t> </a:t>
                </a:r>
                <a:r>
                  <a:rPr kumimoji="0" lang="en-US" altLang="zh-CN" sz="1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rPr>
                  <a:t>and</a:t>
                </a:r>
                <a:r>
                  <a:rPr kumimoji="0" lang="zh-CN" altLang="en-US" sz="1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rPr>
                  <a:t> </a:t>
                </a:r>
                <a:r>
                  <a:rPr kumimoji="0" lang="en-US" altLang="zh-CN" sz="1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rPr>
                  <a:t>anthropogenic aerosol (AA) only</a:t>
                </a:r>
                <a:r>
                  <a:rPr kumimoji="0" lang="zh-CN" altLang="en-US" sz="1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rPr>
                  <a:t> </a:t>
                </a:r>
                <a:r>
                  <a:rPr kumimoji="0" lang="en-US" altLang="zh-CN" sz="1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rPr>
                  <a:t>runs. Negative</a:t>
                </a:r>
                <a:r>
                  <a:rPr kumimoji="0" lang="zh-CN" altLang="en-US" sz="1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rPr>
                  <a:t> </a:t>
                </a:r>
                <a:r>
                  <a:rPr kumimoji="0" lang="en-US" altLang="zh-CN" sz="1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rPr>
                  <a:t>values</a:t>
                </a:r>
                <a:r>
                  <a:rPr kumimoji="0" lang="zh-CN" altLang="en-US" sz="1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rPr>
                  <a:t> </a:t>
                </a:r>
                <a:r>
                  <a:rPr kumimoji="0" lang="en-US" altLang="zh-CN" sz="1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rPr>
                  <a:t>imply</a:t>
                </a:r>
                <a:r>
                  <a:rPr kumimoji="0" lang="zh-CN" altLang="en-US" sz="1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rPr>
                  <a:t> </a:t>
                </a:r>
                <a:r>
                  <a:rPr kumimoji="0" lang="en-US" altLang="zh-CN" sz="1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rPr>
                  <a:t>a northward</a:t>
                </a:r>
                <a:r>
                  <a:rPr kumimoji="0" lang="zh-CN" altLang="en-US" sz="1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rPr>
                  <a:t> </a:t>
                </a:r>
                <a:r>
                  <a:rPr kumimoji="0" lang="en-US" altLang="zh-CN" sz="1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rPr>
                  <a:t>atmospheric energy</a:t>
                </a:r>
                <a:r>
                  <a:rPr kumimoji="0" lang="zh-CN" altLang="en-US" sz="1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rPr>
                  <a:t> </a:t>
                </a:r>
                <a:r>
                  <a:rPr kumimoji="0" lang="en-US" altLang="zh-CN" sz="14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rPr>
                  <a:t>transport. For aerosol run (blue symbols), the energy flux contributions at the TOA and surface are also shown. CMIP5 multi-model ensemble mean in filled symbols. Courtesy J.R. Shi. </a:t>
                </a:r>
              </a:p>
            </p:txBody>
          </p:sp>
        </mc:Choice>
        <mc:Fallback xmlns="">
          <p:sp>
            <p:nvSpPr>
              <p:cNvPr id="16" name="TextBox 15">
                <a:extLst>
                  <a:ext uri="{FF2B5EF4-FFF2-40B4-BE49-F238E27FC236}">
                    <a16:creationId xmlns:a16="http://schemas.microsoft.com/office/drawing/2014/main" id="{9CA73135-10CB-43CB-81CB-E51E1F860679}"/>
                  </a:ext>
                </a:extLst>
              </p:cNvPr>
              <p:cNvSpPr txBox="1">
                <a:spLocks noRot="1" noChangeAspect="1" noMove="1" noResize="1" noEditPoints="1" noAdjustHandles="1" noChangeArrowheads="1" noChangeShapeType="1" noTextEdit="1"/>
              </p:cNvSpPr>
              <p:nvPr/>
            </p:nvSpPr>
            <p:spPr>
              <a:xfrm>
                <a:off x="999353" y="5112441"/>
                <a:ext cx="5355619" cy="1623137"/>
              </a:xfrm>
              <a:prstGeom prst="rect">
                <a:avLst/>
              </a:prstGeom>
              <a:blipFill>
                <a:blip r:embed="rId4"/>
                <a:stretch>
                  <a:fillRect l="-342" t="-752" r="-228" b="-3008"/>
                </a:stretch>
              </a:blipFill>
            </p:spPr>
            <p:txBody>
              <a:bodyPr/>
              <a:lstStyle/>
              <a:p>
                <a:r>
                  <a:rPr lang="en-US">
                    <a:noFill/>
                  </a:rPr>
                  <a:t> </a:t>
                </a:r>
              </a:p>
            </p:txBody>
          </p:sp>
        </mc:Fallback>
      </mc:AlternateContent>
      <p:sp>
        <p:nvSpPr>
          <p:cNvPr id="2" name="Rectangle 1">
            <a:extLst>
              <a:ext uri="{FF2B5EF4-FFF2-40B4-BE49-F238E27FC236}">
                <a16:creationId xmlns:a16="http://schemas.microsoft.com/office/drawing/2014/main" id="{4B1CA7A2-B3EF-F6D9-75AA-323C3E98C025}"/>
              </a:ext>
            </a:extLst>
          </p:cNvPr>
          <p:cNvSpPr/>
          <p:nvPr/>
        </p:nvSpPr>
        <p:spPr>
          <a:xfrm>
            <a:off x="5046453" y="755117"/>
            <a:ext cx="984275" cy="33957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49557DD-C6AB-EBB1-53D6-45DB08EDA579}"/>
              </a:ext>
            </a:extLst>
          </p:cNvPr>
          <p:cNvSpPr txBox="1"/>
          <p:nvPr/>
        </p:nvSpPr>
        <p:spPr>
          <a:xfrm>
            <a:off x="4199860" y="3837707"/>
            <a:ext cx="3661735" cy="646331"/>
          </a:xfrm>
          <a:prstGeom prst="rect">
            <a:avLst/>
          </a:prstGeom>
          <a:noFill/>
        </p:spPr>
        <p:txBody>
          <a:bodyPr wrap="square" rtlCol="0">
            <a:spAutoFit/>
          </a:bodyPr>
          <a:lstStyle/>
          <a:p>
            <a:r>
              <a:rPr lang="en-US" dirty="0"/>
              <a:t>Ocean energy transport as a break on NH-SH energy asymmetry at TOA</a:t>
            </a:r>
          </a:p>
        </p:txBody>
      </p:sp>
    </p:spTree>
    <p:extLst>
      <p:ext uri="{BB962C8B-B14F-4D97-AF65-F5344CB8AC3E}">
        <p14:creationId xmlns:p14="http://schemas.microsoft.com/office/powerpoint/2010/main" val="3985433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373" t="8422" r="8546"/>
          <a:stretch/>
        </p:blipFill>
        <p:spPr bwMode="auto">
          <a:xfrm>
            <a:off x="864979" y="762000"/>
            <a:ext cx="3848416" cy="2313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タイトル 1"/>
          <p:cNvSpPr>
            <a:spLocks noGrp="1"/>
          </p:cNvSpPr>
          <p:nvPr>
            <p:ph type="title"/>
          </p:nvPr>
        </p:nvSpPr>
        <p:spPr>
          <a:xfrm>
            <a:off x="485674" y="86927"/>
            <a:ext cx="8264626" cy="771342"/>
          </a:xfrm>
        </p:spPr>
        <p:txBody>
          <a:bodyPr>
            <a:noAutofit/>
          </a:bodyPr>
          <a:lstStyle/>
          <a:p>
            <a:pPr algn="ctr"/>
            <a:r>
              <a:rPr kumimoji="1" lang="en-US" altLang="ja-JP" sz="2800" b="1" dirty="0"/>
              <a:t>Observed and projected warming patterns agree</a:t>
            </a:r>
            <a:endParaRPr kumimoji="1" lang="ja-JP" altLang="en-US" sz="2800" b="1" dirty="0"/>
          </a:p>
        </p:txBody>
      </p:sp>
      <p:sp>
        <p:nvSpPr>
          <p:cNvPr id="2" name="TextBox 1"/>
          <p:cNvSpPr txBox="1"/>
          <p:nvPr/>
        </p:nvSpPr>
        <p:spPr>
          <a:xfrm flipH="1">
            <a:off x="5014441" y="1413076"/>
            <a:ext cx="3962400" cy="286232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Warming nearly everywhere, matching the model simulation of greenhouse warming. </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Internal variability feature regions of increase and regions of decrease.</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Forced &amp; internal changes are distinct in pattern and energetics</a:t>
            </a:r>
          </a:p>
        </p:txBody>
      </p:sp>
      <p:sp>
        <p:nvSpPr>
          <p:cNvPr id="5" name="Rectangle 4"/>
          <p:cNvSpPr/>
          <p:nvPr/>
        </p:nvSpPr>
        <p:spPr>
          <a:xfrm>
            <a:off x="1524000" y="2892623"/>
            <a:ext cx="2380395" cy="307777"/>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Temperature trend since 1901</a:t>
            </a:r>
          </a:p>
        </p:txBody>
      </p:sp>
      <p:grpSp>
        <p:nvGrpSpPr>
          <p:cNvPr id="6" name="Group 5">
            <a:extLst>
              <a:ext uri="{FF2B5EF4-FFF2-40B4-BE49-F238E27FC236}">
                <a16:creationId xmlns:a16="http://schemas.microsoft.com/office/drawing/2014/main" id="{47E543B3-060D-D936-0803-422E26D36B8D}"/>
              </a:ext>
            </a:extLst>
          </p:cNvPr>
          <p:cNvGrpSpPr>
            <a:grpSpLocks noChangeAspect="1"/>
          </p:cNvGrpSpPr>
          <p:nvPr/>
        </p:nvGrpSpPr>
        <p:grpSpPr>
          <a:xfrm>
            <a:off x="742434" y="3124200"/>
            <a:ext cx="3829566" cy="2358617"/>
            <a:chOff x="1447801" y="0"/>
            <a:chExt cx="3824311" cy="2219227"/>
          </a:xfrm>
        </p:grpSpPr>
        <p:pic>
          <p:nvPicPr>
            <p:cNvPr id="8" name="Picture 2">
              <a:extLst>
                <a:ext uri="{FF2B5EF4-FFF2-40B4-BE49-F238E27FC236}">
                  <a16:creationId xmlns:a16="http://schemas.microsoft.com/office/drawing/2014/main" id="{67BD6686-A273-7841-ED48-0DA08FDFE743}"/>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447801" y="0"/>
              <a:ext cx="3824311" cy="2016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5">
              <a:extLst>
                <a:ext uri="{FF2B5EF4-FFF2-40B4-BE49-F238E27FC236}">
                  <a16:creationId xmlns:a16="http://schemas.microsoft.com/office/drawing/2014/main" id="{8B53F4D8-B9F8-7224-9B30-22ED6DDAEA57}"/>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711536" y="2016856"/>
              <a:ext cx="3453799" cy="2023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1" name="TextBox 10">
            <a:extLst>
              <a:ext uri="{FF2B5EF4-FFF2-40B4-BE49-F238E27FC236}">
                <a16:creationId xmlns:a16="http://schemas.microsoft.com/office/drawing/2014/main" id="{B7D71EE8-D353-3DFE-C7ED-C2395F8C7D5B}"/>
              </a:ext>
            </a:extLst>
          </p:cNvPr>
          <p:cNvSpPr txBox="1"/>
          <p:nvPr/>
        </p:nvSpPr>
        <p:spPr>
          <a:xfrm>
            <a:off x="520034" y="5782270"/>
            <a:ext cx="3989131" cy="923330"/>
          </a:xfrm>
          <a:prstGeom prst="rect">
            <a:avLst/>
          </a:prstGeom>
          <a:noFill/>
          <a:ln>
            <a:solidFill>
              <a:schemeClr val="accent6">
                <a:lumMod val="75000"/>
              </a:schemeClr>
            </a:solidFill>
          </a:ln>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Larger on land than ocean;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Arctic amplification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Warming hole in subpolar N Atlantic</a:t>
            </a:r>
          </a:p>
        </p:txBody>
      </p:sp>
      <p:sp>
        <p:nvSpPr>
          <p:cNvPr id="12" name="Rectangle 11">
            <a:extLst>
              <a:ext uri="{FF2B5EF4-FFF2-40B4-BE49-F238E27FC236}">
                <a16:creationId xmlns:a16="http://schemas.microsoft.com/office/drawing/2014/main" id="{3768EE94-6425-80F9-DD62-106D24271D14}"/>
              </a:ext>
            </a:extLst>
          </p:cNvPr>
          <p:cNvSpPr/>
          <p:nvPr/>
        </p:nvSpPr>
        <p:spPr>
          <a:xfrm>
            <a:off x="1467019" y="5486400"/>
            <a:ext cx="2412968" cy="307777"/>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Projected temperature change</a:t>
            </a:r>
          </a:p>
        </p:txBody>
      </p:sp>
      <p:pic>
        <p:nvPicPr>
          <p:cNvPr id="3" name="Picture 4">
            <a:extLst>
              <a:ext uri="{FF2B5EF4-FFF2-40B4-BE49-F238E27FC236}">
                <a16:creationId xmlns:a16="http://schemas.microsoft.com/office/drawing/2014/main" id="{92C2B37F-51A6-A29A-7B93-E7E48B4D7F2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9717" y="4587412"/>
            <a:ext cx="2811849" cy="1485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5">
            <a:extLst>
              <a:ext uri="{FF2B5EF4-FFF2-40B4-BE49-F238E27FC236}">
                <a16:creationId xmlns:a16="http://schemas.microsoft.com/office/drawing/2014/main" id="{D8AD301B-B58C-4D11-8DE1-7EC83735758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89717" y="6063548"/>
            <a:ext cx="2720340" cy="200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a:extLst>
              <a:ext uri="{FF2B5EF4-FFF2-40B4-BE49-F238E27FC236}">
                <a16:creationId xmlns:a16="http://schemas.microsoft.com/office/drawing/2014/main" id="{224537DB-4385-BE33-7EEC-5BD068295E0C}"/>
              </a:ext>
            </a:extLst>
          </p:cNvPr>
          <p:cNvSpPr>
            <a:spLocks noChangeAspect="1"/>
          </p:cNvSpPr>
          <p:nvPr/>
        </p:nvSpPr>
        <p:spPr>
          <a:xfrm>
            <a:off x="5931313" y="4682467"/>
            <a:ext cx="700833" cy="307777"/>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El Nino</a:t>
            </a:r>
            <a:endParaRPr kumimoji="0" lang="en-US" sz="1400" b="0" i="0" u="none" strike="noStrike" kern="1200" cap="none" spc="0" normalizeH="0" baseline="0" noProof="0" dirty="0">
              <a:ln>
                <a:noFill/>
              </a:ln>
              <a:solidFill>
                <a:prstClr val="black"/>
              </a:solidFill>
              <a:effectLst/>
              <a:uLnTx/>
              <a:uFillTx/>
              <a:latin typeface="Calibri"/>
              <a:cs typeface="+mn-cs"/>
            </a:endParaRPr>
          </a:p>
        </p:txBody>
      </p:sp>
      <p:sp>
        <p:nvSpPr>
          <p:cNvPr id="13" name="Rectangle 12">
            <a:extLst>
              <a:ext uri="{FF2B5EF4-FFF2-40B4-BE49-F238E27FC236}">
                <a16:creationId xmlns:a16="http://schemas.microsoft.com/office/drawing/2014/main" id="{44FAC488-E27B-51E7-F6DC-E76065DC7A9E}"/>
              </a:ext>
            </a:extLst>
          </p:cNvPr>
          <p:cNvSpPr>
            <a:spLocks noChangeAspect="1"/>
          </p:cNvSpPr>
          <p:nvPr/>
        </p:nvSpPr>
        <p:spPr>
          <a:xfrm>
            <a:off x="6198825" y="6263900"/>
            <a:ext cx="1593632"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SST anomalies</a:t>
            </a:r>
          </a:p>
        </p:txBody>
      </p:sp>
      <p:sp>
        <p:nvSpPr>
          <p:cNvPr id="14" name="Rectangle 9">
            <a:extLst>
              <a:ext uri="{FF2B5EF4-FFF2-40B4-BE49-F238E27FC236}">
                <a16:creationId xmlns:a16="http://schemas.microsoft.com/office/drawing/2014/main" id="{EC2DA217-D6FE-71AE-2C17-EA82C9DFF430}"/>
              </a:ext>
            </a:extLst>
          </p:cNvPr>
          <p:cNvSpPr>
            <a:spLocks noChangeArrowheads="1"/>
          </p:cNvSpPr>
          <p:nvPr/>
        </p:nvSpPr>
        <p:spPr bwMode="auto">
          <a:xfrm>
            <a:off x="4925564" y="2438400"/>
            <a:ext cx="4054923" cy="4133277"/>
          </a:xfrm>
          <a:prstGeom prst="rect">
            <a:avLst/>
          </a:prstGeom>
          <a:noFill/>
          <a:ln w="9525">
            <a:solidFill>
              <a:srgbClr val="00B0F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709074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p:bldP spid="13" grpId="0"/>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C5ABBB-EF98-47C1-8E16-CA8753CFF14C}"/>
              </a:ext>
            </a:extLst>
          </p:cNvPr>
          <p:cNvSpPr txBox="1"/>
          <p:nvPr/>
        </p:nvSpPr>
        <p:spPr>
          <a:xfrm>
            <a:off x="3357359" y="1189109"/>
            <a:ext cx="2402422" cy="677108"/>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a:ea typeface="+mn-ea"/>
                <a:cs typeface="+mn-cs"/>
              </a:rPr>
              <a:t>Coupled feedback</a:t>
            </a:r>
            <a:r>
              <a:rPr kumimoji="0" lang="en-US" sz="1800" b="0" i="0" u="none" strike="noStrike" kern="1200" cap="none" spc="0" normalizeH="0" baseline="0" noProof="0">
                <a:ln>
                  <a:noFill/>
                </a:ln>
                <a:solidFill>
                  <a:prstClr val="black"/>
                </a:solidFill>
                <a:effectLst/>
                <a:uLnTx/>
                <a:uFillTx/>
                <a:latin typeface="Calibri"/>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prstClr val="black"/>
                </a:solidFill>
                <a:effectLst/>
                <a:uLnTx/>
                <a:uFillTx/>
                <a:latin typeface="Calibri"/>
                <a:ea typeface="+mn-ea"/>
                <a:cs typeface="+mn-cs"/>
              </a:rPr>
              <a:t>Bjerknes</a:t>
            </a:r>
            <a:r>
              <a:rPr kumimoji="0" lang="en-US" sz="1800" b="0" i="0" u="none" strike="noStrike" kern="1200" cap="none" spc="0" normalizeH="0" baseline="0" noProof="0">
                <a:ln>
                  <a:noFill/>
                </a:ln>
                <a:solidFill>
                  <a:prstClr val="black"/>
                </a:solidFill>
                <a:effectLst/>
                <a:uLnTx/>
                <a:uFillTx/>
                <a:latin typeface="Calibri"/>
                <a:ea typeface="+mn-ea"/>
                <a:cs typeface="+mn-cs"/>
              </a:rPr>
              <a:t>, WES, cloud …</a:t>
            </a:r>
          </a:p>
        </p:txBody>
      </p:sp>
      <p:sp>
        <p:nvSpPr>
          <p:cNvPr id="3" name="TextBox 2">
            <a:extLst>
              <a:ext uri="{FF2B5EF4-FFF2-40B4-BE49-F238E27FC236}">
                <a16:creationId xmlns:a16="http://schemas.microsoft.com/office/drawing/2014/main" id="{049B1394-6DAB-47E3-B158-E71DD13757C3}"/>
              </a:ext>
            </a:extLst>
          </p:cNvPr>
          <p:cNvSpPr txBox="1"/>
          <p:nvPr/>
        </p:nvSpPr>
        <p:spPr>
          <a:xfrm>
            <a:off x="1498864" y="2224726"/>
            <a:ext cx="2686640" cy="677108"/>
          </a:xfrm>
          <a:prstGeom prst="rect">
            <a:avLst/>
          </a:prstGeom>
          <a:noFill/>
          <a:ln>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Modes </a:t>
            </a:r>
            <a:r>
              <a:rPr kumimoji="0" lang="en-US" sz="1800" b="0" i="0" u="none" strike="noStrike" kern="1200" cap="none" spc="0" normalizeH="0" baseline="0" noProof="0" dirty="0">
                <a:ln>
                  <a:noFill/>
                </a:ln>
                <a:solidFill>
                  <a:prstClr val="black"/>
                </a:solidFill>
                <a:effectLst/>
                <a:uLnTx/>
                <a:uFillTx/>
                <a:latin typeface="Calibri"/>
                <a:ea typeface="+mn-ea"/>
                <a:cs typeface="+mn-cs"/>
              </a:rPr>
              <a:t>of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alibri"/>
                <a:ea typeface="+mn-ea"/>
                <a:cs typeface="+mn-cs"/>
              </a:rPr>
              <a:t>climate variability </a:t>
            </a:r>
            <a:r>
              <a:rPr kumimoji="0" lang="en-US" sz="1800" b="0" i="0" u="none" strike="noStrike" kern="1200" cap="none" spc="0" normalizeH="0" baseline="0" noProof="0" dirty="0">
                <a:ln>
                  <a:noFill/>
                </a:ln>
                <a:solidFill>
                  <a:prstClr val="black"/>
                </a:solidFill>
                <a:effectLst/>
                <a:uLnTx/>
                <a:uFillTx/>
                <a:latin typeface="Calibri"/>
                <a:ea typeface="+mn-ea"/>
                <a:cs typeface="+mn-cs"/>
              </a:rPr>
              <a:t>(ENSO…)</a:t>
            </a:r>
          </a:p>
        </p:txBody>
      </p:sp>
      <p:sp>
        <p:nvSpPr>
          <p:cNvPr id="5" name="TextBox 4">
            <a:extLst>
              <a:ext uri="{FF2B5EF4-FFF2-40B4-BE49-F238E27FC236}">
                <a16:creationId xmlns:a16="http://schemas.microsoft.com/office/drawing/2014/main" id="{A0C093C6-C4EC-4691-B457-56F9C4582CEB}"/>
              </a:ext>
            </a:extLst>
          </p:cNvPr>
          <p:cNvSpPr txBox="1"/>
          <p:nvPr/>
        </p:nvSpPr>
        <p:spPr>
          <a:xfrm>
            <a:off x="5043340" y="2224726"/>
            <a:ext cx="2039332" cy="677108"/>
          </a:xfrm>
          <a:prstGeom prst="rect">
            <a:avLst/>
          </a:prstGeom>
          <a:no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a:ea typeface="+mn-ea"/>
                <a:cs typeface="+mn-cs"/>
              </a:rPr>
              <a:t>Patterns </a:t>
            </a:r>
            <a:r>
              <a:rPr kumimoji="0" lang="en-US" sz="1800" b="0" i="0" u="none" strike="noStrike" kern="1200" cap="none" spc="0" normalizeH="0" baseline="0" noProof="0">
                <a:ln>
                  <a:noFill/>
                </a:ln>
                <a:solidFill>
                  <a:prstClr val="black"/>
                </a:solidFill>
                <a:effectLst/>
                <a:uLnTx/>
                <a:uFillTx/>
                <a:latin typeface="Calibri"/>
                <a:ea typeface="+mn-ea"/>
                <a:cs typeface="+mn-cs"/>
              </a:rPr>
              <a:t>of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a:ea typeface="+mn-ea"/>
                <a:cs typeface="+mn-cs"/>
              </a:rPr>
              <a:t>climate change</a:t>
            </a:r>
          </a:p>
        </p:txBody>
      </p:sp>
      <p:sp>
        <p:nvSpPr>
          <p:cNvPr id="6" name="TextBox 5">
            <a:extLst>
              <a:ext uri="{FF2B5EF4-FFF2-40B4-BE49-F238E27FC236}">
                <a16:creationId xmlns:a16="http://schemas.microsoft.com/office/drawing/2014/main" id="{B8E6FF45-C052-4756-83EE-0847BEA97B40}"/>
              </a:ext>
            </a:extLst>
          </p:cNvPr>
          <p:cNvSpPr txBox="1"/>
          <p:nvPr/>
        </p:nvSpPr>
        <p:spPr>
          <a:xfrm>
            <a:off x="3310228" y="440468"/>
            <a:ext cx="249668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libri"/>
                <a:ea typeface="+mn-ea"/>
                <a:cs typeface="+mn-cs"/>
              </a:rPr>
              <a:t>Radiative forcing</a:t>
            </a:r>
            <a:endParaRPr kumimoji="0" lang="en-US" sz="1800" b="0" i="0" u="none" strike="noStrike" kern="1200" cap="none" spc="0" normalizeH="0" baseline="0" noProof="0" dirty="0">
              <a:ln>
                <a:noFill/>
              </a:ln>
              <a:solidFill>
                <a:srgbClr val="C00000"/>
              </a:solidFill>
              <a:effectLst/>
              <a:uLnTx/>
              <a:uFillTx/>
              <a:latin typeface="Calibri"/>
              <a:ea typeface="+mn-ea"/>
              <a:cs typeface="+mn-cs"/>
            </a:endParaRPr>
          </a:p>
        </p:txBody>
      </p:sp>
      <p:cxnSp>
        <p:nvCxnSpPr>
          <p:cNvPr id="8" name="Connector: Elbow 7">
            <a:extLst>
              <a:ext uri="{FF2B5EF4-FFF2-40B4-BE49-F238E27FC236}">
                <a16:creationId xmlns:a16="http://schemas.microsoft.com/office/drawing/2014/main" id="{8FC2D884-1A2B-484C-9D31-50B90239B1FA}"/>
              </a:ext>
            </a:extLst>
          </p:cNvPr>
          <p:cNvCxnSpPr>
            <a:cxnSpLocks/>
            <a:stCxn id="2" idx="1"/>
            <a:endCxn id="3" idx="0"/>
          </p:cNvCxnSpPr>
          <p:nvPr/>
        </p:nvCxnSpPr>
        <p:spPr>
          <a:xfrm rot="10800000" flipV="1">
            <a:off x="2842185" y="1527662"/>
            <a:ext cx="515175" cy="697063"/>
          </a:xfrm>
          <a:prstGeom prst="bentConnector2">
            <a:avLst/>
          </a:prstGeom>
          <a:ln>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 name="Connector: Elbow 10">
            <a:extLst>
              <a:ext uri="{FF2B5EF4-FFF2-40B4-BE49-F238E27FC236}">
                <a16:creationId xmlns:a16="http://schemas.microsoft.com/office/drawing/2014/main" id="{7AFA075A-622D-4216-B807-281A6FB8DE5D}"/>
              </a:ext>
            </a:extLst>
          </p:cNvPr>
          <p:cNvCxnSpPr>
            <a:cxnSpLocks/>
            <a:stCxn id="2" idx="3"/>
            <a:endCxn id="5" idx="0"/>
          </p:cNvCxnSpPr>
          <p:nvPr/>
        </p:nvCxnSpPr>
        <p:spPr>
          <a:xfrm>
            <a:off x="5759781" y="1527663"/>
            <a:ext cx="303225" cy="697063"/>
          </a:xfrm>
          <a:prstGeom prst="bentConnector2">
            <a:avLst/>
          </a:prstGeom>
          <a:ln w="28575">
            <a:headEnd type="none" w="med" len="med"/>
            <a:tailEnd type="arrow" w="med" len="med"/>
          </a:ln>
        </p:spPr>
        <p:style>
          <a:lnRef idx="1">
            <a:schemeClr val="accent2"/>
          </a:lnRef>
          <a:fillRef idx="0">
            <a:schemeClr val="accent2"/>
          </a:fillRef>
          <a:effectRef idx="0">
            <a:schemeClr val="accent2"/>
          </a:effectRef>
          <a:fontRef idx="minor">
            <a:schemeClr val="tx1"/>
          </a:fontRef>
        </p:style>
      </p:cxnSp>
      <p:cxnSp>
        <p:nvCxnSpPr>
          <p:cNvPr id="13" name="Straight Arrow Connector 12">
            <a:extLst>
              <a:ext uri="{FF2B5EF4-FFF2-40B4-BE49-F238E27FC236}">
                <a16:creationId xmlns:a16="http://schemas.microsoft.com/office/drawing/2014/main" id="{E2595CDA-881D-4454-9C30-57197AF2BCF0}"/>
              </a:ext>
            </a:extLst>
          </p:cNvPr>
          <p:cNvCxnSpPr>
            <a:cxnSpLocks/>
            <a:stCxn id="6" idx="2"/>
            <a:endCxn id="2" idx="0"/>
          </p:cNvCxnSpPr>
          <p:nvPr/>
        </p:nvCxnSpPr>
        <p:spPr>
          <a:xfrm flipH="1">
            <a:off x="4558570" y="840578"/>
            <a:ext cx="2" cy="348531"/>
          </a:xfrm>
          <a:prstGeom prst="straightConnector1">
            <a:avLst/>
          </a:prstGeom>
          <a:ln w="28575">
            <a:headEnd type="none" w="med" len="med"/>
            <a:tailEnd type="arrow" w="med" len="med"/>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BE605990-473B-4A49-B157-A2AB14FE2683}"/>
              </a:ext>
            </a:extLst>
          </p:cNvPr>
          <p:cNvCxnSpPr>
            <a:cxnSpLocks/>
            <a:stCxn id="5" idx="1"/>
            <a:endCxn id="3" idx="3"/>
          </p:cNvCxnSpPr>
          <p:nvPr/>
        </p:nvCxnSpPr>
        <p:spPr>
          <a:xfrm flipH="1">
            <a:off x="4185504" y="2563280"/>
            <a:ext cx="857836" cy="0"/>
          </a:xfrm>
          <a:prstGeom prst="line">
            <a:avLst/>
          </a:prstGeom>
          <a:ln w="28575">
            <a:headEnd type="none" w="med" len="med"/>
            <a:tailEnd type="arrow" w="med" len="med"/>
          </a:ln>
        </p:spPr>
        <p:style>
          <a:lnRef idx="1">
            <a:schemeClr val="accent2"/>
          </a:lnRef>
          <a:fillRef idx="0">
            <a:schemeClr val="accent2"/>
          </a:fillRef>
          <a:effectRef idx="0">
            <a:schemeClr val="accent2"/>
          </a:effectRef>
          <a:fontRef idx="minor">
            <a:schemeClr val="tx1"/>
          </a:fontRef>
        </p:style>
      </p:cxnSp>
      <p:sp>
        <p:nvSpPr>
          <p:cNvPr id="16" name="Arrow: Curved Up 15">
            <a:extLst>
              <a:ext uri="{FF2B5EF4-FFF2-40B4-BE49-F238E27FC236}">
                <a16:creationId xmlns:a16="http://schemas.microsoft.com/office/drawing/2014/main" id="{DE7F0531-0489-4D06-91CD-7C393773F13F}"/>
              </a:ext>
            </a:extLst>
          </p:cNvPr>
          <p:cNvSpPr/>
          <p:nvPr/>
        </p:nvSpPr>
        <p:spPr>
          <a:xfrm>
            <a:off x="3235569" y="2901834"/>
            <a:ext cx="2524212" cy="338551"/>
          </a:xfrm>
          <a:prstGeom prst="curvedUp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1"/>
                </a:solidFill>
                <a:effectLst/>
                <a:uLnTx/>
                <a:uFillTx/>
                <a:latin typeface="Segoe Print" panose="02000600000000000000" pitchFamily="2" charset="0"/>
                <a:ea typeface="+mn-ea"/>
                <a:cs typeface="+mn-cs"/>
              </a:rPr>
              <a:t>Pattern Dynamics</a:t>
            </a:r>
          </a:p>
        </p:txBody>
      </p:sp>
      <p:sp>
        <p:nvSpPr>
          <p:cNvPr id="17" name="TextBox 16">
            <a:extLst>
              <a:ext uri="{FF2B5EF4-FFF2-40B4-BE49-F238E27FC236}">
                <a16:creationId xmlns:a16="http://schemas.microsoft.com/office/drawing/2014/main" id="{D9EF4EF0-DD3B-4CB8-9124-9BEF1CF470A5}"/>
              </a:ext>
            </a:extLst>
          </p:cNvPr>
          <p:cNvSpPr txBox="1"/>
          <p:nvPr/>
        </p:nvSpPr>
        <p:spPr>
          <a:xfrm>
            <a:off x="785046" y="5432646"/>
            <a:ext cx="7211505"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a:ea typeface="+mn-ea"/>
                <a:cs typeface="+mn-cs"/>
              </a:rPr>
              <a:t>Fig. 14.22</a:t>
            </a:r>
            <a:r>
              <a:rPr kumimoji="0" lang="en-US" sz="1400" b="0" i="0" u="none" strike="noStrike" kern="1200" cap="none" spc="0" normalizeH="0" baseline="0" noProof="0">
                <a:ln>
                  <a:noFill/>
                </a:ln>
                <a:solidFill>
                  <a:prstClr val="black"/>
                </a:solidFill>
                <a:effectLst/>
                <a:uLnTx/>
                <a:uFillTx/>
                <a:latin typeface="Calibri"/>
                <a:ea typeface="+mn-ea"/>
                <a:cs typeface="+mn-cs"/>
              </a:rPr>
              <a:t>. Schematic of physical and conceptual connections between climate variability and change. They share common pattern dynamics due to coupled ocean-atmospheric feedbacks. These feedbacks manifest in unforced climate variability, offering insights into dynamic processes important for regional climate change. Climate variability drives, and climate change exacerbates, extreme events of large societal impact. </a:t>
            </a:r>
          </a:p>
        </p:txBody>
      </p:sp>
      <p:sp>
        <p:nvSpPr>
          <p:cNvPr id="19" name="TextBox 18">
            <a:extLst>
              <a:ext uri="{FF2B5EF4-FFF2-40B4-BE49-F238E27FC236}">
                <a16:creationId xmlns:a16="http://schemas.microsoft.com/office/drawing/2014/main" id="{8F999E62-C59C-439A-B9F4-0CFA2665638C}"/>
              </a:ext>
            </a:extLst>
          </p:cNvPr>
          <p:cNvSpPr txBox="1"/>
          <p:nvPr/>
        </p:nvSpPr>
        <p:spPr>
          <a:xfrm>
            <a:off x="3451472" y="3301828"/>
            <a:ext cx="2039332" cy="646331"/>
          </a:xfrm>
          <a:prstGeom prst="rect">
            <a:avLst/>
          </a:prstGeom>
          <a:noFill/>
          <a:ln>
            <a:solidFill>
              <a:schemeClr val="bg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Extreme events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Calibri"/>
                <a:ea typeface="+mn-ea"/>
                <a:cs typeface="+mn-cs"/>
              </a:rPr>
              <a:t>Impacts</a:t>
            </a:r>
          </a:p>
        </p:txBody>
      </p:sp>
      <p:cxnSp>
        <p:nvCxnSpPr>
          <p:cNvPr id="20" name="Connector: Elbow 19">
            <a:extLst>
              <a:ext uri="{FF2B5EF4-FFF2-40B4-BE49-F238E27FC236}">
                <a16:creationId xmlns:a16="http://schemas.microsoft.com/office/drawing/2014/main" id="{BF176299-6D52-4CA3-B3F4-544AA8D98439}"/>
              </a:ext>
            </a:extLst>
          </p:cNvPr>
          <p:cNvCxnSpPr>
            <a:cxnSpLocks/>
            <a:endCxn id="19" idx="3"/>
          </p:cNvCxnSpPr>
          <p:nvPr/>
        </p:nvCxnSpPr>
        <p:spPr>
          <a:xfrm rot="5400000">
            <a:off x="5421727" y="2970912"/>
            <a:ext cx="723160" cy="585005"/>
          </a:xfrm>
          <a:prstGeom prst="bentConnector2">
            <a:avLst/>
          </a:prstGeom>
          <a:ln w="28575">
            <a:solidFill>
              <a:schemeClr val="bg1">
                <a:lumMod val="50000"/>
              </a:schemeClr>
            </a:solidFill>
            <a:headEnd type="none" w="med" len="med"/>
            <a:tailEnd type="arrow" w="med" len="med"/>
          </a:ln>
        </p:spPr>
        <p:style>
          <a:lnRef idx="1">
            <a:schemeClr val="accent2"/>
          </a:lnRef>
          <a:fillRef idx="0">
            <a:schemeClr val="accent2"/>
          </a:fillRef>
          <a:effectRef idx="0">
            <a:schemeClr val="accent2"/>
          </a:effectRef>
          <a:fontRef idx="minor">
            <a:schemeClr val="tx1"/>
          </a:fontRef>
        </p:style>
      </p:cxnSp>
      <p:cxnSp>
        <p:nvCxnSpPr>
          <p:cNvPr id="23" name="Connector: Elbow 22">
            <a:extLst>
              <a:ext uri="{FF2B5EF4-FFF2-40B4-BE49-F238E27FC236}">
                <a16:creationId xmlns:a16="http://schemas.microsoft.com/office/drawing/2014/main" id="{5DCAD611-5FC5-4290-A34E-012987E133B1}"/>
              </a:ext>
            </a:extLst>
          </p:cNvPr>
          <p:cNvCxnSpPr>
            <a:cxnSpLocks/>
          </p:cNvCxnSpPr>
          <p:nvPr/>
        </p:nvCxnSpPr>
        <p:spPr>
          <a:xfrm rot="16200000" flipH="1">
            <a:off x="2769861" y="2974159"/>
            <a:ext cx="753937" cy="609288"/>
          </a:xfrm>
          <a:prstGeom prst="bentConnector2">
            <a:avLst/>
          </a:prstGeom>
          <a:ln w="28575">
            <a:solidFill>
              <a:schemeClr val="bg1">
                <a:lumMod val="50000"/>
              </a:schemeClr>
            </a:solidFill>
            <a:headEnd type="none" w="med" len="med"/>
            <a:tailEnd type="arrow" w="med" len="med"/>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42665493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up)">
                                      <p:cBhvr>
                                        <p:cTn id="10" dur="500"/>
                                        <p:tgtEl>
                                          <p:spTgt spid="13"/>
                                        </p:tgtEl>
                                      </p:cBhvr>
                                    </p:animEffect>
                                  </p:childTnLst>
                                </p:cTn>
                              </p:par>
                              <p:par>
                                <p:cTn id="11" presetID="22" presetClass="entr" presetSubtype="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up)">
                                      <p:cBhvr>
                                        <p:cTn id="13" dur="500"/>
                                        <p:tgtEl>
                                          <p:spTgt spid="11"/>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500"/>
                                        <p:tgtEl>
                                          <p:spTgt spid="5"/>
                                        </p:tgtEl>
                                      </p:cBhvr>
                                    </p:animEffect>
                                  </p:childTnLst>
                                </p:cTn>
                              </p:par>
                              <p:par>
                                <p:cTn id="17" presetID="22" presetClass="entr" presetSubtype="1"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up)">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up)">
                                      <p:cBhvr>
                                        <p:cTn id="29" dur="500"/>
                                        <p:tgtEl>
                                          <p:spTgt spid="19"/>
                                        </p:tgtEl>
                                      </p:cBhvr>
                                    </p:animEffect>
                                  </p:childTnLst>
                                </p:cTn>
                              </p:par>
                              <p:par>
                                <p:cTn id="30" presetID="22" presetClass="entr" presetSubtype="1"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up)">
                                      <p:cBhvr>
                                        <p:cTn id="32" dur="500"/>
                                        <p:tgtEl>
                                          <p:spTgt spid="23"/>
                                        </p:tgtEl>
                                      </p:cBhvr>
                                    </p:animEffect>
                                  </p:childTnLst>
                                </p:cTn>
                              </p:par>
                              <p:par>
                                <p:cTn id="33" presetID="22" presetClass="entr" presetSubtype="1"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up)">
                                      <p:cBhvr>
                                        <p:cTn id="3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6" grpId="0" animBg="1"/>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D23B929-198E-43FE-A077-ED68271D2B84}"/>
              </a:ext>
            </a:extLst>
          </p:cNvPr>
          <p:cNvSpPr txBox="1"/>
          <p:nvPr/>
        </p:nvSpPr>
        <p:spPr>
          <a:xfrm flipH="1">
            <a:off x="767887" y="366623"/>
            <a:ext cx="7608225" cy="6124754"/>
          </a:xfrm>
          <a:prstGeom prst="rect">
            <a:avLst/>
          </a:prstGeom>
          <a:noFill/>
        </p:spPr>
        <p:txBody>
          <a:bodyPr wrap="square" rtlCol="0">
            <a:spAutoFit/>
          </a:bodyPr>
          <a:lstStyle/>
          <a:p>
            <a:pPr>
              <a:spcAft>
                <a:spcPts val="600"/>
              </a:spcAft>
            </a:pPr>
            <a:r>
              <a:rPr lang="en-US" dirty="0"/>
              <a:t>Summary</a:t>
            </a:r>
          </a:p>
          <a:p>
            <a:pPr marL="285750" indent="-285750">
              <a:spcAft>
                <a:spcPts val="600"/>
              </a:spcAft>
              <a:buFont typeface="Arial" panose="020B0604020202020204" pitchFamily="34" charset="0"/>
              <a:buChar char="•"/>
            </a:pPr>
            <a:r>
              <a:rPr lang="en-US" dirty="0"/>
              <a:t>CO2 rose by 50% and GMST by 1.3</a:t>
            </a:r>
            <a:r>
              <a:rPr lang="en-US" baseline="30000" dirty="0"/>
              <a:t>o</a:t>
            </a:r>
            <a:r>
              <a:rPr lang="en-US" dirty="0"/>
              <a:t>C above pre-industrial, warming pattern distinct from internal variability but similar to model simulations</a:t>
            </a:r>
          </a:p>
          <a:p>
            <a:pPr marL="285750" indent="-285750">
              <a:spcAft>
                <a:spcPts val="600"/>
              </a:spcAft>
              <a:buFont typeface="Arial" panose="020B0604020202020204" pitchFamily="34" charset="0"/>
              <a:buChar char="•"/>
            </a:pPr>
            <a:r>
              <a:rPr lang="en-US" dirty="0"/>
              <a:t>Climate projections based on radiative forcing, future scenarios </a:t>
            </a:r>
          </a:p>
          <a:p>
            <a:pPr marL="285750" indent="-285750">
              <a:spcAft>
                <a:spcPts val="600"/>
              </a:spcAft>
              <a:buFont typeface="Arial" panose="020B0604020202020204" pitchFamily="34" charset="0"/>
              <a:buChar char="•"/>
            </a:pPr>
            <a:r>
              <a:rPr lang="en-US" dirty="0"/>
              <a:t>7 vs. 2 %/K rate for water vapor/global </a:t>
            </a:r>
            <a:r>
              <a:rPr lang="en-US" dirty="0" err="1"/>
              <a:t>precip</a:t>
            </a:r>
            <a:r>
              <a:rPr lang="en-US" dirty="0"/>
              <a:t> change </a:t>
            </a:r>
            <a:r>
              <a:rPr lang="en-US" dirty="0">
                <a:sym typeface="Wingdings" panose="05000000000000000000" pitchFamily="2" charset="2"/>
              </a:rPr>
              <a:t> slowdown of overturning circulations</a:t>
            </a:r>
          </a:p>
          <a:p>
            <a:pPr marL="285750" indent="-285750">
              <a:spcAft>
                <a:spcPts val="600"/>
              </a:spcAft>
              <a:buFont typeface="Arial" panose="020B0604020202020204" pitchFamily="34" charset="0"/>
              <a:buChar char="•"/>
            </a:pPr>
            <a:r>
              <a:rPr lang="en-US" dirty="0" err="1">
                <a:sym typeface="Wingdings" panose="05000000000000000000" pitchFamily="2" charset="2"/>
              </a:rPr>
              <a:t>Precip</a:t>
            </a:r>
            <a:r>
              <a:rPr lang="en-US" dirty="0">
                <a:sym typeface="Wingdings" panose="05000000000000000000" pitchFamily="2" charset="2"/>
              </a:rPr>
              <a:t> change is highly variable in space, increasing in some regions and decreasing in some others</a:t>
            </a:r>
          </a:p>
          <a:p>
            <a:pPr marL="285750" indent="-285750">
              <a:spcAft>
                <a:spcPts val="600"/>
              </a:spcAft>
              <a:buFont typeface="Arial" panose="020B0604020202020204" pitchFamily="34" charset="0"/>
              <a:buChar char="•"/>
            </a:pPr>
            <a:r>
              <a:rPr lang="en-US" dirty="0">
                <a:sym typeface="Wingdings" panose="05000000000000000000" pitchFamily="2" charset="2"/>
              </a:rPr>
              <a:t>Wet get wetter; warmer get wetter, SST pattern effect, change in SST threshold for convection, relative SST</a:t>
            </a:r>
          </a:p>
          <a:p>
            <a:pPr marL="285750" indent="-285750">
              <a:spcAft>
                <a:spcPts val="600"/>
              </a:spcAft>
              <a:buFont typeface="Arial" panose="020B0604020202020204" pitchFamily="34" charset="0"/>
              <a:buChar char="•"/>
            </a:pPr>
            <a:r>
              <a:rPr lang="en-US" dirty="0">
                <a:sym typeface="Wingdings" panose="05000000000000000000" pitchFamily="2" charset="2"/>
              </a:rPr>
              <a:t>SST patterns are key to changes in atmospheric circulation and regional climate. </a:t>
            </a:r>
          </a:p>
          <a:p>
            <a:pPr marL="285750" indent="-285750">
              <a:spcAft>
                <a:spcPts val="600"/>
              </a:spcAft>
              <a:buFont typeface="Arial" panose="020B0604020202020204" pitchFamily="34" charset="0"/>
              <a:buChar char="•"/>
            </a:pPr>
            <a:r>
              <a:rPr lang="en-US" dirty="0">
                <a:sym typeface="Wingdings" panose="05000000000000000000" pitchFamily="2" charset="2"/>
              </a:rPr>
              <a:t>Robust thermodynamic effect, dynamic/circulation effect on rainfall change </a:t>
            </a:r>
            <a:r>
              <a:rPr lang="en-US" dirty="0">
                <a:solidFill>
                  <a:schemeClr val="bg1">
                    <a:lumMod val="50000"/>
                  </a:schemeClr>
                </a:solidFill>
                <a:sym typeface="Wingdings" panose="05000000000000000000" pitchFamily="2" charset="2"/>
              </a:rPr>
              <a:t>(that dominates regional uncertainty)</a:t>
            </a:r>
          </a:p>
          <a:p>
            <a:pPr marL="285750" indent="-285750">
              <a:spcAft>
                <a:spcPts val="600"/>
              </a:spcAft>
              <a:buFont typeface="Arial" panose="020B0604020202020204" pitchFamily="34" charset="0"/>
              <a:buChar char="•"/>
            </a:pPr>
            <a:r>
              <a:rPr lang="en-US" dirty="0">
                <a:sym typeface="Wingdings" panose="05000000000000000000" pitchFamily="2" charset="2"/>
              </a:rPr>
              <a:t>SST pattern dynamics: WES feedback, energy theory … (common to internal variability)</a:t>
            </a:r>
          </a:p>
          <a:p>
            <a:pPr marL="285750" indent="-285750">
              <a:spcAft>
                <a:spcPts val="600"/>
              </a:spcAft>
              <a:buFont typeface="Arial" panose="020B0604020202020204" pitchFamily="34" charset="0"/>
              <a:buChar char="•"/>
            </a:pPr>
            <a:r>
              <a:rPr lang="en-US" dirty="0">
                <a:solidFill>
                  <a:schemeClr val="bg1">
                    <a:lumMod val="50000"/>
                  </a:schemeClr>
                </a:solidFill>
                <a:sym typeface="Wingdings" panose="05000000000000000000" pitchFamily="2" charset="2"/>
              </a:rPr>
              <a:t>Upward intensification of tropical warming  increased dry static stability  poleward shift of storm track &amp; </a:t>
            </a:r>
            <a:r>
              <a:rPr lang="en-US" dirty="0">
                <a:sym typeface="Wingdings" panose="05000000000000000000" pitchFamily="2" charset="2"/>
              </a:rPr>
              <a:t>Hadley dry zone expansion.</a:t>
            </a:r>
          </a:p>
          <a:p>
            <a:pPr marL="285750" indent="-285750">
              <a:spcAft>
                <a:spcPts val="600"/>
              </a:spcAft>
              <a:buFont typeface="Arial" panose="020B0604020202020204" pitchFamily="34" charset="0"/>
              <a:buChar char="•"/>
            </a:pPr>
            <a:r>
              <a:rPr lang="en-US" dirty="0">
                <a:sym typeface="Wingdings" panose="05000000000000000000" pitchFamily="2" charset="2"/>
              </a:rPr>
              <a:t>Ocean heat uptake large in the Southern Ocean and N Atlantic</a:t>
            </a:r>
          </a:p>
        </p:txBody>
      </p:sp>
    </p:spTree>
    <p:extLst>
      <p:ext uri="{BB962C8B-B14F-4D97-AF65-F5344CB8AC3E}">
        <p14:creationId xmlns:p14="http://schemas.microsoft.com/office/powerpoint/2010/main" val="17939169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710352" y="1154794"/>
            <a:ext cx="7787641" cy="2692399"/>
            <a:chOff x="0" y="1066800"/>
            <a:chExt cx="9144000" cy="3144355"/>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6098" b="15651"/>
            <a:stretch/>
          </p:blipFill>
          <p:spPr>
            <a:xfrm>
              <a:off x="0" y="1143000"/>
              <a:ext cx="9144000" cy="2540000"/>
            </a:xfrm>
            <a:prstGeom prst="rect">
              <a:avLst/>
            </a:prstGeom>
          </p:spPr>
        </p:pic>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94028" t="85944" r="1250" b="764"/>
            <a:stretch/>
          </p:blipFill>
          <p:spPr>
            <a:xfrm>
              <a:off x="8559800" y="3746499"/>
              <a:ext cx="431800" cy="419101"/>
            </a:xfrm>
            <a:prstGeom prst="rect">
              <a:avLst/>
            </a:prstGeom>
          </p:spPr>
        </p:pic>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t="84903" r="9584"/>
            <a:stretch/>
          </p:blipFill>
          <p:spPr>
            <a:xfrm>
              <a:off x="0" y="3721099"/>
              <a:ext cx="8267700" cy="490056"/>
            </a:xfrm>
            <a:prstGeom prst="rect">
              <a:avLst/>
            </a:prstGeom>
          </p:spPr>
        </p:pic>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2500" t="-392" r="61667" b="95696"/>
            <a:stretch/>
          </p:blipFill>
          <p:spPr>
            <a:xfrm>
              <a:off x="3467100" y="1066800"/>
              <a:ext cx="2362200" cy="152400"/>
            </a:xfrm>
            <a:prstGeom prst="rect">
              <a:avLst/>
            </a:prstGeom>
          </p:spPr>
        </p:pic>
      </p:gr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7326" y="4633063"/>
            <a:ext cx="7382934" cy="1587185"/>
          </a:xfrm>
          <a:prstGeom prst="rect">
            <a:avLst/>
          </a:prstGeom>
        </p:spPr>
      </p:pic>
      <p:sp>
        <p:nvSpPr>
          <p:cNvPr id="2" name="Rectangle 1"/>
          <p:cNvSpPr/>
          <p:nvPr/>
        </p:nvSpPr>
        <p:spPr>
          <a:xfrm>
            <a:off x="694200" y="211479"/>
            <a:ext cx="7673999" cy="800219"/>
          </a:xfrm>
          <a:prstGeom prst="rect">
            <a:avLst/>
          </a:prstGeom>
        </p:spPr>
        <p:txBody>
          <a:bodyPr wrap="square">
            <a:spAutoFit/>
          </a:bodyPr>
          <a:lstStyle/>
          <a:p>
            <a:pPr>
              <a:spcAft>
                <a:spcPts val="1200"/>
              </a:spcAft>
            </a:pPr>
            <a:r>
              <a:rPr lang="en-US" sz="2400" b="1" dirty="0">
                <a:solidFill>
                  <a:srgbClr val="FF0000"/>
                </a:solidFill>
                <a:latin typeface="Arial" panose="020B0604020202020204" pitchFamily="34" charset="0"/>
                <a:ea typeface="宋体" panose="02010600030101010101" pitchFamily="2" charset="-122"/>
                <a:sym typeface="Wingdings" panose="05000000000000000000" pitchFamily="2" charset="2"/>
              </a:rPr>
              <a:t>Increased rainfall &amp; storminess in El Nino winter </a:t>
            </a:r>
            <a:r>
              <a:rPr lang="en-US" sz="2200" dirty="0">
                <a:solidFill>
                  <a:prstClr val="black"/>
                </a:solidFill>
                <a:latin typeface="Arial" panose="020B0604020202020204" pitchFamily="34" charset="0"/>
                <a:ea typeface="宋体" panose="02010600030101010101" pitchFamily="2" charset="-122"/>
                <a:sym typeface="Wingdings" panose="05000000000000000000" pitchFamily="2" charset="2"/>
              </a:rPr>
              <a:t>on U.S. west coast</a:t>
            </a:r>
            <a:r>
              <a:rPr lang="en-US" sz="2200" b="1" dirty="0">
                <a:solidFill>
                  <a:prstClr val="black"/>
                </a:solidFill>
                <a:latin typeface="Arial" panose="020B0604020202020204" pitchFamily="34" charset="0"/>
                <a:ea typeface="宋体" panose="02010600030101010101" pitchFamily="2" charset="-122"/>
                <a:sym typeface="Wingdings" panose="05000000000000000000" pitchFamily="2" charset="2"/>
              </a:rPr>
              <a:t> </a:t>
            </a:r>
            <a:r>
              <a:rPr lang="en-US" sz="2200" dirty="0">
                <a:solidFill>
                  <a:prstClr val="black"/>
                </a:solidFill>
                <a:latin typeface="Arial" panose="020B0604020202020204" pitchFamily="34" charset="0"/>
                <a:ea typeface="宋体" panose="02010600030101010101" pitchFamily="2" charset="-122"/>
                <a:sym typeface="Wingdings" panose="05000000000000000000" pitchFamily="2" charset="2"/>
              </a:rPr>
              <a:t>i</a:t>
            </a:r>
            <a:r>
              <a:rPr lang="en-US" sz="2200" dirty="0">
                <a:solidFill>
                  <a:prstClr val="black"/>
                </a:solidFill>
                <a:latin typeface="Arial" panose="020B0604020202020204" pitchFamily="34" charset="0"/>
                <a:ea typeface="宋体" panose="02010600030101010101" pitchFamily="2" charset="-122"/>
              </a:rPr>
              <a:t>n warmer climate</a:t>
            </a:r>
            <a:r>
              <a:rPr lang="en-US" sz="2200" b="1" dirty="0">
                <a:solidFill>
                  <a:prstClr val="black"/>
                </a:solidFill>
                <a:latin typeface="Arial" panose="020B0604020202020204" pitchFamily="34" charset="0"/>
                <a:ea typeface="宋体" panose="02010600030101010101" pitchFamily="2" charset="-122"/>
                <a:sym typeface="Wingdings" panose="05000000000000000000" pitchFamily="2" charset="2"/>
              </a:rPr>
              <a:t>.</a:t>
            </a:r>
            <a:endParaRPr lang="en-US" sz="2200" b="1" dirty="0">
              <a:solidFill>
                <a:prstClr val="black"/>
              </a:solidFill>
              <a:latin typeface="Arial" panose="020B0604020202020204" pitchFamily="34" charset="0"/>
              <a:ea typeface="宋体" panose="02010600030101010101" pitchFamily="2" charset="-122"/>
            </a:endParaRPr>
          </a:p>
        </p:txBody>
      </p:sp>
      <p:sp>
        <p:nvSpPr>
          <p:cNvPr id="3" name="Rectangle 2"/>
          <p:cNvSpPr/>
          <p:nvPr/>
        </p:nvSpPr>
        <p:spPr>
          <a:xfrm>
            <a:off x="1835696" y="4259196"/>
            <a:ext cx="5054476" cy="369332"/>
          </a:xfrm>
          <a:prstGeom prst="rect">
            <a:avLst/>
          </a:prstGeom>
        </p:spPr>
        <p:txBody>
          <a:bodyPr wrap="square">
            <a:spAutoFit/>
          </a:bodyPr>
          <a:lstStyle/>
          <a:p>
            <a:pPr fontAlgn="base">
              <a:spcBef>
                <a:spcPct val="0"/>
              </a:spcBef>
              <a:spcAft>
                <a:spcPct val="0"/>
              </a:spcAft>
            </a:pPr>
            <a:r>
              <a:rPr lang="en-US" b="1" dirty="0">
                <a:solidFill>
                  <a:srgbClr val="FF0000"/>
                </a:solidFill>
                <a:latin typeface="Arial" panose="020B0604020202020204" pitchFamily="34" charset="0"/>
                <a:ea typeface="宋体" panose="02010600030101010101" pitchFamily="2" charset="-122"/>
                <a:sym typeface="Wingdings" panose="05000000000000000000" pitchFamily="2" charset="2"/>
              </a:rPr>
              <a:t>Intensified ocean warming in eastern Pacific</a:t>
            </a:r>
            <a:endParaRPr lang="en-US" dirty="0">
              <a:solidFill>
                <a:prstClr val="black"/>
              </a:solidFill>
              <a:latin typeface="Arial" panose="020B0604020202020204" pitchFamily="34" charset="0"/>
              <a:ea typeface="宋体" panose="02010600030101010101" pitchFamily="2" charset="-122"/>
            </a:endParaRPr>
          </a:p>
        </p:txBody>
      </p:sp>
      <p:sp>
        <p:nvSpPr>
          <p:cNvPr id="4" name="Rectangle 3"/>
          <p:cNvSpPr/>
          <p:nvPr/>
        </p:nvSpPr>
        <p:spPr>
          <a:xfrm>
            <a:off x="694201" y="4055536"/>
            <a:ext cx="7874066" cy="241299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1" name="Right Arrow 10"/>
          <p:cNvSpPr/>
          <p:nvPr/>
        </p:nvSpPr>
        <p:spPr>
          <a:xfrm rot="16200000">
            <a:off x="6116882" y="3879144"/>
            <a:ext cx="377286" cy="31508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2" name="TextBox 11"/>
          <p:cNvSpPr txBox="1"/>
          <p:nvPr/>
        </p:nvSpPr>
        <p:spPr>
          <a:xfrm>
            <a:off x="6364020" y="6485468"/>
            <a:ext cx="2118400" cy="338554"/>
          </a:xfrm>
          <a:prstGeom prst="rect">
            <a:avLst/>
          </a:prstGeom>
          <a:noFill/>
        </p:spPr>
        <p:txBody>
          <a:bodyPr wrap="none" rtlCol="0">
            <a:spAutoFit/>
          </a:bodyPr>
          <a:lstStyle/>
          <a:p>
            <a:r>
              <a:rPr lang="en-US" sz="1600" dirty="0">
                <a:solidFill>
                  <a:prstClr val="black"/>
                </a:solidFill>
                <a:ea typeface="宋体" panose="02010600030101010101" pitchFamily="2" charset="-122"/>
              </a:rPr>
              <a:t>Z. Zhou et al. (2014, JC)</a:t>
            </a:r>
          </a:p>
        </p:txBody>
      </p:sp>
    </p:spTree>
    <p:extLst>
      <p:ext uri="{BB962C8B-B14F-4D97-AF65-F5344CB8AC3E}">
        <p14:creationId xmlns:p14="http://schemas.microsoft.com/office/powerpoint/2010/main" val="3886747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6" name="AutoShape 6"/>
          <p:cNvSpPr>
            <a:spLocks noChangeArrowheads="1"/>
          </p:cNvSpPr>
          <p:nvPr/>
        </p:nvSpPr>
        <p:spPr bwMode="auto">
          <a:xfrm rot="10800000">
            <a:off x="4205672" y="3307785"/>
            <a:ext cx="360362" cy="628650"/>
          </a:xfrm>
          <a:prstGeom prst="upArrow">
            <a:avLst>
              <a:gd name="adj1" fmla="val 50000"/>
              <a:gd name="adj2" fmla="val 80907"/>
            </a:avLst>
          </a:prstGeom>
          <a:solidFill>
            <a:srgbClr val="FF0000"/>
          </a:solidFill>
          <a:ln w="9525">
            <a:solidFill>
              <a:schemeClr val="tx1">
                <a:lumMod val="95000"/>
                <a:lumOff val="5000"/>
              </a:schemeClr>
            </a:solidFill>
            <a:miter lim="800000"/>
          </a:ln>
        </p:spPr>
        <p:txBody>
          <a:bodyPr vert="eaVert"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CN" sz="1800" b="0" i="0" u="none" strike="noStrike" kern="1200" cap="none" spc="0" normalizeH="0" baseline="0" noProof="0">
              <a:ln>
                <a:noFill/>
              </a:ln>
              <a:solidFill>
                <a:prstClr val="black"/>
              </a:solidFill>
              <a:effectLst/>
              <a:uLnTx/>
              <a:uFillTx/>
              <a:latin typeface="Arial" pitchFamily="-29" charset="0"/>
              <a:ea typeface="ＭＳ Ｐゴシック" pitchFamily="-29" charset="-128"/>
              <a:cs typeface="+mn-cs"/>
            </a:endParaRPr>
          </a:p>
        </p:txBody>
      </p:sp>
      <p:pic>
        <p:nvPicPr>
          <p:cNvPr id="148489" name="Picture 9" descr="ElNino_p49380"/>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55762" y="1365696"/>
            <a:ext cx="1328738" cy="1357311"/>
          </a:xfrm>
          <a:prstGeom prst="rect">
            <a:avLst/>
          </a:prstGeom>
          <a:noFill/>
          <a:ln>
            <a:noFill/>
          </a:ln>
          <a:effectLst>
            <a:outerShdw dist="107763" dir="2700000" algn="ctr" rotWithShape="0">
              <a:srgbClr val="292929">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90" name="Rectangle 10"/>
          <p:cNvSpPr>
            <a:spLocks noChangeArrowheads="1"/>
          </p:cNvSpPr>
          <p:nvPr/>
        </p:nvSpPr>
        <p:spPr bwMode="auto">
          <a:xfrm>
            <a:off x="1742301" y="2361991"/>
            <a:ext cx="1155660" cy="25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CN" sz="1800" b="1" i="0" u="none" strike="noStrike" kern="1200" cap="none" spc="0" normalizeH="0" baseline="0" noProof="0">
                <a:ln>
                  <a:noFill/>
                </a:ln>
                <a:solidFill>
                  <a:prstClr val="black"/>
                </a:solidFill>
                <a:effectLst/>
                <a:uLnTx/>
                <a:uFillTx/>
                <a:latin typeface="Arial" pitchFamily="-29" charset="0"/>
                <a:ea typeface="ＭＳ Ｐゴシック" pitchFamily="-29" charset="-128"/>
                <a:cs typeface="+mn-cs"/>
              </a:rPr>
              <a:t>ENSO</a:t>
            </a:r>
          </a:p>
        </p:txBody>
      </p:sp>
      <p:sp>
        <p:nvSpPr>
          <p:cNvPr id="4" name="Right Bracket 3"/>
          <p:cNvSpPr/>
          <p:nvPr/>
        </p:nvSpPr>
        <p:spPr>
          <a:xfrm rot="5400000">
            <a:off x="4248922" y="933658"/>
            <a:ext cx="273863" cy="4474390"/>
          </a:xfrm>
          <a:prstGeom prst="rightBracket">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4"/>
          <p:cNvSpPr/>
          <p:nvPr/>
        </p:nvSpPr>
        <p:spPr>
          <a:xfrm>
            <a:off x="531607" y="205971"/>
            <a:ext cx="3577047" cy="2800767"/>
          </a:xfrm>
          <a:prstGeom prst="rect">
            <a:avLst/>
          </a:prstGeom>
          <a:ln>
            <a:solidFill>
              <a:srgbClr val="0070C0"/>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CN" sz="3200" b="1" i="0" u="none" strike="noStrike" kern="1200" cap="none" spc="0" normalizeH="0" baseline="0" noProof="0" dirty="0">
                <a:ln>
                  <a:noFill/>
                </a:ln>
                <a:solidFill>
                  <a:srgbClr val="0000C0"/>
                </a:solidFill>
                <a:effectLst/>
                <a:uLnTx/>
                <a:uFillTx/>
                <a:latin typeface="Calibri" panose="020F0502020204030204" pitchFamily="34" charset="0"/>
                <a:ea typeface="ＭＳ Ｐゴシック" pitchFamily="-29" charset="-128"/>
                <a:cs typeface="Calibri" panose="020F0502020204030204" pitchFamily="34" charset="0"/>
              </a:rPr>
              <a:t>O-A interaction: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Calibri" panose="020F0502020204030204" pitchFamily="34" charset="0"/>
                <a:sym typeface="仿宋" panose="02010609060101010101" pitchFamily="49" charset="-122"/>
              </a:rPr>
              <a:t>Patterns of variability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Calibri" panose="020F0502020204030204" pitchFamily="34" charset="0"/>
              <a:sym typeface="仿宋" panose="02010609060101010101" pitchFamily="49" charset="-122"/>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Calibri" panose="020F0502020204030204" pitchFamily="34" charset="0"/>
              <a:sym typeface="仿宋" panose="02010609060101010101" pitchFamily="49" charset="-122"/>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Calibri" panose="020F0502020204030204" pitchFamily="34" charset="0"/>
              <a:sym typeface="仿宋" panose="02010609060101010101" pitchFamily="49" charset="-122"/>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Calibri" panose="020F0502020204030204" pitchFamily="34" charset="0"/>
              <a:sym typeface="仿宋" panose="02010609060101010101" pitchFamily="49" charset="-122"/>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Calibri" panose="020F0502020204030204" pitchFamily="34" charset="0"/>
              <a:sym typeface="仿宋" panose="02010609060101010101" pitchFamily="49" charset="-122"/>
            </a:endParaRPr>
          </a:p>
        </p:txBody>
      </p:sp>
      <p:sp>
        <p:nvSpPr>
          <p:cNvPr id="20" name="Rectangle 19"/>
          <p:cNvSpPr/>
          <p:nvPr/>
        </p:nvSpPr>
        <p:spPr>
          <a:xfrm>
            <a:off x="4360882" y="205601"/>
            <a:ext cx="4081369" cy="2800767"/>
          </a:xfrm>
          <a:prstGeom prst="rect">
            <a:avLst/>
          </a:prstGeom>
          <a:ln>
            <a:solidFill>
              <a:srgbClr val="C00000"/>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CN" sz="24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pitchFamily="-29" charset="-128"/>
                <a:cs typeface="Calibri" panose="020F0502020204030204" pitchFamily="34" charset="0"/>
              </a:rPr>
              <a:t> </a:t>
            </a:r>
            <a:r>
              <a:rPr kumimoji="1" lang="en-US" altLang="zh-CN" sz="3200" b="1" i="0" u="none" strike="noStrike" kern="1200" cap="none" spc="0" normalizeH="0" baseline="0" noProof="0" dirty="0">
                <a:ln>
                  <a:noFill/>
                </a:ln>
                <a:solidFill>
                  <a:srgbClr val="FF0000"/>
                </a:solidFill>
                <a:effectLst/>
                <a:uLnTx/>
                <a:uFillTx/>
                <a:latin typeface="Calibri" panose="020F0502020204030204" pitchFamily="34" charset="0"/>
                <a:ea typeface="ＭＳ Ｐゴシック" pitchFamily="-29" charset="-128"/>
                <a:cs typeface="Calibri" panose="020F0502020204030204" pitchFamily="34" charset="0"/>
              </a:rPr>
              <a:t>Global energy balance</a:t>
            </a:r>
            <a:r>
              <a:rPr kumimoji="1" lang="en-US" altLang="zh-CN" sz="24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pitchFamily="-29" charset="-128"/>
                <a:cs typeface="Calibri" panose="020F0502020204030204" pitchFamily="34"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CN" sz="24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itchFamily="-29" charset="-128"/>
                <a:cs typeface="Calibri" panose="020F0502020204030204" pitchFamily="34" charset="0"/>
              </a:rPr>
              <a:t>Radiative forcing, climate feedback, ocean heat uptake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CN" sz="24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itchFamily="-29" charset="-128"/>
              <a:cs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CN" sz="24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itchFamily="-29" charset="-128"/>
              <a:cs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CN" sz="24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itchFamily="-29" charset="-128"/>
              <a:cs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CN" sz="24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itchFamily="-29" charset="-128"/>
              <a:cs typeface="Calibri" panose="020F0502020204030204" pitchFamily="34" charset="0"/>
            </a:endParaRPr>
          </a:p>
        </p:txBody>
      </p:sp>
      <p:pic>
        <p:nvPicPr>
          <p:cNvPr id="19" name="Picture 18">
            <a:extLst>
              <a:ext uri="{FF2B5EF4-FFF2-40B4-BE49-F238E27FC236}">
                <a16:creationId xmlns:a16="http://schemas.microsoft.com/office/drawing/2014/main" id="{409B30AB-866E-442D-8751-FBBECEC132F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86898" y="3710235"/>
            <a:ext cx="3956431" cy="2721215"/>
          </a:xfrm>
          <a:prstGeom prst="rect">
            <a:avLst/>
          </a:prstGeom>
        </p:spPr>
      </p:pic>
      <p:sp>
        <p:nvSpPr>
          <p:cNvPr id="22" name="TextBox 21">
            <a:extLst>
              <a:ext uri="{FF2B5EF4-FFF2-40B4-BE49-F238E27FC236}">
                <a16:creationId xmlns:a16="http://schemas.microsoft.com/office/drawing/2014/main" id="{B87F41BD-CC76-43B0-86E5-F6B01724738C}"/>
              </a:ext>
            </a:extLst>
          </p:cNvPr>
          <p:cNvSpPr txBox="1"/>
          <p:nvPr/>
        </p:nvSpPr>
        <p:spPr>
          <a:xfrm>
            <a:off x="5812056" y="4527961"/>
            <a:ext cx="520549" cy="2215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1" i="0" u="none" strike="noStrike" kern="1200" cap="none" spc="0" normalizeH="0" baseline="0" noProof="0" dirty="0">
                <a:ln>
                  <a:noFill/>
                </a:ln>
                <a:solidFill>
                  <a:prstClr val="black"/>
                </a:solidFill>
                <a:effectLst/>
                <a:uLnTx/>
                <a:uFillTx/>
                <a:latin typeface="Arial" pitchFamily="-29" charset="0"/>
                <a:ea typeface="ＭＳ Ｐゴシック" pitchFamily="-29" charset="-128"/>
                <a:cs typeface="+mn-cs"/>
              </a:rPr>
              <a:t>2013</a:t>
            </a:r>
          </a:p>
        </p:txBody>
      </p:sp>
      <p:sp>
        <p:nvSpPr>
          <p:cNvPr id="23" name="Rectangle 22">
            <a:extLst>
              <a:ext uri="{FF2B5EF4-FFF2-40B4-BE49-F238E27FC236}">
                <a16:creationId xmlns:a16="http://schemas.microsoft.com/office/drawing/2014/main" id="{55F50DFE-62C8-43DF-A65A-9650D3D27AF0}"/>
              </a:ext>
            </a:extLst>
          </p:cNvPr>
          <p:cNvSpPr/>
          <p:nvPr/>
        </p:nvSpPr>
        <p:spPr>
          <a:xfrm>
            <a:off x="5792087" y="4694487"/>
            <a:ext cx="93056" cy="1574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a:extLst>
              <a:ext uri="{FF2B5EF4-FFF2-40B4-BE49-F238E27FC236}">
                <a16:creationId xmlns:a16="http://schemas.microsoft.com/office/drawing/2014/main" id="{0788ADA2-2DEC-4AFE-93C2-932C46E623F3}"/>
              </a:ext>
            </a:extLst>
          </p:cNvPr>
          <p:cNvSpPr/>
          <p:nvPr/>
        </p:nvSpPr>
        <p:spPr>
          <a:xfrm>
            <a:off x="2847004" y="3904539"/>
            <a:ext cx="1980178" cy="2262346"/>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713A18C1-CF4D-42DA-911E-002CDA5E2277}"/>
              </a:ext>
            </a:extLst>
          </p:cNvPr>
          <p:cNvSpPr txBox="1"/>
          <p:nvPr/>
        </p:nvSpPr>
        <p:spPr>
          <a:xfrm>
            <a:off x="3241802" y="5070842"/>
            <a:ext cx="595291" cy="29546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0" i="0" u="none" strike="noStrike" kern="1200" cap="none" spc="0" normalizeH="0" baseline="0" noProof="0" dirty="0">
                <a:ln>
                  <a:noFill/>
                </a:ln>
                <a:solidFill>
                  <a:prstClr val="black"/>
                </a:solidFill>
                <a:effectLst/>
                <a:uLnTx/>
                <a:uFillTx/>
                <a:latin typeface="Arial" pitchFamily="-29" charset="0"/>
                <a:ea typeface="ＭＳ Ｐゴシック" pitchFamily="-29" charset="-128"/>
                <a:cs typeface="+mn-cs"/>
              </a:rPr>
              <a:t>GMST</a:t>
            </a:r>
          </a:p>
        </p:txBody>
      </p:sp>
      <p:sp>
        <p:nvSpPr>
          <p:cNvPr id="25" name="TextBox 24">
            <a:extLst>
              <a:ext uri="{FF2B5EF4-FFF2-40B4-BE49-F238E27FC236}">
                <a16:creationId xmlns:a16="http://schemas.microsoft.com/office/drawing/2014/main" id="{0E32C465-B396-4F76-8642-A9E7EAB23E0A}"/>
              </a:ext>
            </a:extLst>
          </p:cNvPr>
          <p:cNvSpPr txBox="1"/>
          <p:nvPr/>
        </p:nvSpPr>
        <p:spPr>
          <a:xfrm>
            <a:off x="4457369" y="3949934"/>
            <a:ext cx="708398"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0" i="0" u="none" strike="noStrike" kern="1200" cap="none" spc="0" normalizeH="0" baseline="0" noProof="0" dirty="0">
                <a:ln>
                  <a:noFill/>
                </a:ln>
                <a:solidFill>
                  <a:srgbClr val="008000"/>
                </a:solidFill>
                <a:effectLst/>
                <a:uLnTx/>
                <a:uFillTx/>
                <a:latin typeface="Arial" pitchFamily="-29" charset="0"/>
                <a:ea typeface="ＭＳ Ｐゴシック" pitchFamily="-29" charset="-128"/>
                <a:cs typeface="+mn-cs"/>
              </a:rPr>
              <a:t>CO</a:t>
            </a:r>
            <a:r>
              <a:rPr kumimoji="1" lang="en-US" sz="1800" b="0" i="0" u="none" strike="noStrike" kern="1200" cap="none" spc="0" normalizeH="0" baseline="-25000" noProof="0" dirty="0">
                <a:ln>
                  <a:noFill/>
                </a:ln>
                <a:solidFill>
                  <a:srgbClr val="008000"/>
                </a:solidFill>
                <a:effectLst/>
                <a:uLnTx/>
                <a:uFillTx/>
                <a:latin typeface="Arial" pitchFamily="-29" charset="0"/>
                <a:ea typeface="ＭＳ Ｐゴシック" pitchFamily="-29" charset="-128"/>
                <a:cs typeface="+mn-cs"/>
              </a:rPr>
              <a:t>2</a:t>
            </a:r>
          </a:p>
        </p:txBody>
      </p:sp>
      <p:sp>
        <p:nvSpPr>
          <p:cNvPr id="26" name="TextBox 25">
            <a:extLst>
              <a:ext uri="{FF2B5EF4-FFF2-40B4-BE49-F238E27FC236}">
                <a16:creationId xmlns:a16="http://schemas.microsoft.com/office/drawing/2014/main" id="{33C76317-140A-42D1-BE0E-C210D6F3EC5C}"/>
              </a:ext>
            </a:extLst>
          </p:cNvPr>
          <p:cNvSpPr txBox="1"/>
          <p:nvPr/>
        </p:nvSpPr>
        <p:spPr>
          <a:xfrm>
            <a:off x="4457370" y="4527961"/>
            <a:ext cx="571596"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200" b="1" i="0" u="none" strike="noStrike" kern="1200" cap="none" spc="0" normalizeH="0" baseline="0" noProof="0" dirty="0">
                <a:ln>
                  <a:noFill/>
                </a:ln>
                <a:solidFill>
                  <a:prstClr val="black"/>
                </a:solidFill>
                <a:effectLst/>
                <a:uLnTx/>
                <a:uFillTx/>
                <a:latin typeface="Arial" pitchFamily="-29" charset="0"/>
                <a:ea typeface="ＭＳ Ｐゴシック" pitchFamily="-29" charset="-128"/>
                <a:cs typeface="+mn-cs"/>
              </a:rPr>
              <a:t>1998</a:t>
            </a:r>
          </a:p>
        </p:txBody>
      </p:sp>
      <p:sp>
        <p:nvSpPr>
          <p:cNvPr id="27" name="TextBox 26">
            <a:extLst>
              <a:ext uri="{FF2B5EF4-FFF2-40B4-BE49-F238E27FC236}">
                <a16:creationId xmlns:a16="http://schemas.microsoft.com/office/drawing/2014/main" id="{223FA393-7DDB-4DEC-8B37-8D5170942C96}"/>
              </a:ext>
            </a:extLst>
          </p:cNvPr>
          <p:cNvSpPr txBox="1"/>
          <p:nvPr/>
        </p:nvSpPr>
        <p:spPr>
          <a:xfrm rot="20136654">
            <a:off x="2995605" y="5567955"/>
            <a:ext cx="2480892"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600" b="0" i="0" u="none" strike="noStrike" kern="1200" cap="none" spc="0" normalizeH="0" baseline="0" noProof="0" dirty="0">
                <a:ln>
                  <a:noFill/>
                </a:ln>
                <a:solidFill>
                  <a:srgbClr val="FF0000"/>
                </a:solidFill>
                <a:effectLst/>
                <a:uLnTx/>
                <a:uFillTx/>
                <a:latin typeface="Arial" pitchFamily="-29" charset="0"/>
                <a:ea typeface="ＭＳ Ｐゴシック" pitchFamily="-29" charset="-128"/>
                <a:cs typeface="+mn-cs"/>
              </a:rPr>
              <a:t>Variable warming rate</a:t>
            </a:r>
          </a:p>
        </p:txBody>
      </p:sp>
      <p:pic>
        <p:nvPicPr>
          <p:cNvPr id="28" name="Picture 2">
            <a:extLst>
              <a:ext uri="{FF2B5EF4-FFF2-40B4-BE49-F238E27FC236}">
                <a16:creationId xmlns:a16="http://schemas.microsoft.com/office/drawing/2014/main" id="{D2B344AA-A15D-49E0-9885-0A1C0A12D1E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1373" t="8422" r="8546" b="17544"/>
          <a:stretch/>
        </p:blipFill>
        <p:spPr bwMode="auto">
          <a:xfrm>
            <a:off x="5307055" y="1567726"/>
            <a:ext cx="2421612" cy="11767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180" name="Rectangle 12"/>
          <p:cNvSpPr>
            <a:spLocks noChangeArrowheads="1"/>
          </p:cNvSpPr>
          <p:nvPr/>
        </p:nvSpPr>
        <p:spPr bwMode="auto">
          <a:xfrm>
            <a:off x="5672498" y="2586844"/>
            <a:ext cx="16764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zh-CN" sz="1800" b="0" i="0" u="none" strike="noStrike" kern="1200" cap="none" spc="0" normalizeH="0" baseline="0" noProof="0" dirty="0">
                <a:ln>
                  <a:noFill/>
                </a:ln>
                <a:solidFill>
                  <a:srgbClr val="FF0000"/>
                </a:solidFill>
                <a:effectLst/>
                <a:uLnTx/>
                <a:uFillTx/>
                <a:latin typeface="Calibri" panose="020F0502020204030204" pitchFamily="34" charset="0"/>
                <a:ea typeface="ＭＳ Ｐゴシック" pitchFamily="-29" charset="-128"/>
                <a:cs typeface="Calibri" panose="020F0502020204030204" pitchFamily="34" charset="0"/>
              </a:rPr>
              <a:t>Global warming</a:t>
            </a:r>
          </a:p>
        </p:txBody>
      </p:sp>
    </p:spTree>
    <p:custDataLst>
      <p:tags r:id="rId1"/>
    </p:custDataLst>
    <p:extLst>
      <p:ext uri="{BB962C8B-B14F-4D97-AF65-F5344CB8AC3E}">
        <p14:creationId xmlns:p14="http://schemas.microsoft.com/office/powerpoint/2010/main" val="26207183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8486"/>
                                        </p:tgtEl>
                                        <p:attrNameLst>
                                          <p:attrName>style.visibility</p:attrName>
                                        </p:attrNameLst>
                                      </p:cBhvr>
                                      <p:to>
                                        <p:strVal val="visible"/>
                                      </p:to>
                                    </p:set>
                                    <p:animEffect transition="in" filter="wipe(up)">
                                      <p:cBhvr>
                                        <p:cTn id="7" dur="500"/>
                                        <p:tgtEl>
                                          <p:spTgt spid="14848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par>
                                <p:cTn id="11" presetID="22" presetClass="entr" presetSubtype="1"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up)">
                                      <p:cBhvr>
                                        <p:cTn id="13" dur="500"/>
                                        <p:tgtEl>
                                          <p:spTgt spid="19"/>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up)">
                                      <p:cBhvr>
                                        <p:cTn id="16" dur="500"/>
                                        <p:tgtEl>
                                          <p:spTgt spid="22"/>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500"/>
                                        <p:tgtEl>
                                          <p:spTgt spid="23"/>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up)">
                                      <p:cBhvr>
                                        <p:cTn id="22" dur="500"/>
                                        <p:tgtEl>
                                          <p:spTgt spid="24"/>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up)">
                                      <p:cBhvr>
                                        <p:cTn id="25" dur="500"/>
                                        <p:tgtEl>
                                          <p:spTgt spid="21"/>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up)">
                                      <p:cBhvr>
                                        <p:cTn id="28" dur="500"/>
                                        <p:tgtEl>
                                          <p:spTgt spid="25"/>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up)">
                                      <p:cBhvr>
                                        <p:cTn id="31" dur="500"/>
                                        <p:tgtEl>
                                          <p:spTgt spid="26"/>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up)">
                                      <p:cBhvr>
                                        <p:cTn id="3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486" grpId="0" animBg="1"/>
      <p:bldP spid="4" grpId="0" animBg="1"/>
      <p:bldP spid="22" grpId="0"/>
      <p:bldP spid="23" grpId="0" animBg="1"/>
      <p:bldP spid="24" grpId="0" animBg="1"/>
      <p:bldP spid="21" grpId="0"/>
      <p:bldP spid="25" grpId="0"/>
      <p:bldP spid="26" grpId="0"/>
      <p:bldP spid="27" grpId="0"/>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8674" name="Picture 6" descr="ta_hus_2100-2000"/>
          <p:cNvPicPr>
            <a:picLocks noChangeAspect="1" noChangeArrowheads="1"/>
          </p:cNvPicPr>
          <p:nvPr/>
        </p:nvPicPr>
        <p:blipFill>
          <a:blip r:embed="rId3">
            <a:extLst>
              <a:ext uri="{28A0092B-C50C-407E-A947-70E740481C1C}">
                <a14:useLocalDpi xmlns:a14="http://schemas.microsoft.com/office/drawing/2010/main" val="0"/>
              </a:ext>
            </a:extLst>
          </a:blip>
          <a:srcRect l="55029"/>
          <a:stretch>
            <a:fillRect/>
          </a:stretch>
        </p:blipFill>
        <p:spPr bwMode="auto">
          <a:xfrm>
            <a:off x="1916113" y="2328863"/>
            <a:ext cx="5354637"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 Box 8"/>
          <p:cNvSpPr txBox="1">
            <a:spLocks noChangeArrowheads="1"/>
          </p:cNvSpPr>
          <p:nvPr/>
        </p:nvSpPr>
        <p:spPr bwMode="auto">
          <a:xfrm>
            <a:off x="3860800" y="6215063"/>
            <a:ext cx="11223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altLang="en-US" b="1">
                <a:solidFill>
                  <a:prstClr val="black"/>
                </a:solidFill>
                <a:latin typeface="Symbol" pitchFamily="18" charset="2"/>
              </a:rPr>
              <a:t>d</a:t>
            </a:r>
            <a:r>
              <a:rPr lang="en-US" altLang="en-US" b="1">
                <a:solidFill>
                  <a:prstClr val="black"/>
                </a:solidFill>
                <a:latin typeface="Calibri" pitchFamily="34" charset="0"/>
              </a:rPr>
              <a:t>q [g/kg]</a:t>
            </a:r>
            <a:endParaRPr lang="el-GR" altLang="en-US" b="1">
              <a:solidFill>
                <a:prstClr val="black"/>
              </a:solidFill>
              <a:latin typeface="Calibri" pitchFamily="34" charset="0"/>
            </a:endParaRPr>
          </a:p>
        </p:txBody>
      </p:sp>
      <p:sp>
        <p:nvSpPr>
          <p:cNvPr id="28676" name="Oval 16"/>
          <p:cNvSpPr>
            <a:spLocks noChangeArrowheads="1"/>
          </p:cNvSpPr>
          <p:nvPr/>
        </p:nvSpPr>
        <p:spPr bwMode="auto">
          <a:xfrm>
            <a:off x="4700588" y="2557463"/>
            <a:ext cx="889000" cy="3048000"/>
          </a:xfrm>
          <a:prstGeom prst="ellipse">
            <a:avLst/>
          </a:prstGeom>
          <a:noFill/>
          <a:ln w="190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endParaRPr lang="en-US" altLang="en-US">
              <a:solidFill>
                <a:prstClr val="black"/>
              </a:solidFill>
              <a:latin typeface="Calibri" pitchFamily="34" charset="0"/>
            </a:endParaRPr>
          </a:p>
        </p:txBody>
      </p:sp>
      <p:sp>
        <p:nvSpPr>
          <p:cNvPr id="28677" name="Line 17"/>
          <p:cNvSpPr>
            <a:spLocks noChangeShapeType="1"/>
          </p:cNvSpPr>
          <p:nvPr/>
        </p:nvSpPr>
        <p:spPr bwMode="auto">
          <a:xfrm flipV="1">
            <a:off x="4716463" y="4522788"/>
            <a:ext cx="0" cy="101600"/>
          </a:xfrm>
          <a:prstGeom prst="line">
            <a:avLst/>
          </a:prstGeom>
          <a:noFill/>
          <a:ln w="9525">
            <a:solidFill>
              <a:srgbClr val="FF9900"/>
            </a:solidFill>
            <a:round/>
            <a:headEnd/>
            <a:tailEnd type="stealth" w="lg" len="lg"/>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28678" name="Oval 20"/>
          <p:cNvSpPr>
            <a:spLocks noChangeArrowheads="1"/>
          </p:cNvSpPr>
          <p:nvPr/>
        </p:nvSpPr>
        <p:spPr bwMode="auto">
          <a:xfrm flipH="1">
            <a:off x="3692525" y="2557463"/>
            <a:ext cx="889000" cy="3048000"/>
          </a:xfrm>
          <a:prstGeom prst="ellipse">
            <a:avLst/>
          </a:prstGeom>
          <a:noFill/>
          <a:ln w="19050">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endParaRPr lang="en-US" altLang="en-US">
              <a:solidFill>
                <a:prstClr val="black"/>
              </a:solidFill>
              <a:latin typeface="Calibri" pitchFamily="34" charset="0"/>
            </a:endParaRPr>
          </a:p>
        </p:txBody>
      </p:sp>
      <p:sp>
        <p:nvSpPr>
          <p:cNvPr id="28679" name="Line 21"/>
          <p:cNvSpPr>
            <a:spLocks noChangeShapeType="1"/>
          </p:cNvSpPr>
          <p:nvPr/>
        </p:nvSpPr>
        <p:spPr bwMode="auto">
          <a:xfrm flipH="1" flipV="1">
            <a:off x="4565650" y="4551363"/>
            <a:ext cx="0" cy="101600"/>
          </a:xfrm>
          <a:prstGeom prst="line">
            <a:avLst/>
          </a:prstGeom>
          <a:noFill/>
          <a:ln w="9525">
            <a:solidFill>
              <a:srgbClr val="FF9900"/>
            </a:solidFill>
            <a:round/>
            <a:headEnd/>
            <a:tailEnd type="stealth" w="lg" len="lg"/>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28680" name="TextBox 25"/>
          <p:cNvSpPr txBox="1">
            <a:spLocks noChangeArrowheads="1"/>
          </p:cNvSpPr>
          <p:nvPr/>
        </p:nvSpPr>
        <p:spPr bwMode="auto">
          <a:xfrm>
            <a:off x="1752600" y="2525713"/>
            <a:ext cx="5222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altLang="en-US" sz="1600" b="1" dirty="0">
                <a:solidFill>
                  <a:prstClr val="black"/>
                </a:solidFill>
                <a:latin typeface="Calibri" pitchFamily="34" charset="0"/>
              </a:rPr>
              <a:t>200</a:t>
            </a:r>
          </a:p>
        </p:txBody>
      </p:sp>
      <p:sp>
        <p:nvSpPr>
          <p:cNvPr id="28681" name="TextBox 26"/>
          <p:cNvSpPr txBox="1">
            <a:spLocks noChangeArrowheads="1"/>
          </p:cNvSpPr>
          <p:nvPr/>
        </p:nvSpPr>
        <p:spPr bwMode="auto">
          <a:xfrm>
            <a:off x="1662113" y="5421313"/>
            <a:ext cx="635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altLang="en-US" sz="1600" b="1">
                <a:solidFill>
                  <a:prstClr val="black"/>
                </a:solidFill>
                <a:latin typeface="Calibri" pitchFamily="34" charset="0"/>
              </a:rPr>
              <a:t>1000</a:t>
            </a:r>
          </a:p>
        </p:txBody>
      </p:sp>
      <p:sp>
        <p:nvSpPr>
          <p:cNvPr id="28682" name="TextBox 27"/>
          <p:cNvSpPr txBox="1">
            <a:spLocks noChangeArrowheads="1"/>
          </p:cNvSpPr>
          <p:nvPr/>
        </p:nvSpPr>
        <p:spPr bwMode="auto">
          <a:xfrm rot="-5400000">
            <a:off x="1374775" y="3494088"/>
            <a:ext cx="1447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altLang="en-US" sz="1600" b="1">
                <a:solidFill>
                  <a:prstClr val="black"/>
                </a:solidFill>
                <a:latin typeface="Calibri" pitchFamily="34" charset="0"/>
              </a:rPr>
              <a:t>Pressure</a:t>
            </a:r>
          </a:p>
        </p:txBody>
      </p:sp>
      <p:sp>
        <p:nvSpPr>
          <p:cNvPr id="28683" name="TextBox 28"/>
          <p:cNvSpPr txBox="1">
            <a:spLocks noChangeArrowheads="1"/>
          </p:cNvSpPr>
          <p:nvPr/>
        </p:nvSpPr>
        <p:spPr bwMode="auto">
          <a:xfrm>
            <a:off x="381000" y="862013"/>
            <a:ext cx="8534400"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altLang="en-US" sz="2400" b="1" dirty="0">
                <a:solidFill>
                  <a:srgbClr val="FF0000"/>
                </a:solidFill>
                <a:latin typeface="Calibri" pitchFamily="34" charset="0"/>
              </a:rPr>
              <a:t>The wet gets wetter</a:t>
            </a:r>
          </a:p>
          <a:p>
            <a:pPr algn="ctr" eaLnBrk="1" hangingPunct="1"/>
            <a:r>
              <a:rPr lang="en-US" dirty="0">
                <a:solidFill>
                  <a:srgbClr val="000000"/>
                </a:solidFill>
                <a:latin typeface="Calibri"/>
              </a:rPr>
              <a:t>(e.g., Neelin et al. 2003; Held &amp; </a:t>
            </a:r>
            <a:r>
              <a:rPr lang="en-US" dirty="0" err="1">
                <a:solidFill>
                  <a:srgbClr val="000000"/>
                </a:solidFill>
                <a:latin typeface="Calibri"/>
              </a:rPr>
              <a:t>Soden</a:t>
            </a:r>
            <a:r>
              <a:rPr lang="en-US" dirty="0">
                <a:solidFill>
                  <a:srgbClr val="000000"/>
                </a:solidFill>
                <a:latin typeface="Calibri"/>
              </a:rPr>
              <a:t> 2006)</a:t>
            </a:r>
            <a:endParaRPr lang="en-US" altLang="en-US" b="1" dirty="0">
              <a:solidFill>
                <a:srgbClr val="FF0000"/>
              </a:solidFill>
              <a:latin typeface="Calibri"/>
            </a:endParaRPr>
          </a:p>
          <a:p>
            <a:pPr algn="ctr" eaLnBrk="1" hangingPunct="1"/>
            <a:r>
              <a:rPr lang="en-US" altLang="en-US" dirty="0">
                <a:solidFill>
                  <a:srgbClr val="FF0000"/>
                </a:solidFill>
                <a:latin typeface="Calibri" pitchFamily="34" charset="0"/>
              </a:rPr>
              <a:t> </a:t>
            </a:r>
            <a:r>
              <a:rPr lang="en-US" altLang="en-US" dirty="0">
                <a:solidFill>
                  <a:prstClr val="black"/>
                </a:solidFill>
              </a:rPr>
              <a:t>Precipitation </a:t>
            </a:r>
            <a:r>
              <a:rPr lang="en-US" altLang="en-US" dirty="0">
                <a:solidFill>
                  <a:prstClr val="black"/>
                </a:solidFill>
                <a:latin typeface="Calibri" pitchFamily="34" charset="0"/>
              </a:rPr>
              <a:t>increases in equatorial rain bands; decreases in subtropics; and increases in high-latitudes due to increase in moisture transport</a:t>
            </a:r>
          </a:p>
        </p:txBody>
      </p:sp>
      <p:sp>
        <p:nvSpPr>
          <p:cNvPr id="28684" name="Rectangle 2"/>
          <p:cNvSpPr>
            <a:spLocks noChangeArrowheads="1"/>
          </p:cNvSpPr>
          <p:nvPr/>
        </p:nvSpPr>
        <p:spPr bwMode="auto">
          <a:xfrm>
            <a:off x="395288" y="6243638"/>
            <a:ext cx="35671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altLang="en-US" sz="1600">
                <a:solidFill>
                  <a:prstClr val="black"/>
                </a:solidFill>
                <a:latin typeface="Calibri" pitchFamily="34" charset="0"/>
              </a:rPr>
              <a:t>Zonal-mean change in specific humidity</a:t>
            </a:r>
          </a:p>
        </p:txBody>
      </p:sp>
      <p:sp>
        <p:nvSpPr>
          <p:cNvPr id="28685" name="TextBox 1"/>
          <p:cNvSpPr txBox="1">
            <a:spLocks noChangeArrowheads="1"/>
          </p:cNvSpPr>
          <p:nvPr/>
        </p:nvSpPr>
        <p:spPr bwMode="auto">
          <a:xfrm>
            <a:off x="1570038" y="180975"/>
            <a:ext cx="62880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altLang="en-US" sz="2800" b="1">
                <a:solidFill>
                  <a:srgbClr val="0070C0"/>
                </a:solidFill>
                <a:latin typeface="Segoe Print" pitchFamily="2" charset="0"/>
              </a:rPr>
              <a:t>What determines rainfall change?</a:t>
            </a:r>
          </a:p>
        </p:txBody>
      </p:sp>
      <p:sp>
        <p:nvSpPr>
          <p:cNvPr id="14" name="Line 17"/>
          <p:cNvSpPr>
            <a:spLocks noChangeShapeType="1"/>
          </p:cNvSpPr>
          <p:nvPr/>
        </p:nvSpPr>
        <p:spPr bwMode="auto">
          <a:xfrm>
            <a:off x="5581651" y="3875088"/>
            <a:ext cx="0" cy="101600"/>
          </a:xfrm>
          <a:prstGeom prst="line">
            <a:avLst/>
          </a:prstGeom>
          <a:noFill/>
          <a:ln w="9525">
            <a:solidFill>
              <a:srgbClr val="FF9900"/>
            </a:solidFill>
            <a:round/>
            <a:headEnd/>
            <a:tailEnd type="stealth" w="lg" len="lg"/>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5" name="Line 21"/>
          <p:cNvSpPr>
            <a:spLocks noChangeShapeType="1"/>
          </p:cNvSpPr>
          <p:nvPr/>
        </p:nvSpPr>
        <p:spPr bwMode="auto">
          <a:xfrm flipH="1">
            <a:off x="3695700" y="3875088"/>
            <a:ext cx="0" cy="101600"/>
          </a:xfrm>
          <a:prstGeom prst="line">
            <a:avLst/>
          </a:prstGeom>
          <a:noFill/>
          <a:ln w="9525">
            <a:solidFill>
              <a:srgbClr val="FF9900"/>
            </a:solidFill>
            <a:round/>
            <a:headEnd/>
            <a:tailEnd type="stealth" w="lg" len="lg"/>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Tree>
    <p:extLst>
      <p:ext uri="{BB962C8B-B14F-4D97-AF65-F5344CB8AC3E}">
        <p14:creationId xmlns:p14="http://schemas.microsoft.com/office/powerpoint/2010/main" val="5389248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9698" name="Picture 1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4800" y="935160"/>
            <a:ext cx="8534400" cy="493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Rectangle 6"/>
          <p:cNvSpPr>
            <a:spLocks noChangeArrowheads="1"/>
          </p:cNvSpPr>
          <p:nvPr/>
        </p:nvSpPr>
        <p:spPr bwMode="auto">
          <a:xfrm>
            <a:off x="793750" y="5911850"/>
            <a:ext cx="72072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altLang="en-US">
                <a:solidFill>
                  <a:srgbClr val="000000"/>
                </a:solidFill>
              </a:rPr>
              <a:t>2K uniform SST warming: </a:t>
            </a:r>
            <a:r>
              <a:rPr lang="en-US" altLang="en-US">
                <a:solidFill>
                  <a:srgbClr val="FF0000"/>
                </a:solidFill>
              </a:rPr>
              <a:t>mean</a:t>
            </a:r>
            <a:r>
              <a:rPr lang="en-US" altLang="en-US">
                <a:solidFill>
                  <a:srgbClr val="000000"/>
                </a:solidFill>
              </a:rPr>
              <a:t> (contour) and </a:t>
            </a:r>
            <a:r>
              <a:rPr lang="en-US" altLang="en-US">
                <a:solidFill>
                  <a:srgbClr val="00CC00"/>
                </a:solidFill>
              </a:rPr>
              <a:t>change</a:t>
            </a:r>
            <a:r>
              <a:rPr lang="en-US" altLang="en-US">
                <a:solidFill>
                  <a:srgbClr val="000000"/>
                </a:solidFill>
              </a:rPr>
              <a:t> of precipitation</a:t>
            </a:r>
          </a:p>
          <a:p>
            <a:pPr eaLnBrk="1" hangingPunct="1"/>
            <a:r>
              <a:rPr lang="en-US" altLang="en-US">
                <a:solidFill>
                  <a:srgbClr val="0000FF"/>
                </a:solidFill>
                <a:sym typeface="Wingdings" pitchFamily="2" charset="2"/>
              </a:rPr>
              <a:t> Wet-get-wetter pattern</a:t>
            </a:r>
            <a:endParaRPr lang="en-US" altLang="en-US">
              <a:solidFill>
                <a:srgbClr val="0000FF"/>
              </a:solidFill>
            </a:endParaRPr>
          </a:p>
        </p:txBody>
      </p:sp>
      <p:sp>
        <p:nvSpPr>
          <p:cNvPr id="29700" name="Rectangle 7"/>
          <p:cNvSpPr>
            <a:spLocks noChangeArrowheads="1"/>
          </p:cNvSpPr>
          <p:nvPr/>
        </p:nvSpPr>
        <p:spPr bwMode="auto">
          <a:xfrm>
            <a:off x="1403350" y="592138"/>
            <a:ext cx="6064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altLang="en-US">
                <a:solidFill>
                  <a:srgbClr val="000000"/>
                </a:solidFill>
              </a:rPr>
              <a:t>Coupled model: change in </a:t>
            </a:r>
            <a:r>
              <a:rPr lang="en-US" altLang="en-US">
                <a:solidFill>
                  <a:srgbClr val="FF0000"/>
                </a:solidFill>
              </a:rPr>
              <a:t>SST</a:t>
            </a:r>
            <a:r>
              <a:rPr lang="en-US" altLang="en-US">
                <a:solidFill>
                  <a:srgbClr val="000000"/>
                </a:solidFill>
              </a:rPr>
              <a:t> (contour) and </a:t>
            </a:r>
            <a:r>
              <a:rPr lang="en-US" altLang="en-US">
                <a:solidFill>
                  <a:srgbClr val="00CC00"/>
                </a:solidFill>
              </a:rPr>
              <a:t>precipitation</a:t>
            </a:r>
          </a:p>
        </p:txBody>
      </p:sp>
      <p:sp>
        <p:nvSpPr>
          <p:cNvPr id="29701" name="Text Box 8"/>
          <p:cNvSpPr txBox="1">
            <a:spLocks noChangeArrowheads="1"/>
          </p:cNvSpPr>
          <p:nvPr/>
        </p:nvSpPr>
        <p:spPr bwMode="auto">
          <a:xfrm>
            <a:off x="2309789" y="76200"/>
            <a:ext cx="5386411" cy="46166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altLang="en-US" sz="2400" b="1" dirty="0">
                <a:solidFill>
                  <a:srgbClr val="FF0000"/>
                </a:solidFill>
              </a:rPr>
              <a:t>The warmer-get-wetter </a:t>
            </a:r>
            <a:r>
              <a:rPr lang="en-US" altLang="en-US" sz="1600" dirty="0">
                <a:solidFill>
                  <a:srgbClr val="000000"/>
                </a:solidFill>
              </a:rPr>
              <a:t>(Xie et al. 2010, JC)</a:t>
            </a:r>
          </a:p>
        </p:txBody>
      </p:sp>
      <p:pic>
        <p:nvPicPr>
          <p:cNvPr id="8198" name="Picture 13"/>
          <p:cNvPicPr>
            <a:picLocks noChangeAspect="1" noChangeArrowheads="1"/>
          </p:cNvPicPr>
          <p:nvPr/>
        </p:nvPicPr>
        <p:blipFill>
          <a:blip r:embed="rId4" cstate="email">
            <a:extLst>
              <a:ext uri="{28A0092B-C50C-407E-A947-70E740481C1C}">
                <a14:useLocalDpi xmlns:a14="http://schemas.microsoft.com/office/drawing/2010/main" val="0"/>
              </a:ext>
            </a:extLst>
          </a:blip>
          <a:srcRect b="50610"/>
          <a:stretch>
            <a:fillRect/>
          </a:stretch>
        </p:blipFill>
        <p:spPr bwMode="auto">
          <a:xfrm>
            <a:off x="304800" y="882650"/>
            <a:ext cx="8534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1" name="Text Box 5"/>
          <p:cNvSpPr txBox="1">
            <a:spLocks noChangeArrowheads="1"/>
          </p:cNvSpPr>
          <p:nvPr/>
        </p:nvSpPr>
        <p:spPr bwMode="auto">
          <a:xfrm>
            <a:off x="19216" y="121146"/>
            <a:ext cx="8991600" cy="31854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339725">
              <a:defRPr>
                <a:solidFill>
                  <a:schemeClr val="tx1"/>
                </a:solidFill>
                <a:latin typeface="Arial" pitchFamily="34" charset="0"/>
              </a:defRPr>
            </a:lvl1pPr>
            <a:lvl2pPr marL="971550" indent="-285750">
              <a:defRPr>
                <a:solidFill>
                  <a:schemeClr val="tx1"/>
                </a:solidFill>
                <a:latin typeface="Arial" pitchFamily="34" charset="0"/>
              </a:defRPr>
            </a:lvl2pPr>
            <a:lvl3pPr marL="1314450" indent="-228600">
              <a:defRPr>
                <a:solidFill>
                  <a:schemeClr val="tx1"/>
                </a:solidFill>
                <a:latin typeface="Arial" pitchFamily="34" charset="0"/>
              </a:defRPr>
            </a:lvl3pPr>
            <a:lvl4pPr marL="165735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spcBef>
                <a:spcPct val="50000"/>
              </a:spcBef>
              <a:defRPr/>
            </a:pPr>
            <a:endParaRPr lang="en-US" sz="2400" dirty="0">
              <a:solidFill>
                <a:srgbClr val="000000"/>
              </a:solidFill>
            </a:endParaRPr>
          </a:p>
          <a:p>
            <a:pPr>
              <a:spcBef>
                <a:spcPct val="50000"/>
              </a:spcBef>
              <a:defRPr/>
            </a:pPr>
            <a:endParaRPr lang="en-US" sz="2400" dirty="0">
              <a:solidFill>
                <a:srgbClr val="000000"/>
              </a:solidFill>
            </a:endParaRPr>
          </a:p>
          <a:p>
            <a:pPr>
              <a:spcBef>
                <a:spcPct val="50000"/>
              </a:spcBef>
              <a:defRPr/>
            </a:pPr>
            <a:r>
              <a:rPr lang="en-US" sz="2400" dirty="0">
                <a:solidFill>
                  <a:srgbClr val="000000"/>
                </a:solidFill>
                <a:latin typeface="+mn-lt"/>
              </a:rPr>
              <a:t>The </a:t>
            </a:r>
            <a:r>
              <a:rPr lang="en-US" sz="2400" dirty="0">
                <a:solidFill>
                  <a:srgbClr val="0000FF"/>
                </a:solidFill>
                <a:latin typeface="+mn-lt"/>
              </a:rPr>
              <a:t>wet-get-wetter pattern</a:t>
            </a:r>
            <a:r>
              <a:rPr lang="en-US" sz="2400" dirty="0">
                <a:solidFill>
                  <a:srgbClr val="000000"/>
                </a:solidFill>
                <a:latin typeface="+mn-lt"/>
              </a:rPr>
              <a:t> is realized in atmospheric response to a uniform SST warming.</a:t>
            </a:r>
          </a:p>
          <a:p>
            <a:pPr>
              <a:spcBef>
                <a:spcPct val="50000"/>
              </a:spcBef>
              <a:defRPr/>
            </a:pPr>
            <a:r>
              <a:rPr lang="en-US" sz="2200" dirty="0">
                <a:solidFill>
                  <a:srgbClr val="C00000"/>
                </a:solidFill>
                <a:latin typeface="Segoe Print" panose="02000600000000000000" pitchFamily="2" charset="0"/>
              </a:rPr>
              <a:t>What happens in coupled model with patterned warming?</a:t>
            </a:r>
          </a:p>
          <a:p>
            <a:pPr>
              <a:spcBef>
                <a:spcPct val="50000"/>
              </a:spcBef>
              <a:defRPr/>
            </a:pPr>
            <a:endParaRPr lang="en-US" sz="800" dirty="0">
              <a:solidFill>
                <a:srgbClr val="FF0000"/>
              </a:solidFill>
            </a:endParaRPr>
          </a:p>
          <a:p>
            <a:pPr>
              <a:spcBef>
                <a:spcPct val="50000"/>
              </a:spcBef>
              <a:defRPr/>
            </a:pPr>
            <a:endParaRPr lang="en-US" sz="800" dirty="0">
              <a:solidFill>
                <a:srgbClr val="FF0000"/>
              </a:solidFill>
            </a:endParaRPr>
          </a:p>
          <a:p>
            <a:pPr>
              <a:spcBef>
                <a:spcPct val="50000"/>
              </a:spcBef>
              <a:defRPr/>
            </a:pPr>
            <a:endParaRPr lang="en-US" sz="800" dirty="0">
              <a:solidFill>
                <a:srgbClr val="FF0000"/>
              </a:solidFill>
            </a:endParaRPr>
          </a:p>
          <a:p>
            <a:pPr>
              <a:spcBef>
                <a:spcPct val="50000"/>
              </a:spcBef>
              <a:defRPr/>
            </a:pPr>
            <a:endParaRPr lang="en-US" sz="800" dirty="0">
              <a:solidFill>
                <a:srgbClr val="FF0000"/>
              </a:solidFill>
            </a:endParaRPr>
          </a:p>
        </p:txBody>
      </p:sp>
    </p:spTree>
    <p:extLst>
      <p:ext uri="{BB962C8B-B14F-4D97-AF65-F5344CB8AC3E}">
        <p14:creationId xmlns:p14="http://schemas.microsoft.com/office/powerpoint/2010/main" val="36102149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4" fill="hold" grpId="0" nodeType="clickEffect">
                                  <p:stCondLst>
                                    <p:cond delay="0"/>
                                  </p:stCondLst>
                                  <p:childTnLst>
                                    <p:animEffect transition="out" filter="wipe(down)">
                                      <p:cBhvr>
                                        <p:cTn id="6" dur="500"/>
                                        <p:tgtEl>
                                          <p:spTgt spid="70661"/>
                                        </p:tgtEl>
                                      </p:cBhvr>
                                    </p:animEffect>
                                    <p:set>
                                      <p:cBhvr>
                                        <p:cTn id="7" dur="1" fill="hold">
                                          <p:stCondLst>
                                            <p:cond delay="499"/>
                                          </p:stCondLst>
                                        </p:cTn>
                                        <p:tgtEl>
                                          <p:spTgt spid="70661"/>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8198"/>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xit" presetSubtype="0" fill="hold" nodeType="clickEffect">
                                  <p:stCondLst>
                                    <p:cond delay="0"/>
                                  </p:stCondLst>
                                  <p:childTnLst>
                                    <p:set>
                                      <p:cBhvr>
                                        <p:cTn id="13" dur="1" fill="hold">
                                          <p:stCondLst>
                                            <p:cond delay="0"/>
                                          </p:stCondLst>
                                        </p:cTn>
                                        <p:tgtEl>
                                          <p:spTgt spid="8198"/>
                                        </p:tgtEl>
                                        <p:attrNameLst>
                                          <p:attrName>style.visibility</p:attrName>
                                        </p:attrNameLst>
                                      </p:cBhvr>
                                      <p:to>
                                        <p:strVal val="hidden"/>
                                      </p:to>
                                    </p:set>
                                  </p:childTnLst>
                                </p:cTn>
                              </p:par>
                              <p:par>
                                <p:cTn id="14" presetID="1" presetClass="entr" presetSubtype="0" fill="hold" grpId="0" nodeType="withEffect">
                                  <p:stCondLst>
                                    <p:cond delay="0"/>
                                  </p:stCondLst>
                                  <p:childTnLst>
                                    <p:set>
                                      <p:cBhvr>
                                        <p:cTn id="15" dur="1" fill="hold">
                                          <p:stCondLst>
                                            <p:cond delay="0"/>
                                          </p:stCondLst>
                                        </p:cTn>
                                        <p:tgtEl>
                                          <p:spTgt spid="297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1" grpId="0"/>
      <p:bldP spid="7066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9"/>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197" t="7175" r="54786" b="49243"/>
          <a:stretch/>
        </p:blipFill>
        <p:spPr bwMode="auto">
          <a:xfrm>
            <a:off x="320082" y="3140108"/>
            <a:ext cx="3352800" cy="272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Text Box 3"/>
          <p:cNvSpPr txBox="1">
            <a:spLocks noChangeArrowheads="1"/>
          </p:cNvSpPr>
          <p:nvPr/>
        </p:nvSpPr>
        <p:spPr bwMode="auto">
          <a:xfrm>
            <a:off x="1748832" y="3517933"/>
            <a:ext cx="628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srgbClr val="FF0000"/>
                </a:solidFill>
                <a:effectLst/>
                <a:uLnTx/>
                <a:uFillTx/>
                <a:latin typeface="Arial" pitchFamily="34" charset="0"/>
                <a:ea typeface="+mn-ea"/>
                <a:cs typeface="Arial" pitchFamily="34" charset="0"/>
              </a:rPr>
              <a:t>SST</a:t>
            </a:r>
          </a:p>
        </p:txBody>
      </p:sp>
      <p:sp>
        <p:nvSpPr>
          <p:cNvPr id="55300" name="Text Box 4"/>
          <p:cNvSpPr txBox="1">
            <a:spLocks noChangeArrowheads="1"/>
          </p:cNvSpPr>
          <p:nvPr/>
        </p:nvSpPr>
        <p:spPr bwMode="auto">
          <a:xfrm>
            <a:off x="548682" y="3351245"/>
            <a:ext cx="908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a:ln>
                  <a:noFill/>
                </a:ln>
                <a:solidFill>
                  <a:srgbClr val="0000FF"/>
                </a:solidFill>
                <a:effectLst/>
                <a:uLnTx/>
                <a:uFillTx/>
                <a:latin typeface="Arial" pitchFamily="34" charset="0"/>
                <a:ea typeface="+mn-ea"/>
                <a:cs typeface="Arial" pitchFamily="34" charset="0"/>
              </a:rPr>
              <a:t>Q</a:t>
            </a:r>
            <a:r>
              <a:rPr kumimoji="0" lang="en-US" altLang="en-US" sz="1800" b="0" i="0" u="none" strike="noStrike" kern="1200" cap="none" spc="0" normalizeH="0" baseline="-25000" noProof="0">
                <a:ln>
                  <a:noFill/>
                </a:ln>
                <a:solidFill>
                  <a:srgbClr val="0000FF"/>
                </a:solidFill>
                <a:effectLst/>
                <a:uLnTx/>
                <a:uFillTx/>
                <a:latin typeface="Arial" pitchFamily="34" charset="0"/>
                <a:ea typeface="+mn-ea"/>
                <a:cs typeface="Arial" pitchFamily="34" charset="0"/>
              </a:rPr>
              <a:t>E</a:t>
            </a:r>
            <a:r>
              <a:rPr kumimoji="0" lang="en-US" altLang="en-US" sz="1800" b="0" i="0" u="none" strike="noStrike" kern="1200" cap="none" spc="0" normalizeH="0" baseline="0" noProof="0">
                <a:ln>
                  <a:noFill/>
                </a:ln>
                <a:solidFill>
                  <a:srgbClr val="0000FF"/>
                </a:solidFill>
                <a:effectLst/>
                <a:uLnTx/>
                <a:uFillTx/>
                <a:latin typeface="Arial" pitchFamily="34" charset="0"/>
                <a:ea typeface="+mn-ea"/>
                <a:cs typeface="Arial" pitchFamily="34" charset="0"/>
              </a:rPr>
              <a:t>/100</a:t>
            </a:r>
          </a:p>
        </p:txBody>
      </p:sp>
      <p:sp>
        <p:nvSpPr>
          <p:cNvPr id="55309" name="Text Box 14"/>
          <p:cNvSpPr txBox="1">
            <a:spLocks noChangeArrowheads="1"/>
          </p:cNvSpPr>
          <p:nvPr/>
        </p:nvSpPr>
        <p:spPr bwMode="auto">
          <a:xfrm>
            <a:off x="1885846" y="5180045"/>
            <a:ext cx="1676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Zonal mean</a:t>
            </a:r>
          </a:p>
        </p:txBody>
      </p:sp>
      <p:sp>
        <p:nvSpPr>
          <p:cNvPr id="55314" name="Rectangle 24"/>
          <p:cNvSpPr>
            <a:spLocks noChangeArrowheads="1"/>
          </p:cNvSpPr>
          <p:nvPr/>
        </p:nvSpPr>
        <p:spPr bwMode="auto">
          <a:xfrm>
            <a:off x="320082" y="3046445"/>
            <a:ext cx="3276600" cy="2819400"/>
          </a:xfrm>
          <a:prstGeom prst="rect">
            <a:avLst/>
          </a:prstGeom>
          <a:noFill/>
          <a:ln w="19050">
            <a:solidFill>
              <a:srgbClr val="FFCC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55317" name="Text Box 13"/>
          <p:cNvSpPr txBox="1">
            <a:spLocks noChangeArrowheads="1"/>
          </p:cNvSpPr>
          <p:nvPr/>
        </p:nvSpPr>
        <p:spPr bwMode="auto">
          <a:xfrm>
            <a:off x="3908362" y="3152102"/>
            <a:ext cx="4572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marL="0" marR="0" lvl="0" indent="0" algn="l" defTabSz="914400" rtl="0" eaLnBrk="1" fontAlgn="auto" latinLnBrk="0" hangingPunct="1">
              <a:lnSpc>
                <a:spcPct val="100000"/>
              </a:lnSpc>
              <a:spcBef>
                <a:spcPts val="0"/>
              </a:spcBef>
              <a:spcAft>
                <a:spcPct val="50000"/>
              </a:spcAft>
              <a:buClrTx/>
              <a:buSzTx/>
              <a:buFontTx/>
              <a:buNone/>
              <a:tabLst/>
              <a:defRPr/>
            </a:pPr>
            <a:r>
              <a:rPr kumimoji="0" lang="en-US" altLang="en-US" sz="20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Pattern 1: Equatorial peak</a:t>
            </a:r>
            <a:r>
              <a:rPr kumimoji="0" lang="en-US" altLang="en-US"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is due to weak evaporative damping </a:t>
            </a:r>
            <a:r>
              <a:rPr kumimoji="0" lang="en-US" alt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(Knutson &amp; </a:t>
            </a:r>
            <a:r>
              <a:rPr kumimoji="0" lang="en-US" altLang="en-US" sz="16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Wingdings" pitchFamily="2" charset="2"/>
              </a:rPr>
              <a:t>Manabe</a:t>
            </a:r>
            <a:r>
              <a:rPr kumimoji="0" lang="en-US" alt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 1995; Liu et al. 2005).</a:t>
            </a:r>
          </a:p>
        </p:txBody>
      </p:sp>
      <p:sp>
        <p:nvSpPr>
          <p:cNvPr id="55318" name="Line 22"/>
          <p:cNvSpPr>
            <a:spLocks noChangeShapeType="1"/>
          </p:cNvSpPr>
          <p:nvPr/>
        </p:nvSpPr>
        <p:spPr bwMode="auto">
          <a:xfrm>
            <a:off x="624882" y="3351245"/>
            <a:ext cx="228600" cy="0"/>
          </a:xfrm>
          <a:prstGeom prst="line">
            <a:avLst/>
          </a:prstGeom>
          <a:noFill/>
          <a:ln w="1905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2" name="Object 1"/>
          <p:cNvGraphicFramePr>
            <a:graphicFrameLocks noChangeAspect="1"/>
          </p:cNvGraphicFramePr>
          <p:nvPr/>
        </p:nvGraphicFramePr>
        <p:xfrm>
          <a:off x="4111188" y="4959010"/>
          <a:ext cx="3311525" cy="698500"/>
        </p:xfrm>
        <a:graphic>
          <a:graphicData uri="http://schemas.openxmlformats.org/presentationml/2006/ole">
            <mc:AlternateContent xmlns:mc="http://schemas.openxmlformats.org/markup-compatibility/2006">
              <mc:Choice xmlns:v="urn:schemas-microsoft-com:vml" Requires="v">
                <p:oleObj name="Equation" r:id="rId4" imgW="1866600" imgH="393480" progId="Equation.DSMT4">
                  <p:embed/>
                </p:oleObj>
              </mc:Choice>
              <mc:Fallback>
                <p:oleObj name="Equation" r:id="rId4" imgW="1866600" imgH="393480" progId="Equation.DSMT4">
                  <p:embed/>
                  <p:pic>
                    <p:nvPicPr>
                      <p:cNvPr id="2" name="Object 1"/>
                      <p:cNvPicPr/>
                      <p:nvPr/>
                    </p:nvPicPr>
                    <p:blipFill>
                      <a:blip r:embed="rId5"/>
                      <a:stretch>
                        <a:fillRect/>
                      </a:stretch>
                    </p:blipFill>
                    <p:spPr>
                      <a:xfrm>
                        <a:off x="4111188" y="4959010"/>
                        <a:ext cx="3311525" cy="698500"/>
                      </a:xfrm>
                      <a:prstGeom prst="rect">
                        <a:avLst/>
                      </a:prstGeom>
                    </p:spPr>
                  </p:pic>
                </p:oleObj>
              </mc:Fallback>
            </mc:AlternateContent>
          </a:graphicData>
        </a:graphic>
      </p:graphicFrame>
      <p:cxnSp>
        <p:nvCxnSpPr>
          <p:cNvPr id="4" name="Straight Connector 3"/>
          <p:cNvCxnSpPr/>
          <p:nvPr/>
        </p:nvCxnSpPr>
        <p:spPr>
          <a:xfrm>
            <a:off x="5502936" y="5520191"/>
            <a:ext cx="76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5219706" y="4371161"/>
            <a:ext cx="328166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rPr>
              <a:t>Evaporative damping </a:t>
            </a:r>
            <a:r>
              <a:rPr kumimoji="0" lang="en-US" sz="1800" b="0" i="0" u="none" strike="noStrike" kern="1200" cap="none" spc="0" normalizeH="0" baseline="0" noProof="0" dirty="0">
                <a:ln>
                  <a:noFill/>
                </a:ln>
                <a:solidFill>
                  <a:prstClr val="black"/>
                </a:solidFill>
                <a:effectLst/>
                <a:uLnTx/>
                <a:uFillTx/>
                <a:latin typeface="Calibri"/>
                <a:ea typeface="+mn-ea"/>
                <a:cs typeface="+mn-cs"/>
              </a:rPr>
              <a:t>(</a:t>
            </a:r>
            <a:r>
              <a:rPr kumimoji="0" lang="en-US" sz="1800" b="0" i="0" u="none" strike="noStrike" kern="1200" cap="none" spc="0" normalizeH="0" baseline="0" noProof="0" dirty="0">
                <a:ln>
                  <a:noFill/>
                </a:ln>
                <a:solidFill>
                  <a:prstClr val="black"/>
                </a:solidFill>
                <a:effectLst/>
                <a:uLnTx/>
                <a:uFillTx/>
                <a:latin typeface="Symbol" panose="05050102010706020507" pitchFamily="18" charset="2"/>
                <a:ea typeface="+mn-ea"/>
                <a:cs typeface="+mn-cs"/>
              </a:rPr>
              <a:t>a</a:t>
            </a:r>
            <a:r>
              <a:rPr kumimoji="0" lang="en-US" sz="1800" b="0" i="0" u="none" strike="noStrike" kern="1200" cap="none" spc="0" normalizeH="0" baseline="0" noProof="0" dirty="0">
                <a:ln>
                  <a:noFill/>
                </a:ln>
                <a:solidFill>
                  <a:prstClr val="black"/>
                </a:solidFill>
                <a:effectLst/>
                <a:uLnTx/>
                <a:uFillTx/>
                <a:latin typeface="Calibri"/>
                <a:ea typeface="+mn-ea"/>
                <a:cs typeface="+mn-cs"/>
              </a:rPr>
              <a:t>: CC rate)</a:t>
            </a:r>
          </a:p>
        </p:txBody>
      </p:sp>
      <p:cxnSp>
        <p:nvCxnSpPr>
          <p:cNvPr id="28" name="Straight Connector 27"/>
          <p:cNvCxnSpPr/>
          <p:nvPr/>
        </p:nvCxnSpPr>
        <p:spPr>
          <a:xfrm>
            <a:off x="6593840" y="5520191"/>
            <a:ext cx="533400"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264936" y="5847322"/>
            <a:ext cx="209916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Calibri"/>
                <a:ea typeface="+mn-ea"/>
                <a:cs typeface="+mn-cs"/>
              </a:rPr>
              <a:t>Dynamic thermostat</a:t>
            </a:r>
          </a:p>
        </p:txBody>
      </p:sp>
      <p:sp>
        <p:nvSpPr>
          <p:cNvPr id="3" name="TextBox 2"/>
          <p:cNvSpPr txBox="1"/>
          <p:nvPr/>
        </p:nvSpPr>
        <p:spPr>
          <a:xfrm>
            <a:off x="5521290" y="413331"/>
            <a:ext cx="214831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SST change in CM2.1</a:t>
            </a:r>
          </a:p>
        </p:txBody>
      </p:sp>
      <p:pic>
        <p:nvPicPr>
          <p:cNvPr id="17" name="Picture 13"/>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r="4625" b="50610"/>
          <a:stretch/>
        </p:blipFill>
        <p:spPr bwMode="auto">
          <a:xfrm>
            <a:off x="1319436" y="735315"/>
            <a:ext cx="6303497" cy="1888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 name="Straight Connector 15"/>
          <p:cNvCxnSpPr>
            <a:cxnSpLocks/>
          </p:cNvCxnSpPr>
          <p:nvPr/>
        </p:nvCxnSpPr>
        <p:spPr>
          <a:xfrm flipV="1">
            <a:off x="5960136" y="4717233"/>
            <a:ext cx="304800" cy="3170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cxnSpLocks/>
          </p:cNvCxnSpPr>
          <p:nvPr/>
        </p:nvCxnSpPr>
        <p:spPr>
          <a:xfrm>
            <a:off x="6860540" y="5635602"/>
            <a:ext cx="266700" cy="270617"/>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89945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65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45591" b="5492"/>
          <a:stretch/>
        </p:blipFill>
        <p:spPr bwMode="auto">
          <a:xfrm>
            <a:off x="1104901" y="1850620"/>
            <a:ext cx="6934200" cy="3347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4" name="Text Box 5"/>
          <p:cNvSpPr txBox="1">
            <a:spLocks noChangeArrowheads="1"/>
          </p:cNvSpPr>
          <p:nvPr/>
        </p:nvSpPr>
        <p:spPr bwMode="auto">
          <a:xfrm>
            <a:off x="762000" y="193119"/>
            <a:ext cx="525780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31775" indent="-231775">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marL="162961" marR="0" lvl="0" indent="-162961" algn="l" defTabSz="914353" rtl="0" eaLnBrk="1" fontAlgn="auto" latinLnBrk="0" hangingPunct="1">
              <a:lnSpc>
                <a:spcPct val="100000"/>
              </a:lnSpc>
              <a:spcBef>
                <a:spcPts val="0"/>
              </a:spcBef>
              <a:spcAft>
                <a:spcPts val="60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Helvetica Light"/>
              </a:rPr>
              <a:t>    </a:t>
            </a:r>
          </a:p>
          <a:p>
            <a:pPr marL="162961" marR="0" lvl="0" indent="-162961" algn="l" defTabSz="914353" rtl="0" eaLnBrk="1" fontAlgn="auto" latinLnBrk="0" hangingPunct="1">
              <a:lnSpc>
                <a:spcPct val="100000"/>
              </a:lnSpc>
              <a:spcBef>
                <a:spcPts val="0"/>
              </a:spcBef>
              <a:spcAft>
                <a:spcPts val="600"/>
              </a:spcAft>
              <a:buClrTx/>
              <a:buSzTx/>
              <a:buFontTx/>
              <a:buChar char="•"/>
              <a:tabLst/>
              <a:defRPr/>
            </a:pPr>
            <a:r>
              <a:rPr kumimoji="0" lang="en-US" altLang="en-US" sz="1800" b="0" i="0" u="none" strike="noStrike" kern="1200" cap="none" spc="0" normalizeH="0" baseline="0" noProof="0" dirty="0">
                <a:ln>
                  <a:noFill/>
                </a:ln>
                <a:solidFill>
                  <a:srgbClr val="FF0000"/>
                </a:solidFill>
                <a:effectLst/>
                <a:uLnTx/>
                <a:uFillTx/>
                <a:latin typeface="Arial" pitchFamily="34" charset="0"/>
                <a:ea typeface="+mn-ea"/>
                <a:cs typeface="Arial" pitchFamily="34" charset="0"/>
                <a:sym typeface="Helvetica Light"/>
              </a:rPr>
              <a:t>Weakened trades &amp; enhanced warming in NH;</a:t>
            </a:r>
          </a:p>
          <a:p>
            <a:pPr marL="162961" marR="0" lvl="0" indent="-162961" algn="l" defTabSz="914353" rtl="0" eaLnBrk="1" fontAlgn="auto" latinLnBrk="0" hangingPunct="1">
              <a:lnSpc>
                <a:spcPct val="100000"/>
              </a:lnSpc>
              <a:spcBef>
                <a:spcPts val="0"/>
              </a:spcBef>
              <a:spcAft>
                <a:spcPts val="600"/>
              </a:spcAft>
              <a:buClrTx/>
              <a:buSzTx/>
              <a:buFontTx/>
              <a:buChar char="•"/>
              <a:tabLst/>
              <a:defRPr/>
            </a:pPr>
            <a:r>
              <a:rPr kumimoji="0" lang="en-US" altLang="en-US" sz="1800" b="0" i="0" u="none" strike="noStrike" kern="1200" cap="none" spc="0" normalizeH="0" baseline="0" noProof="0" dirty="0">
                <a:ln>
                  <a:noFill/>
                </a:ln>
                <a:solidFill>
                  <a:srgbClr val="0000FF"/>
                </a:solidFill>
                <a:effectLst/>
                <a:uLnTx/>
                <a:uFillTx/>
                <a:latin typeface="Arial" pitchFamily="34" charset="0"/>
                <a:ea typeface="+mn-ea"/>
                <a:cs typeface="Arial" pitchFamily="34" charset="0"/>
                <a:sym typeface="Helvetica Light"/>
              </a:rPr>
              <a:t>Intensified trades &amp; reduced warming in SH.</a:t>
            </a:r>
            <a:endParaRPr kumimoji="0" lang="en-US" alt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Helvetica Light"/>
            </a:endParaRPr>
          </a:p>
        </p:txBody>
      </p:sp>
      <p:sp>
        <p:nvSpPr>
          <p:cNvPr id="27655" name="Text Box 4"/>
          <p:cNvSpPr txBox="1">
            <a:spLocks noChangeArrowheads="1"/>
          </p:cNvSpPr>
          <p:nvPr/>
        </p:nvSpPr>
        <p:spPr bwMode="auto">
          <a:xfrm>
            <a:off x="1524000" y="1600201"/>
            <a:ext cx="401097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marL="0" marR="0" lvl="0" indent="0" algn="l" defTabSz="914353"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srgbClr val="FF0000"/>
                </a:solidFill>
                <a:effectLst/>
                <a:uLnTx/>
                <a:uFillTx/>
                <a:latin typeface="Arial" pitchFamily="34" charset="0"/>
                <a:ea typeface="+mn-ea"/>
                <a:cs typeface="Arial" pitchFamily="34" charset="0"/>
                <a:sym typeface="Helvetica Light"/>
              </a:rPr>
              <a:t>SST (color)</a:t>
            </a:r>
            <a:r>
              <a:rPr kumimoji="0" lang="en-US" alt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Helvetica Light"/>
              </a:rPr>
              <a:t>, wind speed (white contour: 0.1 m/s)</a:t>
            </a:r>
          </a:p>
        </p:txBody>
      </p:sp>
      <p:sp>
        <p:nvSpPr>
          <p:cNvPr id="2" name="Rectangle 1"/>
          <p:cNvSpPr/>
          <p:nvPr/>
        </p:nvSpPr>
        <p:spPr>
          <a:xfrm>
            <a:off x="685800" y="4270177"/>
            <a:ext cx="73914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Helvetica Light"/>
            </a:endParaRPr>
          </a:p>
        </p:txBody>
      </p:sp>
      <p:sp>
        <p:nvSpPr>
          <p:cNvPr id="9" name="Rectangle 8"/>
          <p:cNvSpPr/>
          <p:nvPr/>
        </p:nvSpPr>
        <p:spPr>
          <a:xfrm>
            <a:off x="762001" y="2136577"/>
            <a:ext cx="73914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Helvetica Light"/>
            </a:endParaRPr>
          </a:p>
        </p:txBody>
      </p:sp>
      <p:sp>
        <p:nvSpPr>
          <p:cNvPr id="3" name="TextBox 2"/>
          <p:cNvSpPr txBox="1"/>
          <p:nvPr/>
        </p:nvSpPr>
        <p:spPr>
          <a:xfrm>
            <a:off x="6172201" y="685801"/>
            <a:ext cx="2514599" cy="707886"/>
          </a:xfrm>
          <a:prstGeom prst="rect">
            <a:avLst/>
          </a:prstGeom>
          <a:noFill/>
        </p:spPr>
        <p:txBody>
          <a:bodyPr wrap="square" rtlCol="0">
            <a:spAutoFit/>
          </a:bodyPr>
          <a:lstStyle/>
          <a:p>
            <a:pPr marL="0" marR="0" lvl="0" indent="0" algn="l" defTabSz="914353"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sym typeface="Helvetica Light"/>
              </a:rPr>
              <a:t>Wind-evaporation-SST (WES) feedback</a:t>
            </a:r>
          </a:p>
        </p:txBody>
      </p:sp>
      <p:sp>
        <p:nvSpPr>
          <p:cNvPr id="4" name="Right Arrow 3"/>
          <p:cNvSpPr/>
          <p:nvPr/>
        </p:nvSpPr>
        <p:spPr>
          <a:xfrm>
            <a:off x="5867400" y="914401"/>
            <a:ext cx="381001" cy="210235"/>
          </a:xfrm>
          <a:prstGeom prst="rightArrow">
            <a:avLst/>
          </a:prstGeom>
          <a:solidFill>
            <a:srgbClr val="0070C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Helvetica Light"/>
            </a:endParaRPr>
          </a:p>
        </p:txBody>
      </p:sp>
      <p:sp>
        <p:nvSpPr>
          <p:cNvPr id="5" name="TextBox 4"/>
          <p:cNvSpPr txBox="1"/>
          <p:nvPr/>
        </p:nvSpPr>
        <p:spPr>
          <a:xfrm>
            <a:off x="1371600" y="5253645"/>
            <a:ext cx="6694515" cy="1200329"/>
          </a:xfrm>
          <a:prstGeom prst="rect">
            <a:avLst/>
          </a:prstGeom>
          <a:noFill/>
        </p:spPr>
        <p:txBody>
          <a:bodyPr wrap="square" rtlCol="0">
            <a:spAutoFit/>
          </a:bodyPr>
          <a:lstStyle/>
          <a:p>
            <a:pPr marL="0" marR="0" lvl="0" indent="0" algn="ctr" defTabSz="91435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sym typeface="Helvetica Light"/>
              </a:rPr>
              <a:t>Tropical asymmetry</a:t>
            </a:r>
          </a:p>
          <a:p>
            <a:pPr marL="0" marR="0" lvl="0" indent="0" algn="ctr" defTabSz="91435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sym typeface="Helvetica Light"/>
              </a:rPr>
              <a:t>           </a:t>
            </a:r>
            <a:endParaRPr kumimoji="0" lang="en-US" sz="1800" b="0" i="0" u="none" strike="noStrike" kern="1200" cap="none" spc="0" normalizeH="0" baseline="0" noProof="0" dirty="0">
              <a:ln>
                <a:noFill/>
              </a:ln>
              <a:solidFill>
                <a:srgbClr val="FF0000"/>
              </a:solidFill>
              <a:effectLst/>
              <a:uLnTx/>
              <a:uFillTx/>
              <a:latin typeface="Calibri"/>
              <a:ea typeface="+mn-ea"/>
              <a:cs typeface="+mn-cs"/>
              <a:sym typeface="Helvetica Light"/>
            </a:endParaRPr>
          </a:p>
          <a:p>
            <a:pPr marL="0" marR="0" lvl="0" indent="0" algn="ctr" defTabSz="91435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a:ea typeface="+mn-ea"/>
              <a:cs typeface="+mn-cs"/>
              <a:sym typeface="Helvetica Light"/>
            </a:endParaRPr>
          </a:p>
          <a:p>
            <a:pPr marL="0" marR="0" lvl="0" indent="0" algn="ctr" defTabSz="91435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sym typeface="Helvetica Light"/>
              </a:rPr>
              <a:t>Muted Southern Ocean warming </a:t>
            </a:r>
            <a:r>
              <a:rPr kumimoji="0" lang="en-US" sz="1400" b="0" i="0" u="none" strike="noStrike" kern="1200" cap="none" spc="0" normalizeH="0" baseline="0" noProof="0" dirty="0">
                <a:ln>
                  <a:noFill/>
                </a:ln>
                <a:solidFill>
                  <a:prstClr val="black"/>
                </a:solidFill>
                <a:effectLst/>
                <a:uLnTx/>
                <a:uFillTx/>
                <a:latin typeface="Calibri"/>
                <a:ea typeface="+mn-ea"/>
                <a:cs typeface="+mn-cs"/>
                <a:sym typeface="Helvetica Light"/>
              </a:rPr>
              <a:t>(</a:t>
            </a:r>
            <a:r>
              <a:rPr kumimoji="0" lang="en-US" sz="1400" b="0" i="0" u="none" strike="noStrike" kern="1200" cap="none" spc="0" normalizeH="0" baseline="0" noProof="0" dirty="0">
                <a:ln>
                  <a:noFill/>
                </a:ln>
                <a:solidFill>
                  <a:prstClr val="black"/>
                </a:solidFill>
                <a:effectLst/>
                <a:uLnTx/>
                <a:uFillTx/>
                <a:latin typeface="Calibri"/>
                <a:ea typeface="+mn-ea"/>
                <a:cs typeface="+mn-cs"/>
              </a:rPr>
              <a:t>due to upwelling of deep water</a:t>
            </a:r>
            <a:r>
              <a:rPr kumimoji="0" lang="en-US" sz="1400" b="0" i="0" u="none" strike="noStrike" kern="1200" cap="none" spc="0" normalizeH="0" baseline="0" noProof="0" dirty="0">
                <a:ln>
                  <a:noFill/>
                </a:ln>
                <a:solidFill>
                  <a:prstClr val="black"/>
                </a:solidFill>
                <a:effectLst/>
                <a:uLnTx/>
                <a:uFillTx/>
                <a:latin typeface="Calibri"/>
                <a:ea typeface="+mn-ea"/>
                <a:cs typeface="+mn-cs"/>
                <a:sym typeface="Helvetica Light"/>
              </a:rPr>
              <a:t>)</a:t>
            </a:r>
          </a:p>
        </p:txBody>
      </p:sp>
      <p:cxnSp>
        <p:nvCxnSpPr>
          <p:cNvPr id="7" name="Straight Arrow Connector 6"/>
          <p:cNvCxnSpPr/>
          <p:nvPr/>
        </p:nvCxnSpPr>
        <p:spPr>
          <a:xfrm flipV="1">
            <a:off x="4780048" y="5534164"/>
            <a:ext cx="0" cy="63803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977847" y="143471"/>
            <a:ext cx="6327053" cy="461665"/>
          </a:xfrm>
          <a:prstGeom prst="rect">
            <a:avLst/>
          </a:prstGeom>
        </p:spPr>
        <p:txBody>
          <a:bodyPr wrap="none">
            <a:spAutoFit/>
          </a:bodyPr>
          <a:lstStyle/>
          <a:p>
            <a:pPr marL="0" marR="0" lvl="0" indent="0" algn="l" defTabSz="914353"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Calibri"/>
                <a:ea typeface="+mn-ea"/>
                <a:cs typeface="Arial" pitchFamily="34" charset="0"/>
                <a:sym typeface="Helvetica Light"/>
              </a:rPr>
              <a:t>Pattern: Cross-equatorial asymmetry </a:t>
            </a:r>
            <a:r>
              <a:rPr kumimoji="0" lang="en-US" altLang="en-US" sz="1406" b="0" i="0" u="none" strike="noStrike" kern="1200" cap="none" spc="0" normalizeH="0" baseline="0" noProof="0" dirty="0">
                <a:ln>
                  <a:noFill/>
                </a:ln>
                <a:solidFill>
                  <a:prstClr val="black"/>
                </a:solidFill>
                <a:effectLst/>
                <a:uLnTx/>
                <a:uFillTx/>
                <a:latin typeface="Calibri"/>
                <a:ea typeface="+mn-ea"/>
                <a:cs typeface="Arial" pitchFamily="34" charset="0"/>
                <a:sym typeface="Helvetica Light"/>
              </a:rPr>
              <a:t>(Xie et al. 2010, JC)</a:t>
            </a:r>
            <a:endParaRPr kumimoji="0" lang="en-US" sz="1406" b="0" i="0" u="none" strike="noStrike" kern="1200" cap="none" spc="0" normalizeH="0" baseline="0" noProof="0" dirty="0">
              <a:ln>
                <a:noFill/>
              </a:ln>
              <a:solidFill>
                <a:prstClr val="black"/>
              </a:solidFill>
              <a:effectLst/>
              <a:uLnTx/>
              <a:uFillTx/>
              <a:latin typeface="Calibri"/>
              <a:ea typeface="+mn-ea"/>
              <a:cs typeface="+mn-cs"/>
              <a:sym typeface="Helvetica Light"/>
            </a:endParaRPr>
          </a:p>
        </p:txBody>
      </p:sp>
      <p:sp>
        <p:nvSpPr>
          <p:cNvPr id="10" name="Rectangle 9"/>
          <p:cNvSpPr/>
          <p:nvPr/>
        </p:nvSpPr>
        <p:spPr>
          <a:xfrm>
            <a:off x="4908471" y="5668515"/>
            <a:ext cx="2875274" cy="369332"/>
          </a:xfrm>
          <a:prstGeom prst="rect">
            <a:avLst/>
          </a:prstGeom>
        </p:spPr>
        <p:txBody>
          <a:bodyPr wrap="none">
            <a:spAutoFit/>
          </a:bodyPr>
          <a:lstStyle/>
          <a:p>
            <a:pPr marL="0" marR="0" lvl="0" indent="0" algn="l" defTabSz="91435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mn-ea"/>
                <a:cs typeface="+mn-cs"/>
                <a:sym typeface="Helvetica Light"/>
              </a:rPr>
              <a:t>Ocean-atmospheric coupling</a:t>
            </a:r>
            <a:endParaRPr kumimoji="0" lang="en-US" sz="1800" b="0" i="0" u="none" strike="noStrike" kern="1200" cap="none" spc="0" normalizeH="0" baseline="0" noProof="0" dirty="0">
              <a:ln>
                <a:noFill/>
              </a:ln>
              <a:solidFill>
                <a:prstClr val="black"/>
              </a:solidFill>
              <a:effectLst/>
              <a:uLnTx/>
              <a:uFillTx/>
              <a:latin typeface="Calibri"/>
              <a:ea typeface="+mn-ea"/>
              <a:cs typeface="+mn-cs"/>
              <a:sym typeface="Helvetica Light"/>
            </a:endParaRPr>
          </a:p>
        </p:txBody>
      </p:sp>
      <p:sp>
        <p:nvSpPr>
          <p:cNvPr id="13" name="Shape 72"/>
          <p:cNvSpPr/>
          <p:nvPr/>
        </p:nvSpPr>
        <p:spPr>
          <a:xfrm>
            <a:off x="4706100" y="3727801"/>
            <a:ext cx="1717664" cy="66148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FFFFFF"/>
            </a:solidFill>
            <a:miter lim="400000"/>
          </a:ln>
          <a:effectLst>
            <a:outerShdw blurRad="38100" dist="25400" dir="5400000" rotWithShape="0">
              <a:srgbClr val="000000">
                <a:alpha val="50000"/>
              </a:srgbClr>
            </a:outerShdw>
          </a:effectLst>
        </p:spPr>
        <p:txBody>
          <a:bodyPr lIns="0" tIns="0" rIns="0" bIns="0" anchor="ctr"/>
          <a:lstStyle/>
          <a:p>
            <a:pPr marL="0" marR="0" lvl="0" indent="0" algn="ctr" defTabSz="410751" rtl="0" eaLnBrk="1" fontAlgn="auto" latinLnBrk="0" hangingPunct="1">
              <a:lnSpc>
                <a:spcPct val="100000"/>
              </a:lnSpc>
              <a:spcBef>
                <a:spcPts val="0"/>
              </a:spcBef>
              <a:spcAft>
                <a:spcPts val="0"/>
              </a:spcAft>
              <a:buClrTx/>
              <a:buSzTx/>
              <a:buFontTx/>
              <a:buNone/>
              <a:tabLst/>
              <a:defRPr sz="2400">
                <a:solidFill>
                  <a:srgbClr val="FFFFFF"/>
                </a:solidFill>
              </a:defRPr>
            </a:pPr>
            <a:endParaRPr kumimoji="0" sz="1687" b="0" i="0" u="none" strike="noStrike" kern="0" cap="none" spc="0" normalizeH="0" baseline="0" noProof="0">
              <a:ln>
                <a:noFill/>
              </a:ln>
              <a:solidFill>
                <a:srgbClr val="FFFFFF"/>
              </a:solidFill>
              <a:effectLst/>
              <a:uLnTx/>
              <a:uFillTx/>
              <a:latin typeface="Calibri"/>
              <a:ea typeface="+mn-ea"/>
              <a:cs typeface="+mn-cs"/>
              <a:sym typeface="Helvetica Light"/>
            </a:endParaRPr>
          </a:p>
        </p:txBody>
      </p:sp>
      <p:sp>
        <p:nvSpPr>
          <p:cNvPr id="14" name="Right Arrow 13"/>
          <p:cNvSpPr/>
          <p:nvPr/>
        </p:nvSpPr>
        <p:spPr>
          <a:xfrm rot="20600368">
            <a:off x="4930612" y="3070370"/>
            <a:ext cx="381001" cy="210235"/>
          </a:xfrm>
          <a:prstGeom prst="rightArrow">
            <a:avLst/>
          </a:prstGeom>
          <a:solidFill>
            <a:srgbClr val="00CC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Helvetica Light"/>
            </a:endParaRPr>
          </a:p>
        </p:txBody>
      </p:sp>
      <p:sp>
        <p:nvSpPr>
          <p:cNvPr id="15" name="Right Arrow 14"/>
          <p:cNvSpPr/>
          <p:nvPr/>
        </p:nvSpPr>
        <p:spPr>
          <a:xfrm rot="11939604">
            <a:off x="5337096" y="3904314"/>
            <a:ext cx="381001" cy="210235"/>
          </a:xfrm>
          <a:prstGeom prst="rightArrow">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Helvetica Light"/>
            </a:endParaRPr>
          </a:p>
        </p:txBody>
      </p:sp>
    </p:spTree>
    <p:extLst>
      <p:ext uri="{BB962C8B-B14F-4D97-AF65-F5344CB8AC3E}">
        <p14:creationId xmlns:p14="http://schemas.microsoft.com/office/powerpoint/2010/main" val="2165654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22" presetClass="exit" presetSubtype="4" fill="hold" grpId="0" nodeType="withEffect">
                                  <p:stCondLst>
                                    <p:cond delay="0"/>
                                  </p:stCondLst>
                                  <p:childTnLst>
                                    <p:animEffect transition="out" filter="wipe(down)">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par>
                                <p:cTn id="15" presetID="1" presetClass="entr" presetSubtype="0" fill="hold"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标题 1"/>
          <p:cNvSpPr>
            <a:spLocks noGrp="1"/>
          </p:cNvSpPr>
          <p:nvPr>
            <p:ph type="title"/>
          </p:nvPr>
        </p:nvSpPr>
        <p:spPr>
          <a:xfrm>
            <a:off x="457200" y="44624"/>
            <a:ext cx="8229600" cy="1143000"/>
          </a:xfrm>
        </p:spPr>
        <p:txBody>
          <a:bodyPr/>
          <a:lstStyle/>
          <a:p>
            <a:r>
              <a:rPr lang="en-US" altLang="zh-CN" sz="2800" dirty="0">
                <a:latin typeface="微软雅黑" panose="020B0503020204020204" pitchFamily="34" charset="-122"/>
                <a:ea typeface="微软雅黑" panose="020B0503020204020204" pitchFamily="34" charset="-122"/>
              </a:rPr>
              <a:t>Summary</a:t>
            </a:r>
            <a:endParaRPr lang="zh-CN" altLang="en-US" sz="2800" dirty="0">
              <a:latin typeface="微软雅黑" panose="020B0503020204020204" pitchFamily="34" charset="-122"/>
              <a:ea typeface="微软雅黑" panose="020B0503020204020204" pitchFamily="34" charset="-122"/>
            </a:endParaRPr>
          </a:p>
        </p:txBody>
      </p:sp>
      <p:sp>
        <p:nvSpPr>
          <p:cNvPr id="4" name="Rectangle 3"/>
          <p:cNvSpPr/>
          <p:nvPr/>
        </p:nvSpPr>
        <p:spPr>
          <a:xfrm>
            <a:off x="611560" y="1170739"/>
            <a:ext cx="7920880" cy="4924425"/>
          </a:xfrm>
          <a:prstGeom prst="rect">
            <a:avLst/>
          </a:prstGeom>
        </p:spPr>
        <p:txBody>
          <a:bodyPr wrap="square">
            <a:spAutoFit/>
          </a:bodyPr>
          <a:lstStyle/>
          <a:p>
            <a:pPr marL="342900" indent="-342900" fontAlgn="base">
              <a:spcBef>
                <a:spcPts val="1200"/>
              </a:spcBef>
              <a:spcAft>
                <a:spcPct val="0"/>
              </a:spcAft>
              <a:buFont typeface="Arial" panose="020B0604020202020204" pitchFamily="34" charset="0"/>
              <a:buChar char="•"/>
            </a:pPr>
            <a:r>
              <a:rPr lang="en-US" altLang="zh-CN" sz="2400" dirty="0">
                <a:solidFill>
                  <a:prstClr val="black"/>
                </a:solidFill>
                <a:ea typeface="微软雅黑" panose="020B0503020204020204" pitchFamily="34" charset="-122"/>
              </a:rPr>
              <a:t>Tropical rainfall change follows ocean warming pattern.</a:t>
            </a:r>
          </a:p>
          <a:p>
            <a:pPr marL="342900" indent="-342900" fontAlgn="base">
              <a:spcBef>
                <a:spcPts val="1200"/>
              </a:spcBef>
              <a:spcAft>
                <a:spcPct val="0"/>
              </a:spcAft>
              <a:buFont typeface="Arial" panose="020B0604020202020204" pitchFamily="34" charset="0"/>
              <a:buChar char="•"/>
            </a:pPr>
            <a:r>
              <a:rPr lang="en-US" altLang="zh-CN" sz="2400" dirty="0">
                <a:solidFill>
                  <a:prstClr val="black"/>
                </a:solidFill>
                <a:ea typeface="微软雅黑" panose="020B0503020204020204" pitchFamily="34" charset="-122"/>
              </a:rPr>
              <a:t>Atmospheric circulation is the largest uncertainty in rainfall projection and coupled with ocean warming pattern.</a:t>
            </a:r>
          </a:p>
          <a:p>
            <a:pPr marL="342900" indent="-342900" fontAlgn="base">
              <a:spcBef>
                <a:spcPts val="1200"/>
              </a:spcBef>
              <a:spcAft>
                <a:spcPct val="0"/>
              </a:spcAft>
              <a:buFont typeface="Arial" panose="020B0604020202020204" pitchFamily="34" charset="0"/>
              <a:buChar char="•"/>
            </a:pPr>
            <a:r>
              <a:rPr lang="en-US" altLang="zh-CN" sz="2400" dirty="0">
                <a:solidFill>
                  <a:prstClr val="black"/>
                </a:solidFill>
                <a:ea typeface="微软雅黑" panose="020B0503020204020204" pitchFamily="34" charset="-122"/>
              </a:rPr>
              <a:t>Water vapor increases, following the </a:t>
            </a:r>
            <a:r>
              <a:rPr lang="en-US" altLang="zh-CN" sz="2400" dirty="0" err="1">
                <a:solidFill>
                  <a:prstClr val="black"/>
                </a:solidFill>
                <a:ea typeface="微软雅黑" panose="020B0503020204020204" pitchFamily="34" charset="-122"/>
              </a:rPr>
              <a:t>Clausius-Clapeyron</a:t>
            </a:r>
            <a:r>
              <a:rPr lang="en-US" altLang="zh-CN" sz="2400" dirty="0">
                <a:solidFill>
                  <a:prstClr val="black"/>
                </a:solidFill>
                <a:ea typeface="微软雅黑" panose="020B0503020204020204" pitchFamily="34" charset="-122"/>
              </a:rPr>
              <a:t> (CC) equation (6-7 %/K).</a:t>
            </a:r>
          </a:p>
          <a:p>
            <a:pPr marL="342900" indent="-342900" fontAlgn="base">
              <a:spcBef>
                <a:spcPts val="1200"/>
              </a:spcBef>
              <a:spcAft>
                <a:spcPct val="0"/>
              </a:spcAft>
              <a:buFont typeface="Arial" panose="020B0604020202020204" pitchFamily="34" charset="0"/>
              <a:buChar char="•"/>
            </a:pPr>
            <a:r>
              <a:rPr lang="en-US" altLang="zh-CN" sz="2400" dirty="0">
                <a:solidFill>
                  <a:prstClr val="black"/>
                </a:solidFill>
                <a:ea typeface="微软雅黑" panose="020B0503020204020204" pitchFamily="34" charset="-122"/>
              </a:rPr>
              <a:t>Global </a:t>
            </a:r>
            <a:r>
              <a:rPr lang="en-US" altLang="zh-CN" sz="2400" dirty="0" err="1">
                <a:solidFill>
                  <a:prstClr val="black"/>
                </a:solidFill>
                <a:ea typeface="微软雅黑" panose="020B0503020204020204" pitchFamily="34" charset="-122"/>
              </a:rPr>
              <a:t>precip</a:t>
            </a:r>
            <a:r>
              <a:rPr lang="en-US" altLang="zh-CN" sz="2400" dirty="0">
                <a:solidFill>
                  <a:prstClr val="black"/>
                </a:solidFill>
                <a:ea typeface="微软雅黑" panose="020B0503020204020204" pitchFamily="34" charset="-122"/>
              </a:rPr>
              <a:t> increases at a much slower rate than CC, at 2-3 %/K </a:t>
            </a:r>
            <a:r>
              <a:rPr lang="en-US" altLang="zh-CN" sz="2400" dirty="0">
                <a:solidFill>
                  <a:prstClr val="black"/>
                </a:solidFill>
                <a:ea typeface="微软雅黑" panose="020B0503020204020204" pitchFamily="34" charset="-122"/>
                <a:sym typeface="Wingdings" panose="05000000000000000000" pitchFamily="2" charset="2"/>
              </a:rPr>
              <a:t></a:t>
            </a:r>
            <a:r>
              <a:rPr lang="en-US" altLang="zh-CN" sz="2400" dirty="0">
                <a:solidFill>
                  <a:prstClr val="black"/>
                </a:solidFill>
                <a:ea typeface="微软雅黑" panose="020B0503020204020204" pitchFamily="34" charset="-122"/>
              </a:rPr>
              <a:t> slow down of the Walker circulation; </a:t>
            </a:r>
          </a:p>
          <a:p>
            <a:pPr marL="342900" indent="-342900" fontAlgn="base">
              <a:spcBef>
                <a:spcPts val="1200"/>
              </a:spcBef>
              <a:spcAft>
                <a:spcPct val="0"/>
              </a:spcAft>
              <a:buFont typeface="Arial" panose="020B0604020202020204" pitchFamily="34" charset="0"/>
              <a:buChar char="•"/>
            </a:pPr>
            <a:r>
              <a:rPr lang="en-US" altLang="zh-CN" sz="2400" dirty="0">
                <a:solidFill>
                  <a:prstClr val="black"/>
                </a:solidFill>
                <a:ea typeface="微软雅黑" panose="020B0503020204020204" pitchFamily="34" charset="-122"/>
              </a:rPr>
              <a:t>Inter-model uncertainty in ENSO amplitude change is closely related to that in mean state relative warming.   </a:t>
            </a:r>
          </a:p>
          <a:p>
            <a:pPr marL="342900" indent="-342900" fontAlgn="base">
              <a:spcBef>
                <a:spcPts val="1200"/>
              </a:spcBef>
              <a:spcAft>
                <a:spcPct val="0"/>
              </a:spcAft>
              <a:buFont typeface="Arial" panose="020B0604020202020204" pitchFamily="34" charset="0"/>
              <a:buChar char="•"/>
            </a:pPr>
            <a:r>
              <a:rPr lang="en-US" altLang="zh-CN" sz="2400" dirty="0">
                <a:solidFill>
                  <a:prstClr val="black"/>
                </a:solidFill>
                <a:ea typeface="微软雅黑" panose="020B0503020204020204" pitchFamily="34" charset="-122"/>
              </a:rPr>
              <a:t>The response of tropical convection and PNA pattern intensifies under global warming. </a:t>
            </a:r>
          </a:p>
        </p:txBody>
      </p:sp>
    </p:spTree>
    <p:extLst>
      <p:ext uri="{BB962C8B-B14F-4D97-AF65-F5344CB8AC3E}">
        <p14:creationId xmlns:p14="http://schemas.microsoft.com/office/powerpoint/2010/main" val="18174971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990601" y="1295400"/>
            <a:ext cx="7772400" cy="2616101"/>
          </a:xfrm>
          <a:prstGeom prst="rect">
            <a:avLst/>
          </a:prstGeom>
        </p:spPr>
        <p:txBody>
          <a:bodyPr wrap="square">
            <a:spAutoFit/>
          </a:bodyPr>
          <a:lstStyle/>
          <a:p>
            <a:pPr marL="284163" marR="0" lvl="0" indent="-284163"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Weather prediction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(2 weeks): initialize atmosphere &amp; predict individual storms.</a:t>
            </a:r>
          </a:p>
          <a:p>
            <a:pPr marL="284163" marR="0" lvl="0" indent="-284163"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Climate prediction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(2-3 seasons): initialize ocean; predict El Nino/La Nina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seasonal-mean T, rainfall, storminess.</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4163" marR="0" lvl="0" indent="-284163"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Climate projection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anthropogenic radiative forcing; predict long-term statistics (T, rainfall, ENSO amplitude).</a:t>
            </a:r>
          </a:p>
        </p:txBody>
      </p:sp>
      <p:sp>
        <p:nvSpPr>
          <p:cNvPr id="13" name="Text Box 4"/>
          <p:cNvSpPr txBox="1">
            <a:spLocks noChangeArrowheads="1"/>
          </p:cNvSpPr>
          <p:nvPr/>
        </p:nvSpPr>
        <p:spPr bwMode="auto">
          <a:xfrm>
            <a:off x="-152400" y="304800"/>
            <a:ext cx="9144000"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charset="0"/>
                <a:ea typeface="SimSun" charset="0"/>
                <a:cs typeface="SimSun" charset="0"/>
              </a:defRPr>
            </a:lvl1pPr>
            <a:lvl2pPr>
              <a:defRPr sz="2800">
                <a:solidFill>
                  <a:schemeClr val="tx1"/>
                </a:solidFill>
                <a:latin typeface="Arial" charset="0"/>
                <a:ea typeface="SimSun" charset="0"/>
                <a:cs typeface="SimSun" charset="0"/>
              </a:defRPr>
            </a:lvl2pPr>
            <a:lvl3pPr>
              <a:defRPr sz="2400">
                <a:solidFill>
                  <a:schemeClr val="tx1"/>
                </a:solidFill>
                <a:latin typeface="Arial" charset="0"/>
                <a:ea typeface="SimSun" charset="0"/>
                <a:cs typeface="SimSun" charset="0"/>
              </a:defRPr>
            </a:lvl3pPr>
            <a:lvl4pPr>
              <a:defRPr sz="2000">
                <a:solidFill>
                  <a:schemeClr val="tx1"/>
                </a:solidFill>
                <a:latin typeface="Arial" charset="0"/>
                <a:ea typeface="SimSun" charset="0"/>
                <a:cs typeface="SimSun" charset="0"/>
              </a:defRPr>
            </a:lvl4pPr>
            <a:lvl5pPr>
              <a:defRPr sz="2000">
                <a:solidFill>
                  <a:schemeClr val="tx1"/>
                </a:solidFill>
                <a:latin typeface="Arial" charset="0"/>
                <a:ea typeface="SimSun" charset="0"/>
                <a:cs typeface="SimSun" charset="0"/>
              </a:defRPr>
            </a:lvl5pPr>
            <a:lvl6pPr eaLnBrk="0" hangingPunct="0">
              <a:defRPr sz="2000">
                <a:solidFill>
                  <a:schemeClr val="tx1"/>
                </a:solidFill>
                <a:latin typeface="Arial" charset="0"/>
                <a:ea typeface="SimSun" charset="0"/>
                <a:cs typeface="SimSun" charset="0"/>
              </a:defRPr>
            </a:lvl6pPr>
            <a:lvl7pPr eaLnBrk="0" hangingPunct="0">
              <a:defRPr sz="2000">
                <a:solidFill>
                  <a:schemeClr val="tx1"/>
                </a:solidFill>
                <a:latin typeface="Arial" charset="0"/>
                <a:ea typeface="SimSun" charset="0"/>
                <a:cs typeface="SimSun" charset="0"/>
              </a:defRPr>
            </a:lvl7pPr>
            <a:lvl8pPr eaLnBrk="0" hangingPunct="0">
              <a:defRPr sz="2000">
                <a:solidFill>
                  <a:schemeClr val="tx1"/>
                </a:solidFill>
                <a:latin typeface="Arial" charset="0"/>
                <a:ea typeface="SimSun" charset="0"/>
                <a:cs typeface="SimSun" charset="0"/>
              </a:defRPr>
            </a:lvl8pPr>
            <a:lvl9pPr eaLnBrk="0" hangingPunct="0">
              <a:defRPr sz="2000">
                <a:solidFill>
                  <a:schemeClr val="tx1"/>
                </a:solidFill>
                <a:latin typeface="Arial" charset="0"/>
                <a:ea typeface="SimSun" charset="0"/>
                <a:cs typeface="SimSu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prstClr val="black"/>
                </a:solidFill>
                <a:effectLst/>
                <a:uLnTx/>
                <a:uFillTx/>
                <a:latin typeface="Arial" charset="0"/>
                <a:ea typeface="SimSun" charset="0"/>
              </a:rPr>
              <a:t>Dynamical Prediction: A triumph of science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FF0000"/>
                </a:solidFill>
                <a:effectLst/>
                <a:uLnTx/>
                <a:uFillTx/>
                <a:latin typeface="Arial" charset="0"/>
                <a:ea typeface="SimSun" charset="0"/>
              </a:rPr>
              <a:t>physical understanding</a:t>
            </a:r>
            <a:r>
              <a:rPr kumimoji="0" lang="en-US" altLang="zh-CN" sz="2000" b="0" i="0" u="none" strike="noStrike" kern="1200" cap="none" spc="0" normalizeH="0" baseline="0" noProof="0" dirty="0">
                <a:ln>
                  <a:noFill/>
                </a:ln>
                <a:solidFill>
                  <a:prstClr val="black"/>
                </a:solidFill>
                <a:effectLst/>
                <a:uLnTx/>
                <a:uFillTx/>
                <a:latin typeface="Arial" charset="0"/>
                <a:ea typeface="SimSun" charset="0"/>
              </a:rPr>
              <a:t>, </a:t>
            </a:r>
            <a:r>
              <a:rPr kumimoji="0" lang="en-US" altLang="zh-CN" sz="2000" b="0" i="0" u="none" strike="noStrike" kern="1200" cap="none" spc="0" normalizeH="0" baseline="0" noProof="0" dirty="0">
                <a:ln>
                  <a:noFill/>
                </a:ln>
                <a:solidFill>
                  <a:srgbClr val="008000"/>
                </a:solidFill>
                <a:effectLst/>
                <a:uLnTx/>
                <a:uFillTx/>
                <a:latin typeface="Arial" charset="0"/>
                <a:ea typeface="SimSun" charset="0"/>
              </a:rPr>
              <a:t>numerical models</a:t>
            </a:r>
            <a:r>
              <a:rPr kumimoji="0" lang="en-US" altLang="zh-CN" sz="2000" b="0" i="0" u="none" strike="noStrike" kern="1200" cap="none" spc="0" normalizeH="0" baseline="0" noProof="0" dirty="0">
                <a:ln>
                  <a:noFill/>
                </a:ln>
                <a:solidFill>
                  <a:prstClr val="black"/>
                </a:solidFill>
                <a:effectLst/>
                <a:uLnTx/>
                <a:uFillTx/>
                <a:latin typeface="Arial" charset="0"/>
                <a:ea typeface="SimSun" charset="0"/>
              </a:rPr>
              <a:t>, and </a:t>
            </a:r>
            <a:r>
              <a:rPr kumimoji="0" lang="en-US" altLang="zh-CN" sz="2000" b="0" i="0" u="none" strike="noStrike" kern="1200" cap="none" spc="0" normalizeH="0" baseline="0" noProof="0" dirty="0">
                <a:ln>
                  <a:noFill/>
                </a:ln>
                <a:solidFill>
                  <a:srgbClr val="0000FF"/>
                </a:solidFill>
                <a:effectLst/>
                <a:uLnTx/>
                <a:uFillTx/>
                <a:latin typeface="Arial" charset="0"/>
                <a:ea typeface="SimSun" charset="0"/>
              </a:rPr>
              <a:t>observing system</a:t>
            </a:r>
            <a:r>
              <a:rPr kumimoji="0" lang="en-US" altLang="zh-CN" sz="2000" b="1" i="0" u="none" strike="noStrike" kern="1200" cap="none" spc="0" normalizeH="0" baseline="0" noProof="0" dirty="0">
                <a:ln>
                  <a:noFill/>
                </a:ln>
                <a:solidFill>
                  <a:prstClr val="black"/>
                </a:solidFill>
                <a:effectLst/>
                <a:uLnTx/>
                <a:uFillTx/>
                <a:latin typeface="Arial" charset="0"/>
                <a:ea typeface="SimSun" charset="0"/>
              </a:rPr>
              <a:t> </a:t>
            </a:r>
            <a:endParaRPr kumimoji="0" lang="en-US" altLang="zh-CN" sz="2000" b="0" i="0" u="none" strike="noStrike" kern="1200" cap="none" spc="0" normalizeH="0" baseline="0" noProof="0" dirty="0">
              <a:ln>
                <a:noFill/>
              </a:ln>
              <a:solidFill>
                <a:prstClr val="black"/>
              </a:solidFill>
              <a:effectLst/>
              <a:uLnTx/>
              <a:uFillTx/>
              <a:latin typeface="Arial" charset="0"/>
              <a:ea typeface="SimSun" charset="0"/>
            </a:endParaRPr>
          </a:p>
        </p:txBody>
      </p:sp>
      <p:pic>
        <p:nvPicPr>
          <p:cNvPr id="4" name="Picture 1" descr="nino_feb_5.eps"/>
          <p:cNvPicPr preferRelativeResize="0">
            <a:picLocks/>
          </p:cNvPicPr>
          <p:nvPr/>
        </p:nvPicPr>
        <p:blipFill>
          <a:blip r:embed="rId2">
            <a:extLst>
              <a:ext uri="{28A0092B-C50C-407E-A947-70E740481C1C}">
                <a14:useLocalDpi xmlns:a14="http://schemas.microsoft.com/office/drawing/2010/main" val="0"/>
              </a:ext>
            </a:extLst>
          </a:blip>
          <a:srcRect l="11209" t="17178" r="17274" b="10204"/>
          <a:stretch>
            <a:fillRect/>
          </a:stretch>
        </p:blipFill>
        <p:spPr bwMode="auto">
          <a:xfrm>
            <a:off x="762000" y="4157353"/>
            <a:ext cx="3044915" cy="266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3"/>
          <p:cNvSpPr>
            <a:spLocks noChangeArrowheads="1"/>
          </p:cNvSpPr>
          <p:nvPr/>
        </p:nvSpPr>
        <p:spPr bwMode="auto">
          <a:xfrm>
            <a:off x="1148025" y="4968903"/>
            <a:ext cx="617537"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Obs.</a:t>
            </a:r>
          </a:p>
        </p:txBody>
      </p:sp>
      <p:sp>
        <p:nvSpPr>
          <p:cNvPr id="6" name="Rectangle 4"/>
          <p:cNvSpPr>
            <a:spLocks noChangeArrowheads="1"/>
          </p:cNvSpPr>
          <p:nvPr/>
        </p:nvSpPr>
        <p:spPr bwMode="auto">
          <a:xfrm>
            <a:off x="2565094" y="4244615"/>
            <a:ext cx="125666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Forecast ensemble </a:t>
            </a:r>
          </a:p>
        </p:txBody>
      </p:sp>
      <p:sp>
        <p:nvSpPr>
          <p:cNvPr id="7" name="TextBox 9"/>
          <p:cNvSpPr txBox="1">
            <a:spLocks noChangeArrowheads="1"/>
          </p:cNvSpPr>
          <p:nvPr/>
        </p:nvSpPr>
        <p:spPr bwMode="auto">
          <a:xfrm rot="-5400000">
            <a:off x="-108737" y="4950170"/>
            <a:ext cx="1520289"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200">
                <a:solidFill>
                  <a:schemeClr val="tx1"/>
                </a:solidFill>
                <a:latin typeface="Arial" charset="0"/>
                <a:ea typeface="SimSun" charset="0"/>
                <a:cs typeface="SimSun" charset="0"/>
              </a:defRPr>
            </a:lvl1pPr>
            <a:lvl2pPr>
              <a:defRPr sz="2800">
                <a:solidFill>
                  <a:schemeClr val="tx1"/>
                </a:solidFill>
                <a:latin typeface="Arial" charset="0"/>
                <a:ea typeface="SimSun" charset="0"/>
                <a:cs typeface="SimSun" charset="0"/>
              </a:defRPr>
            </a:lvl2pPr>
            <a:lvl3pPr>
              <a:defRPr sz="2400">
                <a:solidFill>
                  <a:schemeClr val="tx1"/>
                </a:solidFill>
                <a:latin typeface="Arial" charset="0"/>
                <a:ea typeface="SimSun" charset="0"/>
                <a:cs typeface="SimSun" charset="0"/>
              </a:defRPr>
            </a:lvl3pPr>
            <a:lvl4pPr>
              <a:defRPr sz="2000">
                <a:solidFill>
                  <a:schemeClr val="tx1"/>
                </a:solidFill>
                <a:latin typeface="Arial" charset="0"/>
                <a:ea typeface="SimSun" charset="0"/>
                <a:cs typeface="SimSun" charset="0"/>
              </a:defRPr>
            </a:lvl4pPr>
            <a:lvl5pPr>
              <a:defRPr sz="2000">
                <a:solidFill>
                  <a:schemeClr val="tx1"/>
                </a:solidFill>
                <a:latin typeface="Arial" charset="0"/>
                <a:ea typeface="SimSun" charset="0"/>
                <a:cs typeface="SimSun" charset="0"/>
              </a:defRPr>
            </a:lvl5pPr>
            <a:lvl6pPr eaLnBrk="0" hangingPunct="0">
              <a:defRPr sz="2000">
                <a:solidFill>
                  <a:schemeClr val="tx1"/>
                </a:solidFill>
                <a:latin typeface="Arial" charset="0"/>
                <a:ea typeface="SimSun" charset="0"/>
                <a:cs typeface="SimSun" charset="0"/>
              </a:defRPr>
            </a:lvl6pPr>
            <a:lvl7pPr eaLnBrk="0" hangingPunct="0">
              <a:defRPr sz="2000">
                <a:solidFill>
                  <a:schemeClr val="tx1"/>
                </a:solidFill>
                <a:latin typeface="Arial" charset="0"/>
                <a:ea typeface="SimSun" charset="0"/>
                <a:cs typeface="SimSun" charset="0"/>
              </a:defRPr>
            </a:lvl7pPr>
            <a:lvl8pPr eaLnBrk="0" hangingPunct="0">
              <a:defRPr sz="2000">
                <a:solidFill>
                  <a:schemeClr val="tx1"/>
                </a:solidFill>
                <a:latin typeface="Arial" charset="0"/>
                <a:ea typeface="SimSun" charset="0"/>
                <a:cs typeface="SimSun" charset="0"/>
              </a:defRPr>
            </a:lvl8pPr>
            <a:lvl9pPr eaLnBrk="0" hangingPunct="0">
              <a:defRPr sz="2000">
                <a:solidFill>
                  <a:schemeClr val="tx1"/>
                </a:solidFill>
                <a:latin typeface="Arial"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SimSun" charset="0"/>
              </a:rPr>
              <a:t>Nino3.4 SST</a:t>
            </a:r>
          </a:p>
        </p:txBody>
      </p:sp>
      <p:sp>
        <p:nvSpPr>
          <p:cNvPr id="8" name="TextBox 4"/>
          <p:cNvSpPr txBox="1">
            <a:spLocks noChangeArrowheads="1"/>
          </p:cNvSpPr>
          <p:nvPr/>
        </p:nvSpPr>
        <p:spPr bwMode="auto">
          <a:xfrm>
            <a:off x="1524000" y="5799900"/>
            <a:ext cx="182785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200">
                <a:solidFill>
                  <a:schemeClr val="tx1"/>
                </a:solidFill>
                <a:latin typeface="Arial" charset="0"/>
                <a:ea typeface="SimSun" charset="0"/>
                <a:cs typeface="SimSun" charset="0"/>
              </a:defRPr>
            </a:lvl1pPr>
            <a:lvl2pPr>
              <a:defRPr sz="2800">
                <a:solidFill>
                  <a:schemeClr val="tx1"/>
                </a:solidFill>
                <a:latin typeface="Arial" charset="0"/>
                <a:ea typeface="SimSun" charset="0"/>
                <a:cs typeface="SimSun" charset="0"/>
              </a:defRPr>
            </a:lvl2pPr>
            <a:lvl3pPr>
              <a:defRPr sz="2400">
                <a:solidFill>
                  <a:schemeClr val="tx1"/>
                </a:solidFill>
                <a:latin typeface="Arial" charset="0"/>
                <a:ea typeface="SimSun" charset="0"/>
                <a:cs typeface="SimSun" charset="0"/>
              </a:defRPr>
            </a:lvl3pPr>
            <a:lvl4pPr>
              <a:defRPr sz="2000">
                <a:solidFill>
                  <a:schemeClr val="tx1"/>
                </a:solidFill>
                <a:latin typeface="Arial" charset="0"/>
                <a:ea typeface="SimSun" charset="0"/>
                <a:cs typeface="SimSun" charset="0"/>
              </a:defRPr>
            </a:lvl4pPr>
            <a:lvl5pPr>
              <a:defRPr sz="2000">
                <a:solidFill>
                  <a:schemeClr val="tx1"/>
                </a:solidFill>
                <a:latin typeface="Arial" charset="0"/>
                <a:ea typeface="SimSun" charset="0"/>
                <a:cs typeface="SimSun" charset="0"/>
              </a:defRPr>
            </a:lvl5pPr>
            <a:lvl6pPr eaLnBrk="0" hangingPunct="0">
              <a:defRPr sz="2000">
                <a:solidFill>
                  <a:schemeClr val="tx1"/>
                </a:solidFill>
                <a:latin typeface="Arial" charset="0"/>
                <a:ea typeface="SimSun" charset="0"/>
                <a:cs typeface="SimSun" charset="0"/>
              </a:defRPr>
            </a:lvl6pPr>
            <a:lvl7pPr eaLnBrk="0" hangingPunct="0">
              <a:defRPr sz="2000">
                <a:solidFill>
                  <a:schemeClr val="tx1"/>
                </a:solidFill>
                <a:latin typeface="Arial" charset="0"/>
                <a:ea typeface="SimSun" charset="0"/>
                <a:cs typeface="SimSun" charset="0"/>
              </a:defRPr>
            </a:lvl7pPr>
            <a:lvl8pPr eaLnBrk="0" hangingPunct="0">
              <a:defRPr sz="2000">
                <a:solidFill>
                  <a:schemeClr val="tx1"/>
                </a:solidFill>
                <a:latin typeface="Arial" charset="0"/>
                <a:ea typeface="SimSun" charset="0"/>
                <a:cs typeface="SimSun" charset="0"/>
              </a:defRPr>
            </a:lvl8pPr>
            <a:lvl9pPr eaLnBrk="0" hangingPunct="0">
              <a:defRPr sz="2000">
                <a:solidFill>
                  <a:schemeClr val="tx1"/>
                </a:solidFill>
                <a:latin typeface="Arial"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charset="0"/>
                <a:ea typeface="SimSun" charset="0"/>
              </a:rPr>
              <a:t>El Nino prediction issued in July 2015</a:t>
            </a:r>
          </a:p>
        </p:txBody>
      </p:sp>
      <p:sp>
        <p:nvSpPr>
          <p:cNvPr id="2" name="TextBox 1"/>
          <p:cNvSpPr txBox="1"/>
          <p:nvPr/>
        </p:nvSpPr>
        <p:spPr>
          <a:xfrm>
            <a:off x="3956283" y="4491850"/>
            <a:ext cx="48768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F0"/>
                </a:solidFill>
                <a:effectLst/>
                <a:uLnTx/>
                <a:uFillTx/>
                <a:latin typeface="Segoe Print" panose="02000600000000000000" pitchFamily="2" charset="0"/>
                <a:ea typeface="+mn-ea"/>
                <a:cs typeface="+mn-cs"/>
              </a:rPr>
              <a:t>How can you predict climate decades ahead when you cannot forecast weather 2 weeks from now?</a:t>
            </a:r>
          </a:p>
        </p:txBody>
      </p:sp>
    </p:spTree>
    <p:extLst>
      <p:ext uri="{BB962C8B-B14F-4D97-AF65-F5344CB8AC3E}">
        <p14:creationId xmlns:p14="http://schemas.microsoft.com/office/powerpoint/2010/main" val="1748607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762000"/>
            <a:ext cx="8557581" cy="3997333"/>
          </a:xfrm>
          <a:prstGeom prst="rect">
            <a:avLst/>
          </a:prstGeom>
        </p:spPr>
      </p:pic>
      <p:sp>
        <p:nvSpPr>
          <p:cNvPr id="4" name="Rechteck 3"/>
          <p:cNvSpPr/>
          <p:nvPr/>
        </p:nvSpPr>
        <p:spPr>
          <a:xfrm>
            <a:off x="76200" y="718046"/>
            <a:ext cx="576064" cy="908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Abgerundetes Rechteck 4"/>
          <p:cNvSpPr/>
          <p:nvPr/>
        </p:nvSpPr>
        <p:spPr>
          <a:xfrm>
            <a:off x="228600" y="4920952"/>
            <a:ext cx="8557919" cy="1066800"/>
          </a:xfrm>
          <a:prstGeom prst="roundRect">
            <a:avLst/>
          </a:prstGeom>
          <a:solidFill>
            <a:srgbClr val="1F497D">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a:ln>
                <a:noFill/>
              </a:ln>
              <a:solidFill>
                <a:prstClr val="white"/>
              </a:solidFill>
              <a:effectLst/>
              <a:uLnTx/>
              <a:uFillTx/>
              <a:latin typeface="Calibri"/>
              <a:ea typeface="+mn-ea"/>
              <a:cs typeface="+mn-cs"/>
            </a:endParaRPr>
          </a:p>
        </p:txBody>
      </p:sp>
      <p:sp>
        <p:nvSpPr>
          <p:cNvPr id="7" name="TextBox 8"/>
          <p:cNvSpPr txBox="1"/>
          <p:nvPr/>
        </p:nvSpPr>
        <p:spPr>
          <a:xfrm>
            <a:off x="503848" y="4993629"/>
            <a:ext cx="8007424"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Global surface temperature change for the end of the 21st century is </a:t>
            </a:r>
            <a:r>
              <a:rPr kumimoji="0" lang="en-US" sz="2800" b="0" i="1" u="none" strike="noStrike" kern="1200" cap="none" spc="0" normalizeH="0" baseline="0" noProof="0" dirty="0">
                <a:ln>
                  <a:noFill/>
                </a:ln>
                <a:solidFill>
                  <a:srgbClr val="000000"/>
                </a:solidFill>
                <a:effectLst/>
                <a:uLnTx/>
                <a:uFillTx/>
                <a:latin typeface="Calibri"/>
                <a:ea typeface="+mn-ea"/>
                <a:cs typeface="+mn-cs"/>
              </a:rPr>
              <a:t>likely</a:t>
            </a:r>
            <a:r>
              <a:rPr kumimoji="0" lang="en-US" sz="2800" b="0" i="0" u="none" strike="noStrike" kern="1200" cap="none" spc="0" normalizeH="0" baseline="0" noProof="0" dirty="0">
                <a:ln>
                  <a:noFill/>
                </a:ln>
                <a:solidFill>
                  <a:srgbClr val="000000"/>
                </a:solidFill>
                <a:effectLst/>
                <a:uLnTx/>
                <a:uFillTx/>
                <a:latin typeface="Calibri"/>
                <a:ea typeface="+mn-ea"/>
                <a:cs typeface="+mn-cs"/>
              </a:rPr>
              <a:t> to exceed 1.5°C relative to 1850.</a:t>
            </a:r>
          </a:p>
        </p:txBody>
      </p:sp>
      <p:sp>
        <p:nvSpPr>
          <p:cNvPr id="6" name="Textfeld 5"/>
          <p:cNvSpPr txBox="1"/>
          <p:nvPr/>
        </p:nvSpPr>
        <p:spPr>
          <a:xfrm rot="16200000">
            <a:off x="7798446" y="2734639"/>
            <a:ext cx="19704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200" b="0" i="0" u="none" strike="noStrike" kern="1200" cap="none" spc="0" normalizeH="0" baseline="0" noProof="0">
                <a:ln>
                  <a:noFill/>
                </a:ln>
                <a:solidFill>
                  <a:prstClr val="white"/>
                </a:solidFill>
                <a:effectLst/>
                <a:uLnTx/>
                <a:uFillTx/>
                <a:latin typeface="Calibri"/>
                <a:ea typeface="+mn-ea"/>
                <a:cs typeface="+mn-cs"/>
              </a:rPr>
              <a:t>(IPCC 2013, Fig. SPM.7a)</a:t>
            </a:r>
          </a:p>
        </p:txBody>
      </p:sp>
      <p:sp>
        <p:nvSpPr>
          <p:cNvPr id="2" name="TextBox 1"/>
          <p:cNvSpPr txBox="1"/>
          <p:nvPr/>
        </p:nvSpPr>
        <p:spPr>
          <a:xfrm>
            <a:off x="1775658" y="6149371"/>
            <a:ext cx="511024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a:ea typeface="+mn-ea"/>
                <a:cs typeface="+mn-cs"/>
              </a:rPr>
              <a:t>We are in control of Earth’s thermostat.</a:t>
            </a:r>
          </a:p>
        </p:txBody>
      </p:sp>
      <p:sp>
        <p:nvSpPr>
          <p:cNvPr id="9" name="Rectangle 8"/>
          <p:cNvSpPr/>
          <p:nvPr/>
        </p:nvSpPr>
        <p:spPr>
          <a:xfrm>
            <a:off x="2929563" y="370691"/>
            <a:ext cx="279102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Model projections of</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9630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4" name="Text Box 6">
            <a:extLst>
              <a:ext uri="{FF2B5EF4-FFF2-40B4-BE49-F238E27FC236}">
                <a16:creationId xmlns:a16="http://schemas.microsoft.com/office/drawing/2014/main" id="{0BAE2CDE-1CC9-4C52-8455-139A2AF328AE}"/>
              </a:ext>
            </a:extLst>
          </p:cNvPr>
          <p:cNvSpPr txBox="1">
            <a:spLocks noChangeArrowheads="1"/>
          </p:cNvSpPr>
          <p:nvPr/>
        </p:nvSpPr>
        <p:spPr bwMode="auto">
          <a:xfrm>
            <a:off x="6256338" y="6409531"/>
            <a:ext cx="272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Held &amp; Soden (2006, JC)</a:t>
            </a:r>
          </a:p>
        </p:txBody>
      </p:sp>
      <p:sp>
        <p:nvSpPr>
          <p:cNvPr id="16389" name="Text Box 11">
            <a:extLst>
              <a:ext uri="{FF2B5EF4-FFF2-40B4-BE49-F238E27FC236}">
                <a16:creationId xmlns:a16="http://schemas.microsoft.com/office/drawing/2014/main" id="{61093E6B-08AD-44AC-A982-50A9306F3C78}"/>
              </a:ext>
            </a:extLst>
          </p:cNvPr>
          <p:cNvSpPr txBox="1">
            <a:spLocks noChangeArrowheads="1"/>
          </p:cNvSpPr>
          <p:nvPr/>
        </p:nvSpPr>
        <p:spPr bwMode="auto">
          <a:xfrm>
            <a:off x="578578" y="970623"/>
            <a:ext cx="3733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Changes in global-mean temp, humidity &amp; </a:t>
            </a:r>
            <a:r>
              <a:rPr kumimoji="0" lang="en-US" altLang="en-US" sz="1800" b="0" i="0" u="none" strike="noStrike" kern="1200" cap="none" spc="0" normalizeH="0" baseline="0" noProof="0" dirty="0">
                <a:ln>
                  <a:noFill/>
                </a:ln>
                <a:solidFill>
                  <a:srgbClr val="0070C0"/>
                </a:solidFill>
                <a:effectLst/>
                <a:uLnTx/>
                <a:uFillTx/>
                <a:latin typeface="Calibri" panose="020F0502020204030204" pitchFamily="34" charset="0"/>
                <a:ea typeface="+mn-ea"/>
                <a:cs typeface="+mn-cs"/>
              </a:rPr>
              <a:t>precipitation</a:t>
            </a:r>
          </a:p>
        </p:txBody>
      </p:sp>
      <p:sp>
        <p:nvSpPr>
          <p:cNvPr id="16390" name="Text Box 12">
            <a:extLst>
              <a:ext uri="{FF2B5EF4-FFF2-40B4-BE49-F238E27FC236}">
                <a16:creationId xmlns:a16="http://schemas.microsoft.com/office/drawing/2014/main" id="{28189741-E3EA-44FE-8B1B-45B00BF3B545}"/>
              </a:ext>
            </a:extLst>
          </p:cNvPr>
          <p:cNvSpPr txBox="1">
            <a:spLocks noChangeArrowheads="1"/>
          </p:cNvSpPr>
          <p:nvPr/>
        </p:nvSpPr>
        <p:spPr bwMode="auto">
          <a:xfrm>
            <a:off x="6465888" y="2362200"/>
            <a:ext cx="25257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P = precipitation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M = convective mass flux</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q = specific humidity</a:t>
            </a:r>
          </a:p>
        </p:txBody>
      </p:sp>
      <p:sp>
        <p:nvSpPr>
          <p:cNvPr id="16391" name="Text Box 13">
            <a:extLst>
              <a:ext uri="{FF2B5EF4-FFF2-40B4-BE49-F238E27FC236}">
                <a16:creationId xmlns:a16="http://schemas.microsoft.com/office/drawing/2014/main" id="{4C2C8B84-DDFB-42D0-AAA0-FB966E779301}"/>
              </a:ext>
            </a:extLst>
          </p:cNvPr>
          <p:cNvSpPr txBox="1">
            <a:spLocks noChangeArrowheads="1"/>
          </p:cNvSpPr>
          <p:nvPr/>
        </p:nvSpPr>
        <p:spPr bwMode="auto">
          <a:xfrm>
            <a:off x="5154613" y="4300538"/>
            <a:ext cx="3713162"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Symbol" panose="05050102010706020507" pitchFamily="18" charset="2"/>
                <a:ea typeface="+mn-ea"/>
                <a:cs typeface="+mn-cs"/>
                <a:sym typeface="Symbol" panose="05050102010706020507" pitchFamily="18" charset="2"/>
              </a:rPr>
              <a:t>D</a:t>
            </a:r>
            <a:r>
              <a:rPr kumimoji="0" lang="en-US" alt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sym typeface="Symbol" panose="05050102010706020507" pitchFamily="18" charset="2"/>
              </a:rPr>
              <a:t>M/M=</a:t>
            </a:r>
            <a:r>
              <a:rPr kumimoji="0" lang="en-US" altLang="en-US" sz="2000" b="0" i="0" u="none" strike="noStrike" kern="1200" cap="none" spc="0" normalizeH="0" baseline="0" noProof="0" dirty="0">
                <a:ln>
                  <a:noFill/>
                </a:ln>
                <a:solidFill>
                  <a:prstClr val="black"/>
                </a:solidFill>
                <a:effectLst/>
                <a:uLnTx/>
                <a:uFillTx/>
                <a:latin typeface="Symbol" panose="05050102010706020507" pitchFamily="18" charset="2"/>
                <a:ea typeface="+mn-ea"/>
                <a:cs typeface="+mn-cs"/>
                <a:sym typeface="Symbol" panose="05050102010706020507" pitchFamily="18" charset="2"/>
              </a:rPr>
              <a:t>D</a:t>
            </a:r>
            <a:r>
              <a:rPr kumimoji="0" lang="en-US" alt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sym typeface="Symbol" panose="05050102010706020507" pitchFamily="18" charset="2"/>
              </a:rPr>
              <a:t>P/P-</a:t>
            </a:r>
            <a:r>
              <a:rPr kumimoji="0" lang="en-US" altLang="en-US" sz="2000" b="0" i="0" u="none" strike="noStrike" kern="1200" cap="none" spc="0" normalizeH="0" baseline="0" noProof="0" dirty="0" err="1">
                <a:ln>
                  <a:noFill/>
                </a:ln>
                <a:solidFill>
                  <a:prstClr val="black"/>
                </a:solidFill>
                <a:effectLst/>
                <a:uLnTx/>
                <a:uFillTx/>
                <a:latin typeface="Symbol" panose="05050102010706020507" pitchFamily="18" charset="2"/>
                <a:ea typeface="+mn-ea"/>
                <a:cs typeface="+mn-cs"/>
                <a:sym typeface="Symbol" panose="05050102010706020507" pitchFamily="18" charset="2"/>
              </a:rPr>
              <a:t>D</a:t>
            </a:r>
            <a:r>
              <a:rPr kumimoji="0" lang="en-US" altLang="en-US"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sym typeface="Symbol" panose="05050102010706020507" pitchFamily="18" charset="2"/>
              </a:rPr>
              <a:t>q</a:t>
            </a:r>
            <a:r>
              <a:rPr kumimoji="0" lang="en-US" alt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sym typeface="Symbol" panose="05050102010706020507" pitchFamily="18" charset="2"/>
              </a:rPr>
              <a:t>/q</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FF"/>
                </a:solidFill>
                <a:effectLst/>
                <a:uLnTx/>
                <a:uFillTx/>
                <a:latin typeface="Symbol" panose="05050102010706020507" pitchFamily="18" charset="2"/>
                <a:ea typeface="+mn-ea"/>
                <a:cs typeface="+mn-cs"/>
                <a:sym typeface="Symbol" panose="05050102010706020507" pitchFamily="18" charset="2"/>
              </a:rPr>
              <a:t>D</a:t>
            </a:r>
            <a:r>
              <a:rPr kumimoji="0" lang="en-US" altLang="en-US" sz="2000" b="0" i="0" u="none" strike="noStrike" kern="1200" cap="none" spc="0" normalizeH="0" baseline="0" noProof="0" dirty="0">
                <a:ln>
                  <a:noFill/>
                </a:ln>
                <a:solidFill>
                  <a:srgbClr val="0000FF"/>
                </a:solidFill>
                <a:effectLst/>
                <a:uLnTx/>
                <a:uFillTx/>
                <a:latin typeface="Calibri" panose="020F0502020204030204" pitchFamily="34" charset="0"/>
                <a:ea typeface="+mn-ea"/>
                <a:cs typeface="+mn-cs"/>
                <a:sym typeface="Symbol" panose="05050102010706020507" pitchFamily="18" charset="2"/>
              </a:rPr>
              <a:t>P/P ~ 2%/K</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err="1">
                <a:ln>
                  <a:noFill/>
                </a:ln>
                <a:solidFill>
                  <a:srgbClr val="00B050"/>
                </a:solidFill>
                <a:effectLst/>
                <a:uLnTx/>
                <a:uFillTx/>
                <a:latin typeface="Symbol" panose="05050102010706020507" pitchFamily="18" charset="2"/>
                <a:ea typeface="+mn-ea"/>
                <a:cs typeface="+mn-cs"/>
                <a:sym typeface="Symbol" panose="05050102010706020507" pitchFamily="18" charset="2"/>
              </a:rPr>
              <a:t>D</a:t>
            </a:r>
            <a:r>
              <a:rPr kumimoji="0" lang="en-US" altLang="en-US" sz="2000" b="0" i="0" u="none" strike="noStrike" kern="1200" cap="none" spc="0" normalizeH="0" baseline="0" noProof="0" dirty="0" err="1">
                <a:ln>
                  <a:noFill/>
                </a:ln>
                <a:solidFill>
                  <a:srgbClr val="009900"/>
                </a:solidFill>
                <a:effectLst/>
                <a:uLnTx/>
                <a:uFillTx/>
                <a:latin typeface="Calibri" panose="020F0502020204030204" pitchFamily="34" charset="0"/>
                <a:ea typeface="+mn-ea"/>
                <a:cs typeface="+mn-cs"/>
                <a:sym typeface="Symbol" panose="05050102010706020507" pitchFamily="18" charset="2"/>
              </a:rPr>
              <a:t>q</a:t>
            </a:r>
            <a:r>
              <a:rPr kumimoji="0" lang="en-US" altLang="en-US" sz="2000" b="0" i="0" u="none" strike="noStrike" kern="1200" cap="none" spc="0" normalizeH="0" baseline="0" noProof="0" dirty="0">
                <a:ln>
                  <a:noFill/>
                </a:ln>
                <a:solidFill>
                  <a:srgbClr val="009900"/>
                </a:solidFill>
                <a:effectLst/>
                <a:uLnTx/>
                <a:uFillTx/>
                <a:latin typeface="Calibri" panose="020F0502020204030204" pitchFamily="34" charset="0"/>
                <a:ea typeface="+mn-ea"/>
                <a:cs typeface="+mn-cs"/>
                <a:sym typeface="Symbol" panose="05050102010706020507" pitchFamily="18" charset="2"/>
              </a:rPr>
              <a:t>/q ~ 7%/K</a:t>
            </a:r>
          </a:p>
          <a:p>
            <a:pPr marL="0" marR="0" lvl="0" indent="0" algn="l" defTabSz="914400" rtl="0" eaLnBrk="1" fontAlgn="base" latinLnBrk="0" hangingPunct="1">
              <a:lnSpc>
                <a:spcPct val="100000"/>
              </a:lnSpc>
              <a:spcBef>
                <a:spcPct val="0"/>
              </a:spcBef>
              <a:spcAft>
                <a:spcPct val="0"/>
              </a:spcAft>
              <a:buClrTx/>
              <a:buSzTx/>
              <a:buFont typeface="Symbol" panose="05050102010706020507" pitchFamily="18" charset="2"/>
              <a:buChar char="Þ"/>
              <a:tabLst/>
              <a:defRPr/>
            </a:pPr>
            <a:r>
              <a:rPr kumimoji="0" lang="en-US" alt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sym typeface="Symbol" panose="05050102010706020507" pitchFamily="18" charset="2"/>
              </a:rPr>
              <a:t> </a:t>
            </a:r>
            <a:r>
              <a:rPr kumimoji="0" lang="en-US" altLang="en-US" sz="20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sym typeface="Symbol" panose="05050102010706020507" pitchFamily="18" charset="2"/>
              </a:rPr>
              <a:t>M has to decrease by 5%/K</a:t>
            </a:r>
          </a:p>
          <a:p>
            <a:pPr marL="0" marR="0" lvl="0" indent="0" algn="l" defTabSz="914400" rtl="0" eaLnBrk="1" fontAlgn="base" latinLnBrk="0" hangingPunct="1">
              <a:lnSpc>
                <a:spcPct val="100000"/>
              </a:lnSpc>
              <a:spcBef>
                <a:spcPct val="0"/>
              </a:spcBef>
              <a:spcAft>
                <a:spcPct val="0"/>
              </a:spcAft>
              <a:buClrTx/>
              <a:buSzTx/>
              <a:buFont typeface="Symbol" panose="05050102010706020507" pitchFamily="18" charset="2"/>
              <a:buChar char="Þ"/>
              <a:tabLst/>
              <a:defRPr/>
            </a:pPr>
            <a:r>
              <a:rPr kumimoji="0" lang="en-US" alt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sym typeface="Symbol" panose="05050102010706020507" pitchFamily="18" charset="2"/>
              </a:rPr>
              <a:t> tropical circulation slows down</a:t>
            </a:r>
          </a:p>
        </p:txBody>
      </p:sp>
      <p:sp>
        <p:nvSpPr>
          <p:cNvPr id="16392" name="Rectangle 9">
            <a:extLst>
              <a:ext uri="{FF2B5EF4-FFF2-40B4-BE49-F238E27FC236}">
                <a16:creationId xmlns:a16="http://schemas.microsoft.com/office/drawing/2014/main" id="{E2EE718C-8F81-4F88-99D8-D6CD9BC4CFF2}"/>
              </a:ext>
            </a:extLst>
          </p:cNvPr>
          <p:cNvSpPr>
            <a:spLocks noChangeArrowheads="1"/>
          </p:cNvSpPr>
          <p:nvPr/>
        </p:nvSpPr>
        <p:spPr bwMode="auto">
          <a:xfrm>
            <a:off x="5105400" y="1219200"/>
            <a:ext cx="3875088" cy="4876800"/>
          </a:xfrm>
          <a:prstGeom prst="rect">
            <a:avLst/>
          </a:prstGeom>
          <a:noFill/>
          <a:ln w="9525">
            <a:solidFill>
              <a:srgbClr val="FF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93" name="Text Box 10">
            <a:extLst>
              <a:ext uri="{FF2B5EF4-FFF2-40B4-BE49-F238E27FC236}">
                <a16:creationId xmlns:a16="http://schemas.microsoft.com/office/drawing/2014/main" id="{914A16F8-72B2-4F95-97C3-389A7DE9C1C1}"/>
              </a:ext>
            </a:extLst>
          </p:cNvPr>
          <p:cNvSpPr txBox="1">
            <a:spLocks noChangeArrowheads="1"/>
          </p:cNvSpPr>
          <p:nvPr/>
        </p:nvSpPr>
        <p:spPr bwMode="auto">
          <a:xfrm>
            <a:off x="5383213" y="3486150"/>
            <a:ext cx="12271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FF"/>
                </a:solidFill>
                <a:effectLst/>
                <a:uLnTx/>
                <a:uFillTx/>
                <a:latin typeface="Calibri" panose="020F0502020204030204" pitchFamily="34" charset="0"/>
                <a:ea typeface="+mn-ea"/>
                <a:cs typeface="+mn-cs"/>
              </a:rPr>
              <a:t>P </a:t>
            </a:r>
            <a:r>
              <a:rPr kumimoji="0" lang="en-US" altLang="en-US" sz="2400" b="1" i="0" u="none" strike="noStrike" kern="1200" cap="none" spc="0" normalizeH="0" baseline="0" noProof="0">
                <a:ln>
                  <a:noFill/>
                </a:ln>
                <a:solidFill>
                  <a:prstClr val="black"/>
                </a:solidFill>
                <a:effectLst/>
                <a:uLnTx/>
                <a:uFillTx/>
                <a:latin typeface="Calibri" panose="020F0502020204030204" pitchFamily="34" charset="0"/>
                <a:ea typeface="+mn-ea"/>
                <a:cs typeface="+mn-cs"/>
              </a:rPr>
              <a:t>= </a:t>
            </a:r>
            <a:r>
              <a:rPr kumimoji="0" lang="en-US" altLang="en-US" sz="2400" b="1" i="0" u="none" strike="noStrike" kern="1200" cap="none" spc="0" normalizeH="0" baseline="0" noProof="0">
                <a:ln>
                  <a:noFill/>
                </a:ln>
                <a:solidFill>
                  <a:srgbClr val="FF0000"/>
                </a:solidFill>
                <a:effectLst/>
                <a:uLnTx/>
                <a:uFillTx/>
                <a:latin typeface="Calibri" panose="020F0502020204030204" pitchFamily="34" charset="0"/>
                <a:ea typeface="+mn-ea"/>
                <a:cs typeface="+mn-cs"/>
              </a:rPr>
              <a:t>M</a:t>
            </a:r>
            <a:r>
              <a:rPr kumimoji="0" lang="en-US" altLang="en-US" sz="2400" b="1"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t>•</a:t>
            </a:r>
            <a:r>
              <a:rPr kumimoji="0" lang="en-US" altLang="en-US" sz="2400" b="1" i="0" u="none" strike="noStrike" kern="1200" cap="none" spc="0" normalizeH="0" baseline="0" noProof="0">
                <a:ln>
                  <a:noFill/>
                </a:ln>
                <a:solidFill>
                  <a:srgbClr val="009900"/>
                </a:solidFill>
                <a:effectLst/>
                <a:uLnTx/>
                <a:uFillTx/>
                <a:latin typeface="Calibri" panose="020F0502020204030204" pitchFamily="34" charset="0"/>
                <a:ea typeface="+mn-ea"/>
                <a:cs typeface="+mn-cs"/>
              </a:rPr>
              <a:t>q</a:t>
            </a:r>
          </a:p>
        </p:txBody>
      </p:sp>
      <p:sp>
        <p:nvSpPr>
          <p:cNvPr id="16394" name="Text Box 10">
            <a:extLst>
              <a:ext uri="{FF2B5EF4-FFF2-40B4-BE49-F238E27FC236}">
                <a16:creationId xmlns:a16="http://schemas.microsoft.com/office/drawing/2014/main" id="{98B20668-FD57-4FA4-B56B-1C928B2F4406}"/>
              </a:ext>
            </a:extLst>
          </p:cNvPr>
          <p:cNvSpPr txBox="1">
            <a:spLocks noChangeArrowheads="1"/>
          </p:cNvSpPr>
          <p:nvPr/>
        </p:nvSpPr>
        <p:spPr bwMode="auto">
          <a:xfrm>
            <a:off x="5257800" y="1295400"/>
            <a:ext cx="3581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FF"/>
                </a:solidFill>
                <a:effectLst/>
                <a:uLnTx/>
                <a:uFillTx/>
                <a:latin typeface="Calibri" panose="020F0502020204030204" pitchFamily="34" charset="0"/>
                <a:ea typeface="+mn-ea"/>
                <a:cs typeface="+mn-cs"/>
              </a:rPr>
              <a:t>Implications from changes in hydrological cycle</a:t>
            </a:r>
            <a:endParaRPr kumimoji="0" lang="en-US" altLang="en-US" sz="2400" b="1" i="0" u="none" strike="noStrike" kern="1200" cap="none" spc="0" normalizeH="0" baseline="0" noProof="0">
              <a:ln>
                <a:noFill/>
              </a:ln>
              <a:solidFill>
                <a:srgbClr val="009900"/>
              </a:solidFill>
              <a:effectLst/>
              <a:uLnTx/>
              <a:uFillTx/>
              <a:latin typeface="Calibri" panose="020F0502020204030204" pitchFamily="34" charset="0"/>
              <a:ea typeface="+mn-ea"/>
              <a:cs typeface="+mn-cs"/>
            </a:endParaRPr>
          </a:p>
        </p:txBody>
      </p:sp>
      <p:pic>
        <p:nvPicPr>
          <p:cNvPr id="15" name="图片 2">
            <a:extLst>
              <a:ext uri="{FF2B5EF4-FFF2-40B4-BE49-F238E27FC236}">
                <a16:creationId xmlns:a16="http://schemas.microsoft.com/office/drawing/2014/main" id="{6A8644E7-5538-5A34-CBBE-145555847F19}"/>
              </a:ext>
            </a:extLst>
          </p:cNvPr>
          <p:cNvPicPr>
            <a:picLocks noChangeAspect="1"/>
          </p:cNvPicPr>
          <p:nvPr/>
        </p:nvPicPr>
        <p:blipFill>
          <a:blip r:embed="rId3"/>
          <a:stretch>
            <a:fillRect/>
          </a:stretch>
        </p:blipFill>
        <p:spPr>
          <a:xfrm>
            <a:off x="276225" y="1556214"/>
            <a:ext cx="4453792" cy="3250247"/>
          </a:xfrm>
          <a:prstGeom prst="rect">
            <a:avLst/>
          </a:prstGeom>
        </p:spPr>
      </p:pic>
      <p:sp>
        <p:nvSpPr>
          <p:cNvPr id="22" name="TextBox 21">
            <a:extLst>
              <a:ext uri="{FF2B5EF4-FFF2-40B4-BE49-F238E27FC236}">
                <a16:creationId xmlns:a16="http://schemas.microsoft.com/office/drawing/2014/main" id="{359C334B-030E-4E6C-5F3D-E73E0603CADE}"/>
              </a:ext>
            </a:extLst>
          </p:cNvPr>
          <p:cNvSpPr txBox="1"/>
          <p:nvPr/>
        </p:nvSpPr>
        <p:spPr>
          <a:xfrm>
            <a:off x="123215" y="6332447"/>
            <a:ext cx="908416" cy="276999"/>
          </a:xfrm>
          <a:prstGeom prst="rect">
            <a:avLst/>
          </a:prstGeom>
          <a:noFill/>
        </p:spPr>
        <p:txBody>
          <a:bodyPr wrap="square">
            <a:spAutoFit/>
          </a:bodyPr>
          <a:lstStyle/>
          <a:p>
            <a:r>
              <a:rPr lang="en-US" sz="1200" b="1" i="0" u="none" strike="noStrike" dirty="0">
                <a:solidFill>
                  <a:srgbClr val="0C0C0C"/>
                </a:solidFill>
                <a:effectLst/>
                <a:latin typeface="Calibri" panose="020F0502020204030204" pitchFamily="34" charset="0"/>
              </a:rPr>
              <a:t>Fig. 13.14</a:t>
            </a:r>
            <a:r>
              <a:rPr lang="en-US" sz="1200" b="0" i="0" u="none" strike="noStrike" dirty="0">
                <a:solidFill>
                  <a:srgbClr val="0C0C0C"/>
                </a:solidFill>
                <a:effectLst/>
                <a:latin typeface="Calibri" panose="020F0502020204030204" pitchFamily="34" charset="0"/>
              </a:rPr>
              <a:t>. </a:t>
            </a:r>
            <a:endParaRPr lang="en-US" sz="1200" dirty="0"/>
          </a:p>
        </p:txBody>
      </p:sp>
      <p:sp>
        <p:nvSpPr>
          <p:cNvPr id="9" name="TextBox 8">
            <a:extLst>
              <a:ext uri="{FF2B5EF4-FFF2-40B4-BE49-F238E27FC236}">
                <a16:creationId xmlns:a16="http://schemas.microsoft.com/office/drawing/2014/main" id="{9586376B-17E7-A75F-1DD5-A0989599AC21}"/>
              </a:ext>
            </a:extLst>
          </p:cNvPr>
          <p:cNvSpPr txBox="1"/>
          <p:nvPr/>
        </p:nvSpPr>
        <p:spPr>
          <a:xfrm rot="21123609">
            <a:off x="2803528" y="3316872"/>
            <a:ext cx="1145502" cy="338554"/>
          </a:xfrm>
          <a:prstGeom prst="rect">
            <a:avLst/>
          </a:prstGeom>
          <a:noFill/>
        </p:spPr>
        <p:txBody>
          <a:bodyPr wrap="square" rtlCol="0">
            <a:spAutoFit/>
          </a:bodyPr>
          <a:lstStyle/>
          <a:p>
            <a:r>
              <a:rPr lang="en-US" sz="1600" dirty="0">
                <a:solidFill>
                  <a:srgbClr val="0070C0"/>
                </a:solidFill>
              </a:rPr>
              <a:t>Energetics</a:t>
            </a:r>
          </a:p>
        </p:txBody>
      </p:sp>
      <p:sp>
        <p:nvSpPr>
          <p:cNvPr id="24" name="TextBox 23">
            <a:extLst>
              <a:ext uri="{FF2B5EF4-FFF2-40B4-BE49-F238E27FC236}">
                <a16:creationId xmlns:a16="http://schemas.microsoft.com/office/drawing/2014/main" id="{F9A3E7F3-18D0-B0E8-FAEA-A5A0E183D691}"/>
              </a:ext>
            </a:extLst>
          </p:cNvPr>
          <p:cNvSpPr txBox="1"/>
          <p:nvPr/>
        </p:nvSpPr>
        <p:spPr>
          <a:xfrm rot="19484273">
            <a:off x="530561" y="3259723"/>
            <a:ext cx="2000738" cy="338554"/>
          </a:xfrm>
          <a:prstGeom prst="rect">
            <a:avLst/>
          </a:prstGeom>
          <a:noFill/>
        </p:spPr>
        <p:txBody>
          <a:bodyPr wrap="square" rtlCol="0">
            <a:spAutoFit/>
          </a:bodyPr>
          <a:lstStyle/>
          <a:p>
            <a:r>
              <a:rPr lang="en-US" sz="1600" dirty="0"/>
              <a:t>Clausius-Clapeyron</a:t>
            </a:r>
          </a:p>
        </p:txBody>
      </p:sp>
      <p:sp>
        <p:nvSpPr>
          <p:cNvPr id="2" name="TextBox 1">
            <a:extLst>
              <a:ext uri="{FF2B5EF4-FFF2-40B4-BE49-F238E27FC236}">
                <a16:creationId xmlns:a16="http://schemas.microsoft.com/office/drawing/2014/main" id="{4F883802-7F05-8997-217C-17FFF0707529}"/>
              </a:ext>
            </a:extLst>
          </p:cNvPr>
          <p:cNvSpPr txBox="1"/>
          <p:nvPr/>
        </p:nvSpPr>
        <p:spPr>
          <a:xfrm rot="16200000">
            <a:off x="89873" y="3203163"/>
            <a:ext cx="526627" cy="276999"/>
          </a:xfrm>
          <a:prstGeom prst="rect">
            <a:avLst/>
          </a:prstGeom>
          <a:solidFill>
            <a:schemeClr val="bg1"/>
          </a:solidFill>
        </p:spPr>
        <p:txBody>
          <a:bodyPr wrap="square" rtlCol="0">
            <a:spAutoFit/>
          </a:bodyPr>
          <a:lstStyle/>
          <a:p>
            <a:r>
              <a:rPr lang="en-US" sz="1200" dirty="0" err="1">
                <a:latin typeface="Symbol" panose="05050102010706020507" pitchFamily="18" charset="2"/>
              </a:rPr>
              <a:t>D</a:t>
            </a:r>
            <a:r>
              <a:rPr lang="en-US" sz="1200" dirty="0" err="1"/>
              <a:t>q</a:t>
            </a:r>
            <a:r>
              <a:rPr lang="en-US" sz="1200" dirty="0"/>
              <a:t>/q</a:t>
            </a:r>
          </a:p>
        </p:txBody>
      </p:sp>
      <p:sp>
        <p:nvSpPr>
          <p:cNvPr id="14" name="TextBox 13">
            <a:extLst>
              <a:ext uri="{FF2B5EF4-FFF2-40B4-BE49-F238E27FC236}">
                <a16:creationId xmlns:a16="http://schemas.microsoft.com/office/drawing/2014/main" id="{AA4A5444-C67E-92BA-6CCD-1BF1107BFCE2}"/>
              </a:ext>
            </a:extLst>
          </p:cNvPr>
          <p:cNvSpPr txBox="1"/>
          <p:nvPr/>
        </p:nvSpPr>
        <p:spPr>
          <a:xfrm rot="16200000">
            <a:off x="4350274" y="3203163"/>
            <a:ext cx="526627" cy="276999"/>
          </a:xfrm>
          <a:prstGeom prst="rect">
            <a:avLst/>
          </a:prstGeom>
          <a:solidFill>
            <a:schemeClr val="bg1"/>
          </a:solidFill>
        </p:spPr>
        <p:txBody>
          <a:bodyPr wrap="square" rtlCol="0">
            <a:spAutoFit/>
          </a:bodyPr>
          <a:lstStyle/>
          <a:p>
            <a:r>
              <a:rPr lang="en-US" sz="1200" dirty="0">
                <a:solidFill>
                  <a:srgbClr val="0033CC"/>
                </a:solidFill>
                <a:latin typeface="Symbol" panose="05050102010706020507" pitchFamily="18" charset="2"/>
              </a:rPr>
              <a:t>D</a:t>
            </a:r>
            <a:r>
              <a:rPr lang="en-US" sz="1200" dirty="0">
                <a:solidFill>
                  <a:srgbClr val="0033CC"/>
                </a:solidFill>
              </a:rPr>
              <a:t>P/P</a:t>
            </a:r>
          </a:p>
        </p:txBody>
      </p:sp>
    </p:spTree>
    <p:extLst>
      <p:ext uri="{BB962C8B-B14F-4D97-AF65-F5344CB8AC3E}">
        <p14:creationId xmlns:p14="http://schemas.microsoft.com/office/powerpoint/2010/main" val="141572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76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625F142-7547-A24B-B5FC-53771984EB56}"/>
              </a:ext>
            </a:extLst>
          </p:cNvPr>
          <p:cNvPicPr>
            <a:picLocks noChangeAspect="1"/>
          </p:cNvPicPr>
          <p:nvPr/>
        </p:nvPicPr>
        <p:blipFill rotWithShape="1">
          <a:blip r:embed="rId3">
            <a:extLst>
              <a:ext uri="{28A0092B-C50C-407E-A947-70E740481C1C}">
                <a14:useLocalDpi xmlns:a14="http://schemas.microsoft.com/office/drawing/2010/main" val="0"/>
              </a:ext>
            </a:extLst>
          </a:blip>
          <a:srcRect t="40213" b="36831"/>
          <a:stretch/>
        </p:blipFill>
        <p:spPr>
          <a:xfrm>
            <a:off x="-1" y="3222523"/>
            <a:ext cx="7968801" cy="1829393"/>
          </a:xfrm>
          <a:prstGeom prst="rect">
            <a:avLst/>
          </a:prstGeom>
        </p:spPr>
      </p:pic>
      <p:pic>
        <p:nvPicPr>
          <p:cNvPr id="3" name="图片 2">
            <a:extLst>
              <a:ext uri="{FF2B5EF4-FFF2-40B4-BE49-F238E27FC236}">
                <a16:creationId xmlns:a16="http://schemas.microsoft.com/office/drawing/2014/main" id="{8440FB80-D387-BE42-81C2-E0FF6DF08D99}"/>
              </a:ext>
            </a:extLst>
          </p:cNvPr>
          <p:cNvPicPr>
            <a:picLocks noChangeAspect="1"/>
          </p:cNvPicPr>
          <p:nvPr/>
        </p:nvPicPr>
        <p:blipFill rotWithShape="1">
          <a:blip r:embed="rId4">
            <a:extLst>
              <a:ext uri="{28A0092B-C50C-407E-A947-70E740481C1C}">
                <a14:useLocalDpi xmlns:a14="http://schemas.microsoft.com/office/drawing/2010/main" val="0"/>
              </a:ext>
            </a:extLst>
          </a:blip>
          <a:srcRect l="3487" t="15473" r="15098" b="37119"/>
          <a:stretch/>
        </p:blipFill>
        <p:spPr>
          <a:xfrm>
            <a:off x="-1" y="203508"/>
            <a:ext cx="4936048" cy="2874204"/>
          </a:xfrm>
          <a:prstGeom prst="rect">
            <a:avLst/>
          </a:prstGeom>
        </p:spPr>
      </p:pic>
      <p:sp>
        <p:nvSpPr>
          <p:cNvPr id="5" name="Rectangle 4">
            <a:extLst>
              <a:ext uri="{FF2B5EF4-FFF2-40B4-BE49-F238E27FC236}">
                <a16:creationId xmlns:a16="http://schemas.microsoft.com/office/drawing/2014/main" id="{8B30D239-805B-4E60-A111-2E8AE7E72DF4}"/>
              </a:ext>
            </a:extLst>
          </p:cNvPr>
          <p:cNvSpPr/>
          <p:nvPr/>
        </p:nvSpPr>
        <p:spPr>
          <a:xfrm>
            <a:off x="141831" y="5700385"/>
            <a:ext cx="7826970" cy="954107"/>
          </a:xfrm>
          <a:prstGeom prst="rect">
            <a:avLst/>
          </a:prstGeom>
        </p:spPr>
        <p:txBody>
          <a:bodyPr wrap="square" lIns="91440" tIns="45720" rIns="91440" bIns="45720" anchor="t">
            <a:spAutoFit/>
          </a:bodyPr>
          <a:lstStyle/>
          <a:p>
            <a:r>
              <a:rPr lang="en-US" sz="1400" b="1" dirty="0">
                <a:solidFill>
                  <a:srgbClr val="0C0C0C"/>
                </a:solidFill>
              </a:rPr>
              <a:t>Fig. 13.15</a:t>
            </a:r>
            <a:r>
              <a:rPr lang="en-US" sz="1400" dirty="0">
                <a:solidFill>
                  <a:srgbClr val="0C0C0C"/>
                </a:solidFill>
              </a:rPr>
              <a:t>. </a:t>
            </a:r>
            <a:r>
              <a:rPr lang="en-US" sz="1400" dirty="0">
                <a:solidFill>
                  <a:srgbClr val="0C0C0C"/>
                </a:solidFill>
                <a:ea typeface="+mn-lt"/>
                <a:cs typeface="+mn-lt"/>
              </a:rPr>
              <a:t>CMIP6 ensemble, annual-mean </a:t>
            </a:r>
            <a:r>
              <a:rPr lang="en-US" sz="1400" dirty="0">
                <a:solidFill>
                  <a:srgbClr val="0C0C0C"/>
                </a:solidFill>
              </a:rPr>
              <a:t>atmospheric circulation change (color shading) at year 7</a:t>
            </a:r>
            <a:r>
              <a:rPr lang="en-US" altLang="zh-CN" sz="1400" dirty="0">
                <a:solidFill>
                  <a:srgbClr val="0C0C0C"/>
                </a:solidFill>
                <a:ea typeface="宋体"/>
              </a:rPr>
              <a:t>0 </a:t>
            </a:r>
            <a:r>
              <a:rPr lang="en-US" sz="1400" dirty="0">
                <a:solidFill>
                  <a:srgbClr val="0C0C0C"/>
                </a:solidFill>
              </a:rPr>
              <a:t> in the 1%CO2 run, along with the pre-industrial </a:t>
            </a:r>
            <a:r>
              <a:rPr lang="en-US" sz="1400" dirty="0">
                <a:solidFill>
                  <a:srgbClr val="C00000"/>
                </a:solidFill>
              </a:rPr>
              <a:t>climatology (line contours</a:t>
            </a:r>
            <a:r>
              <a:rPr lang="en-US" sz="1400" dirty="0">
                <a:solidFill>
                  <a:srgbClr val="0C0C0C"/>
                </a:solidFill>
              </a:rPr>
              <a:t>, negative dashed). (a) Zonal-integrated </a:t>
            </a:r>
            <a:r>
              <a:rPr lang="en-US" sz="1400" dirty="0" err="1">
                <a:solidFill>
                  <a:srgbClr val="0C0C0C"/>
                </a:solidFill>
              </a:rPr>
              <a:t>streamfunction</a:t>
            </a:r>
            <a:r>
              <a:rPr lang="en-US" sz="1400" dirty="0">
                <a:solidFill>
                  <a:srgbClr val="0C0C0C"/>
                </a:solidFill>
              </a:rPr>
              <a:t> (</a:t>
            </a:r>
            <a:r>
              <a:rPr lang="en-US" sz="1400" dirty="0">
                <a:ea typeface="+mn-lt"/>
                <a:cs typeface="+mn-lt"/>
              </a:rPr>
              <a:t>10</a:t>
            </a:r>
            <a:r>
              <a:rPr lang="en-US" sz="1400" baseline="30000" dirty="0">
                <a:ea typeface="+mn-lt"/>
                <a:cs typeface="+mn-lt"/>
              </a:rPr>
              <a:t>9</a:t>
            </a:r>
            <a:r>
              <a:rPr lang="en-US" sz="1400" dirty="0">
                <a:ea typeface="+mn-lt"/>
                <a:cs typeface="+mn-lt"/>
              </a:rPr>
              <a:t> kg/s</a:t>
            </a:r>
            <a:r>
              <a:rPr lang="en-US" sz="1400" dirty="0">
                <a:solidFill>
                  <a:srgbClr val="0C0C0C"/>
                </a:solidFill>
              </a:rPr>
              <a:t>) and (b) velocity potential at 250 </a:t>
            </a:r>
            <a:r>
              <a:rPr lang="en-US" sz="1400" dirty="0" err="1">
                <a:solidFill>
                  <a:srgbClr val="0C0C0C"/>
                </a:solidFill>
              </a:rPr>
              <a:t>hPa</a:t>
            </a:r>
            <a:r>
              <a:rPr lang="en-US" sz="1400" dirty="0">
                <a:solidFill>
                  <a:srgbClr val="0C0C0C"/>
                </a:solidFill>
              </a:rPr>
              <a:t> with the divergent wind change (vectors). </a:t>
            </a:r>
            <a:endParaRPr lang="en-US" sz="1400" dirty="0">
              <a:solidFill>
                <a:srgbClr val="0C0C0C"/>
              </a:solidFill>
              <a:cs typeface="Calibri"/>
            </a:endParaRPr>
          </a:p>
        </p:txBody>
      </p:sp>
      <p:sp>
        <p:nvSpPr>
          <p:cNvPr id="8" name="TextBox 7">
            <a:extLst>
              <a:ext uri="{FF2B5EF4-FFF2-40B4-BE49-F238E27FC236}">
                <a16:creationId xmlns:a16="http://schemas.microsoft.com/office/drawing/2014/main" id="{21A372CB-46A8-D50F-E626-2BBD5C45ABFF}"/>
              </a:ext>
            </a:extLst>
          </p:cNvPr>
          <p:cNvSpPr txBox="1"/>
          <p:nvPr/>
        </p:nvSpPr>
        <p:spPr>
          <a:xfrm>
            <a:off x="4892431" y="451958"/>
            <a:ext cx="4181230" cy="2062103"/>
          </a:xfrm>
          <a:prstGeom prst="rect">
            <a:avLst/>
          </a:prstGeom>
          <a:noFill/>
        </p:spPr>
        <p:txBody>
          <a:bodyPr wrap="square" rtlCol="0">
            <a:spAutoFit/>
          </a:bodyPr>
          <a:lstStyle/>
          <a:p>
            <a:pPr lvl="0">
              <a:spcAft>
                <a:spcPts val="1200"/>
              </a:spcAft>
            </a:pPr>
            <a:r>
              <a:rPr kumimoji="0" lang="en-US" sz="1800" b="0" i="0" u="none" strike="noStrike" kern="1200" cap="none" spc="0" normalizeH="0" baseline="0" noProof="0" dirty="0">
                <a:ln>
                  <a:noFill/>
                </a:ln>
                <a:solidFill>
                  <a:prstClr val="black"/>
                </a:solidFill>
                <a:effectLst/>
                <a:uLnTx/>
                <a:uFillTx/>
                <a:latin typeface="Calibri"/>
                <a:ea typeface="+mn-ea"/>
                <a:cs typeface="+mn-cs"/>
              </a:rPr>
              <a:t>CMIP6 ensemble-mean </a:t>
            </a:r>
            <a:r>
              <a:rPr kumimoji="0" lang="en-US" sz="1800" b="1" i="0" u="none" strike="noStrike" kern="1200" cap="none" spc="0" normalizeH="0" baseline="0" noProof="0" dirty="0">
                <a:ln>
                  <a:noFill/>
                </a:ln>
                <a:solidFill>
                  <a:srgbClr val="FF0000"/>
                </a:solidFill>
                <a:effectLst/>
                <a:uLnTx/>
                <a:uFillTx/>
                <a:latin typeface="Calibri"/>
                <a:ea typeface="+mn-ea"/>
                <a:cs typeface="+mn-cs"/>
              </a:rPr>
              <a:t>Hadley circulation</a:t>
            </a:r>
            <a:r>
              <a:rPr lang="en-US" dirty="0">
                <a:solidFill>
                  <a:prstClr val="black"/>
                </a:solidFill>
              </a:rPr>
              <a:t>: Climatology (contours) &amp; change (shading) </a:t>
            </a:r>
            <a:r>
              <a:rPr lang="en-US" dirty="0">
                <a:solidFill>
                  <a:srgbClr val="0C0C0C"/>
                </a:solidFill>
              </a:rPr>
              <a:t>1%CO2 run</a:t>
            </a:r>
            <a:r>
              <a:rPr lang="en-US" dirty="0">
                <a:solidFill>
                  <a:prstClr val="black"/>
                </a:solidFill>
              </a:rPr>
              <a:t>. </a:t>
            </a:r>
          </a:p>
          <a:p>
            <a:pPr marL="285750" lvl="0" indent="-285750">
              <a:spcAft>
                <a:spcPts val="1200"/>
              </a:spcAft>
              <a:buFont typeface="Arial" panose="020B0604020202020204" pitchFamily="34" charset="0"/>
              <a:buChar char="•"/>
            </a:pPr>
            <a:r>
              <a:rPr kumimoji="0" lang="en-US" sz="1800" b="0" i="0" u="none" strike="noStrike" kern="1200" cap="none" spc="0" normalizeH="0" baseline="0" noProof="0" dirty="0">
                <a:ln>
                  <a:noFill/>
                </a:ln>
                <a:solidFill>
                  <a:prstClr val="black"/>
                </a:solidFill>
                <a:effectLst/>
                <a:uLnTx/>
                <a:uFillTx/>
                <a:latin typeface="Calibri"/>
                <a:ea typeface="+mn-ea"/>
                <a:cs typeface="+mn-cs"/>
              </a:rPr>
              <a:t>Slowdown of the northern cell.</a:t>
            </a:r>
          </a:p>
          <a:p>
            <a:pPr marL="285750" lvl="0" indent="-285750">
              <a:spcAft>
                <a:spcPts val="1200"/>
              </a:spcAft>
              <a:buFont typeface="Arial" panose="020B0604020202020204" pitchFamily="34" charset="0"/>
              <a:buChar char="•"/>
            </a:pPr>
            <a:r>
              <a:rPr lang="en-US" dirty="0">
                <a:solidFill>
                  <a:prstClr val="black"/>
                </a:solidFill>
                <a:latin typeface="Calibri"/>
              </a:rPr>
              <a:t>Poleward expansion in both  hemispheres.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01145D70-340B-26C1-4A90-82B38F469B65}"/>
              </a:ext>
            </a:extLst>
          </p:cNvPr>
          <p:cNvSpPr txBox="1"/>
          <p:nvPr/>
        </p:nvSpPr>
        <p:spPr>
          <a:xfrm>
            <a:off x="2304680" y="5051916"/>
            <a:ext cx="4066122" cy="338554"/>
          </a:xfrm>
          <a:prstGeom prst="rect">
            <a:avLst/>
          </a:prstGeom>
          <a:noFill/>
        </p:spPr>
        <p:txBody>
          <a:bodyPr wrap="square">
            <a:spAutoFit/>
          </a:bodyPr>
          <a:lstStyle/>
          <a:p>
            <a:r>
              <a:rPr lang="en-US" sz="1600" dirty="0">
                <a:solidFill>
                  <a:srgbClr val="0C0C0C"/>
                </a:solidFill>
              </a:rPr>
              <a:t>250 </a:t>
            </a:r>
            <a:r>
              <a:rPr lang="en-US" sz="1600" dirty="0" err="1">
                <a:solidFill>
                  <a:srgbClr val="0C0C0C"/>
                </a:solidFill>
              </a:rPr>
              <a:t>hPa</a:t>
            </a:r>
            <a:r>
              <a:rPr lang="en-US" sz="1600" dirty="0">
                <a:solidFill>
                  <a:srgbClr val="0C0C0C"/>
                </a:solidFill>
              </a:rPr>
              <a:t> velocity potential: </a:t>
            </a:r>
            <a:r>
              <a:rPr lang="en-US" sz="1600" dirty="0">
                <a:solidFill>
                  <a:srgbClr val="C00000"/>
                </a:solidFill>
              </a:rPr>
              <a:t>change</a:t>
            </a:r>
            <a:r>
              <a:rPr lang="en-US" sz="1600" dirty="0">
                <a:solidFill>
                  <a:srgbClr val="0C0C0C"/>
                </a:solidFill>
              </a:rPr>
              <a:t> &amp; mean </a:t>
            </a:r>
            <a:endParaRPr lang="en-US" sz="1600" dirty="0"/>
          </a:p>
        </p:txBody>
      </p:sp>
    </p:spTree>
    <p:extLst>
      <p:ext uri="{BB962C8B-B14F-4D97-AF65-F5344CB8AC3E}">
        <p14:creationId xmlns:p14="http://schemas.microsoft.com/office/powerpoint/2010/main" val="1344176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4" name="Text Box 4"/>
          <p:cNvSpPr txBox="1">
            <a:spLocks noChangeArrowheads="1"/>
          </p:cNvSpPr>
          <p:nvPr/>
        </p:nvSpPr>
        <p:spPr bwMode="auto">
          <a:xfrm>
            <a:off x="1130401" y="587939"/>
            <a:ext cx="7894638" cy="1527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altLang="zh-CN" sz="2500" b="1" dirty="0">
                <a:solidFill>
                  <a:srgbClr val="0070C0"/>
                </a:solidFill>
                <a:latin typeface="Calibri" pitchFamily="34" charset="0"/>
                <a:ea typeface="楷体_GB2312"/>
                <a:cs typeface="楷体_GB2312"/>
              </a:rPr>
              <a:t>Precipitation change is to first order spatially variable.</a:t>
            </a:r>
          </a:p>
          <a:p>
            <a:pPr marL="342900" lvl="0" indent="-342900" eaLnBrk="1" hangingPunct="1">
              <a:lnSpc>
                <a:spcPct val="150000"/>
              </a:lnSpc>
              <a:buFont typeface="Arial" pitchFamily="34" charset="0"/>
              <a:buChar char="•"/>
            </a:pPr>
            <a:r>
              <a:rPr lang="en-US" sz="2400" dirty="0">
                <a:solidFill>
                  <a:prstClr val="black"/>
                </a:solidFill>
                <a:latin typeface="Calibri"/>
                <a:ea typeface="+mn-ea"/>
              </a:rPr>
              <a:t>What determines patterns of rainfall change?</a:t>
            </a:r>
          </a:p>
          <a:p>
            <a:pPr marL="342900" lvl="0" indent="-342900" eaLnBrk="1" hangingPunct="1">
              <a:lnSpc>
                <a:spcPct val="150000"/>
              </a:lnSpc>
              <a:buFont typeface="Arial" pitchFamily="34" charset="0"/>
              <a:buChar char="•"/>
            </a:pPr>
            <a:r>
              <a:rPr lang="en-US" sz="2400" dirty="0">
                <a:solidFill>
                  <a:prstClr val="black"/>
                </a:solidFill>
                <a:latin typeface="Calibri"/>
                <a:ea typeface="+mn-ea"/>
              </a:rPr>
              <a:t>Can we predict the pattern?</a:t>
            </a:r>
          </a:p>
        </p:txBody>
      </p:sp>
      <p:grpSp>
        <p:nvGrpSpPr>
          <p:cNvPr id="6" name="Group 5"/>
          <p:cNvGrpSpPr/>
          <p:nvPr/>
        </p:nvGrpSpPr>
        <p:grpSpPr>
          <a:xfrm>
            <a:off x="582869" y="2783336"/>
            <a:ext cx="3989131" cy="2456893"/>
            <a:chOff x="1447801" y="0"/>
            <a:chExt cx="3824311" cy="2219227"/>
          </a:xfrm>
        </p:grpSpPr>
        <p:pic>
          <p:nvPicPr>
            <p:cNvPr id="7"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447801" y="0"/>
              <a:ext cx="3824311" cy="2016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5"/>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711536" y="2016856"/>
              <a:ext cx="3453799" cy="2023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 name="Group 8"/>
          <p:cNvGrpSpPr/>
          <p:nvPr/>
        </p:nvGrpSpPr>
        <p:grpSpPr>
          <a:xfrm>
            <a:off x="4686046" y="2823797"/>
            <a:ext cx="4012123" cy="2416432"/>
            <a:chOff x="1449547" y="3456430"/>
            <a:chExt cx="3846353" cy="2182680"/>
          </a:xfrm>
        </p:grpSpPr>
        <p:pic>
          <p:nvPicPr>
            <p:cNvPr id="10" name="Picture 3"/>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449547" y="3456430"/>
              <a:ext cx="3846353" cy="19893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6"/>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828800" y="5445733"/>
              <a:ext cx="3422317" cy="193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2" name="Rectangle 11"/>
          <p:cNvSpPr/>
          <p:nvPr/>
        </p:nvSpPr>
        <p:spPr>
          <a:xfrm>
            <a:off x="640019" y="2453007"/>
            <a:ext cx="8154311" cy="369332"/>
          </a:xfrm>
          <a:prstGeom prst="rect">
            <a:avLst/>
          </a:prstGeom>
        </p:spPr>
        <p:txBody>
          <a:bodyPr wrap="square">
            <a:spAutoFit/>
          </a:bodyPr>
          <a:lstStyle/>
          <a:p>
            <a:pPr algn="ctr"/>
            <a:r>
              <a:rPr lang="en-US" dirty="0">
                <a:solidFill>
                  <a:prstClr val="black"/>
                </a:solidFill>
              </a:rPr>
              <a:t>Climate change (1986−2005 to 2081−2100), Business as usual (RCP8.5); IPCC AR5</a:t>
            </a:r>
          </a:p>
        </p:txBody>
      </p:sp>
      <p:sp>
        <p:nvSpPr>
          <p:cNvPr id="13" name="Rectangle 12"/>
          <p:cNvSpPr/>
          <p:nvPr/>
        </p:nvSpPr>
        <p:spPr>
          <a:xfrm>
            <a:off x="1817987" y="5240229"/>
            <a:ext cx="1300549" cy="338554"/>
          </a:xfrm>
          <a:prstGeom prst="rect">
            <a:avLst/>
          </a:prstGeom>
        </p:spPr>
        <p:txBody>
          <a:bodyPr wrap="none">
            <a:spAutoFit/>
          </a:bodyPr>
          <a:lstStyle/>
          <a:p>
            <a:r>
              <a:rPr lang="en-US" sz="1600" dirty="0">
                <a:solidFill>
                  <a:prstClr val="black"/>
                </a:solidFill>
              </a:rPr>
              <a:t>Temperature </a:t>
            </a:r>
          </a:p>
        </p:txBody>
      </p:sp>
      <p:sp>
        <p:nvSpPr>
          <p:cNvPr id="14" name="Rectangle 13"/>
          <p:cNvSpPr/>
          <p:nvPr/>
        </p:nvSpPr>
        <p:spPr>
          <a:xfrm>
            <a:off x="5988583" y="5211654"/>
            <a:ext cx="1245149" cy="338554"/>
          </a:xfrm>
          <a:prstGeom prst="rect">
            <a:avLst/>
          </a:prstGeom>
        </p:spPr>
        <p:txBody>
          <a:bodyPr wrap="none">
            <a:spAutoFit/>
          </a:bodyPr>
          <a:lstStyle/>
          <a:p>
            <a:r>
              <a:rPr lang="en-US" sz="1600" dirty="0">
                <a:solidFill>
                  <a:prstClr val="black"/>
                </a:solidFill>
              </a:rPr>
              <a:t>precipitation</a:t>
            </a:r>
          </a:p>
        </p:txBody>
      </p:sp>
      <p:sp>
        <p:nvSpPr>
          <p:cNvPr id="3" name="Rectangle 2">
            <a:extLst>
              <a:ext uri="{FF2B5EF4-FFF2-40B4-BE49-F238E27FC236}">
                <a16:creationId xmlns:a16="http://schemas.microsoft.com/office/drawing/2014/main" id="{4715A80C-0E5F-4109-B93B-A0F3F0391640}"/>
              </a:ext>
            </a:extLst>
          </p:cNvPr>
          <p:cNvSpPr/>
          <p:nvPr/>
        </p:nvSpPr>
        <p:spPr>
          <a:xfrm>
            <a:off x="774658" y="1398"/>
            <a:ext cx="8250381" cy="515526"/>
          </a:xfrm>
          <a:prstGeom prst="rect">
            <a:avLst/>
          </a:prstGeom>
        </p:spPr>
        <p:txBody>
          <a:bodyPr wrap="square">
            <a:spAutoFit/>
          </a:bodyPr>
          <a:lstStyle/>
          <a:p>
            <a:pPr>
              <a:lnSpc>
                <a:spcPct val="150000"/>
              </a:lnSpc>
            </a:pPr>
            <a:r>
              <a:rPr lang="en-US" sz="2000" b="1" dirty="0">
                <a:solidFill>
                  <a:prstClr val="black"/>
                </a:solidFill>
                <a:latin typeface="Segoe Print" panose="02000600000000000000" pitchFamily="2" charset="0"/>
              </a:rPr>
              <a:t>How do </a:t>
            </a:r>
            <a:r>
              <a:rPr lang="en-US" sz="2000" b="1" dirty="0">
                <a:solidFill>
                  <a:srgbClr val="C00000"/>
                </a:solidFill>
                <a:latin typeface="Segoe Print" panose="02000600000000000000" pitchFamily="2" charset="0"/>
              </a:rPr>
              <a:t>temp</a:t>
            </a:r>
            <a:r>
              <a:rPr lang="en-US" sz="2000" b="1" dirty="0">
                <a:solidFill>
                  <a:prstClr val="black"/>
                </a:solidFill>
                <a:latin typeface="Segoe Print" panose="02000600000000000000" pitchFamily="2" charset="0"/>
              </a:rPr>
              <a:t> and </a:t>
            </a:r>
            <a:r>
              <a:rPr lang="en-US" sz="2000" b="1" dirty="0" err="1">
                <a:solidFill>
                  <a:srgbClr val="0070C0"/>
                </a:solidFill>
                <a:latin typeface="Segoe Print" panose="02000600000000000000" pitchFamily="2" charset="0"/>
              </a:rPr>
              <a:t>precip</a:t>
            </a:r>
            <a:r>
              <a:rPr lang="en-US" sz="2000" b="1" dirty="0">
                <a:solidFill>
                  <a:prstClr val="black"/>
                </a:solidFill>
                <a:latin typeface="Segoe Print" panose="02000600000000000000" pitchFamily="2" charset="0"/>
              </a:rPr>
              <a:t> changes differ in spatial pattern?</a:t>
            </a:r>
          </a:p>
        </p:txBody>
      </p:sp>
      <p:sp>
        <p:nvSpPr>
          <p:cNvPr id="4" name="TextBox 3">
            <a:extLst>
              <a:ext uri="{FF2B5EF4-FFF2-40B4-BE49-F238E27FC236}">
                <a16:creationId xmlns:a16="http://schemas.microsoft.com/office/drawing/2014/main" id="{7607D4DB-1328-445A-BEEC-117B8C81EB53}"/>
              </a:ext>
            </a:extLst>
          </p:cNvPr>
          <p:cNvSpPr txBox="1"/>
          <p:nvPr/>
        </p:nvSpPr>
        <p:spPr>
          <a:xfrm>
            <a:off x="303098" y="5578783"/>
            <a:ext cx="3989131" cy="923330"/>
          </a:xfrm>
          <a:prstGeom prst="rect">
            <a:avLst/>
          </a:prstGeom>
          <a:noFill/>
          <a:ln>
            <a:solidFill>
              <a:schemeClr val="accent6">
                <a:lumMod val="75000"/>
              </a:schemeClr>
            </a:solidFill>
          </a:ln>
        </p:spPr>
        <p:txBody>
          <a:bodyPr wrap="square" rtlCol="0">
            <a:spAutoFit/>
          </a:bodyPr>
          <a:lstStyle/>
          <a:p>
            <a:pPr marL="285750" indent="-285750">
              <a:buFont typeface="Arial" panose="020B0604020202020204" pitchFamily="34" charset="0"/>
              <a:buChar char="•"/>
            </a:pPr>
            <a:r>
              <a:rPr lang="en-US" dirty="0"/>
              <a:t>Larger on land than ocean;</a:t>
            </a:r>
          </a:p>
          <a:p>
            <a:pPr marL="285750" indent="-285750">
              <a:buFont typeface="Arial" panose="020B0604020202020204" pitchFamily="34" charset="0"/>
              <a:buChar char="•"/>
            </a:pPr>
            <a:r>
              <a:rPr lang="en-US" dirty="0"/>
              <a:t>Arctic amplification</a:t>
            </a:r>
          </a:p>
          <a:p>
            <a:pPr marL="285750" indent="-285750">
              <a:buFont typeface="Arial" panose="020B0604020202020204" pitchFamily="34" charset="0"/>
              <a:buChar char="•"/>
            </a:pPr>
            <a:r>
              <a:rPr lang="en-US" dirty="0"/>
              <a:t>Warming hole in subpolar N Atlantic</a:t>
            </a:r>
          </a:p>
        </p:txBody>
      </p:sp>
      <p:sp>
        <p:nvSpPr>
          <p:cNvPr id="15" name="TextBox 14">
            <a:extLst>
              <a:ext uri="{FF2B5EF4-FFF2-40B4-BE49-F238E27FC236}">
                <a16:creationId xmlns:a16="http://schemas.microsoft.com/office/drawing/2014/main" id="{3AA9A0CB-FCE6-4682-968F-CD2B79A975CF}"/>
              </a:ext>
            </a:extLst>
          </p:cNvPr>
          <p:cNvSpPr txBox="1"/>
          <p:nvPr/>
        </p:nvSpPr>
        <p:spPr>
          <a:xfrm>
            <a:off x="4851773" y="5578783"/>
            <a:ext cx="3676457" cy="923330"/>
          </a:xfrm>
          <a:prstGeom prst="rect">
            <a:avLst/>
          </a:prstGeom>
          <a:noFill/>
          <a:ln>
            <a:solidFill>
              <a:srgbClr val="00B0F0"/>
            </a:solidFill>
          </a:ln>
        </p:spPr>
        <p:txBody>
          <a:bodyPr wrap="square" rtlCol="0">
            <a:spAutoFit/>
          </a:bodyPr>
          <a:lstStyle/>
          <a:p>
            <a:pPr marL="285750" indent="-285750">
              <a:buFont typeface="Arial" panose="020B0604020202020204" pitchFamily="34" charset="0"/>
              <a:buChar char="•"/>
            </a:pPr>
            <a:r>
              <a:rPr lang="en-US"/>
              <a:t>Increase in midlat-polar regions</a:t>
            </a:r>
          </a:p>
          <a:p>
            <a:pPr marL="285750" indent="-285750">
              <a:buFont typeface="Arial" panose="020B0604020202020204" pitchFamily="34" charset="0"/>
              <a:buChar char="•"/>
            </a:pPr>
            <a:r>
              <a:rPr lang="en-US"/>
              <a:t>Drying in subtropics</a:t>
            </a:r>
          </a:p>
          <a:p>
            <a:pPr marL="285750" indent="-285750">
              <a:buFont typeface="Arial" panose="020B0604020202020204" pitchFamily="34" charset="0"/>
              <a:buChar char="•"/>
            </a:pPr>
            <a:r>
              <a:rPr lang="en-US"/>
              <a:t>Increase in eq Pacific</a:t>
            </a:r>
            <a:endParaRPr lang="en-US" dirty="0"/>
          </a:p>
        </p:txBody>
      </p:sp>
      <p:sp>
        <p:nvSpPr>
          <p:cNvPr id="18" name="TextBox 17">
            <a:extLst>
              <a:ext uri="{FF2B5EF4-FFF2-40B4-BE49-F238E27FC236}">
                <a16:creationId xmlns:a16="http://schemas.microsoft.com/office/drawing/2014/main" id="{05FCE8C4-3F11-574B-00BE-41645D98BDA3}"/>
              </a:ext>
            </a:extLst>
          </p:cNvPr>
          <p:cNvSpPr txBox="1"/>
          <p:nvPr/>
        </p:nvSpPr>
        <p:spPr>
          <a:xfrm>
            <a:off x="8281901" y="6530688"/>
            <a:ext cx="832536" cy="307777"/>
          </a:xfrm>
          <a:prstGeom prst="rect">
            <a:avLst/>
          </a:prstGeom>
          <a:noFill/>
        </p:spPr>
        <p:txBody>
          <a:bodyPr wrap="square">
            <a:spAutoFit/>
          </a:bodyPr>
          <a:lstStyle/>
          <a:p>
            <a:r>
              <a:rPr kumimoji="0" lang="en-US" altLang="zh-CN" sz="14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Fig. 14.1</a:t>
            </a:r>
            <a:endParaRPr lang="en-US" dirty="0"/>
          </a:p>
        </p:txBody>
      </p:sp>
    </p:spTree>
    <p:custDataLst>
      <p:tags r:id="rId1"/>
    </p:custDataLst>
    <p:extLst>
      <p:ext uri="{BB962C8B-B14F-4D97-AF65-F5344CB8AC3E}">
        <p14:creationId xmlns:p14="http://schemas.microsoft.com/office/powerpoint/2010/main" val="2114526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77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4" grpId="0"/>
      <p:bldP spid="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304800" y="188640"/>
            <a:ext cx="838200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effectLst/>
                <a:uLnTx/>
                <a:uFillTx/>
                <a:latin typeface="Calibri"/>
                <a:ea typeface="宋体" panose="02010600030101010101" pitchFamily="2" charset="-122"/>
                <a:cs typeface="+mn-cs"/>
              </a:rPr>
              <a:t>Decomposition of rainfall change</a:t>
            </a:r>
            <a:endParaRPr kumimoji="0" lang="en-US" altLang="zh-CN" sz="1800" b="1" i="0" u="none" strike="noStrike" kern="1200" cap="none" spc="0" normalizeH="0" baseline="0" noProof="0" dirty="0">
              <a:ln>
                <a:noFill/>
              </a:ln>
              <a:effectLst/>
              <a:uLnTx/>
              <a:uFillTx/>
              <a:latin typeface="Calibri"/>
              <a:ea typeface="宋体" panose="02010600030101010101" pitchFamily="2" charset="-122"/>
              <a:cs typeface="+mn-cs"/>
            </a:endParaRPr>
          </a:p>
        </p:txBody>
      </p:sp>
      <p:cxnSp>
        <p:nvCxnSpPr>
          <p:cNvPr id="12" name="直接连接符 11"/>
          <p:cNvCxnSpPr/>
          <p:nvPr/>
        </p:nvCxnSpPr>
        <p:spPr>
          <a:xfrm>
            <a:off x="251520" y="914400"/>
            <a:ext cx="86400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590326" y="1023548"/>
            <a:ext cx="1301194"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effectLst/>
                <a:uLnTx/>
                <a:uFillTx/>
                <a:latin typeface="Calibri"/>
                <a:ea typeface="+mn-ea"/>
                <a:cs typeface="+mn-cs"/>
              </a:rPr>
              <a:t>Yr</a:t>
            </a:r>
            <a:r>
              <a:rPr kumimoji="0" lang="en-US" sz="1800" b="0" i="0" u="none" strike="noStrike" kern="1200" cap="none" spc="0" normalizeH="0" baseline="0" noProof="0" dirty="0">
                <a:ln>
                  <a:noFill/>
                </a:ln>
                <a:effectLst/>
                <a:uLnTx/>
                <a:uFillTx/>
                <a:latin typeface="Calibri"/>
                <a:ea typeface="+mn-ea"/>
                <a:cs typeface="+mn-cs"/>
              </a:rPr>
              <a:t> 101-150</a:t>
            </a:r>
          </a:p>
        </p:txBody>
      </p:sp>
      <p:cxnSp>
        <p:nvCxnSpPr>
          <p:cNvPr id="16" name="Straight Arrow Connector 15"/>
          <p:cNvCxnSpPr/>
          <p:nvPr/>
        </p:nvCxnSpPr>
        <p:spPr>
          <a:xfrm flipH="1">
            <a:off x="2667000" y="2819400"/>
            <a:ext cx="3925030" cy="68580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 name="TextBox 4"/>
              <p:cNvSpPr txBox="1"/>
              <p:nvPr/>
            </p:nvSpPr>
            <p:spPr>
              <a:xfrm>
                <a:off x="6066917" y="2027585"/>
                <a:ext cx="2559498" cy="1142108"/>
              </a:xfrm>
              <a:prstGeom prst="rect">
                <a:avLst/>
              </a:prstGeom>
              <a:noFill/>
            </p:spPr>
            <p:txBody>
              <a:bodyPr wrap="square" rtlCol="0">
                <a:spAutoFit/>
              </a:bodyPr>
              <a:lstStyle/>
              <a:p>
                <a:pPr lvl="0">
                  <a:lnSpc>
                    <a:spcPct val="150000"/>
                  </a:lnSpc>
                  <a:defRPr/>
                </a:pPr>
                <a14:m>
                  <m:oMathPara xmlns:m="http://schemas.openxmlformats.org/officeDocument/2006/math">
                    <m:oMathParaPr>
                      <m:jc m:val="centerGroup"/>
                    </m:oMathParaPr>
                    <m:oMath xmlns:m="http://schemas.openxmlformats.org/officeDocument/2006/math">
                      <m:r>
                        <a:rPr lang="en-US" sz="2400" i="1" smtClean="0">
                          <a:solidFill>
                            <a:schemeClr val="bg1">
                              <a:lumMod val="75000"/>
                            </a:schemeClr>
                          </a:solidFill>
                          <a:latin typeface="Cambria Math"/>
                          <a:ea typeface="Cambria Math"/>
                        </a:rPr>
                        <m:t>∆</m:t>
                      </m:r>
                      <m:r>
                        <a:rPr lang="en-US" sz="2400" b="0" i="1" smtClean="0">
                          <a:solidFill>
                            <a:schemeClr val="bg1">
                              <a:lumMod val="75000"/>
                            </a:schemeClr>
                          </a:solidFill>
                          <a:latin typeface="Cambria Math" panose="02040503050406030204" pitchFamily="18" charset="0"/>
                          <a:ea typeface="Cambria Math"/>
                        </a:rPr>
                        <m:t>𝐸</m:t>
                      </m:r>
                      <m:r>
                        <a:rPr lang="en-US" sz="2400" b="0" i="1" smtClean="0">
                          <a:latin typeface="Cambria Math" panose="02040503050406030204" pitchFamily="18" charset="0"/>
                          <a:ea typeface="Cambria Math"/>
                        </a:rPr>
                        <m:t>−</m:t>
                      </m:r>
                      <m:r>
                        <a:rPr lang="en-US" sz="2400" i="1" smtClean="0">
                          <a:latin typeface="Cambria Math"/>
                          <a:ea typeface="Cambria Math"/>
                        </a:rPr>
                        <m:t>∆</m:t>
                      </m:r>
                      <m:r>
                        <a:rPr lang="en-US" sz="2400" i="1" smtClean="0">
                          <a:latin typeface="Cambria Math"/>
                          <a:ea typeface="Cambria Math"/>
                        </a:rPr>
                        <m:t>𝑃</m:t>
                      </m:r>
                      <m:r>
                        <a:rPr lang="en-US" sz="2400" i="1" smtClean="0">
                          <a:latin typeface="Cambria Math"/>
                          <a:ea typeface="Cambria Math"/>
                        </a:rPr>
                        <m:t>≈∆</m:t>
                      </m:r>
                      <m:d>
                        <m:dPr>
                          <m:ctrlPr>
                            <a:rPr lang="en-US" sz="2400" i="1" smtClean="0">
                              <a:latin typeface="Cambria Math" panose="02040503050406030204" pitchFamily="18" charset="0"/>
                              <a:ea typeface="Cambria Math"/>
                            </a:rPr>
                          </m:ctrlPr>
                        </m:dPr>
                        <m:e>
                          <m:r>
                            <a:rPr lang="en-US" sz="2400" i="1" smtClean="0">
                              <a:latin typeface="Cambria Math" panose="02040503050406030204" pitchFamily="18" charset="0"/>
                              <a:ea typeface="Cambria Math" panose="02040503050406030204" pitchFamily="18" charset="0"/>
                            </a:rPr>
                            <m:t>𝜔</m:t>
                          </m:r>
                          <m:r>
                            <a:rPr lang="en-US" sz="2400" b="0" i="1" smtClean="0">
                              <a:latin typeface="Cambria Math" panose="02040503050406030204" pitchFamily="18" charset="0"/>
                              <a:ea typeface="Cambria Math" panose="02040503050406030204" pitchFamily="18" charset="0"/>
                            </a:rPr>
                            <m:t>𝑞</m:t>
                          </m:r>
                        </m:e>
                      </m:d>
                    </m:oMath>
                  </m:oMathPara>
                </a14:m>
                <a:endParaRPr lang="en-US" sz="2400" i="1" dirty="0">
                  <a:latin typeface="Cambria Math" panose="02040503050406030204" pitchFamily="18" charset="0"/>
                  <a:ea typeface="Cambria Math"/>
                </a:endParaRPr>
              </a:p>
              <a:p>
                <a:pPr lvl="0">
                  <a:lnSpc>
                    <a:spcPct val="150000"/>
                  </a:lnSpc>
                  <a:defRPr/>
                </a:pPr>
                <a14:m>
                  <m:oMath xmlns:m="http://schemas.openxmlformats.org/officeDocument/2006/math">
                    <m:r>
                      <a:rPr lang="en-US" sz="2400" i="1">
                        <a:latin typeface="Cambria Math"/>
                        <a:ea typeface="Cambria Math"/>
                      </a:rPr>
                      <m:t>≈</m:t>
                    </m:r>
                    <m:acc>
                      <m:accPr>
                        <m:chr m:val="̅"/>
                        <m:ctrlPr>
                          <a:rPr lang="en-US" sz="2400" i="1">
                            <a:latin typeface="Cambria Math" panose="02040503050406030204" pitchFamily="18" charset="0"/>
                            <a:ea typeface="Cambria Math"/>
                          </a:rPr>
                        </m:ctrlPr>
                      </m:accPr>
                      <m:e>
                        <m:r>
                          <a:rPr lang="en-US" sz="2400" i="1">
                            <a:latin typeface="Cambria Math" panose="02040503050406030204" pitchFamily="18" charset="0"/>
                            <a:ea typeface="Cambria Math" panose="02040503050406030204" pitchFamily="18" charset="0"/>
                          </a:rPr>
                          <m:t>𝜔</m:t>
                        </m:r>
                      </m:e>
                    </m:acc>
                    <m:r>
                      <a:rPr lang="en-US" sz="2400" i="1" smtClean="0">
                        <a:solidFill>
                          <a:srgbClr val="C00000"/>
                        </a:solidFill>
                        <a:latin typeface="Cambria Math"/>
                        <a:ea typeface="Cambria Math"/>
                      </a:rPr>
                      <m:t>∆</m:t>
                    </m:r>
                    <m:r>
                      <a:rPr lang="en-US" sz="2400" b="0" i="1" smtClean="0">
                        <a:solidFill>
                          <a:srgbClr val="C00000"/>
                        </a:solidFill>
                        <a:latin typeface="Cambria Math" panose="02040503050406030204" pitchFamily="18" charset="0"/>
                        <a:ea typeface="Cambria Math"/>
                      </a:rPr>
                      <m:t>𝑞</m:t>
                    </m:r>
                  </m:oMath>
                </a14:m>
                <a:r>
                  <a:rPr kumimoji="0" lang="en-US" sz="2400" b="0" i="0" u="none" strike="noStrike" kern="1200" cap="none" spc="0" normalizeH="0" baseline="0" noProof="0" dirty="0">
                    <a:ln>
                      <a:noFill/>
                    </a:ln>
                    <a:solidFill>
                      <a:srgbClr val="C00000"/>
                    </a:solidFill>
                    <a:effectLst/>
                    <a:uLnTx/>
                    <a:uFillTx/>
                    <a:latin typeface="Calibri"/>
                    <a:ea typeface="+mn-ea"/>
                    <a:cs typeface="+mn-cs"/>
                  </a:rPr>
                  <a:t> </a:t>
                </a:r>
                <a:r>
                  <a:rPr kumimoji="0" lang="en-US" sz="2400" b="0" i="0" u="none" strike="noStrike" kern="1200" cap="none" spc="0" normalizeH="0" baseline="0" noProof="0" dirty="0">
                    <a:ln>
                      <a:noFill/>
                    </a:ln>
                    <a:solidFill>
                      <a:schemeClr val="tx1"/>
                    </a:solidFill>
                    <a:effectLst/>
                    <a:uLnTx/>
                    <a:uFillTx/>
                    <a:latin typeface="Calibri"/>
                    <a:ea typeface="+mn-ea"/>
                    <a:cs typeface="+mn-cs"/>
                  </a:rPr>
                  <a:t>+</a:t>
                </a:r>
                <a:r>
                  <a:rPr lang="en-US" sz="2400" dirty="0">
                    <a:ea typeface="Cambria Math"/>
                  </a:rPr>
                  <a:t> </a:t>
                </a:r>
                <a14:m>
                  <m:oMath xmlns:m="http://schemas.openxmlformats.org/officeDocument/2006/math">
                    <m:r>
                      <a:rPr lang="en-US" sz="2400" i="1" smtClean="0">
                        <a:solidFill>
                          <a:srgbClr val="0070C0"/>
                        </a:solidFill>
                        <a:latin typeface="Cambria Math"/>
                        <a:ea typeface="Cambria Math"/>
                      </a:rPr>
                      <m:t>∆</m:t>
                    </m:r>
                    <m:r>
                      <a:rPr lang="en-US" sz="2400" i="1">
                        <a:solidFill>
                          <a:srgbClr val="0070C0"/>
                        </a:solidFill>
                        <a:latin typeface="Cambria Math" panose="02040503050406030204" pitchFamily="18" charset="0"/>
                        <a:ea typeface="Cambria Math" panose="02040503050406030204" pitchFamily="18" charset="0"/>
                      </a:rPr>
                      <m:t>𝜔</m:t>
                    </m:r>
                    <m:acc>
                      <m:accPr>
                        <m:chr m:val="̅"/>
                        <m:ctrlPr>
                          <a:rPr lang="en-US" sz="2400" i="1">
                            <a:latin typeface="Cambria Math" panose="02040503050406030204" pitchFamily="18" charset="0"/>
                            <a:ea typeface="Cambria Math"/>
                          </a:rPr>
                        </m:ctrlPr>
                      </m:accPr>
                      <m:e>
                        <m:r>
                          <a:rPr lang="en-US" sz="2400" i="1">
                            <a:latin typeface="Cambria Math" panose="02040503050406030204" pitchFamily="18" charset="0"/>
                            <a:ea typeface="Cambria Math" panose="02040503050406030204" pitchFamily="18" charset="0"/>
                          </a:rPr>
                          <m:t>𝑞</m:t>
                        </m:r>
                      </m:e>
                    </m:acc>
                    <m:r>
                      <a:rPr lang="en-US" sz="2400" i="1">
                        <a:latin typeface="Cambria Math" panose="02040503050406030204" pitchFamily="18" charset="0"/>
                        <a:ea typeface="Cambria Math" panose="02040503050406030204" pitchFamily="18" charset="0"/>
                      </a:rPr>
                      <m:t> </m:t>
                    </m:r>
                  </m:oMath>
                </a14:m>
                <a:endParaRPr kumimoji="0" lang="en-US" sz="2400" b="0" i="0" u="none" strike="noStrike" kern="1200" cap="none" spc="0" normalizeH="0" baseline="0" noProof="0" dirty="0">
                  <a:ln>
                    <a:noFill/>
                  </a:ln>
                  <a:solidFill>
                    <a:schemeClr val="tx1"/>
                  </a:solidFill>
                  <a:effectLst/>
                  <a:uLnTx/>
                  <a:uFillTx/>
                  <a:latin typeface="Calibri"/>
                  <a:ea typeface="+mn-ea"/>
                  <a:cs typeface="+mn-cs"/>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6066917" y="2027585"/>
                <a:ext cx="2559498" cy="1142108"/>
              </a:xfrm>
              <a:prstGeom prst="rect">
                <a:avLst/>
              </a:prstGeom>
              <a:blipFill>
                <a:blip r:embed="rId3"/>
                <a:stretch>
                  <a:fillRect b="-11765"/>
                </a:stretch>
              </a:blipFill>
            </p:spPr>
            <p:txBody>
              <a:bodyPr/>
              <a:lstStyle/>
              <a:p>
                <a:r>
                  <a:rPr lang="en-US">
                    <a:noFill/>
                  </a:rPr>
                  <a:t> </a:t>
                </a:r>
              </a:p>
            </p:txBody>
          </p:sp>
        </mc:Fallback>
      </mc:AlternateContent>
      <p:sp>
        <p:nvSpPr>
          <p:cNvPr id="18" name="Rectangle 17"/>
          <p:cNvSpPr/>
          <p:nvPr/>
        </p:nvSpPr>
        <p:spPr>
          <a:xfrm>
            <a:off x="5786246" y="515139"/>
            <a:ext cx="311489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effectLst/>
                <a:uLnTx/>
                <a:uFillTx/>
                <a:latin typeface="Calibri"/>
                <a:ea typeface="宋体" panose="02010600030101010101" pitchFamily="2" charset="-122"/>
                <a:cs typeface="+mn-cs"/>
              </a:rPr>
              <a:t>CMIP6 ensemble mean 1%CO2</a:t>
            </a:r>
            <a:endParaRPr kumimoji="0" lang="en-US" sz="1800" b="0" i="0" u="none" strike="noStrike" kern="1200" cap="none" spc="0" normalizeH="0" baseline="0" noProof="0" dirty="0">
              <a:ln>
                <a:noFill/>
              </a:ln>
              <a:effectLst/>
              <a:uLnTx/>
              <a:uFillTx/>
              <a:latin typeface="Calibri"/>
              <a:cs typeface="+mn-cs"/>
            </a:endParaRPr>
          </a:p>
        </p:txBody>
      </p:sp>
      <p:pic>
        <p:nvPicPr>
          <p:cNvPr id="19" name="Picture 7" descr="Diagram, engineering drawing, calendar&#10;&#10;Description automatically generated">
            <a:extLst>
              <a:ext uri="{FF2B5EF4-FFF2-40B4-BE49-F238E27FC236}">
                <a16:creationId xmlns:a16="http://schemas.microsoft.com/office/drawing/2014/main" id="{6A6072D8-9C63-60F0-FCC3-6BD748C19934}"/>
              </a:ext>
            </a:extLst>
          </p:cNvPr>
          <p:cNvPicPr>
            <a:picLocks noChangeAspect="1"/>
          </p:cNvPicPr>
          <p:nvPr/>
        </p:nvPicPr>
        <p:blipFill>
          <a:blip r:embed="rId4"/>
          <a:stretch>
            <a:fillRect/>
          </a:stretch>
        </p:blipFill>
        <p:spPr>
          <a:xfrm>
            <a:off x="93595" y="1095609"/>
            <a:ext cx="5306547" cy="4904188"/>
          </a:xfrm>
          <a:prstGeom prst="rect">
            <a:avLst/>
          </a:prstGeom>
        </p:spPr>
      </p:pic>
      <p:sp>
        <p:nvSpPr>
          <p:cNvPr id="3" name="TextBox 2"/>
          <p:cNvSpPr txBox="1"/>
          <p:nvPr/>
        </p:nvSpPr>
        <p:spPr>
          <a:xfrm>
            <a:off x="3677230" y="2503902"/>
            <a:ext cx="144289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Calibri"/>
                <a:ea typeface="+mn-ea"/>
                <a:cs typeface="+mn-cs"/>
              </a:rPr>
              <a:t>Wet get wetter</a:t>
            </a:r>
          </a:p>
        </p:txBody>
      </p:sp>
      <p:sp>
        <p:nvSpPr>
          <p:cNvPr id="14" name="TextBox 13"/>
          <p:cNvSpPr txBox="1"/>
          <p:nvPr/>
        </p:nvSpPr>
        <p:spPr>
          <a:xfrm>
            <a:off x="1945027" y="3965023"/>
            <a:ext cx="312220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Calibri"/>
                <a:ea typeface="+mn-ea"/>
                <a:cs typeface="+mn-cs"/>
              </a:rPr>
              <a:t>Circulation slowdown + SST pattern</a:t>
            </a:r>
          </a:p>
        </p:txBody>
      </p:sp>
      <p:sp>
        <p:nvSpPr>
          <p:cNvPr id="20" name="Rectangle 19">
            <a:extLst>
              <a:ext uri="{FF2B5EF4-FFF2-40B4-BE49-F238E27FC236}">
                <a16:creationId xmlns:a16="http://schemas.microsoft.com/office/drawing/2014/main" id="{D2FE3A24-A5BF-CD82-F973-D56D2A030E40}"/>
              </a:ext>
            </a:extLst>
          </p:cNvPr>
          <p:cNvSpPr/>
          <p:nvPr/>
        </p:nvSpPr>
        <p:spPr>
          <a:xfrm>
            <a:off x="166330" y="6062302"/>
            <a:ext cx="7968129" cy="738664"/>
          </a:xfrm>
          <a:prstGeom prst="rect">
            <a:avLst/>
          </a:prstGeom>
        </p:spPr>
        <p:txBody>
          <a:bodyPr wrap="square" lIns="91440" tIns="45720" rIns="91440" bIns="45720" anchor="t">
            <a:spAutoFit/>
          </a:bodyPr>
          <a:lstStyle/>
          <a:p>
            <a:r>
              <a:rPr lang="en-US" sz="1400" b="1" dirty="0">
                <a:ea typeface="+mn-lt"/>
                <a:cs typeface="+mn-lt"/>
              </a:rPr>
              <a:t>Fig. 14.3</a:t>
            </a:r>
            <a:r>
              <a:rPr lang="en-US" sz="1400" dirty="0">
                <a:ea typeface="+mn-lt"/>
                <a:cs typeface="+mn-lt"/>
              </a:rPr>
              <a:t>. Annual-mean change in 1%CO2 run (year 101~150 mean), superimposed on the mean precipitation (thin gray line contours), based on CMIP6 34-model ensemble mean. (a) Precipitation (color shading; mm day</a:t>
            </a:r>
            <a:r>
              <a:rPr lang="en-US" sz="1400" baseline="30000" dirty="0">
                <a:ea typeface="+mn-lt"/>
                <a:cs typeface="+mn-lt"/>
              </a:rPr>
              <a:t>−1</a:t>
            </a:r>
            <a:r>
              <a:rPr lang="en-US" sz="1400" dirty="0">
                <a:ea typeface="+mn-lt"/>
                <a:cs typeface="+mn-lt"/>
              </a:rPr>
              <a:t>), (b) the </a:t>
            </a:r>
            <a:r>
              <a:rPr lang="en-US" sz="1400" dirty="0">
                <a:solidFill>
                  <a:srgbClr val="C00000"/>
                </a:solidFill>
                <a:ea typeface="+mn-lt"/>
                <a:cs typeface="+mn-lt"/>
              </a:rPr>
              <a:t>thermodynamic</a:t>
            </a:r>
            <a:r>
              <a:rPr lang="en-US" sz="1400" dirty="0">
                <a:ea typeface="+mn-lt"/>
                <a:cs typeface="+mn-lt"/>
              </a:rPr>
              <a:t> and (c) </a:t>
            </a:r>
            <a:r>
              <a:rPr lang="en-US" sz="1400" dirty="0">
                <a:solidFill>
                  <a:srgbClr val="0070C0"/>
                </a:solidFill>
                <a:ea typeface="+mn-lt"/>
                <a:cs typeface="+mn-lt"/>
              </a:rPr>
              <a:t>dynamic</a:t>
            </a:r>
            <a:r>
              <a:rPr lang="en-US" sz="1400" dirty="0">
                <a:ea typeface="+mn-lt"/>
                <a:cs typeface="+mn-lt"/>
              </a:rPr>
              <a:t> components. </a:t>
            </a:r>
            <a:endParaRPr lang="en-US" altLang="zh-CN" sz="1400" dirty="0">
              <a:ea typeface="宋体"/>
              <a:cs typeface="Calibri"/>
            </a:endParaRPr>
          </a:p>
        </p:txBody>
      </p:sp>
      <p:sp>
        <p:nvSpPr>
          <p:cNvPr id="21" name="TextBox 20">
            <a:extLst>
              <a:ext uri="{FF2B5EF4-FFF2-40B4-BE49-F238E27FC236}">
                <a16:creationId xmlns:a16="http://schemas.microsoft.com/office/drawing/2014/main" id="{D1E7C3AC-1F15-17C9-4913-03EC2633E428}"/>
              </a:ext>
            </a:extLst>
          </p:cNvPr>
          <p:cNvSpPr txBox="1"/>
          <p:nvPr/>
        </p:nvSpPr>
        <p:spPr>
          <a:xfrm rot="19281093">
            <a:off x="5629518" y="3369663"/>
            <a:ext cx="1274320" cy="369332"/>
          </a:xfrm>
          <a:prstGeom prst="rect">
            <a:avLst/>
          </a:prstGeom>
          <a:noFill/>
        </p:spPr>
        <p:txBody>
          <a:bodyPr wrap="square">
            <a:spAutoFit/>
          </a:bodyPr>
          <a:lstStyle/>
          <a:p>
            <a:r>
              <a:rPr lang="en-US" sz="1800" dirty="0" err="1">
                <a:solidFill>
                  <a:srgbClr val="C00000"/>
                </a:solidFill>
                <a:ea typeface="+mn-lt"/>
                <a:cs typeface="+mn-lt"/>
              </a:rPr>
              <a:t>thermo</a:t>
            </a:r>
            <a:r>
              <a:rPr lang="en-US" sz="1800" dirty="0" err="1">
                <a:ea typeface="+mn-lt"/>
                <a:cs typeface="+mn-lt"/>
              </a:rPr>
              <a:t>dyn</a:t>
            </a:r>
            <a:endParaRPr lang="en-US" dirty="0"/>
          </a:p>
        </p:txBody>
      </p:sp>
      <p:sp>
        <p:nvSpPr>
          <p:cNvPr id="22" name="TextBox 21">
            <a:extLst>
              <a:ext uri="{FF2B5EF4-FFF2-40B4-BE49-F238E27FC236}">
                <a16:creationId xmlns:a16="http://schemas.microsoft.com/office/drawing/2014/main" id="{2EED2F28-0D21-7F24-BA92-224AA859699E}"/>
              </a:ext>
            </a:extLst>
          </p:cNvPr>
          <p:cNvSpPr txBox="1"/>
          <p:nvPr/>
        </p:nvSpPr>
        <p:spPr>
          <a:xfrm rot="19281093">
            <a:off x="6698059" y="3317732"/>
            <a:ext cx="1001565" cy="369332"/>
          </a:xfrm>
          <a:prstGeom prst="rect">
            <a:avLst/>
          </a:prstGeom>
          <a:noFill/>
        </p:spPr>
        <p:txBody>
          <a:bodyPr wrap="square">
            <a:spAutoFit/>
          </a:bodyPr>
          <a:lstStyle/>
          <a:p>
            <a:r>
              <a:rPr lang="en-US" sz="1800" dirty="0">
                <a:solidFill>
                  <a:srgbClr val="0070C0"/>
                </a:solidFill>
                <a:ea typeface="+mn-lt"/>
                <a:cs typeface="+mn-lt"/>
              </a:rPr>
              <a:t>dynamic</a:t>
            </a:r>
            <a:endParaRPr lang="en-US" dirty="0">
              <a:solidFill>
                <a:srgbClr val="0070C0"/>
              </a:solidFill>
            </a:endParaRPr>
          </a:p>
        </p:txBody>
      </p:sp>
    </p:spTree>
    <p:extLst>
      <p:ext uri="{BB962C8B-B14F-4D97-AF65-F5344CB8AC3E}">
        <p14:creationId xmlns:p14="http://schemas.microsoft.com/office/powerpoint/2010/main" val="1007429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a:extLst>
              <a:ext uri="{FF2B5EF4-FFF2-40B4-BE49-F238E27FC236}">
                <a16:creationId xmlns:a16="http://schemas.microsoft.com/office/drawing/2014/main" id="{A2C0BE34-A338-D90C-C025-E34C742EE41B}"/>
              </a:ext>
            </a:extLst>
          </p:cNvPr>
          <p:cNvPicPr>
            <a:picLocks noChangeAspect="1"/>
          </p:cNvPicPr>
          <p:nvPr/>
        </p:nvPicPr>
        <p:blipFill rotWithShape="1">
          <a:blip r:embed="rId2">
            <a:extLst>
              <a:ext uri="{28A0092B-C50C-407E-A947-70E740481C1C}">
                <a14:useLocalDpi xmlns:a14="http://schemas.microsoft.com/office/drawing/2010/main" val="0"/>
              </a:ext>
            </a:extLst>
          </a:blip>
          <a:srcRect t="37299" b="29958"/>
          <a:stretch/>
        </p:blipFill>
        <p:spPr>
          <a:xfrm>
            <a:off x="1463841" y="3472407"/>
            <a:ext cx="6858000" cy="2245490"/>
          </a:xfrm>
          <a:prstGeom prst="rect">
            <a:avLst/>
          </a:prstGeom>
        </p:spPr>
      </p:pic>
      <p:sp>
        <p:nvSpPr>
          <p:cNvPr id="4" name="Rectangle 3">
            <a:extLst>
              <a:ext uri="{FF2B5EF4-FFF2-40B4-BE49-F238E27FC236}">
                <a16:creationId xmlns:a16="http://schemas.microsoft.com/office/drawing/2014/main" id="{395FB9D4-D77F-ED80-84E6-0C8C5D33774C}"/>
              </a:ext>
            </a:extLst>
          </p:cNvPr>
          <p:cNvSpPr/>
          <p:nvPr/>
        </p:nvSpPr>
        <p:spPr>
          <a:xfrm>
            <a:off x="333971" y="5903893"/>
            <a:ext cx="8810029" cy="954107"/>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a:rPr>
              <a:t>Fig. 14.2.</a:t>
            </a:r>
            <a:r>
              <a:rPr kumimoji="0" lang="en-US"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a:rPr>
              <a:t> </a:t>
            </a:r>
            <a:r>
              <a:rPr kumimoji="0" lang="en-US" sz="1400" b="0" i="0" u="none" strike="noStrike" kern="100" cap="none" spc="0" normalizeH="0" baseline="0" noProof="0" dirty="0">
                <a:ln>
                  <a:noFill/>
                </a:ln>
                <a:solidFill>
                  <a:prstClr val="black"/>
                </a:solidFill>
                <a:effectLst/>
                <a:uLnTx/>
                <a:uFillTx/>
                <a:latin typeface="Calibri"/>
                <a:ea typeface="SimSun"/>
                <a:cs typeface="+mn-cs"/>
              </a:rPr>
              <a:t>Annual-mean precipitation percentage </a:t>
            </a:r>
            <a:r>
              <a:rPr kumimoji="0" lang="en-US" sz="1400" b="0" i="0" u="none" strike="noStrike" kern="1200" cap="none" spc="0" normalizeH="0" baseline="0" noProof="0" dirty="0">
                <a:ln>
                  <a:noFill/>
                </a:ln>
                <a:solidFill>
                  <a:prstClr val="black"/>
                </a:solidFill>
                <a:effectLst/>
                <a:uLnTx/>
                <a:uFillTx/>
                <a:latin typeface="Calibri"/>
                <a:ea typeface="等线"/>
                <a:cs typeface="+mn-cs"/>
              </a:rPr>
              <a:t>change (</a:t>
            </a:r>
            <a:r>
              <a:rPr kumimoji="0" lang="en-US" sz="1400" b="0" i="0" u="none" strike="noStrike" kern="1200" cap="none" spc="0" normalizeH="0" baseline="0" noProof="0" dirty="0">
                <a:ln>
                  <a:noFill/>
                </a:ln>
                <a:solidFill>
                  <a:prstClr val="black"/>
                </a:solidFill>
                <a:effectLst/>
                <a:uLnTx/>
                <a:uFillTx/>
                <a:latin typeface="Symbol" panose="05050102010706020507" pitchFamily="18" charset="2"/>
                <a:ea typeface="等线"/>
                <a:cs typeface="+mn-cs"/>
              </a:rPr>
              <a:t>D</a:t>
            </a:r>
            <a:r>
              <a:rPr kumimoji="0" lang="en-US" sz="1400" b="0" i="0" u="none" strike="noStrike" kern="1200" cap="none" spc="0" normalizeH="0" baseline="0" noProof="0" dirty="0">
                <a:ln>
                  <a:noFill/>
                </a:ln>
                <a:solidFill>
                  <a:prstClr val="black"/>
                </a:solidFill>
                <a:effectLst/>
                <a:uLnTx/>
                <a:uFillTx/>
                <a:latin typeface="Calibri"/>
                <a:ea typeface="等线"/>
                <a:cs typeface="+mn-cs"/>
              </a:rPr>
              <a:t>P/P, </a:t>
            </a:r>
            <a:r>
              <a:rPr kumimoji="0" lang="en-US" sz="1400" b="0" i="0" u="none" strike="noStrike" kern="100" cap="none" spc="0" normalizeH="0" baseline="0" noProof="0" dirty="0">
                <a:ln>
                  <a:noFill/>
                </a:ln>
                <a:solidFill>
                  <a:prstClr val="black"/>
                </a:solidFill>
                <a:effectLst/>
                <a:uLnTx/>
                <a:uFillTx/>
                <a:latin typeface="Calibri"/>
                <a:ea typeface="SimSun"/>
                <a:cs typeface="+mn-cs"/>
              </a:rPr>
              <a:t>shading and white contours at 20% intervals), and relative SST change (color contours at intervals of 0.3</a:t>
            </a:r>
            <a:r>
              <a:rPr kumimoji="0" lang="en-US" sz="1400" b="0" i="0" u="none" strike="noStrike" kern="100" cap="none" spc="0" normalizeH="0" baseline="30000" noProof="0" dirty="0">
                <a:ln>
                  <a:noFill/>
                </a:ln>
                <a:solidFill>
                  <a:prstClr val="black"/>
                </a:solidFill>
                <a:effectLst/>
                <a:uLnTx/>
                <a:uFillTx/>
                <a:latin typeface="Calibri"/>
                <a:ea typeface="SimSun"/>
                <a:cs typeface="+mn-cs"/>
              </a:rPr>
              <a:t> </a:t>
            </a:r>
            <a:r>
              <a:rPr kumimoji="0" lang="en-US" sz="1400" b="0" i="0" u="none" strike="noStrike" kern="100" cap="none" spc="0" normalizeH="0" baseline="30000" noProof="0" dirty="0" err="1">
                <a:ln>
                  <a:noFill/>
                </a:ln>
                <a:solidFill>
                  <a:prstClr val="black"/>
                </a:solidFill>
                <a:effectLst/>
                <a:uLnTx/>
                <a:uFillTx/>
                <a:latin typeface="Calibri"/>
                <a:ea typeface="SimSun"/>
                <a:cs typeface="+mn-cs"/>
              </a:rPr>
              <a:t>o</a:t>
            </a:r>
            <a:r>
              <a:rPr kumimoji="0" lang="en-US" sz="1400" b="0" i="0" u="none" strike="noStrike" kern="100" cap="none" spc="0" normalizeH="0" baseline="0" noProof="0" dirty="0" err="1">
                <a:ln>
                  <a:noFill/>
                </a:ln>
                <a:solidFill>
                  <a:prstClr val="black"/>
                </a:solidFill>
                <a:effectLst/>
                <a:uLnTx/>
                <a:uFillTx/>
                <a:latin typeface="Calibri"/>
                <a:ea typeface="SimSun"/>
                <a:cs typeface="+mn-cs"/>
              </a:rPr>
              <a:t>C</a:t>
            </a:r>
            <a:r>
              <a:rPr kumimoji="0" lang="en-US" sz="1400" b="0" i="0" u="none" strike="noStrike" kern="100" cap="none" spc="0" normalizeH="0" baseline="0" noProof="0" dirty="0">
                <a:ln>
                  <a:noFill/>
                </a:ln>
                <a:solidFill>
                  <a:prstClr val="black"/>
                </a:solidFill>
                <a:effectLst/>
                <a:uLnTx/>
                <a:uFillTx/>
                <a:latin typeface="Calibri"/>
                <a:ea typeface="SimSun"/>
                <a:cs typeface="+mn-cs"/>
              </a:rPr>
              <a:t>, the zero contour omitted) to the tropical (20</a:t>
            </a:r>
            <a:r>
              <a:rPr kumimoji="0" lang="en-US" sz="1400" b="0" i="0" u="none" strike="noStrike" kern="100" cap="none" spc="0" normalizeH="0" baseline="30000" noProof="0" dirty="0">
                <a:ln>
                  <a:noFill/>
                </a:ln>
                <a:solidFill>
                  <a:prstClr val="black"/>
                </a:solidFill>
                <a:effectLst/>
                <a:uLnTx/>
                <a:uFillTx/>
                <a:latin typeface="Calibri"/>
                <a:ea typeface="SimSun"/>
                <a:cs typeface="+mn-cs"/>
              </a:rPr>
              <a:t>o</a:t>
            </a:r>
            <a:r>
              <a:rPr kumimoji="0" lang="en-US" sz="1400" b="0" i="0" u="none" strike="noStrike" kern="100" cap="none" spc="0" normalizeH="0" baseline="0" noProof="0" dirty="0">
                <a:ln>
                  <a:noFill/>
                </a:ln>
                <a:solidFill>
                  <a:prstClr val="black"/>
                </a:solidFill>
                <a:effectLst/>
                <a:uLnTx/>
                <a:uFillTx/>
                <a:latin typeface="Calibri"/>
                <a:ea typeface="SimSun"/>
                <a:cs typeface="+mn-cs"/>
              </a:rPr>
              <a:t>S-20</a:t>
            </a:r>
            <a:r>
              <a:rPr kumimoji="0" lang="en-US" sz="1400" b="0" i="0" u="none" strike="noStrike" kern="100" cap="none" spc="0" normalizeH="0" baseline="30000" noProof="0" dirty="0">
                <a:ln>
                  <a:noFill/>
                </a:ln>
                <a:solidFill>
                  <a:prstClr val="black"/>
                </a:solidFill>
                <a:effectLst/>
                <a:uLnTx/>
                <a:uFillTx/>
                <a:latin typeface="Calibri"/>
                <a:ea typeface="SimSun"/>
                <a:cs typeface="+mn-cs"/>
              </a:rPr>
              <a:t>o</a:t>
            </a:r>
            <a:r>
              <a:rPr kumimoji="0" lang="en-US" sz="1400" b="0" i="0" u="none" strike="noStrike" kern="100" cap="none" spc="0" normalizeH="0" baseline="0" noProof="0" dirty="0">
                <a:ln>
                  <a:noFill/>
                </a:ln>
                <a:solidFill>
                  <a:prstClr val="black"/>
                </a:solidFill>
                <a:effectLst/>
                <a:uLnTx/>
                <a:uFillTx/>
                <a:latin typeface="Calibri"/>
                <a:ea typeface="SimSun"/>
                <a:cs typeface="+mn-cs"/>
              </a:rPr>
              <a:t>N) mean warming in 1%CO2 run (year 101~150), shown as 37 CMIP6 model ensemble mean. The spatial correlation for the multi-model ensemble mean between the SST and precipitation fields is</a:t>
            </a:r>
            <a:r>
              <a:rPr kumimoji="0" lang="en-US" sz="1400" b="0" i="0" u="none" strike="noStrike" kern="1200" cap="none" spc="0" normalizeH="0" baseline="0" noProof="0" dirty="0">
                <a:ln>
                  <a:noFill/>
                </a:ln>
                <a:solidFill>
                  <a:prstClr val="black"/>
                </a:solidFill>
                <a:effectLst/>
                <a:uLnTx/>
                <a:uFillTx/>
                <a:latin typeface="Calibri"/>
                <a:ea typeface="等线"/>
                <a:cs typeface="+mn-cs"/>
              </a:rPr>
              <a:t> 0.49</a:t>
            </a:r>
            <a:r>
              <a:rPr kumimoji="0" lang="en-US" sz="1400" b="0" i="0" u="none" strike="noStrike" kern="100" cap="none" spc="0" normalizeH="0" baseline="0" noProof="0" dirty="0">
                <a:ln>
                  <a:noFill/>
                </a:ln>
                <a:solidFill>
                  <a:prstClr val="black"/>
                </a:solidFill>
                <a:effectLst/>
                <a:uLnTx/>
                <a:uFillTx/>
                <a:latin typeface="Calibri"/>
                <a:ea typeface="SimSun"/>
                <a:cs typeface="+mn-cs"/>
              </a:rPr>
              <a:t>. </a:t>
            </a:r>
          </a:p>
        </p:txBody>
      </p:sp>
      <p:sp>
        <p:nvSpPr>
          <p:cNvPr id="5" name="TextBox 4">
            <a:extLst>
              <a:ext uri="{FF2B5EF4-FFF2-40B4-BE49-F238E27FC236}">
                <a16:creationId xmlns:a16="http://schemas.microsoft.com/office/drawing/2014/main" id="{09B71B45-E07C-C2DB-FAC7-512FE5AA2F97}"/>
              </a:ext>
            </a:extLst>
          </p:cNvPr>
          <p:cNvSpPr txBox="1"/>
          <p:nvPr/>
        </p:nvSpPr>
        <p:spPr>
          <a:xfrm>
            <a:off x="2207941" y="2096429"/>
            <a:ext cx="5664820" cy="461665"/>
          </a:xfrm>
          <a:prstGeom prst="rect">
            <a:avLst/>
          </a:prstGeom>
          <a:noFill/>
        </p:spPr>
        <p:txBody>
          <a:bodyPr wrap="square" rtlCol="0">
            <a:spAutoFit/>
          </a:bodyPr>
          <a:lstStyle/>
          <a:p>
            <a:r>
              <a:rPr lang="en-US" sz="2400" dirty="0"/>
              <a:t>SST pattern effect: </a:t>
            </a:r>
            <a:r>
              <a:rPr lang="en-US" sz="2400" dirty="0">
                <a:solidFill>
                  <a:srgbClr val="FF0000"/>
                </a:solidFill>
              </a:rPr>
              <a:t>Warmer</a:t>
            </a:r>
            <a:r>
              <a:rPr lang="en-US" sz="2400" dirty="0"/>
              <a:t> get </a:t>
            </a:r>
            <a:r>
              <a:rPr lang="en-US" sz="2400" dirty="0">
                <a:solidFill>
                  <a:schemeClr val="accent6">
                    <a:lumMod val="75000"/>
                  </a:schemeClr>
                </a:solidFill>
              </a:rPr>
              <a:t>wetter</a:t>
            </a:r>
          </a:p>
        </p:txBody>
      </p:sp>
      <p:sp>
        <p:nvSpPr>
          <p:cNvPr id="6" name="TextBox 5">
            <a:extLst>
              <a:ext uri="{FF2B5EF4-FFF2-40B4-BE49-F238E27FC236}">
                <a16:creationId xmlns:a16="http://schemas.microsoft.com/office/drawing/2014/main" id="{22B6EBED-2CF7-19A2-0868-8748C08AC873}"/>
              </a:ext>
            </a:extLst>
          </p:cNvPr>
          <p:cNvSpPr txBox="1"/>
          <p:nvPr/>
        </p:nvSpPr>
        <p:spPr>
          <a:xfrm rot="20164498">
            <a:off x="5105156" y="1460394"/>
            <a:ext cx="2511569" cy="369332"/>
          </a:xfrm>
          <a:prstGeom prst="rect">
            <a:avLst/>
          </a:prstGeom>
          <a:noFill/>
        </p:spPr>
        <p:txBody>
          <a:bodyPr wrap="square" rtlCol="0">
            <a:spAutoFit/>
          </a:bodyPr>
          <a:lstStyle/>
          <a:p>
            <a:r>
              <a:rPr lang="en-US" dirty="0"/>
              <a:t>than the tropical mean </a:t>
            </a:r>
            <a:endParaRPr lang="en-US" dirty="0">
              <a:solidFill>
                <a:schemeClr val="accent6">
                  <a:lumMod val="75000"/>
                </a:schemeClr>
              </a:solidFill>
            </a:endParaRPr>
          </a:p>
        </p:txBody>
      </p:sp>
      <p:pic>
        <p:nvPicPr>
          <p:cNvPr id="8" name="图片 3">
            <a:extLst>
              <a:ext uri="{FF2B5EF4-FFF2-40B4-BE49-F238E27FC236}">
                <a16:creationId xmlns:a16="http://schemas.microsoft.com/office/drawing/2014/main" id="{FFE26C30-D030-28D6-F713-375469E73A50}"/>
              </a:ext>
            </a:extLst>
          </p:cNvPr>
          <p:cNvPicPr>
            <a:picLocks noChangeAspect="1"/>
          </p:cNvPicPr>
          <p:nvPr/>
        </p:nvPicPr>
        <p:blipFill rotWithShape="1">
          <a:blip r:embed="rId3">
            <a:extLst>
              <a:ext uri="{28A0092B-C50C-407E-A947-70E740481C1C}">
                <a14:useLocalDpi xmlns:a14="http://schemas.microsoft.com/office/drawing/2010/main" val="0"/>
              </a:ext>
            </a:extLst>
          </a:blip>
          <a:srcRect t="37130" b="30634"/>
          <a:stretch/>
        </p:blipFill>
        <p:spPr>
          <a:xfrm>
            <a:off x="1463841" y="3460832"/>
            <a:ext cx="6858000" cy="2210765"/>
          </a:xfrm>
          <a:prstGeom prst="rect">
            <a:avLst/>
          </a:prstGeom>
        </p:spPr>
      </p:pic>
      <p:sp>
        <p:nvSpPr>
          <p:cNvPr id="7" name="TextBox 6">
            <a:extLst>
              <a:ext uri="{FF2B5EF4-FFF2-40B4-BE49-F238E27FC236}">
                <a16:creationId xmlns:a16="http://schemas.microsoft.com/office/drawing/2014/main" id="{9B3E8CAF-E2A8-1BEE-1D3D-CC5D7CC90C97}"/>
              </a:ext>
            </a:extLst>
          </p:cNvPr>
          <p:cNvSpPr txBox="1"/>
          <p:nvPr/>
        </p:nvSpPr>
        <p:spPr>
          <a:xfrm>
            <a:off x="2872611" y="3244334"/>
            <a:ext cx="3948361" cy="369332"/>
          </a:xfrm>
          <a:prstGeom prst="rect">
            <a:avLst/>
          </a:prstGeom>
          <a:noFill/>
        </p:spPr>
        <p:txBody>
          <a:bodyPr wrap="square" rtlCol="0">
            <a:spAutoFit/>
          </a:bodyPr>
          <a:lstStyle/>
          <a:p>
            <a:r>
              <a:rPr lang="en-US" dirty="0">
                <a:solidFill>
                  <a:srgbClr val="C00000"/>
                </a:solidFill>
              </a:rPr>
              <a:t>SST</a:t>
            </a:r>
            <a:r>
              <a:rPr lang="en-US" dirty="0"/>
              <a:t> change relative to the tropical mean</a:t>
            </a:r>
            <a:endParaRPr lang="en-US" dirty="0">
              <a:solidFill>
                <a:schemeClr val="accent6">
                  <a:lumMod val="75000"/>
                </a:schemeClr>
              </a:solidFill>
            </a:endParaRPr>
          </a:p>
        </p:txBody>
      </p:sp>
      <p:sp>
        <p:nvSpPr>
          <p:cNvPr id="9" name="TextBox 8">
            <a:extLst>
              <a:ext uri="{FF2B5EF4-FFF2-40B4-BE49-F238E27FC236}">
                <a16:creationId xmlns:a16="http://schemas.microsoft.com/office/drawing/2014/main" id="{BD72022C-A88E-AA00-4939-D2DA91E805EB}"/>
              </a:ext>
            </a:extLst>
          </p:cNvPr>
          <p:cNvSpPr txBox="1"/>
          <p:nvPr/>
        </p:nvSpPr>
        <p:spPr>
          <a:xfrm>
            <a:off x="5040351" y="5214404"/>
            <a:ext cx="872989" cy="338554"/>
          </a:xfrm>
          <a:prstGeom prst="rect">
            <a:avLst/>
          </a:prstGeom>
          <a:noFill/>
        </p:spPr>
        <p:txBody>
          <a:bodyPr wrap="square" rtlCol="0">
            <a:spAutoFit/>
          </a:bodyPr>
          <a:lstStyle/>
          <a:p>
            <a:r>
              <a:rPr lang="en-US" sz="1600" dirty="0">
                <a:solidFill>
                  <a:schemeClr val="accent6">
                    <a:lumMod val="75000"/>
                  </a:schemeClr>
                </a:solidFill>
                <a:latin typeface="Symbol" panose="05050102010706020507" pitchFamily="18" charset="2"/>
              </a:rPr>
              <a:t>D</a:t>
            </a:r>
            <a:r>
              <a:rPr lang="en-US" sz="1600" dirty="0">
                <a:solidFill>
                  <a:schemeClr val="accent6">
                    <a:lumMod val="75000"/>
                  </a:schemeClr>
                </a:solidFill>
              </a:rPr>
              <a:t>P/P</a:t>
            </a:r>
          </a:p>
        </p:txBody>
      </p:sp>
    </p:spTree>
    <p:extLst>
      <p:ext uri="{BB962C8B-B14F-4D97-AF65-F5344CB8AC3E}">
        <p14:creationId xmlns:p14="http://schemas.microsoft.com/office/powerpoint/2010/main" val="3745811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par>
                          <p:cTn id="12" fill="hold">
                            <p:stCondLst>
                              <p:cond delay="0"/>
                            </p:stCondLst>
                            <p:childTnLst>
                              <p:par>
                                <p:cTn id="13" presetID="22" presetClass="entr" presetSubtype="4"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
</p:tagLst>
</file>

<file path=ppt/tags/tag2.xml><?xml version="1.0" encoding="utf-8"?>
<p:tagLst xmlns:a="http://schemas.openxmlformats.org/drawingml/2006/main" xmlns:r="http://schemas.openxmlformats.org/officeDocument/2006/relationships" xmlns:p="http://schemas.openxmlformats.org/presentationml/2006/main">
  <p:tag name="TIMING" val="|68.1"/>
</p:tagLst>
</file>

<file path=ppt/tags/tag3.xml><?xml version="1.0" encoding="utf-8"?>
<p:tagLst xmlns:a="http://schemas.openxmlformats.org/drawingml/2006/main" xmlns:r="http://schemas.openxmlformats.org/officeDocument/2006/relationships" xmlns:p="http://schemas.openxmlformats.org/presentationml/2006/main">
  <p:tag name="TIMING" val="|0|0.3"/>
</p:tagLst>
</file>

<file path=ppt/theme/_rels/theme1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4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3.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6_Office Them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Theme4-3">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4-3" id="{ED70CD59-62F2-4500-A873-5F5D62DADE66}" vid="{3D8D49F4-0DB7-464A-979F-989EB2BF735B}"/>
    </a:ext>
  </a:ext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3304</TotalTime>
  <Words>2511</Words>
  <Application>Microsoft Office PowerPoint</Application>
  <PresentationFormat>On-screen Show (4:3)</PresentationFormat>
  <Paragraphs>265</Paragraphs>
  <Slides>28</Slides>
  <Notes>17</Notes>
  <HiddenSlides>9</HiddenSlides>
  <MMClips>0</MMClips>
  <ScaleCrop>false</ScaleCrop>
  <HeadingPairs>
    <vt:vector size="8" baseType="variant">
      <vt:variant>
        <vt:lpstr>Fonts Used</vt:lpstr>
      </vt:variant>
      <vt:variant>
        <vt:i4>11</vt:i4>
      </vt:variant>
      <vt:variant>
        <vt:lpstr>Theme</vt:lpstr>
      </vt:variant>
      <vt:variant>
        <vt:i4>13</vt:i4>
      </vt:variant>
      <vt:variant>
        <vt:lpstr>Embedded OLE Servers</vt:lpstr>
      </vt:variant>
      <vt:variant>
        <vt:i4>1</vt:i4>
      </vt:variant>
      <vt:variant>
        <vt:lpstr>Slide Titles</vt:lpstr>
      </vt:variant>
      <vt:variant>
        <vt:i4>28</vt:i4>
      </vt:variant>
    </vt:vector>
  </HeadingPairs>
  <TitlesOfParts>
    <vt:vector size="53" baseType="lpstr">
      <vt:lpstr>Helvetica Light</vt:lpstr>
      <vt:lpstr>微软雅黑</vt:lpstr>
      <vt:lpstr>等线</vt:lpstr>
      <vt:lpstr>等线 Light</vt:lpstr>
      <vt:lpstr>Arial</vt:lpstr>
      <vt:lpstr>Calibri</vt:lpstr>
      <vt:lpstr>Calibri Light</vt:lpstr>
      <vt:lpstr>Cambria Math</vt:lpstr>
      <vt:lpstr>Helvetica</vt:lpstr>
      <vt:lpstr>Segoe Print</vt:lpstr>
      <vt:lpstr>Symbol</vt:lpstr>
      <vt:lpstr>2_Office Theme</vt:lpstr>
      <vt:lpstr>2_Office 主题</vt:lpstr>
      <vt:lpstr>3_Office 主题</vt:lpstr>
      <vt:lpstr>Office Theme</vt:lpstr>
      <vt:lpstr>4_Office Theme</vt:lpstr>
      <vt:lpstr>12_Office Theme</vt:lpstr>
      <vt:lpstr>16_Office Theme</vt:lpstr>
      <vt:lpstr>Theme4-3</vt:lpstr>
      <vt:lpstr>1_Office Theme</vt:lpstr>
      <vt:lpstr>4_Office 主题</vt:lpstr>
      <vt:lpstr>Office 主题​​</vt:lpstr>
      <vt:lpstr>White</vt:lpstr>
      <vt:lpstr>6_Office Theme</vt:lpstr>
      <vt:lpstr>Equation</vt:lpstr>
      <vt:lpstr>PowerPoint Presentation</vt:lpstr>
      <vt:lpstr>Observed and projected warming patterns agree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Shang-Ping Xie</dc:creator>
  <cp:lastModifiedBy>Shang-Ping Xie</cp:lastModifiedBy>
  <cp:revision>148</cp:revision>
  <dcterms:created xsi:type="dcterms:W3CDTF">2016-06-23T19:50:21Z</dcterms:created>
  <dcterms:modified xsi:type="dcterms:W3CDTF">2023-07-11T19:33:09Z</dcterms:modified>
</cp:coreProperties>
</file>