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46.jpg" ContentType="image/jpeg"/>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5" r:id="rId4"/>
    <p:sldMasterId id="2147483698" r:id="rId5"/>
  </p:sldMasterIdLst>
  <p:notesMasterIdLst>
    <p:notesMasterId r:id="rId35"/>
  </p:notesMasterIdLst>
  <p:sldIdLst>
    <p:sldId id="289" r:id="rId6"/>
    <p:sldId id="298" r:id="rId7"/>
    <p:sldId id="1318" r:id="rId8"/>
    <p:sldId id="1317" r:id="rId9"/>
    <p:sldId id="279" r:id="rId10"/>
    <p:sldId id="269" r:id="rId11"/>
    <p:sldId id="282" r:id="rId12"/>
    <p:sldId id="1319" r:id="rId13"/>
    <p:sldId id="1320" r:id="rId14"/>
    <p:sldId id="284" r:id="rId15"/>
    <p:sldId id="1321" r:id="rId16"/>
    <p:sldId id="1322" r:id="rId17"/>
    <p:sldId id="1323" r:id="rId18"/>
    <p:sldId id="1328" r:id="rId19"/>
    <p:sldId id="1326" r:id="rId20"/>
    <p:sldId id="308" r:id="rId21"/>
    <p:sldId id="1325" r:id="rId22"/>
    <p:sldId id="1327" r:id="rId23"/>
    <p:sldId id="286" r:id="rId24"/>
    <p:sldId id="295" r:id="rId25"/>
    <p:sldId id="283" r:id="rId26"/>
    <p:sldId id="317" r:id="rId27"/>
    <p:sldId id="309" r:id="rId28"/>
    <p:sldId id="1329" r:id="rId29"/>
    <p:sldId id="310" r:id="rId30"/>
    <p:sldId id="297" r:id="rId31"/>
    <p:sldId id="272" r:id="rId32"/>
    <p:sldId id="311" r:id="rId33"/>
    <p:sldId id="312"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4F81BD"/>
    <a:srgbClr val="007E39"/>
    <a:srgbClr val="FFCCCC"/>
    <a:srgbClr val="99FF99"/>
    <a:srgbClr val="990000"/>
    <a:srgbClr val="61D6FF"/>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9699" autoAdjust="0"/>
  </p:normalViewPr>
  <p:slideViewPr>
    <p:cSldViewPr>
      <p:cViewPr varScale="1">
        <p:scale>
          <a:sx n="90" d="100"/>
          <a:sy n="90" d="100"/>
        </p:scale>
        <p:origin x="366" y="84"/>
      </p:cViewPr>
      <p:guideLst>
        <p:guide orient="horz" pos="2160"/>
        <p:guide pos="2880"/>
      </p:guideLst>
    </p:cSldViewPr>
  </p:slideViewPr>
  <p:notesTextViewPr>
    <p:cViewPr>
      <p:scale>
        <a:sx n="1" d="1"/>
        <a:sy n="1" d="1"/>
      </p:scale>
      <p:origin x="0" y="0"/>
    </p:cViewPr>
  </p:notesTextViewPr>
  <p:sorterViewPr>
    <p:cViewPr varScale="1">
      <p:scale>
        <a:sx n="1" d="1"/>
        <a:sy n="1" d="1"/>
      </p:scale>
      <p:origin x="0" y="-5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A86DE1-3988-46DF-BA7D-1E5F072AA27F}" type="datetimeFigureOut">
              <a:rPr lang="en-US" smtClean="0"/>
              <a:t>6/19/2023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5637CB-6455-43F3-ACE3-EB177BE1BB1B}" type="slidenum">
              <a:rPr lang="en-US" smtClean="0"/>
              <a:t>‹#›</a:t>
            </a:fld>
            <a:endParaRPr lang="en-US"/>
          </a:p>
        </p:txBody>
      </p:sp>
    </p:spTree>
    <p:extLst>
      <p:ext uri="{BB962C8B-B14F-4D97-AF65-F5344CB8AC3E}">
        <p14:creationId xmlns:p14="http://schemas.microsoft.com/office/powerpoint/2010/main" val="1559664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Scripps started</a:t>
            </a:r>
            <a:r>
              <a:rPr lang="en-US" baseline="0" dirty="0"/>
              <a:t> the world’s first long-term continuous measurements of atmospheric CO2. Last month, Mauna Loa recorded the first daily mean CO2 reading that exceeds 400 ppm.</a:t>
            </a:r>
            <a:endParaRPr lang="en-US" dirty="0"/>
          </a:p>
        </p:txBody>
      </p:sp>
      <p:sp>
        <p:nvSpPr>
          <p:cNvPr id="81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A58BD2-4C3F-44EE-93F5-B01DF73907E1}" type="slidenum">
              <a:rPr lang="en-US" smtClean="0"/>
              <a:pPr fontAlgn="base">
                <a:spcBef>
                  <a:spcPct val="0"/>
                </a:spcBef>
                <a:spcAft>
                  <a:spcPct val="0"/>
                </a:spcAft>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5637CB-6455-43F3-ACE3-EB177BE1BB1B}" type="slidenum">
              <a:rPr lang="en-US" smtClean="0"/>
              <a:t>2</a:t>
            </a:fld>
            <a:endParaRPr lang="en-US"/>
          </a:p>
        </p:txBody>
      </p:sp>
    </p:spTree>
    <p:extLst>
      <p:ext uri="{BB962C8B-B14F-4D97-AF65-F5344CB8AC3E}">
        <p14:creationId xmlns:p14="http://schemas.microsoft.com/office/powerpoint/2010/main" val="3741457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5133879E-8682-446E-BDD9-325E269DF750}" type="slidenum">
              <a:rPr lang="en-US" smtClean="0"/>
              <a:t>3</a:t>
            </a:fld>
            <a:endParaRPr lang="en-US"/>
          </a:p>
        </p:txBody>
      </p:sp>
    </p:spTree>
    <p:extLst>
      <p:ext uri="{BB962C8B-B14F-4D97-AF65-F5344CB8AC3E}">
        <p14:creationId xmlns:p14="http://schemas.microsoft.com/office/powerpoint/2010/main" val="3321799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5133879E-8682-446E-BDD9-325E269DF750}" type="slidenum">
              <a:rPr lang="en-US" smtClean="0"/>
              <a:t>4</a:t>
            </a:fld>
            <a:endParaRPr lang="en-US"/>
          </a:p>
        </p:txBody>
      </p:sp>
    </p:spTree>
    <p:extLst>
      <p:ext uri="{BB962C8B-B14F-4D97-AF65-F5344CB8AC3E}">
        <p14:creationId xmlns:p14="http://schemas.microsoft.com/office/powerpoint/2010/main" val="2055445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influential climate change paper of all time.” </a:t>
            </a:r>
          </a:p>
          <a:p>
            <a:r>
              <a:rPr lang="en-US" dirty="0"/>
              <a:t>Left: Swedish Academy of Sciences, </a:t>
            </a:r>
            <a:r>
              <a:rPr lang="en-US" dirty="0" err="1"/>
              <a:t>adapeted</a:t>
            </a:r>
            <a:r>
              <a:rPr lang="en-US" dirty="0"/>
              <a:t> from Manabe &amp; </a:t>
            </a:r>
            <a:r>
              <a:rPr lang="en-US" dirty="0" err="1"/>
              <a:t>Wetherald</a:t>
            </a:r>
            <a:r>
              <a:rPr lang="en-US" dirty="0"/>
              <a:t> (1967) </a:t>
            </a:r>
          </a:p>
          <a:p>
            <a:r>
              <a:rPr lang="en-US" dirty="0"/>
              <a:t>Right: https://</a:t>
            </a:r>
            <a:r>
              <a:rPr lang="en-US" dirty="0" err="1"/>
              <a:t>theconversation.com</a:t>
            </a:r>
            <a:r>
              <a:rPr lang="en-US" dirty="0"/>
              <a:t>/the-most-influential-climate-science-paper-of-all-time-169382</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BB136D-DA7D-2E4C-9E13-E02F21D7C6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0418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comprehensive simulations hammer Manabe’s point home– you cannot explain the observed warming with just solar or volcanic variability. </a:t>
            </a:r>
          </a:p>
          <a:p>
            <a:r>
              <a:rPr lang="en-US" dirty="0"/>
              <a:t>So what’s the root cause?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BB136D-DA7D-2E4C-9E13-E02F21D7C6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1901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SE/SE0=1.68 -&gt; 68% increase</a:t>
            </a:r>
          </a:p>
        </p:txBody>
      </p:sp>
      <p:sp>
        <p:nvSpPr>
          <p:cNvPr id="4" name="Slide Number Placeholder 3"/>
          <p:cNvSpPr>
            <a:spLocks noGrp="1"/>
          </p:cNvSpPr>
          <p:nvPr>
            <p:ph type="sldNum" sz="quarter" idx="5"/>
          </p:nvPr>
        </p:nvSpPr>
        <p:spPr/>
        <p:txBody>
          <a:bodyPr/>
          <a:lstStyle/>
          <a:p>
            <a:fld id="{ED5637CB-6455-43F3-ACE3-EB177BE1BB1B}" type="slidenum">
              <a:rPr lang="en-US" smtClean="0"/>
              <a:t>8</a:t>
            </a:fld>
            <a:endParaRPr lang="en-US"/>
          </a:p>
        </p:txBody>
      </p:sp>
    </p:spTree>
    <p:extLst>
      <p:ext uri="{BB962C8B-B14F-4D97-AF65-F5344CB8AC3E}">
        <p14:creationId xmlns:p14="http://schemas.microsoft.com/office/powerpoint/2010/main" val="1789758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climate feedback research, why do scientists focus on low-cloud response to climate warming? </a:t>
            </a:r>
          </a:p>
        </p:txBody>
      </p:sp>
      <p:sp>
        <p:nvSpPr>
          <p:cNvPr id="4" name="Slide Number Placeholder 3"/>
          <p:cNvSpPr>
            <a:spLocks noGrp="1"/>
          </p:cNvSpPr>
          <p:nvPr>
            <p:ph type="sldNum" sz="quarter" idx="5"/>
          </p:nvPr>
        </p:nvSpPr>
        <p:spPr/>
        <p:txBody>
          <a:bodyPr/>
          <a:lstStyle/>
          <a:p>
            <a:fld id="{ED5637CB-6455-43F3-ACE3-EB177BE1BB1B}" type="slidenum">
              <a:rPr lang="en-US" smtClean="0"/>
              <a:t>11</a:t>
            </a:fld>
            <a:endParaRPr lang="en-US"/>
          </a:p>
        </p:txBody>
      </p:sp>
    </p:spTree>
    <p:extLst>
      <p:ext uri="{BB962C8B-B14F-4D97-AF65-F5344CB8AC3E}">
        <p14:creationId xmlns:p14="http://schemas.microsoft.com/office/powerpoint/2010/main" val="2292285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Geoffroy Van Der Hasselt/</a:t>
            </a:r>
            <a:r>
              <a:rPr lang="en-US" dirty="0" err="1"/>
              <a:t>Anadolu</a:t>
            </a:r>
            <a:r>
              <a:rPr lang="en-US" dirty="0"/>
              <a:t> Agency/Getty</a:t>
            </a:r>
          </a:p>
          <a:p>
            <a:r>
              <a:rPr lang="en-US" dirty="0"/>
              <a:t>Green lights illuminate the Eiffel Tower to celebrate the Paris climate agreement.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314F97-7561-46A9-8EAC-7709D5AE43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8506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A92209A-34C7-49C2-BE53-D4331DB120A0}" type="datetimeFigureOut">
              <a:rPr lang="en-US" smtClean="0"/>
              <a:t>6/19/2023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02CEE-57F5-4898-9D77-317D63100680}" type="slidenum">
              <a:rPr lang="en-US" smtClean="0"/>
              <a:t>‹#›</a:t>
            </a:fld>
            <a:endParaRPr lang="en-US"/>
          </a:p>
        </p:txBody>
      </p:sp>
    </p:spTree>
    <p:extLst>
      <p:ext uri="{BB962C8B-B14F-4D97-AF65-F5344CB8AC3E}">
        <p14:creationId xmlns:p14="http://schemas.microsoft.com/office/powerpoint/2010/main" val="662568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92209A-34C7-49C2-BE53-D4331DB120A0}" type="datetimeFigureOut">
              <a:rPr lang="en-US" smtClean="0"/>
              <a:t>6/19/2023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02CEE-57F5-4898-9D77-317D63100680}" type="slidenum">
              <a:rPr lang="en-US" smtClean="0"/>
              <a:t>‹#›</a:t>
            </a:fld>
            <a:endParaRPr lang="en-US"/>
          </a:p>
        </p:txBody>
      </p:sp>
    </p:spTree>
    <p:extLst>
      <p:ext uri="{BB962C8B-B14F-4D97-AF65-F5344CB8AC3E}">
        <p14:creationId xmlns:p14="http://schemas.microsoft.com/office/powerpoint/2010/main" val="4213522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92209A-34C7-49C2-BE53-D4331DB120A0}" type="datetimeFigureOut">
              <a:rPr lang="en-US" smtClean="0"/>
              <a:t>6/19/2023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02CEE-57F5-4898-9D77-317D63100680}" type="slidenum">
              <a:rPr lang="en-US" smtClean="0"/>
              <a:t>‹#›</a:t>
            </a:fld>
            <a:endParaRPr lang="en-US"/>
          </a:p>
        </p:txBody>
      </p:sp>
    </p:spTree>
    <p:extLst>
      <p:ext uri="{BB962C8B-B14F-4D97-AF65-F5344CB8AC3E}">
        <p14:creationId xmlns:p14="http://schemas.microsoft.com/office/powerpoint/2010/main" val="2519721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CEC0EA-DBA6-484F-9FD2-C1A920162EBE}" type="datetimeFigureOut">
              <a:rPr lang="en-US" smtClean="0">
                <a:solidFill>
                  <a:prstClr val="black">
                    <a:tint val="75000"/>
                  </a:prstClr>
                </a:solidFill>
              </a:rPr>
              <a:pPr/>
              <a:t>6/19/2023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564D62-2D9E-49C1-85EB-AEC580C2AA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7514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CEC0EA-DBA6-484F-9FD2-C1A920162EBE}" type="datetimeFigureOut">
              <a:rPr lang="en-US" smtClean="0">
                <a:solidFill>
                  <a:prstClr val="black">
                    <a:tint val="75000"/>
                  </a:prstClr>
                </a:solidFill>
              </a:rPr>
              <a:pPr/>
              <a:t>6/19/2023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564D62-2D9E-49C1-85EB-AEC580C2AA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9828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CEC0EA-DBA6-484F-9FD2-C1A920162EBE}" type="datetimeFigureOut">
              <a:rPr lang="en-US" smtClean="0">
                <a:solidFill>
                  <a:prstClr val="black">
                    <a:tint val="75000"/>
                  </a:prstClr>
                </a:solidFill>
              </a:rPr>
              <a:pPr/>
              <a:t>6/19/2023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564D62-2D9E-49C1-85EB-AEC580C2AA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0771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CEC0EA-DBA6-484F-9FD2-C1A920162EBE}" type="datetimeFigureOut">
              <a:rPr lang="en-US" smtClean="0">
                <a:solidFill>
                  <a:prstClr val="black">
                    <a:tint val="75000"/>
                  </a:prstClr>
                </a:solidFill>
              </a:rPr>
              <a:pPr/>
              <a:t>6/19/2023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564D62-2D9E-49C1-85EB-AEC580C2AA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2716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CEC0EA-DBA6-484F-9FD2-C1A920162EBE}" type="datetimeFigureOut">
              <a:rPr lang="en-US" smtClean="0">
                <a:solidFill>
                  <a:prstClr val="black">
                    <a:tint val="75000"/>
                  </a:prstClr>
                </a:solidFill>
              </a:rPr>
              <a:pPr/>
              <a:t>6/19/2023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F564D62-2D9E-49C1-85EB-AEC580C2AA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84121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CEC0EA-DBA6-484F-9FD2-C1A920162EBE}" type="datetimeFigureOut">
              <a:rPr lang="en-US" smtClean="0">
                <a:solidFill>
                  <a:prstClr val="black">
                    <a:tint val="75000"/>
                  </a:prstClr>
                </a:solidFill>
              </a:rPr>
              <a:pPr/>
              <a:t>6/19/2023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F564D62-2D9E-49C1-85EB-AEC580C2AA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65464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CEC0EA-DBA6-484F-9FD2-C1A920162EBE}" type="datetimeFigureOut">
              <a:rPr lang="en-US" smtClean="0">
                <a:solidFill>
                  <a:prstClr val="black">
                    <a:tint val="75000"/>
                  </a:prstClr>
                </a:solidFill>
              </a:rPr>
              <a:pPr/>
              <a:t>6/19/2023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F564D62-2D9E-49C1-85EB-AEC580C2AA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98425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CEC0EA-DBA6-484F-9FD2-C1A920162EBE}" type="datetimeFigureOut">
              <a:rPr lang="en-US" smtClean="0">
                <a:solidFill>
                  <a:prstClr val="black">
                    <a:tint val="75000"/>
                  </a:prstClr>
                </a:solidFill>
              </a:rPr>
              <a:pPr/>
              <a:t>6/19/2023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564D62-2D9E-49C1-85EB-AEC580C2AA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7433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92209A-34C7-49C2-BE53-D4331DB120A0}" type="datetimeFigureOut">
              <a:rPr lang="en-US" smtClean="0"/>
              <a:t>6/19/2023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02CEE-57F5-4898-9D77-317D63100680}" type="slidenum">
              <a:rPr lang="en-US" smtClean="0"/>
              <a:t>‹#›</a:t>
            </a:fld>
            <a:endParaRPr lang="en-US"/>
          </a:p>
        </p:txBody>
      </p:sp>
    </p:spTree>
    <p:extLst>
      <p:ext uri="{BB962C8B-B14F-4D97-AF65-F5344CB8AC3E}">
        <p14:creationId xmlns:p14="http://schemas.microsoft.com/office/powerpoint/2010/main" val="20083160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CEC0EA-DBA6-484F-9FD2-C1A920162EBE}" type="datetimeFigureOut">
              <a:rPr lang="en-US" smtClean="0">
                <a:solidFill>
                  <a:prstClr val="black">
                    <a:tint val="75000"/>
                  </a:prstClr>
                </a:solidFill>
              </a:rPr>
              <a:pPr/>
              <a:t>6/19/2023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564D62-2D9E-49C1-85EB-AEC580C2AA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44865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CEC0EA-DBA6-484F-9FD2-C1A920162EBE}" type="datetimeFigureOut">
              <a:rPr lang="en-US" smtClean="0">
                <a:solidFill>
                  <a:prstClr val="black">
                    <a:tint val="75000"/>
                  </a:prstClr>
                </a:solidFill>
              </a:rPr>
              <a:pPr/>
              <a:t>6/19/2023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564D62-2D9E-49C1-85EB-AEC580C2AA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86852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CEC0EA-DBA6-484F-9FD2-C1A920162EBE}" type="datetimeFigureOut">
              <a:rPr lang="en-US" smtClean="0">
                <a:solidFill>
                  <a:prstClr val="black">
                    <a:tint val="75000"/>
                  </a:prstClr>
                </a:solidFill>
              </a:rPr>
              <a:pPr/>
              <a:t>6/19/2023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564D62-2D9E-49C1-85EB-AEC580C2AA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61366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D2F1B28-8E56-4D5D-BD60-7B36F95D5D30}" type="datetimeFigureOut">
              <a:rPr lang="en-US" smtClean="0"/>
              <a:t>6/19/2023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DEC1D-C4B9-409E-822B-38E2C474E384}" type="slidenum">
              <a:rPr lang="en-US" smtClean="0"/>
              <a:t>‹#›</a:t>
            </a:fld>
            <a:endParaRPr lang="en-US"/>
          </a:p>
        </p:txBody>
      </p:sp>
    </p:spTree>
    <p:extLst>
      <p:ext uri="{BB962C8B-B14F-4D97-AF65-F5344CB8AC3E}">
        <p14:creationId xmlns:p14="http://schemas.microsoft.com/office/powerpoint/2010/main" val="42109899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2F1B28-8E56-4D5D-BD60-7B36F95D5D30}" type="datetimeFigureOut">
              <a:rPr lang="en-US" smtClean="0"/>
              <a:t>6/19/2023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DEC1D-C4B9-409E-822B-38E2C474E384}" type="slidenum">
              <a:rPr lang="en-US" smtClean="0"/>
              <a:t>‹#›</a:t>
            </a:fld>
            <a:endParaRPr lang="en-US"/>
          </a:p>
        </p:txBody>
      </p:sp>
    </p:spTree>
    <p:extLst>
      <p:ext uri="{BB962C8B-B14F-4D97-AF65-F5344CB8AC3E}">
        <p14:creationId xmlns:p14="http://schemas.microsoft.com/office/powerpoint/2010/main" val="28129711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2F1B28-8E56-4D5D-BD60-7B36F95D5D30}" type="datetimeFigureOut">
              <a:rPr lang="en-US" smtClean="0"/>
              <a:t>6/19/2023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DEC1D-C4B9-409E-822B-38E2C474E384}" type="slidenum">
              <a:rPr lang="en-US" smtClean="0"/>
              <a:t>‹#›</a:t>
            </a:fld>
            <a:endParaRPr lang="en-US"/>
          </a:p>
        </p:txBody>
      </p:sp>
    </p:spTree>
    <p:extLst>
      <p:ext uri="{BB962C8B-B14F-4D97-AF65-F5344CB8AC3E}">
        <p14:creationId xmlns:p14="http://schemas.microsoft.com/office/powerpoint/2010/main" val="18363210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2F1B28-8E56-4D5D-BD60-7B36F95D5D30}" type="datetimeFigureOut">
              <a:rPr lang="en-US" smtClean="0"/>
              <a:t>6/19/2023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5DEC1D-C4B9-409E-822B-38E2C474E384}" type="slidenum">
              <a:rPr lang="en-US" smtClean="0"/>
              <a:t>‹#›</a:t>
            </a:fld>
            <a:endParaRPr lang="en-US"/>
          </a:p>
        </p:txBody>
      </p:sp>
    </p:spTree>
    <p:extLst>
      <p:ext uri="{BB962C8B-B14F-4D97-AF65-F5344CB8AC3E}">
        <p14:creationId xmlns:p14="http://schemas.microsoft.com/office/powerpoint/2010/main" val="30677570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2F1B28-8E56-4D5D-BD60-7B36F95D5D30}" type="datetimeFigureOut">
              <a:rPr lang="en-US" smtClean="0"/>
              <a:t>6/19/2023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5DEC1D-C4B9-409E-822B-38E2C474E384}" type="slidenum">
              <a:rPr lang="en-US" smtClean="0"/>
              <a:t>‹#›</a:t>
            </a:fld>
            <a:endParaRPr lang="en-US"/>
          </a:p>
        </p:txBody>
      </p:sp>
    </p:spTree>
    <p:extLst>
      <p:ext uri="{BB962C8B-B14F-4D97-AF65-F5344CB8AC3E}">
        <p14:creationId xmlns:p14="http://schemas.microsoft.com/office/powerpoint/2010/main" val="11270626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2F1B28-8E56-4D5D-BD60-7B36F95D5D30}" type="datetimeFigureOut">
              <a:rPr lang="en-US" smtClean="0"/>
              <a:t>6/19/2023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5DEC1D-C4B9-409E-822B-38E2C474E384}" type="slidenum">
              <a:rPr lang="en-US" smtClean="0"/>
              <a:t>‹#›</a:t>
            </a:fld>
            <a:endParaRPr lang="en-US"/>
          </a:p>
        </p:txBody>
      </p:sp>
    </p:spTree>
    <p:extLst>
      <p:ext uri="{BB962C8B-B14F-4D97-AF65-F5344CB8AC3E}">
        <p14:creationId xmlns:p14="http://schemas.microsoft.com/office/powerpoint/2010/main" val="9432370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2F1B28-8E56-4D5D-BD60-7B36F95D5D30}" type="datetimeFigureOut">
              <a:rPr lang="en-US" smtClean="0"/>
              <a:t>6/19/2023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5DEC1D-C4B9-409E-822B-38E2C474E384}" type="slidenum">
              <a:rPr lang="en-US" smtClean="0"/>
              <a:t>‹#›</a:t>
            </a:fld>
            <a:endParaRPr lang="en-US"/>
          </a:p>
        </p:txBody>
      </p:sp>
    </p:spTree>
    <p:extLst>
      <p:ext uri="{BB962C8B-B14F-4D97-AF65-F5344CB8AC3E}">
        <p14:creationId xmlns:p14="http://schemas.microsoft.com/office/powerpoint/2010/main" val="131647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92209A-34C7-49C2-BE53-D4331DB120A0}" type="datetimeFigureOut">
              <a:rPr lang="en-US" smtClean="0"/>
              <a:t>6/19/2023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02CEE-57F5-4898-9D77-317D63100680}" type="slidenum">
              <a:rPr lang="en-US" smtClean="0"/>
              <a:t>‹#›</a:t>
            </a:fld>
            <a:endParaRPr lang="en-US"/>
          </a:p>
        </p:txBody>
      </p:sp>
    </p:spTree>
    <p:extLst>
      <p:ext uri="{BB962C8B-B14F-4D97-AF65-F5344CB8AC3E}">
        <p14:creationId xmlns:p14="http://schemas.microsoft.com/office/powerpoint/2010/main" val="21114691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2F1B28-8E56-4D5D-BD60-7B36F95D5D30}" type="datetimeFigureOut">
              <a:rPr lang="en-US" smtClean="0"/>
              <a:t>6/19/2023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5DEC1D-C4B9-409E-822B-38E2C474E384}" type="slidenum">
              <a:rPr lang="en-US" smtClean="0"/>
              <a:t>‹#›</a:t>
            </a:fld>
            <a:endParaRPr lang="en-US"/>
          </a:p>
        </p:txBody>
      </p:sp>
    </p:spTree>
    <p:extLst>
      <p:ext uri="{BB962C8B-B14F-4D97-AF65-F5344CB8AC3E}">
        <p14:creationId xmlns:p14="http://schemas.microsoft.com/office/powerpoint/2010/main" val="34441869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2F1B28-8E56-4D5D-BD60-7B36F95D5D30}" type="datetimeFigureOut">
              <a:rPr lang="en-US" smtClean="0"/>
              <a:t>6/19/2023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5DEC1D-C4B9-409E-822B-38E2C474E384}" type="slidenum">
              <a:rPr lang="en-US" smtClean="0"/>
              <a:t>‹#›</a:t>
            </a:fld>
            <a:endParaRPr lang="en-US"/>
          </a:p>
        </p:txBody>
      </p:sp>
    </p:spTree>
    <p:extLst>
      <p:ext uri="{BB962C8B-B14F-4D97-AF65-F5344CB8AC3E}">
        <p14:creationId xmlns:p14="http://schemas.microsoft.com/office/powerpoint/2010/main" val="2583683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2F1B28-8E56-4D5D-BD60-7B36F95D5D30}" type="datetimeFigureOut">
              <a:rPr lang="en-US" smtClean="0"/>
              <a:t>6/19/2023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DEC1D-C4B9-409E-822B-38E2C474E384}" type="slidenum">
              <a:rPr lang="en-US" smtClean="0"/>
              <a:t>‹#›</a:t>
            </a:fld>
            <a:endParaRPr lang="en-US"/>
          </a:p>
        </p:txBody>
      </p:sp>
    </p:spTree>
    <p:extLst>
      <p:ext uri="{BB962C8B-B14F-4D97-AF65-F5344CB8AC3E}">
        <p14:creationId xmlns:p14="http://schemas.microsoft.com/office/powerpoint/2010/main" val="16707035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2F1B28-8E56-4D5D-BD60-7B36F95D5D30}" type="datetimeFigureOut">
              <a:rPr lang="en-US" smtClean="0"/>
              <a:t>6/19/2023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DEC1D-C4B9-409E-822B-38E2C474E384}" type="slidenum">
              <a:rPr lang="en-US" smtClean="0"/>
              <a:t>‹#›</a:t>
            </a:fld>
            <a:endParaRPr lang="en-US"/>
          </a:p>
        </p:txBody>
      </p:sp>
    </p:spTree>
    <p:extLst>
      <p:ext uri="{BB962C8B-B14F-4D97-AF65-F5344CB8AC3E}">
        <p14:creationId xmlns:p14="http://schemas.microsoft.com/office/powerpoint/2010/main" val="23363060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Slide with Title">
    <p:spTree>
      <p:nvGrpSpPr>
        <p:cNvPr id="1" name=""/>
        <p:cNvGrpSpPr/>
        <p:nvPr/>
      </p:nvGrpSpPr>
      <p:grpSpPr>
        <a:xfrm>
          <a:off x="0" y="0"/>
          <a:ext cx="0" cy="0"/>
          <a:chOff x="0" y="0"/>
          <a:chExt cx="0" cy="0"/>
        </a:xfrm>
      </p:grpSpPr>
      <p:sp>
        <p:nvSpPr>
          <p:cNvPr id="11" name="Title 10"/>
          <p:cNvSpPr>
            <a:spLocks noGrp="1"/>
          </p:cNvSpPr>
          <p:nvPr>
            <p:ph type="title" hasCustomPrompt="1"/>
          </p:nvPr>
        </p:nvSpPr>
        <p:spPr>
          <a:xfrm>
            <a:off x="250825" y="260238"/>
            <a:ext cx="8642350" cy="792000"/>
          </a:xfrm>
          <a:prstGeom prst="rect">
            <a:avLst/>
          </a:prstGeom>
        </p:spPr>
        <p:txBody>
          <a:bodyPr lIns="0" tIns="36000" rIns="0" bIns="36000"/>
          <a:lstStyle>
            <a:lvl1pPr algn="l">
              <a:defRPr sz="2400" b="1" baseline="0">
                <a:solidFill>
                  <a:schemeClr val="bg1"/>
                </a:solidFill>
              </a:defRPr>
            </a:lvl1pPr>
          </a:lstStyle>
          <a:p>
            <a:r>
              <a:rPr lang="en-US"/>
              <a:t>Slide Title</a:t>
            </a:r>
            <a:endParaRPr lang="en-GB"/>
          </a:p>
        </p:txBody>
      </p:sp>
    </p:spTree>
    <p:extLst>
      <p:ext uri="{BB962C8B-B14F-4D97-AF65-F5344CB8AC3E}">
        <p14:creationId xmlns:p14="http://schemas.microsoft.com/office/powerpoint/2010/main" val="36017353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28D54F9-1A7C-4D0B-BA75-0BCE48A6B65F}" type="slidenum">
              <a:rPr lang="en-US" altLang="en-US" smtClean="0"/>
              <a:pPr/>
              <a:t>‹#›</a:t>
            </a:fld>
            <a:endParaRPr lang="en-US" altLang="en-US"/>
          </a:p>
        </p:txBody>
      </p:sp>
    </p:spTree>
    <p:extLst>
      <p:ext uri="{BB962C8B-B14F-4D97-AF65-F5344CB8AC3E}">
        <p14:creationId xmlns:p14="http://schemas.microsoft.com/office/powerpoint/2010/main" val="41475061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72F3C98-823E-4394-B100-052947DA903D}" type="slidenum">
              <a:rPr lang="en-US" altLang="en-US" smtClean="0"/>
              <a:pPr/>
              <a:t>‹#›</a:t>
            </a:fld>
            <a:endParaRPr lang="en-US" altLang="en-US"/>
          </a:p>
        </p:txBody>
      </p:sp>
    </p:spTree>
    <p:extLst>
      <p:ext uri="{BB962C8B-B14F-4D97-AF65-F5344CB8AC3E}">
        <p14:creationId xmlns:p14="http://schemas.microsoft.com/office/powerpoint/2010/main" val="29718462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07A21A7-9949-416D-984E-A688E5C74E9D}" type="slidenum">
              <a:rPr lang="en-US" altLang="en-US" smtClean="0"/>
              <a:pPr/>
              <a:t>‹#›</a:t>
            </a:fld>
            <a:endParaRPr lang="en-US" altLang="en-US"/>
          </a:p>
        </p:txBody>
      </p:sp>
    </p:spTree>
    <p:extLst>
      <p:ext uri="{BB962C8B-B14F-4D97-AF65-F5344CB8AC3E}">
        <p14:creationId xmlns:p14="http://schemas.microsoft.com/office/powerpoint/2010/main" val="23106714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09445B65-2C8C-4E21-9B23-DEC3E4511482}" type="slidenum">
              <a:rPr lang="en-US" altLang="en-US" smtClean="0"/>
              <a:pPr/>
              <a:t>‹#›</a:t>
            </a:fld>
            <a:endParaRPr lang="en-US" altLang="en-US"/>
          </a:p>
        </p:txBody>
      </p:sp>
    </p:spTree>
    <p:extLst>
      <p:ext uri="{BB962C8B-B14F-4D97-AF65-F5344CB8AC3E}">
        <p14:creationId xmlns:p14="http://schemas.microsoft.com/office/powerpoint/2010/main" val="290065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25CD093D-7FBF-4D16-872B-453149597A7C}" type="slidenum">
              <a:rPr lang="en-US" altLang="en-US" smtClean="0"/>
              <a:pPr/>
              <a:t>‹#›</a:t>
            </a:fld>
            <a:endParaRPr lang="en-US" altLang="en-US"/>
          </a:p>
        </p:txBody>
      </p:sp>
    </p:spTree>
    <p:extLst>
      <p:ext uri="{BB962C8B-B14F-4D97-AF65-F5344CB8AC3E}">
        <p14:creationId xmlns:p14="http://schemas.microsoft.com/office/powerpoint/2010/main" val="321133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92209A-34C7-49C2-BE53-D4331DB120A0}" type="datetimeFigureOut">
              <a:rPr lang="en-US" smtClean="0"/>
              <a:t>6/19/2023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202CEE-57F5-4898-9D77-317D63100680}" type="slidenum">
              <a:rPr lang="en-US" smtClean="0"/>
              <a:t>‹#›</a:t>
            </a:fld>
            <a:endParaRPr lang="en-US"/>
          </a:p>
        </p:txBody>
      </p:sp>
    </p:spTree>
    <p:extLst>
      <p:ext uri="{BB962C8B-B14F-4D97-AF65-F5344CB8AC3E}">
        <p14:creationId xmlns:p14="http://schemas.microsoft.com/office/powerpoint/2010/main" val="12468841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03238F40-1A88-4B2B-835A-DA6725921A94}" type="slidenum">
              <a:rPr lang="en-US" altLang="en-US" smtClean="0"/>
              <a:pPr/>
              <a:t>‹#›</a:t>
            </a:fld>
            <a:endParaRPr lang="en-US" altLang="en-US"/>
          </a:p>
        </p:txBody>
      </p:sp>
    </p:spTree>
    <p:extLst>
      <p:ext uri="{BB962C8B-B14F-4D97-AF65-F5344CB8AC3E}">
        <p14:creationId xmlns:p14="http://schemas.microsoft.com/office/powerpoint/2010/main" val="1339780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F225BAC2-E227-42FC-A62B-0644AC1393F2}" type="slidenum">
              <a:rPr lang="en-US" altLang="en-US" smtClean="0"/>
              <a:pPr/>
              <a:t>‹#›</a:t>
            </a:fld>
            <a:endParaRPr lang="en-US" altLang="en-US"/>
          </a:p>
        </p:txBody>
      </p:sp>
    </p:spTree>
    <p:extLst>
      <p:ext uri="{BB962C8B-B14F-4D97-AF65-F5344CB8AC3E}">
        <p14:creationId xmlns:p14="http://schemas.microsoft.com/office/powerpoint/2010/main" val="34354135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D499FA86-4BAF-4D04-8E2E-D9219B84032E}" type="slidenum">
              <a:rPr lang="en-US" altLang="en-US" smtClean="0"/>
              <a:pPr/>
              <a:t>‹#›</a:t>
            </a:fld>
            <a:endParaRPr lang="en-US" altLang="en-US"/>
          </a:p>
        </p:txBody>
      </p:sp>
    </p:spTree>
    <p:extLst>
      <p:ext uri="{BB962C8B-B14F-4D97-AF65-F5344CB8AC3E}">
        <p14:creationId xmlns:p14="http://schemas.microsoft.com/office/powerpoint/2010/main" val="16172385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1CAC072C-F024-46F1-886E-456C69D60A85}" type="slidenum">
              <a:rPr lang="en-US" altLang="en-US" smtClean="0"/>
              <a:pPr/>
              <a:t>‹#›</a:t>
            </a:fld>
            <a:endParaRPr lang="en-US" altLang="en-US"/>
          </a:p>
        </p:txBody>
      </p:sp>
    </p:spTree>
    <p:extLst>
      <p:ext uri="{BB962C8B-B14F-4D97-AF65-F5344CB8AC3E}">
        <p14:creationId xmlns:p14="http://schemas.microsoft.com/office/powerpoint/2010/main" val="9149868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8ED7753-216B-44A8-9832-869D8D7CD086}" type="slidenum">
              <a:rPr lang="en-US" altLang="en-US" smtClean="0"/>
              <a:pPr/>
              <a:t>‹#›</a:t>
            </a:fld>
            <a:endParaRPr lang="en-US" altLang="en-US"/>
          </a:p>
        </p:txBody>
      </p:sp>
    </p:spTree>
    <p:extLst>
      <p:ext uri="{BB962C8B-B14F-4D97-AF65-F5344CB8AC3E}">
        <p14:creationId xmlns:p14="http://schemas.microsoft.com/office/powerpoint/2010/main" val="3875446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C84148FC-DE4B-42E3-B97B-97EF5F551393}" type="slidenum">
              <a:rPr lang="en-US" altLang="en-US" smtClean="0"/>
              <a:pPr/>
              <a:t>‹#›</a:t>
            </a:fld>
            <a:endParaRPr lang="en-US" altLang="en-US"/>
          </a:p>
        </p:txBody>
      </p:sp>
    </p:spTree>
    <p:extLst>
      <p:ext uri="{BB962C8B-B14F-4D97-AF65-F5344CB8AC3E}">
        <p14:creationId xmlns:p14="http://schemas.microsoft.com/office/powerpoint/2010/main" val="27008222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4"/>
          <p:cNvSpPr>
            <a:spLocks noGrp="1" noChangeArrowheads="1"/>
          </p:cNvSpPr>
          <p:nvPr>
            <p:ph type="dt" sz="half" idx="10"/>
          </p:nvPr>
        </p:nvSpPr>
        <p:spPr>
          <a:ln/>
        </p:spPr>
        <p:txBody>
          <a:bodyPr/>
          <a:lstStyle>
            <a:lvl1pPr>
              <a:defRPr/>
            </a:lvl1pPr>
          </a:lstStyle>
          <a:p>
            <a:pPr>
              <a:defRPr/>
            </a:pPr>
            <a:endParaRPr lang="en-US"/>
          </a:p>
        </p:txBody>
      </p:sp>
      <p:sp>
        <p:nvSpPr>
          <p:cNvPr id="6" name="Rectangle 15"/>
          <p:cNvSpPr>
            <a:spLocks noGrp="1" noChangeArrowheads="1"/>
          </p:cNvSpPr>
          <p:nvPr>
            <p:ph type="ftr" sz="quarter" idx="11"/>
          </p:nvPr>
        </p:nvSpPr>
        <p:spPr>
          <a:ln/>
        </p:spPr>
        <p:txBody>
          <a:bodyPr/>
          <a:lstStyle>
            <a:lvl1pPr>
              <a:defRPr/>
            </a:lvl1pPr>
          </a:lstStyle>
          <a:p>
            <a:pPr>
              <a:defRPr/>
            </a:pPr>
            <a:endParaRPr lang="en-US"/>
          </a:p>
        </p:txBody>
      </p:sp>
      <p:sp>
        <p:nvSpPr>
          <p:cNvPr id="7" name="Rectangle 16"/>
          <p:cNvSpPr>
            <a:spLocks noGrp="1" noChangeArrowheads="1"/>
          </p:cNvSpPr>
          <p:nvPr>
            <p:ph type="sldNum" sz="quarter" idx="12"/>
          </p:nvPr>
        </p:nvSpPr>
        <p:spPr>
          <a:ln/>
        </p:spPr>
        <p:txBody>
          <a:bodyPr/>
          <a:lstStyle>
            <a:lvl1pPr>
              <a:defRPr/>
            </a:lvl1pPr>
          </a:lstStyle>
          <a:p>
            <a:fld id="{F42F99E3-200A-4A04-9043-367202F5A366}" type="slidenum">
              <a:rPr lang="en-US" altLang="en-US"/>
              <a:pPr/>
              <a:t>‹#›</a:t>
            </a:fld>
            <a:endParaRPr lang="en-US" altLang="en-US"/>
          </a:p>
        </p:txBody>
      </p:sp>
    </p:spTree>
    <p:extLst>
      <p:ext uri="{BB962C8B-B14F-4D97-AF65-F5344CB8AC3E}">
        <p14:creationId xmlns:p14="http://schemas.microsoft.com/office/powerpoint/2010/main" val="24667757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8E21A-CA9F-B23B-51B1-DDCBB4C302A7}"/>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0FAC468-E75E-05F9-3341-4180246B60C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E14592F-EB21-2FD1-9987-EB0EBCF19001}"/>
              </a:ext>
            </a:extLst>
          </p:cNvPr>
          <p:cNvSpPr>
            <a:spLocks noGrp="1"/>
          </p:cNvSpPr>
          <p:nvPr>
            <p:ph type="dt" sz="half" idx="10"/>
          </p:nvPr>
        </p:nvSpPr>
        <p:spPr/>
        <p:txBody>
          <a:bodyPr/>
          <a:lstStyle/>
          <a:p>
            <a:fld id="{01BBF21D-77B8-5540-9FC4-8C01901E2269}" type="datetimeFigureOut">
              <a:rPr lang="en-US" smtClean="0"/>
              <a:t>6/19/2023</a:t>
            </a:fld>
            <a:endParaRPr lang="en-US"/>
          </a:p>
        </p:txBody>
      </p:sp>
      <p:sp>
        <p:nvSpPr>
          <p:cNvPr id="5" name="Footer Placeholder 4">
            <a:extLst>
              <a:ext uri="{FF2B5EF4-FFF2-40B4-BE49-F238E27FC236}">
                <a16:creationId xmlns:a16="http://schemas.microsoft.com/office/drawing/2014/main" id="{31CD5FC6-3025-37AF-B9F5-294FFCB778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A5B61A-1403-CD60-B115-C34902140035}"/>
              </a:ext>
            </a:extLst>
          </p:cNvPr>
          <p:cNvSpPr>
            <a:spLocks noGrp="1"/>
          </p:cNvSpPr>
          <p:nvPr>
            <p:ph type="sldNum" sz="quarter" idx="12"/>
          </p:nvPr>
        </p:nvSpPr>
        <p:spPr/>
        <p:txBody>
          <a:bodyPr/>
          <a:lstStyle/>
          <a:p>
            <a:fld id="{1E1AA818-40A0-EA4E-8875-56A69798A705}" type="slidenum">
              <a:rPr lang="en-US" smtClean="0"/>
              <a:t>‹#›</a:t>
            </a:fld>
            <a:endParaRPr lang="en-US"/>
          </a:p>
        </p:txBody>
      </p:sp>
    </p:spTree>
    <p:extLst>
      <p:ext uri="{BB962C8B-B14F-4D97-AF65-F5344CB8AC3E}">
        <p14:creationId xmlns:p14="http://schemas.microsoft.com/office/powerpoint/2010/main" val="11040395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E3B8F-8923-D388-CBFC-019F985F4A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864B6B-DD87-FC12-30A2-2678ADE2A9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22A02B-E38A-F920-829D-520F5B873EDC}"/>
              </a:ext>
            </a:extLst>
          </p:cNvPr>
          <p:cNvSpPr>
            <a:spLocks noGrp="1"/>
          </p:cNvSpPr>
          <p:nvPr>
            <p:ph type="dt" sz="half" idx="10"/>
          </p:nvPr>
        </p:nvSpPr>
        <p:spPr/>
        <p:txBody>
          <a:bodyPr/>
          <a:lstStyle/>
          <a:p>
            <a:fld id="{01BBF21D-77B8-5540-9FC4-8C01901E2269}" type="datetimeFigureOut">
              <a:rPr lang="en-US" smtClean="0"/>
              <a:t>6/19/2023</a:t>
            </a:fld>
            <a:endParaRPr lang="en-US"/>
          </a:p>
        </p:txBody>
      </p:sp>
      <p:sp>
        <p:nvSpPr>
          <p:cNvPr id="5" name="Footer Placeholder 4">
            <a:extLst>
              <a:ext uri="{FF2B5EF4-FFF2-40B4-BE49-F238E27FC236}">
                <a16:creationId xmlns:a16="http://schemas.microsoft.com/office/drawing/2014/main" id="{7CBA89C1-AB46-3EEA-0D52-3A0FA14662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C5B878-3518-4224-57FB-BAC55E7B806A}"/>
              </a:ext>
            </a:extLst>
          </p:cNvPr>
          <p:cNvSpPr>
            <a:spLocks noGrp="1"/>
          </p:cNvSpPr>
          <p:nvPr>
            <p:ph type="sldNum" sz="quarter" idx="12"/>
          </p:nvPr>
        </p:nvSpPr>
        <p:spPr/>
        <p:txBody>
          <a:bodyPr/>
          <a:lstStyle/>
          <a:p>
            <a:fld id="{1E1AA818-40A0-EA4E-8875-56A69798A705}" type="slidenum">
              <a:rPr lang="en-US" smtClean="0"/>
              <a:t>‹#›</a:t>
            </a:fld>
            <a:endParaRPr lang="en-US"/>
          </a:p>
        </p:txBody>
      </p:sp>
    </p:spTree>
    <p:extLst>
      <p:ext uri="{BB962C8B-B14F-4D97-AF65-F5344CB8AC3E}">
        <p14:creationId xmlns:p14="http://schemas.microsoft.com/office/powerpoint/2010/main" val="41674994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AAF0C-51D5-B1CA-3609-41083D5A7217}"/>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19E9D39E-9773-0DCD-A1E3-DD71F5E752F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0775C0-3A1B-2B4A-FF08-8241356848B7}"/>
              </a:ext>
            </a:extLst>
          </p:cNvPr>
          <p:cNvSpPr>
            <a:spLocks noGrp="1"/>
          </p:cNvSpPr>
          <p:nvPr>
            <p:ph type="dt" sz="half" idx="10"/>
          </p:nvPr>
        </p:nvSpPr>
        <p:spPr/>
        <p:txBody>
          <a:bodyPr/>
          <a:lstStyle/>
          <a:p>
            <a:fld id="{01BBF21D-77B8-5540-9FC4-8C01901E2269}" type="datetimeFigureOut">
              <a:rPr lang="en-US" smtClean="0"/>
              <a:t>6/19/2023</a:t>
            </a:fld>
            <a:endParaRPr lang="en-US"/>
          </a:p>
        </p:txBody>
      </p:sp>
      <p:sp>
        <p:nvSpPr>
          <p:cNvPr id="5" name="Footer Placeholder 4">
            <a:extLst>
              <a:ext uri="{FF2B5EF4-FFF2-40B4-BE49-F238E27FC236}">
                <a16:creationId xmlns:a16="http://schemas.microsoft.com/office/drawing/2014/main" id="{DB47190F-BCF2-760C-3336-D3A698D287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82D6D7-305F-9927-66A0-74DE41602144}"/>
              </a:ext>
            </a:extLst>
          </p:cNvPr>
          <p:cNvSpPr>
            <a:spLocks noGrp="1"/>
          </p:cNvSpPr>
          <p:nvPr>
            <p:ph type="sldNum" sz="quarter" idx="12"/>
          </p:nvPr>
        </p:nvSpPr>
        <p:spPr/>
        <p:txBody>
          <a:bodyPr/>
          <a:lstStyle/>
          <a:p>
            <a:fld id="{1E1AA818-40A0-EA4E-8875-56A69798A705}" type="slidenum">
              <a:rPr lang="en-US" smtClean="0"/>
              <a:t>‹#›</a:t>
            </a:fld>
            <a:endParaRPr lang="en-US"/>
          </a:p>
        </p:txBody>
      </p:sp>
    </p:spTree>
    <p:extLst>
      <p:ext uri="{BB962C8B-B14F-4D97-AF65-F5344CB8AC3E}">
        <p14:creationId xmlns:p14="http://schemas.microsoft.com/office/powerpoint/2010/main" val="993408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92209A-34C7-49C2-BE53-D4331DB120A0}" type="datetimeFigureOut">
              <a:rPr lang="en-US" smtClean="0"/>
              <a:t>6/19/2023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202CEE-57F5-4898-9D77-317D63100680}" type="slidenum">
              <a:rPr lang="en-US" smtClean="0"/>
              <a:t>‹#›</a:t>
            </a:fld>
            <a:endParaRPr lang="en-US"/>
          </a:p>
        </p:txBody>
      </p:sp>
    </p:spTree>
    <p:extLst>
      <p:ext uri="{BB962C8B-B14F-4D97-AF65-F5344CB8AC3E}">
        <p14:creationId xmlns:p14="http://schemas.microsoft.com/office/powerpoint/2010/main" val="32954519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D2BFA-80AB-A843-CAEE-52309EC8DB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6EC6B8-505E-3E5C-21A9-6A792FE7936E}"/>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F03FF4-A590-8DBD-EB87-1012D3E74E2E}"/>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D5AD5D-6340-B4FB-9F5A-B669BE6FF276}"/>
              </a:ext>
            </a:extLst>
          </p:cNvPr>
          <p:cNvSpPr>
            <a:spLocks noGrp="1"/>
          </p:cNvSpPr>
          <p:nvPr>
            <p:ph type="dt" sz="half" idx="10"/>
          </p:nvPr>
        </p:nvSpPr>
        <p:spPr/>
        <p:txBody>
          <a:bodyPr/>
          <a:lstStyle/>
          <a:p>
            <a:fld id="{01BBF21D-77B8-5540-9FC4-8C01901E2269}" type="datetimeFigureOut">
              <a:rPr lang="en-US" smtClean="0"/>
              <a:t>6/19/2023</a:t>
            </a:fld>
            <a:endParaRPr lang="en-US"/>
          </a:p>
        </p:txBody>
      </p:sp>
      <p:sp>
        <p:nvSpPr>
          <p:cNvPr id="6" name="Footer Placeholder 5">
            <a:extLst>
              <a:ext uri="{FF2B5EF4-FFF2-40B4-BE49-F238E27FC236}">
                <a16:creationId xmlns:a16="http://schemas.microsoft.com/office/drawing/2014/main" id="{9A6BA1FE-9B97-CAE8-5D89-06C8959D3E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470DC4-FE0C-29B2-4895-7BA6297E3C2A}"/>
              </a:ext>
            </a:extLst>
          </p:cNvPr>
          <p:cNvSpPr>
            <a:spLocks noGrp="1"/>
          </p:cNvSpPr>
          <p:nvPr>
            <p:ph type="sldNum" sz="quarter" idx="12"/>
          </p:nvPr>
        </p:nvSpPr>
        <p:spPr/>
        <p:txBody>
          <a:bodyPr/>
          <a:lstStyle/>
          <a:p>
            <a:fld id="{1E1AA818-40A0-EA4E-8875-56A69798A705}" type="slidenum">
              <a:rPr lang="en-US" smtClean="0"/>
              <a:t>‹#›</a:t>
            </a:fld>
            <a:endParaRPr lang="en-US"/>
          </a:p>
        </p:txBody>
      </p:sp>
    </p:spTree>
    <p:extLst>
      <p:ext uri="{BB962C8B-B14F-4D97-AF65-F5344CB8AC3E}">
        <p14:creationId xmlns:p14="http://schemas.microsoft.com/office/powerpoint/2010/main" val="4939263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B28C0-08A4-14E9-4CA3-99EE61942C95}"/>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26C8886-E96D-4C47-3B61-5539EB93056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8A2E636-8B54-360D-E73D-9BC6C9904D22}"/>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25C0F0-0D19-365F-B755-420095E204F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2A88C6A-6EE8-437D-EBDC-7CC06C6F30E2}"/>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CC4636-475B-593F-62F3-268E461E728C}"/>
              </a:ext>
            </a:extLst>
          </p:cNvPr>
          <p:cNvSpPr>
            <a:spLocks noGrp="1"/>
          </p:cNvSpPr>
          <p:nvPr>
            <p:ph type="dt" sz="half" idx="10"/>
          </p:nvPr>
        </p:nvSpPr>
        <p:spPr/>
        <p:txBody>
          <a:bodyPr/>
          <a:lstStyle/>
          <a:p>
            <a:fld id="{01BBF21D-77B8-5540-9FC4-8C01901E2269}" type="datetimeFigureOut">
              <a:rPr lang="en-US" smtClean="0"/>
              <a:t>6/19/2023</a:t>
            </a:fld>
            <a:endParaRPr lang="en-US"/>
          </a:p>
        </p:txBody>
      </p:sp>
      <p:sp>
        <p:nvSpPr>
          <p:cNvPr id="8" name="Footer Placeholder 7">
            <a:extLst>
              <a:ext uri="{FF2B5EF4-FFF2-40B4-BE49-F238E27FC236}">
                <a16:creationId xmlns:a16="http://schemas.microsoft.com/office/drawing/2014/main" id="{375B9A81-D116-3B06-0E1B-2D6E1264CC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0D8C93-4C8B-53A0-F49C-621090F8EA02}"/>
              </a:ext>
            </a:extLst>
          </p:cNvPr>
          <p:cNvSpPr>
            <a:spLocks noGrp="1"/>
          </p:cNvSpPr>
          <p:nvPr>
            <p:ph type="sldNum" sz="quarter" idx="12"/>
          </p:nvPr>
        </p:nvSpPr>
        <p:spPr/>
        <p:txBody>
          <a:bodyPr/>
          <a:lstStyle/>
          <a:p>
            <a:fld id="{1E1AA818-40A0-EA4E-8875-56A69798A705}" type="slidenum">
              <a:rPr lang="en-US" smtClean="0"/>
              <a:t>‹#›</a:t>
            </a:fld>
            <a:endParaRPr lang="en-US"/>
          </a:p>
        </p:txBody>
      </p:sp>
    </p:spTree>
    <p:extLst>
      <p:ext uri="{BB962C8B-B14F-4D97-AF65-F5344CB8AC3E}">
        <p14:creationId xmlns:p14="http://schemas.microsoft.com/office/powerpoint/2010/main" val="36697801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8C15B-D589-C4F3-54AA-D841128A60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DEB833-A97F-F599-571C-B27FE8EF595A}"/>
              </a:ext>
            </a:extLst>
          </p:cNvPr>
          <p:cNvSpPr>
            <a:spLocks noGrp="1"/>
          </p:cNvSpPr>
          <p:nvPr>
            <p:ph type="dt" sz="half" idx="10"/>
          </p:nvPr>
        </p:nvSpPr>
        <p:spPr/>
        <p:txBody>
          <a:bodyPr/>
          <a:lstStyle/>
          <a:p>
            <a:fld id="{01BBF21D-77B8-5540-9FC4-8C01901E2269}" type="datetimeFigureOut">
              <a:rPr lang="en-US" smtClean="0"/>
              <a:t>6/19/2023</a:t>
            </a:fld>
            <a:endParaRPr lang="en-US"/>
          </a:p>
        </p:txBody>
      </p:sp>
      <p:sp>
        <p:nvSpPr>
          <p:cNvPr id="4" name="Footer Placeholder 3">
            <a:extLst>
              <a:ext uri="{FF2B5EF4-FFF2-40B4-BE49-F238E27FC236}">
                <a16:creationId xmlns:a16="http://schemas.microsoft.com/office/drawing/2014/main" id="{0EA777D2-3EB7-BF97-0EA5-5F0A2F7874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752F839-A5BE-01CB-F76E-2AA7B5B8F21D}"/>
              </a:ext>
            </a:extLst>
          </p:cNvPr>
          <p:cNvSpPr>
            <a:spLocks noGrp="1"/>
          </p:cNvSpPr>
          <p:nvPr>
            <p:ph type="sldNum" sz="quarter" idx="12"/>
          </p:nvPr>
        </p:nvSpPr>
        <p:spPr/>
        <p:txBody>
          <a:bodyPr/>
          <a:lstStyle/>
          <a:p>
            <a:fld id="{1E1AA818-40A0-EA4E-8875-56A69798A705}" type="slidenum">
              <a:rPr lang="en-US" smtClean="0"/>
              <a:t>‹#›</a:t>
            </a:fld>
            <a:endParaRPr lang="en-US"/>
          </a:p>
        </p:txBody>
      </p:sp>
    </p:spTree>
    <p:extLst>
      <p:ext uri="{BB962C8B-B14F-4D97-AF65-F5344CB8AC3E}">
        <p14:creationId xmlns:p14="http://schemas.microsoft.com/office/powerpoint/2010/main" val="367638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DD82C8-9815-363A-C0F9-5C6E69554EE9}"/>
              </a:ext>
            </a:extLst>
          </p:cNvPr>
          <p:cNvSpPr>
            <a:spLocks noGrp="1"/>
          </p:cNvSpPr>
          <p:nvPr>
            <p:ph type="dt" sz="half" idx="10"/>
          </p:nvPr>
        </p:nvSpPr>
        <p:spPr/>
        <p:txBody>
          <a:bodyPr/>
          <a:lstStyle/>
          <a:p>
            <a:fld id="{01BBF21D-77B8-5540-9FC4-8C01901E2269}" type="datetimeFigureOut">
              <a:rPr lang="en-US" smtClean="0"/>
              <a:t>6/19/2023</a:t>
            </a:fld>
            <a:endParaRPr lang="en-US"/>
          </a:p>
        </p:txBody>
      </p:sp>
      <p:sp>
        <p:nvSpPr>
          <p:cNvPr id="3" name="Footer Placeholder 2">
            <a:extLst>
              <a:ext uri="{FF2B5EF4-FFF2-40B4-BE49-F238E27FC236}">
                <a16:creationId xmlns:a16="http://schemas.microsoft.com/office/drawing/2014/main" id="{6B44F089-69DF-18B7-B392-0BAC02AFA26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0F0B2C-3ACF-1ECD-9DC3-59F89E89E810}"/>
              </a:ext>
            </a:extLst>
          </p:cNvPr>
          <p:cNvSpPr>
            <a:spLocks noGrp="1"/>
          </p:cNvSpPr>
          <p:nvPr>
            <p:ph type="sldNum" sz="quarter" idx="12"/>
          </p:nvPr>
        </p:nvSpPr>
        <p:spPr/>
        <p:txBody>
          <a:bodyPr/>
          <a:lstStyle/>
          <a:p>
            <a:fld id="{1E1AA818-40A0-EA4E-8875-56A69798A705}" type="slidenum">
              <a:rPr lang="en-US" smtClean="0"/>
              <a:t>‹#›</a:t>
            </a:fld>
            <a:endParaRPr lang="en-US"/>
          </a:p>
        </p:txBody>
      </p:sp>
    </p:spTree>
    <p:extLst>
      <p:ext uri="{BB962C8B-B14F-4D97-AF65-F5344CB8AC3E}">
        <p14:creationId xmlns:p14="http://schemas.microsoft.com/office/powerpoint/2010/main" val="17196756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6F100-A49E-3F9E-81EF-339542F501C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27B57E0-E748-8D41-0740-E3A854689C8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E90F99-904C-8A4E-E62D-4E9DF29A73B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D97E8E9-1E08-3EC4-B671-48A018038B6E}"/>
              </a:ext>
            </a:extLst>
          </p:cNvPr>
          <p:cNvSpPr>
            <a:spLocks noGrp="1"/>
          </p:cNvSpPr>
          <p:nvPr>
            <p:ph type="dt" sz="half" idx="10"/>
          </p:nvPr>
        </p:nvSpPr>
        <p:spPr/>
        <p:txBody>
          <a:bodyPr/>
          <a:lstStyle/>
          <a:p>
            <a:fld id="{01BBF21D-77B8-5540-9FC4-8C01901E2269}" type="datetimeFigureOut">
              <a:rPr lang="en-US" smtClean="0"/>
              <a:t>6/19/2023</a:t>
            </a:fld>
            <a:endParaRPr lang="en-US"/>
          </a:p>
        </p:txBody>
      </p:sp>
      <p:sp>
        <p:nvSpPr>
          <p:cNvPr id="6" name="Footer Placeholder 5">
            <a:extLst>
              <a:ext uri="{FF2B5EF4-FFF2-40B4-BE49-F238E27FC236}">
                <a16:creationId xmlns:a16="http://schemas.microsoft.com/office/drawing/2014/main" id="{99FFAB9B-D085-7D04-7BDC-3F0D65CF29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4D10E4-2684-08F6-22C7-54CC959EBB8A}"/>
              </a:ext>
            </a:extLst>
          </p:cNvPr>
          <p:cNvSpPr>
            <a:spLocks noGrp="1"/>
          </p:cNvSpPr>
          <p:nvPr>
            <p:ph type="sldNum" sz="quarter" idx="12"/>
          </p:nvPr>
        </p:nvSpPr>
        <p:spPr/>
        <p:txBody>
          <a:bodyPr/>
          <a:lstStyle/>
          <a:p>
            <a:fld id="{1E1AA818-40A0-EA4E-8875-56A69798A705}" type="slidenum">
              <a:rPr lang="en-US" smtClean="0"/>
              <a:t>‹#›</a:t>
            </a:fld>
            <a:endParaRPr lang="en-US"/>
          </a:p>
        </p:txBody>
      </p:sp>
    </p:spTree>
    <p:extLst>
      <p:ext uri="{BB962C8B-B14F-4D97-AF65-F5344CB8AC3E}">
        <p14:creationId xmlns:p14="http://schemas.microsoft.com/office/powerpoint/2010/main" val="3282472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2696A-FED0-1D5D-B19D-B643D9EBF49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68482C6-43C3-6E08-FA81-B76DF58998E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71687CD-0C9A-6797-7C94-4448A077FB7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ECC82A4-5600-5656-0599-74FAADAC0FCB}"/>
              </a:ext>
            </a:extLst>
          </p:cNvPr>
          <p:cNvSpPr>
            <a:spLocks noGrp="1"/>
          </p:cNvSpPr>
          <p:nvPr>
            <p:ph type="dt" sz="half" idx="10"/>
          </p:nvPr>
        </p:nvSpPr>
        <p:spPr/>
        <p:txBody>
          <a:bodyPr/>
          <a:lstStyle/>
          <a:p>
            <a:fld id="{01BBF21D-77B8-5540-9FC4-8C01901E2269}" type="datetimeFigureOut">
              <a:rPr lang="en-US" smtClean="0"/>
              <a:t>6/19/2023</a:t>
            </a:fld>
            <a:endParaRPr lang="en-US"/>
          </a:p>
        </p:txBody>
      </p:sp>
      <p:sp>
        <p:nvSpPr>
          <p:cNvPr id="6" name="Footer Placeholder 5">
            <a:extLst>
              <a:ext uri="{FF2B5EF4-FFF2-40B4-BE49-F238E27FC236}">
                <a16:creationId xmlns:a16="http://schemas.microsoft.com/office/drawing/2014/main" id="{260B84EE-5485-541C-8BF1-AB22A91054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53908A-DDEF-E04B-21B1-A964FDF31FA4}"/>
              </a:ext>
            </a:extLst>
          </p:cNvPr>
          <p:cNvSpPr>
            <a:spLocks noGrp="1"/>
          </p:cNvSpPr>
          <p:nvPr>
            <p:ph type="sldNum" sz="quarter" idx="12"/>
          </p:nvPr>
        </p:nvSpPr>
        <p:spPr/>
        <p:txBody>
          <a:bodyPr/>
          <a:lstStyle/>
          <a:p>
            <a:fld id="{1E1AA818-40A0-EA4E-8875-56A69798A705}" type="slidenum">
              <a:rPr lang="en-US" smtClean="0"/>
              <a:t>‹#›</a:t>
            </a:fld>
            <a:endParaRPr lang="en-US"/>
          </a:p>
        </p:txBody>
      </p:sp>
    </p:spTree>
    <p:extLst>
      <p:ext uri="{BB962C8B-B14F-4D97-AF65-F5344CB8AC3E}">
        <p14:creationId xmlns:p14="http://schemas.microsoft.com/office/powerpoint/2010/main" val="9428719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2A1E6-BD64-8C93-E4E8-030AD257ED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067375-E0EC-C7DC-D4DD-AE3CC73892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B66E53-DBA1-5EBC-2B16-47F48FF46023}"/>
              </a:ext>
            </a:extLst>
          </p:cNvPr>
          <p:cNvSpPr>
            <a:spLocks noGrp="1"/>
          </p:cNvSpPr>
          <p:nvPr>
            <p:ph type="dt" sz="half" idx="10"/>
          </p:nvPr>
        </p:nvSpPr>
        <p:spPr/>
        <p:txBody>
          <a:bodyPr/>
          <a:lstStyle/>
          <a:p>
            <a:fld id="{01BBF21D-77B8-5540-9FC4-8C01901E2269}" type="datetimeFigureOut">
              <a:rPr lang="en-US" smtClean="0"/>
              <a:t>6/19/2023</a:t>
            </a:fld>
            <a:endParaRPr lang="en-US"/>
          </a:p>
        </p:txBody>
      </p:sp>
      <p:sp>
        <p:nvSpPr>
          <p:cNvPr id="5" name="Footer Placeholder 4">
            <a:extLst>
              <a:ext uri="{FF2B5EF4-FFF2-40B4-BE49-F238E27FC236}">
                <a16:creationId xmlns:a16="http://schemas.microsoft.com/office/drawing/2014/main" id="{D6356DE8-8C44-6057-6DE0-C82972F366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E41A03-0138-6438-F241-CF52B79EF795}"/>
              </a:ext>
            </a:extLst>
          </p:cNvPr>
          <p:cNvSpPr>
            <a:spLocks noGrp="1"/>
          </p:cNvSpPr>
          <p:nvPr>
            <p:ph type="sldNum" sz="quarter" idx="12"/>
          </p:nvPr>
        </p:nvSpPr>
        <p:spPr/>
        <p:txBody>
          <a:bodyPr/>
          <a:lstStyle/>
          <a:p>
            <a:fld id="{1E1AA818-40A0-EA4E-8875-56A69798A705}" type="slidenum">
              <a:rPr lang="en-US" smtClean="0"/>
              <a:t>‹#›</a:t>
            </a:fld>
            <a:endParaRPr lang="en-US"/>
          </a:p>
        </p:txBody>
      </p:sp>
    </p:spTree>
    <p:extLst>
      <p:ext uri="{BB962C8B-B14F-4D97-AF65-F5344CB8AC3E}">
        <p14:creationId xmlns:p14="http://schemas.microsoft.com/office/powerpoint/2010/main" val="28527074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A702D8-CF6F-1B74-B329-43478E393651}"/>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1FD254-45B7-40A0-8626-49E3DB5F589B}"/>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F07BC9-1AB9-9343-5F4D-8B6DC052072F}"/>
              </a:ext>
            </a:extLst>
          </p:cNvPr>
          <p:cNvSpPr>
            <a:spLocks noGrp="1"/>
          </p:cNvSpPr>
          <p:nvPr>
            <p:ph type="dt" sz="half" idx="10"/>
          </p:nvPr>
        </p:nvSpPr>
        <p:spPr/>
        <p:txBody>
          <a:bodyPr/>
          <a:lstStyle/>
          <a:p>
            <a:fld id="{01BBF21D-77B8-5540-9FC4-8C01901E2269}" type="datetimeFigureOut">
              <a:rPr lang="en-US" smtClean="0"/>
              <a:t>6/19/2023</a:t>
            </a:fld>
            <a:endParaRPr lang="en-US"/>
          </a:p>
        </p:txBody>
      </p:sp>
      <p:sp>
        <p:nvSpPr>
          <p:cNvPr id="5" name="Footer Placeholder 4">
            <a:extLst>
              <a:ext uri="{FF2B5EF4-FFF2-40B4-BE49-F238E27FC236}">
                <a16:creationId xmlns:a16="http://schemas.microsoft.com/office/drawing/2014/main" id="{857BF045-5249-89D3-1FD6-AA90C94B68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C3038F-2C3D-6967-B9B6-056F1B0BA75B}"/>
              </a:ext>
            </a:extLst>
          </p:cNvPr>
          <p:cNvSpPr>
            <a:spLocks noGrp="1"/>
          </p:cNvSpPr>
          <p:nvPr>
            <p:ph type="sldNum" sz="quarter" idx="12"/>
          </p:nvPr>
        </p:nvSpPr>
        <p:spPr/>
        <p:txBody>
          <a:bodyPr/>
          <a:lstStyle/>
          <a:p>
            <a:fld id="{1E1AA818-40A0-EA4E-8875-56A69798A705}" type="slidenum">
              <a:rPr lang="en-US" smtClean="0"/>
              <a:t>‹#›</a:t>
            </a:fld>
            <a:endParaRPr lang="en-US"/>
          </a:p>
        </p:txBody>
      </p:sp>
    </p:spTree>
    <p:extLst>
      <p:ext uri="{BB962C8B-B14F-4D97-AF65-F5344CB8AC3E}">
        <p14:creationId xmlns:p14="http://schemas.microsoft.com/office/powerpoint/2010/main" val="3759053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92209A-34C7-49C2-BE53-D4331DB120A0}" type="datetimeFigureOut">
              <a:rPr lang="en-US" smtClean="0"/>
              <a:t>6/19/2023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202CEE-57F5-4898-9D77-317D63100680}" type="slidenum">
              <a:rPr lang="en-US" smtClean="0"/>
              <a:t>‹#›</a:t>
            </a:fld>
            <a:endParaRPr lang="en-US"/>
          </a:p>
        </p:txBody>
      </p:sp>
    </p:spTree>
    <p:extLst>
      <p:ext uri="{BB962C8B-B14F-4D97-AF65-F5344CB8AC3E}">
        <p14:creationId xmlns:p14="http://schemas.microsoft.com/office/powerpoint/2010/main" val="3446852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92209A-34C7-49C2-BE53-D4331DB120A0}" type="datetimeFigureOut">
              <a:rPr lang="en-US" smtClean="0"/>
              <a:t>6/19/2023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202CEE-57F5-4898-9D77-317D63100680}" type="slidenum">
              <a:rPr lang="en-US" smtClean="0"/>
              <a:t>‹#›</a:t>
            </a:fld>
            <a:endParaRPr lang="en-US"/>
          </a:p>
        </p:txBody>
      </p:sp>
    </p:spTree>
    <p:extLst>
      <p:ext uri="{BB962C8B-B14F-4D97-AF65-F5344CB8AC3E}">
        <p14:creationId xmlns:p14="http://schemas.microsoft.com/office/powerpoint/2010/main" val="1384709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92209A-34C7-49C2-BE53-D4331DB120A0}" type="datetimeFigureOut">
              <a:rPr lang="en-US" smtClean="0"/>
              <a:t>6/19/2023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202CEE-57F5-4898-9D77-317D63100680}" type="slidenum">
              <a:rPr lang="en-US" smtClean="0"/>
              <a:t>‹#›</a:t>
            </a:fld>
            <a:endParaRPr lang="en-US"/>
          </a:p>
        </p:txBody>
      </p:sp>
    </p:spTree>
    <p:extLst>
      <p:ext uri="{BB962C8B-B14F-4D97-AF65-F5344CB8AC3E}">
        <p14:creationId xmlns:p14="http://schemas.microsoft.com/office/powerpoint/2010/main" val="715058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92209A-34C7-49C2-BE53-D4331DB120A0}" type="datetimeFigureOut">
              <a:rPr lang="en-US" smtClean="0"/>
              <a:t>6/19/2023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202CEE-57F5-4898-9D77-317D63100680}" type="slidenum">
              <a:rPr lang="en-US" smtClean="0"/>
              <a:t>‹#›</a:t>
            </a:fld>
            <a:endParaRPr lang="en-US"/>
          </a:p>
        </p:txBody>
      </p:sp>
    </p:spTree>
    <p:extLst>
      <p:ext uri="{BB962C8B-B14F-4D97-AF65-F5344CB8AC3E}">
        <p14:creationId xmlns:p14="http://schemas.microsoft.com/office/powerpoint/2010/main" val="129555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92209A-34C7-49C2-BE53-D4331DB120A0}" type="datetimeFigureOut">
              <a:rPr lang="en-US" smtClean="0"/>
              <a:t>6/19/2023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202CEE-57F5-4898-9D77-317D63100680}" type="slidenum">
              <a:rPr lang="en-US" smtClean="0"/>
              <a:t>‹#›</a:t>
            </a:fld>
            <a:endParaRPr lang="en-US"/>
          </a:p>
        </p:txBody>
      </p:sp>
    </p:spTree>
    <p:extLst>
      <p:ext uri="{BB962C8B-B14F-4D97-AF65-F5344CB8AC3E}">
        <p14:creationId xmlns:p14="http://schemas.microsoft.com/office/powerpoint/2010/main" val="2790862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CEC0EA-DBA6-484F-9FD2-C1A920162EBE}" type="datetimeFigureOut">
              <a:rPr lang="en-US" smtClean="0">
                <a:solidFill>
                  <a:prstClr val="black">
                    <a:tint val="75000"/>
                  </a:prstClr>
                </a:solidFill>
              </a:rPr>
              <a:pPr/>
              <a:t>6/19/2023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564D62-2D9E-49C1-85EB-AEC580C2AA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66270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2F1B28-8E56-4D5D-BD60-7B36F95D5D30}" type="datetimeFigureOut">
              <a:rPr lang="en-US" smtClean="0"/>
              <a:t>6/19/2023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5DEC1D-C4B9-409E-822B-38E2C474E384}" type="slidenum">
              <a:rPr lang="en-US" smtClean="0"/>
              <a:t>‹#›</a:t>
            </a:fld>
            <a:endParaRPr lang="en-US"/>
          </a:p>
        </p:txBody>
      </p:sp>
    </p:spTree>
    <p:extLst>
      <p:ext uri="{BB962C8B-B14F-4D97-AF65-F5344CB8AC3E}">
        <p14:creationId xmlns:p14="http://schemas.microsoft.com/office/powerpoint/2010/main" val="41499056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15867B-B9F3-49AB-BB22-910DE1DF6959}" type="slidenum">
              <a:rPr lang="en-US" altLang="en-US" smtClean="0"/>
              <a:pPr/>
              <a:t>‹#›</a:t>
            </a:fld>
            <a:endParaRPr lang="en-US" altLang="en-US"/>
          </a:p>
        </p:txBody>
      </p:sp>
    </p:spTree>
    <p:extLst>
      <p:ext uri="{BB962C8B-B14F-4D97-AF65-F5344CB8AC3E}">
        <p14:creationId xmlns:p14="http://schemas.microsoft.com/office/powerpoint/2010/main" val="37711235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AA006E-EA3A-1F54-496E-367645B490D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B41AD07-53F7-05B6-AABF-D7A88E72E26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0DE04F-57EE-8F2A-4186-0E60B2C435A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fld id="{01BBF21D-77B8-5540-9FC4-8C01901E2269}" type="datetimeFigureOut">
              <a:rPr lang="en-US" smtClean="0"/>
              <a:pPr/>
              <a:t>6/19/2023</a:t>
            </a:fld>
            <a:endParaRPr lang="en-US"/>
          </a:p>
        </p:txBody>
      </p:sp>
      <p:sp>
        <p:nvSpPr>
          <p:cNvPr id="5" name="Footer Placeholder 4">
            <a:extLst>
              <a:ext uri="{FF2B5EF4-FFF2-40B4-BE49-F238E27FC236}">
                <a16:creationId xmlns:a16="http://schemas.microsoft.com/office/drawing/2014/main" id="{7874CEF8-58C8-B145-C3D6-22F570E4AC8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B0ECFE3A-EBDF-C6A3-0F29-6BE2F04E1D7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1E1AA818-40A0-EA4E-8875-56A69798A705}" type="slidenum">
              <a:rPr lang="en-US" smtClean="0"/>
              <a:pPr/>
              <a:t>‹#›</a:t>
            </a:fld>
            <a:endParaRPr lang="en-US"/>
          </a:p>
        </p:txBody>
      </p:sp>
    </p:spTree>
    <p:extLst>
      <p:ext uri="{BB962C8B-B14F-4D97-AF65-F5344CB8AC3E}">
        <p14:creationId xmlns:p14="http://schemas.microsoft.com/office/powerpoint/2010/main" val="283016779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42.pn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image" Target="../media/image400.png"/><Relationship Id="rId1" Type="http://schemas.openxmlformats.org/officeDocument/2006/relationships/slideLayout" Target="../slideLayouts/slideLayout7.xml"/><Relationship Id="rId4" Type="http://schemas.openxmlformats.org/officeDocument/2006/relationships/image" Target="../media/image4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48.xml"/><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52.jpeg"/><Relationship Id="rId4" Type="http://schemas.openxmlformats.org/officeDocument/2006/relationships/image" Target="../media/image5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18.xml"/><Relationship Id="rId4" Type="http://schemas.openxmlformats.org/officeDocument/2006/relationships/image" Target="../media/image5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0.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7" Type="http://schemas.openxmlformats.org/officeDocument/2006/relationships/image" Target="../media/image80.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0.png"/><Relationship Id="rId4" Type="http://schemas.openxmlformats.org/officeDocument/2006/relationships/image" Target="../media/image140.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png"/><Relationship Id="rId7" Type="http://schemas.openxmlformats.org/officeDocument/2006/relationships/image" Target="../media/image21.jp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jp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l="4617" r="22047" b="27039"/>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6"/>
          <p:cNvSpPr>
            <a:spLocks noChangeArrowheads="1"/>
          </p:cNvSpPr>
          <p:nvPr/>
        </p:nvSpPr>
        <p:spPr bwMode="auto">
          <a:xfrm rot="-5400000">
            <a:off x="8398669" y="6196807"/>
            <a:ext cx="11525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t>steephill.tv</a:t>
            </a:r>
          </a:p>
        </p:txBody>
      </p:sp>
      <p:sp>
        <p:nvSpPr>
          <p:cNvPr id="6" name="TextBox 5"/>
          <p:cNvSpPr txBox="1"/>
          <p:nvPr/>
        </p:nvSpPr>
        <p:spPr>
          <a:xfrm>
            <a:off x="3063875" y="6181209"/>
            <a:ext cx="2498633" cy="369332"/>
          </a:xfrm>
          <a:prstGeom prst="rect">
            <a:avLst/>
          </a:prstGeom>
          <a:noFill/>
        </p:spPr>
        <p:txBody>
          <a:bodyPr wrap="none" rtlCol="0">
            <a:spAutoFit/>
          </a:bodyPr>
          <a:lstStyle/>
          <a:p>
            <a:r>
              <a:rPr lang="en-US" dirty="0"/>
              <a:t>Pre-industrial ~ 280 ppm</a:t>
            </a:r>
          </a:p>
        </p:txBody>
      </p:sp>
      <p:sp>
        <p:nvSpPr>
          <p:cNvPr id="7" name="TextBox 6"/>
          <p:cNvSpPr txBox="1"/>
          <p:nvPr/>
        </p:nvSpPr>
        <p:spPr>
          <a:xfrm>
            <a:off x="1676400" y="76200"/>
            <a:ext cx="5878725" cy="646331"/>
          </a:xfrm>
          <a:prstGeom prst="rect">
            <a:avLst/>
          </a:prstGeom>
          <a:noFill/>
        </p:spPr>
        <p:txBody>
          <a:bodyPr wrap="none" rtlCol="0">
            <a:spAutoFit/>
          </a:bodyPr>
          <a:lstStyle/>
          <a:p>
            <a:r>
              <a:rPr lang="en-US" sz="3600" dirty="0">
                <a:solidFill>
                  <a:srgbClr val="FFC000"/>
                </a:solidFill>
              </a:rPr>
              <a:t>Anthropogenic climate change</a:t>
            </a:r>
          </a:p>
        </p:txBody>
      </p:sp>
      <p:pic>
        <p:nvPicPr>
          <p:cNvPr id="3" name="Picture 2" descr="A picture containing text, screenshot, plot, line&#10;&#10;Description automatically generated">
            <a:extLst>
              <a:ext uri="{FF2B5EF4-FFF2-40B4-BE49-F238E27FC236}">
                <a16:creationId xmlns:a16="http://schemas.microsoft.com/office/drawing/2014/main" id="{7D2DFEA0-FF74-CD82-5E05-86380677D4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6674" y="2107406"/>
            <a:ext cx="6537325" cy="4902994"/>
          </a:xfrm>
          <a:prstGeom prst="rect">
            <a:avLst/>
          </a:prstGeom>
        </p:spPr>
      </p:pic>
      <p:cxnSp>
        <p:nvCxnSpPr>
          <p:cNvPr id="4" name="Straight Connector 3"/>
          <p:cNvCxnSpPr/>
          <p:nvPr/>
        </p:nvCxnSpPr>
        <p:spPr>
          <a:xfrm>
            <a:off x="3471863" y="3590925"/>
            <a:ext cx="5334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6623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1081265" y="1654084"/>
                <a:ext cx="2286000" cy="461665"/>
              </a:xfrm>
              <a:prstGeom prst="rect">
                <a:avLst/>
              </a:prstGeom>
              <a:noFill/>
            </p:spPr>
            <p:txBody>
              <a:bodyPr wrap="square" rtlCol="0">
                <a:spAutoFit/>
              </a:bodyPr>
              <a:lstStyle/>
              <a:p>
                <a:pPr>
                  <a:spcAft>
                    <a:spcPts val="1200"/>
                  </a:spcAft>
                </a:pPr>
                <a:r>
                  <a:rPr lang="en-US" sz="2400" dirty="0">
                    <a:solidFill>
                      <a:prstClr val="black"/>
                    </a:solidFill>
                  </a:rPr>
                  <a:t>0</a:t>
                </a:r>
                <a:r>
                  <a:rPr lang="en-US" sz="2400" baseline="-25000" dirty="0">
                    <a:solidFill>
                      <a:prstClr val="black"/>
                    </a:solidFill>
                  </a:rPr>
                  <a:t> </a:t>
                </a:r>
                <a:r>
                  <a:rPr lang="en-US" sz="2400" dirty="0">
                    <a:solidFill>
                      <a:prstClr val="black"/>
                    </a:solidFill>
                  </a:rPr>
                  <a:t>= </a:t>
                </a:r>
                <a:r>
                  <a:rPr lang="en-US" sz="2400" dirty="0">
                    <a:latin typeface="Symbol" panose="05050102010706020507" pitchFamily="18" charset="2"/>
                  </a:rPr>
                  <a:t>D</a:t>
                </a:r>
                <a:r>
                  <a:rPr lang="en-US" sz="2400" dirty="0">
                    <a:cs typeface="Arial" panose="020B0604020202020204" pitchFamily="34" charset="0"/>
                  </a:rPr>
                  <a:t>R =</a:t>
                </a:r>
                <a:r>
                  <a:rPr lang="en-US" sz="2400" dirty="0"/>
                  <a:t> </a:t>
                </a:r>
                <a:r>
                  <a:rPr lang="en-US" sz="2400" dirty="0">
                    <a:solidFill>
                      <a:srgbClr val="FF0000"/>
                    </a:solidFill>
                  </a:rPr>
                  <a:t>F</a:t>
                </a:r>
                <a:r>
                  <a:rPr lang="en-US" sz="2400" dirty="0">
                    <a:solidFill>
                      <a:prstClr val="black"/>
                    </a:solidFill>
                  </a:rPr>
                  <a:t> + </a:t>
                </a:r>
                <a14:m>
                  <m:oMath xmlns:m="http://schemas.openxmlformats.org/officeDocument/2006/math">
                    <m:r>
                      <a:rPr lang="en-US" sz="2400" b="0" i="1" smtClean="0">
                        <a:solidFill>
                          <a:srgbClr val="0070C0"/>
                        </a:solidFill>
                        <a:latin typeface="Cambria Math" panose="02040503050406030204" pitchFamily="18" charset="0"/>
                      </a:rPr>
                      <m:t>𝜆</m:t>
                    </m:r>
                  </m:oMath>
                </a14:m>
                <a:r>
                  <a:rPr lang="en-US" sz="2400" dirty="0">
                    <a:solidFill>
                      <a:srgbClr val="0070C0"/>
                    </a:solidFill>
                  </a:rPr>
                  <a:t>T</a:t>
                </a:r>
              </a:p>
            </p:txBody>
          </p:sp>
        </mc:Choice>
        <mc:Fallback xmlns="">
          <p:sp>
            <p:nvSpPr>
              <p:cNvPr id="3" name="TextBox 2"/>
              <p:cNvSpPr txBox="1">
                <a:spLocks noRot="1" noChangeAspect="1" noMove="1" noResize="1" noEditPoints="1" noAdjustHandles="1" noChangeArrowheads="1" noChangeShapeType="1" noTextEdit="1"/>
              </p:cNvSpPr>
              <p:nvPr/>
            </p:nvSpPr>
            <p:spPr>
              <a:xfrm>
                <a:off x="1081265" y="1654084"/>
                <a:ext cx="2286000" cy="461665"/>
              </a:xfrm>
              <a:prstGeom prst="rect">
                <a:avLst/>
              </a:prstGeom>
              <a:blipFill>
                <a:blip r:embed="rId2"/>
                <a:stretch>
                  <a:fillRect l="-4000" t="-13158"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609600" y="4048391"/>
                <a:ext cx="3733800" cy="2119042"/>
              </a:xfrm>
              <a:prstGeom prst="rect">
                <a:avLst/>
              </a:prstGeom>
              <a:noFill/>
            </p:spPr>
            <p:txBody>
              <a:bodyPr wrap="square" rtlCol="0">
                <a:spAutoFit/>
              </a:bodyPr>
              <a:lstStyle/>
              <a:p>
                <a:pPr>
                  <a:spcAft>
                    <a:spcPts val="1200"/>
                  </a:spcAft>
                </a:pPr>
                <a14:m>
                  <m:oMath xmlns:m="http://schemas.openxmlformats.org/officeDocument/2006/math">
                    <m:r>
                      <a:rPr lang="en-US" sz="2400" i="1">
                        <a:latin typeface="Cambria Math" panose="02040503050406030204" pitchFamily="18" charset="0"/>
                      </a:rPr>
                      <m:t>𝜆</m:t>
                    </m:r>
                  </m:oMath>
                </a14:m>
                <a:r>
                  <a:rPr lang="en-US" sz="2400" baseline="-25000" dirty="0" err="1">
                    <a:solidFill>
                      <a:prstClr val="black"/>
                    </a:solidFill>
                    <a:ea typeface="SimSun"/>
                  </a:rPr>
                  <a:t>p</a:t>
                </a:r>
                <a:r>
                  <a:rPr lang="en-US" sz="2400" dirty="0">
                    <a:solidFill>
                      <a:prstClr val="black"/>
                    </a:solidFill>
                  </a:rPr>
                  <a:t> = </a:t>
                </a:r>
                <a14:m>
                  <m:oMath xmlns:m="http://schemas.openxmlformats.org/officeDocument/2006/math">
                    <m:f>
                      <m:fPr>
                        <m:ctrlPr>
                          <a:rPr lang="en-US" sz="2400" i="1">
                            <a:solidFill>
                              <a:prstClr val="black"/>
                            </a:solidFill>
                            <a:latin typeface="Cambria Math" panose="02040503050406030204" pitchFamily="18" charset="0"/>
                          </a:rPr>
                        </m:ctrlPr>
                      </m:fPr>
                      <m:num>
                        <m:r>
                          <a:rPr lang="en-US" sz="2400" i="1">
                            <a:solidFill>
                              <a:prstClr val="black"/>
                            </a:solidFill>
                            <a:latin typeface="Cambria Math"/>
                          </a:rPr>
                          <m:t>𝜕</m:t>
                        </m:r>
                        <m:r>
                          <a:rPr lang="en-US" sz="2400" i="1">
                            <a:solidFill>
                              <a:prstClr val="black"/>
                            </a:solidFill>
                            <a:latin typeface="Cambria Math"/>
                          </a:rPr>
                          <m:t>𝑅</m:t>
                        </m:r>
                      </m:num>
                      <m:den>
                        <m:r>
                          <a:rPr lang="en-US" sz="2400" i="1">
                            <a:solidFill>
                              <a:prstClr val="black"/>
                            </a:solidFill>
                            <a:latin typeface="Cambria Math"/>
                          </a:rPr>
                          <m:t>𝜕</m:t>
                        </m:r>
                        <m:r>
                          <a:rPr lang="en-US" sz="2400" b="0" i="1" smtClean="0">
                            <a:solidFill>
                              <a:prstClr val="black"/>
                            </a:solidFill>
                            <a:latin typeface="Cambria Math"/>
                          </a:rPr>
                          <m:t>𝑇</m:t>
                        </m:r>
                      </m:den>
                    </m:f>
                  </m:oMath>
                </a14:m>
                <a:r>
                  <a:rPr lang="en-US" sz="2400" dirty="0">
                    <a:solidFill>
                      <a:prstClr val="black"/>
                    </a:solidFill>
                  </a:rPr>
                  <a:t> &lt; 0, Plank feedback</a:t>
                </a:r>
              </a:p>
              <a:p>
                <a14:m>
                  <m:oMath xmlns:m="http://schemas.openxmlformats.org/officeDocument/2006/math">
                    <m:r>
                      <a:rPr lang="en-US" sz="2400" i="1">
                        <a:latin typeface="Cambria Math" panose="02040503050406030204" pitchFamily="18" charset="0"/>
                      </a:rPr>
                      <m:t>𝜆</m:t>
                    </m:r>
                  </m:oMath>
                </a14:m>
                <a:r>
                  <a:rPr lang="en-US" sz="2400" baseline="-25000" dirty="0" err="1">
                    <a:solidFill>
                      <a:prstClr val="black"/>
                    </a:solidFill>
                    <a:ea typeface="SimSun"/>
                  </a:rPr>
                  <a:t>i</a:t>
                </a:r>
                <a:r>
                  <a:rPr lang="en-US" sz="2400" dirty="0">
                    <a:solidFill>
                      <a:prstClr val="black"/>
                    </a:solidFill>
                  </a:rPr>
                  <a:t> = </a:t>
                </a:r>
                <a14:m>
                  <m:oMath xmlns:m="http://schemas.openxmlformats.org/officeDocument/2006/math">
                    <m:f>
                      <m:fPr>
                        <m:ctrlPr>
                          <a:rPr lang="en-US" sz="2400" i="1" smtClean="0">
                            <a:solidFill>
                              <a:prstClr val="black"/>
                            </a:solidFill>
                            <a:latin typeface="Cambria Math" panose="02040503050406030204" pitchFamily="18" charset="0"/>
                          </a:rPr>
                        </m:ctrlPr>
                      </m:fPr>
                      <m:num>
                        <m:r>
                          <a:rPr lang="en-US" sz="2400" i="1" smtClean="0">
                            <a:solidFill>
                              <a:prstClr val="black"/>
                            </a:solidFill>
                            <a:latin typeface="Cambria Math"/>
                          </a:rPr>
                          <m:t>𝜕</m:t>
                        </m:r>
                        <m:r>
                          <a:rPr lang="en-US" sz="2400" b="0" i="1" smtClean="0">
                            <a:solidFill>
                              <a:prstClr val="black"/>
                            </a:solidFill>
                            <a:latin typeface="Cambria Math"/>
                          </a:rPr>
                          <m:t>𝑅</m:t>
                        </m:r>
                      </m:num>
                      <m:den>
                        <m:r>
                          <a:rPr lang="en-US" sz="2400" i="1" smtClean="0">
                            <a:solidFill>
                              <a:prstClr val="black"/>
                            </a:solidFill>
                            <a:latin typeface="Cambria Math"/>
                          </a:rPr>
                          <m:t>𝜕</m:t>
                        </m:r>
                        <m:sSub>
                          <m:sSubPr>
                            <m:ctrlPr>
                              <a:rPr lang="en-US" sz="2400" i="1" smtClean="0">
                                <a:solidFill>
                                  <a:prstClr val="black"/>
                                </a:solidFill>
                                <a:latin typeface="Cambria Math" panose="02040503050406030204" pitchFamily="18" charset="0"/>
                              </a:rPr>
                            </m:ctrlPr>
                          </m:sSubPr>
                          <m:e>
                            <m:r>
                              <a:rPr lang="en-US" sz="2400" b="0" i="1" smtClean="0">
                                <a:solidFill>
                                  <a:prstClr val="black"/>
                                </a:solidFill>
                                <a:latin typeface="Cambria Math" panose="02040503050406030204" pitchFamily="18" charset="0"/>
                              </a:rPr>
                              <m:t>𝑥</m:t>
                            </m:r>
                          </m:e>
                          <m:sub>
                            <m:r>
                              <a:rPr lang="en-US" sz="2400" b="0" i="1" smtClean="0">
                                <a:solidFill>
                                  <a:prstClr val="black"/>
                                </a:solidFill>
                                <a:latin typeface="Cambria Math" panose="02040503050406030204" pitchFamily="18" charset="0"/>
                              </a:rPr>
                              <m:t>𝑖</m:t>
                            </m:r>
                          </m:sub>
                        </m:sSub>
                      </m:den>
                    </m:f>
                  </m:oMath>
                </a14:m>
                <a:r>
                  <a:rPr lang="en-US" sz="2400" dirty="0">
                    <a:solidFill>
                      <a:prstClr val="black"/>
                    </a:solidFill>
                  </a:rPr>
                  <a:t> </a:t>
                </a:r>
                <a14:m>
                  <m:oMath xmlns:m="http://schemas.openxmlformats.org/officeDocument/2006/math">
                    <m:f>
                      <m:fPr>
                        <m:ctrlPr>
                          <a:rPr lang="en-US" sz="2400" i="1">
                            <a:solidFill>
                              <a:prstClr val="black"/>
                            </a:solidFill>
                            <a:latin typeface="Cambria Math" panose="02040503050406030204" pitchFamily="18" charset="0"/>
                          </a:rPr>
                        </m:ctrlPr>
                      </m:fPr>
                      <m:num>
                        <m:r>
                          <a:rPr lang="en-US" sz="2400" i="1">
                            <a:solidFill>
                              <a:prstClr val="black"/>
                            </a:solidFill>
                            <a:latin typeface="Cambria Math"/>
                          </a:rPr>
                          <m:t>𝜕</m:t>
                        </m:r>
                        <m:r>
                          <a:rPr lang="en-US" sz="2400" b="0" i="1" smtClean="0">
                            <a:solidFill>
                              <a:prstClr val="black"/>
                            </a:solidFill>
                            <a:latin typeface="Cambria Math"/>
                          </a:rPr>
                          <m:t>𝑥</m:t>
                        </m:r>
                        <m:r>
                          <a:rPr lang="en-US" sz="2400" b="0" i="1" baseline="-25000" smtClean="0">
                            <a:solidFill>
                              <a:prstClr val="black"/>
                            </a:solidFill>
                            <a:latin typeface="Cambria Math"/>
                          </a:rPr>
                          <m:t>𝑖</m:t>
                        </m:r>
                      </m:num>
                      <m:den>
                        <m:r>
                          <a:rPr lang="en-US" sz="2400" i="1">
                            <a:solidFill>
                              <a:prstClr val="black"/>
                            </a:solidFill>
                            <a:latin typeface="Cambria Math"/>
                          </a:rPr>
                          <m:t>𝜕</m:t>
                        </m:r>
                        <m:r>
                          <a:rPr lang="en-US" sz="2400" b="0" i="1" smtClean="0">
                            <a:solidFill>
                              <a:prstClr val="black"/>
                            </a:solidFill>
                            <a:latin typeface="Cambria Math"/>
                          </a:rPr>
                          <m:t>𝑇</m:t>
                        </m:r>
                      </m:den>
                    </m:f>
                  </m:oMath>
                </a14:m>
                <a:r>
                  <a:rPr lang="en-US" sz="2400" dirty="0">
                    <a:solidFill>
                      <a:prstClr val="black"/>
                    </a:solidFill>
                  </a:rPr>
                  <a:t>, climate feedback</a:t>
                </a:r>
              </a:p>
              <a:p>
                <a:endParaRPr lang="en-US" sz="2400" dirty="0">
                  <a:solidFill>
                    <a:prstClr val="black"/>
                  </a:solidFill>
                </a:endParaRPr>
              </a:p>
              <a:p>
                <a:r>
                  <a:rPr lang="en-US" sz="2400" dirty="0">
                    <a:solidFill>
                      <a:prstClr val="black"/>
                    </a:solidFill>
                  </a:rPr>
                  <a:t>0 = </a:t>
                </a:r>
                <a:r>
                  <a:rPr lang="en-US" sz="2400" dirty="0">
                    <a:solidFill>
                      <a:srgbClr val="FF0000"/>
                    </a:solidFill>
                  </a:rPr>
                  <a:t>F</a:t>
                </a:r>
                <a:r>
                  <a:rPr lang="en-US" sz="2400" dirty="0">
                    <a:solidFill>
                      <a:prstClr val="black"/>
                    </a:solidFill>
                  </a:rPr>
                  <a:t> + </a:t>
                </a:r>
                <a14:m>
                  <m:oMath xmlns:m="http://schemas.openxmlformats.org/officeDocument/2006/math">
                    <m:r>
                      <a:rPr lang="en-US" sz="2400" i="1">
                        <a:latin typeface="Cambria Math" panose="02040503050406030204" pitchFamily="18" charset="0"/>
                      </a:rPr>
                      <m:t>𝜆</m:t>
                    </m:r>
                  </m:oMath>
                </a14:m>
                <a:r>
                  <a:rPr lang="en-US" sz="2400" baseline="-25000" dirty="0" err="1">
                    <a:solidFill>
                      <a:srgbClr val="0070C0"/>
                    </a:solidFill>
                  </a:rPr>
                  <a:t>p</a:t>
                </a:r>
                <a:r>
                  <a:rPr lang="en-US" sz="2400" dirty="0" err="1">
                    <a:solidFill>
                      <a:srgbClr val="0070C0"/>
                    </a:solidFill>
                    <a:ea typeface="SimSun"/>
                  </a:rPr>
                  <a:t>T</a:t>
                </a:r>
                <a:r>
                  <a:rPr lang="en-US" sz="2400" dirty="0">
                    <a:solidFill>
                      <a:prstClr val="black"/>
                    </a:solidFill>
                    <a:ea typeface="SimSun"/>
                  </a:rPr>
                  <a:t> + </a:t>
                </a:r>
                <a:r>
                  <a:rPr lang="en-US" sz="2400" dirty="0">
                    <a:solidFill>
                      <a:srgbClr val="C00000"/>
                    </a:solidFill>
                    <a:latin typeface="SimSun"/>
                    <a:ea typeface="SimSun"/>
                  </a:rPr>
                  <a:t>∑</a:t>
                </a:r>
                <a:r>
                  <a:rPr lang="en-US" sz="2400" dirty="0"/>
                  <a:t> </a:t>
                </a:r>
                <a14:m>
                  <m:oMath xmlns:m="http://schemas.openxmlformats.org/officeDocument/2006/math">
                    <m:r>
                      <a:rPr lang="en-US" sz="2400" i="1">
                        <a:latin typeface="Cambria Math" panose="02040503050406030204" pitchFamily="18" charset="0"/>
                      </a:rPr>
                      <m:t>𝜆</m:t>
                    </m:r>
                  </m:oMath>
                </a14:m>
                <a:r>
                  <a:rPr lang="en-US" sz="2400" baseline="-25000" dirty="0" err="1">
                    <a:solidFill>
                      <a:srgbClr val="C00000"/>
                    </a:solidFill>
                    <a:ea typeface="SimSun"/>
                  </a:rPr>
                  <a:t>i</a:t>
                </a:r>
                <a:r>
                  <a:rPr lang="en-US" sz="2400" dirty="0" err="1">
                    <a:solidFill>
                      <a:srgbClr val="C00000"/>
                    </a:solidFill>
                    <a:ea typeface="SimSun"/>
                  </a:rPr>
                  <a:t>T</a:t>
                </a:r>
                <a:endParaRPr lang="en-US" sz="2400" dirty="0">
                  <a:solidFill>
                    <a:srgbClr val="C00000"/>
                  </a:solidFill>
                  <a:ea typeface="SimSun"/>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609600" y="4048391"/>
                <a:ext cx="3733800" cy="2119042"/>
              </a:xfrm>
              <a:prstGeom prst="rect">
                <a:avLst/>
              </a:prstGeom>
              <a:blipFill>
                <a:blip r:embed="rId3"/>
                <a:stretch>
                  <a:fillRect l="-2447" r="-816" b="-5747"/>
                </a:stretch>
              </a:blipFill>
            </p:spPr>
            <p:txBody>
              <a:bodyPr/>
              <a:lstStyle/>
              <a:p>
                <a:r>
                  <a:rPr lang="en-US">
                    <a:noFill/>
                  </a:rPr>
                  <a:t> </a:t>
                </a:r>
              </a:p>
            </p:txBody>
          </p:sp>
        </mc:Fallback>
      </mc:AlternateContent>
      <p:sp>
        <p:nvSpPr>
          <p:cNvPr id="6" name="TextBox 5"/>
          <p:cNvSpPr txBox="1"/>
          <p:nvPr/>
        </p:nvSpPr>
        <p:spPr>
          <a:xfrm>
            <a:off x="797434" y="1219200"/>
            <a:ext cx="1749390" cy="369332"/>
          </a:xfrm>
          <a:prstGeom prst="rect">
            <a:avLst/>
          </a:prstGeom>
          <a:noFill/>
        </p:spPr>
        <p:txBody>
          <a:bodyPr wrap="none" rtlCol="0">
            <a:spAutoFit/>
          </a:bodyPr>
          <a:lstStyle/>
          <a:p>
            <a:r>
              <a:rPr lang="en-US" dirty="0">
                <a:solidFill>
                  <a:srgbClr val="FF0000"/>
                </a:solidFill>
              </a:rPr>
              <a:t>Radiative forcing</a:t>
            </a:r>
          </a:p>
        </p:txBody>
      </p:sp>
      <p:sp>
        <p:nvSpPr>
          <p:cNvPr id="7" name="TextBox 6"/>
          <p:cNvSpPr txBox="1"/>
          <p:nvPr/>
        </p:nvSpPr>
        <p:spPr>
          <a:xfrm>
            <a:off x="2653707" y="1230868"/>
            <a:ext cx="1801327" cy="369332"/>
          </a:xfrm>
          <a:prstGeom prst="rect">
            <a:avLst/>
          </a:prstGeom>
          <a:noFill/>
        </p:spPr>
        <p:txBody>
          <a:bodyPr wrap="none" rtlCol="0">
            <a:spAutoFit/>
          </a:bodyPr>
          <a:lstStyle/>
          <a:p>
            <a:r>
              <a:rPr lang="en-US" dirty="0">
                <a:solidFill>
                  <a:srgbClr val="0070C0"/>
                </a:solidFill>
              </a:rPr>
              <a:t>Climate feedback</a:t>
            </a:r>
          </a:p>
        </p:txBody>
      </p:sp>
      <p:sp>
        <p:nvSpPr>
          <p:cNvPr id="12" name="Rectangle 11"/>
          <p:cNvSpPr/>
          <p:nvPr/>
        </p:nvSpPr>
        <p:spPr>
          <a:xfrm>
            <a:off x="769693" y="2667000"/>
            <a:ext cx="2478948" cy="461665"/>
          </a:xfrm>
          <a:prstGeom prst="rect">
            <a:avLst/>
          </a:prstGeom>
        </p:spPr>
        <p:txBody>
          <a:bodyPr wrap="none">
            <a:spAutoFit/>
          </a:bodyPr>
          <a:lstStyle/>
          <a:p>
            <a:pPr>
              <a:spcAft>
                <a:spcPts val="1200"/>
              </a:spcAft>
            </a:pPr>
            <a:r>
              <a:rPr lang="en-US" sz="2400" dirty="0">
                <a:solidFill>
                  <a:prstClr val="black"/>
                </a:solidFill>
                <a:cs typeface="Arial" panose="020B0604020202020204" pitchFamily="34" charset="0"/>
              </a:rPr>
              <a:t>R = R(</a:t>
            </a:r>
            <a:r>
              <a:rPr lang="en-US" sz="2400" dirty="0">
                <a:solidFill>
                  <a:schemeClr val="bg1">
                    <a:lumMod val="50000"/>
                  </a:schemeClr>
                </a:solidFill>
                <a:cs typeface="Arial" panose="020B0604020202020204" pitchFamily="34" charset="0"/>
              </a:rPr>
              <a:t>G; </a:t>
            </a:r>
            <a:r>
              <a:rPr lang="en-US" sz="2400" dirty="0">
                <a:solidFill>
                  <a:srgbClr val="FF0000"/>
                </a:solidFill>
                <a:cs typeface="Arial" panose="020B0604020202020204" pitchFamily="34" charset="0"/>
              </a:rPr>
              <a:t>T</a:t>
            </a:r>
            <a:r>
              <a:rPr lang="en-US" sz="2400" dirty="0">
                <a:solidFill>
                  <a:prstClr val="black"/>
                </a:solidFill>
                <a:cs typeface="Arial" panose="020B0604020202020204" pitchFamily="34" charset="0"/>
              </a:rPr>
              <a:t>, </a:t>
            </a:r>
            <a:r>
              <a:rPr lang="en-US" sz="2400" dirty="0">
                <a:solidFill>
                  <a:srgbClr val="0070C0"/>
                </a:solidFill>
                <a:cs typeface="Arial" panose="020B0604020202020204" pitchFamily="34" charset="0"/>
              </a:rPr>
              <a:t>W</a:t>
            </a:r>
            <a:r>
              <a:rPr lang="en-US" sz="2400" dirty="0">
                <a:solidFill>
                  <a:prstClr val="black"/>
                </a:solidFill>
                <a:cs typeface="Arial" panose="020B0604020202020204" pitchFamily="34" charset="0"/>
              </a:rPr>
              <a:t>, </a:t>
            </a:r>
            <a:r>
              <a:rPr lang="en-US" sz="2400" dirty="0">
                <a:solidFill>
                  <a:srgbClr val="00B050"/>
                </a:solidFill>
                <a:cs typeface="Arial" panose="020B0604020202020204" pitchFamily="34" charset="0"/>
              </a:rPr>
              <a:t>C</a:t>
            </a:r>
            <a:r>
              <a:rPr lang="en-US" sz="2400" dirty="0">
                <a:solidFill>
                  <a:prstClr val="black"/>
                </a:solidFill>
                <a:cs typeface="Arial" panose="020B0604020202020204" pitchFamily="34" charset="0"/>
              </a:rPr>
              <a:t>, </a:t>
            </a:r>
            <a:r>
              <a:rPr lang="en-US" sz="2400" dirty="0">
                <a:solidFill>
                  <a:schemeClr val="accent6">
                    <a:lumMod val="50000"/>
                  </a:schemeClr>
                </a:solidFill>
                <a:cs typeface="Arial" panose="020B0604020202020204" pitchFamily="34" charset="0"/>
              </a:rPr>
              <a:t>A</a:t>
            </a:r>
            <a:r>
              <a:rPr lang="en-US" sz="2400" dirty="0">
                <a:solidFill>
                  <a:prstClr val="black"/>
                </a:solidFill>
                <a:cs typeface="Arial" panose="020B0604020202020204" pitchFamily="34" charset="0"/>
              </a:rPr>
              <a:t>)</a:t>
            </a:r>
            <a:endParaRPr lang="en-US" sz="2400" dirty="0">
              <a:solidFill>
                <a:prstClr val="black"/>
              </a:solidFill>
            </a:endParaRPr>
          </a:p>
        </p:txBody>
      </p:sp>
      <p:sp>
        <p:nvSpPr>
          <p:cNvPr id="7168" name="TextBox 7167"/>
          <p:cNvSpPr txBox="1"/>
          <p:nvPr/>
        </p:nvSpPr>
        <p:spPr>
          <a:xfrm>
            <a:off x="681390" y="3097946"/>
            <a:ext cx="1441485" cy="369332"/>
          </a:xfrm>
          <a:prstGeom prst="rect">
            <a:avLst/>
          </a:prstGeom>
          <a:noFill/>
        </p:spPr>
        <p:txBody>
          <a:bodyPr wrap="none" rtlCol="0">
            <a:spAutoFit/>
          </a:bodyPr>
          <a:lstStyle/>
          <a:p>
            <a:r>
              <a:rPr lang="en-US" dirty="0">
                <a:solidFill>
                  <a:srgbClr val="FF0000"/>
                </a:solidFill>
              </a:rPr>
              <a:t>Temperature </a:t>
            </a:r>
          </a:p>
        </p:txBody>
      </p:sp>
      <p:sp>
        <p:nvSpPr>
          <p:cNvPr id="91" name="TextBox 90"/>
          <p:cNvSpPr txBox="1"/>
          <p:nvPr/>
        </p:nvSpPr>
        <p:spPr>
          <a:xfrm>
            <a:off x="2790825" y="3097946"/>
            <a:ext cx="1152880" cy="369332"/>
          </a:xfrm>
          <a:prstGeom prst="rect">
            <a:avLst/>
          </a:prstGeom>
          <a:noFill/>
        </p:spPr>
        <p:txBody>
          <a:bodyPr wrap="none" rtlCol="0">
            <a:spAutoFit/>
          </a:bodyPr>
          <a:lstStyle/>
          <a:p>
            <a:r>
              <a:rPr lang="en-US" dirty="0">
                <a:solidFill>
                  <a:schemeClr val="accent6">
                    <a:lumMod val="50000"/>
                  </a:schemeClr>
                </a:solidFill>
              </a:rPr>
              <a:t>Ice albedo</a:t>
            </a:r>
          </a:p>
        </p:txBody>
      </p:sp>
      <p:sp>
        <p:nvSpPr>
          <p:cNvPr id="92" name="TextBox 91"/>
          <p:cNvSpPr txBox="1"/>
          <p:nvPr/>
        </p:nvSpPr>
        <p:spPr>
          <a:xfrm>
            <a:off x="969910" y="3478946"/>
            <a:ext cx="1348446" cy="369332"/>
          </a:xfrm>
          <a:prstGeom prst="rect">
            <a:avLst/>
          </a:prstGeom>
          <a:noFill/>
        </p:spPr>
        <p:txBody>
          <a:bodyPr wrap="none" rtlCol="0">
            <a:spAutoFit/>
          </a:bodyPr>
          <a:lstStyle/>
          <a:p>
            <a:r>
              <a:rPr lang="en-US" dirty="0">
                <a:solidFill>
                  <a:srgbClr val="0070C0"/>
                </a:solidFill>
              </a:rPr>
              <a:t>Water vapor</a:t>
            </a:r>
          </a:p>
        </p:txBody>
      </p:sp>
      <p:sp>
        <p:nvSpPr>
          <p:cNvPr id="93" name="TextBox 92"/>
          <p:cNvSpPr txBox="1"/>
          <p:nvPr/>
        </p:nvSpPr>
        <p:spPr>
          <a:xfrm>
            <a:off x="2515229" y="3478946"/>
            <a:ext cx="726481" cy="369332"/>
          </a:xfrm>
          <a:prstGeom prst="rect">
            <a:avLst/>
          </a:prstGeom>
          <a:noFill/>
        </p:spPr>
        <p:txBody>
          <a:bodyPr wrap="none" rtlCol="0">
            <a:spAutoFit/>
          </a:bodyPr>
          <a:lstStyle/>
          <a:p>
            <a:r>
              <a:rPr lang="en-US" dirty="0">
                <a:solidFill>
                  <a:srgbClr val="00B050"/>
                </a:solidFill>
              </a:rPr>
              <a:t>Cloud</a:t>
            </a:r>
          </a:p>
        </p:txBody>
      </p:sp>
      <p:sp>
        <p:nvSpPr>
          <p:cNvPr id="7169" name="Rectangle 7168"/>
          <p:cNvSpPr/>
          <p:nvPr/>
        </p:nvSpPr>
        <p:spPr>
          <a:xfrm>
            <a:off x="568834" y="1066800"/>
            <a:ext cx="4079910" cy="11797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3" name="Rectangle 7172"/>
          <p:cNvSpPr/>
          <p:nvPr/>
        </p:nvSpPr>
        <p:spPr>
          <a:xfrm>
            <a:off x="1979304" y="152400"/>
            <a:ext cx="5107296" cy="646331"/>
          </a:xfrm>
          <a:prstGeom prst="rect">
            <a:avLst/>
          </a:prstGeom>
        </p:spPr>
        <p:txBody>
          <a:bodyPr wrap="none">
            <a:spAutoFit/>
          </a:bodyPr>
          <a:lstStyle/>
          <a:p>
            <a:r>
              <a:rPr lang="en-US" sz="3600" b="1" dirty="0">
                <a:solidFill>
                  <a:prstClr val="black"/>
                </a:solidFill>
              </a:rPr>
              <a:t>Climate feedback analysis</a:t>
            </a:r>
            <a:endParaRPr lang="en-US" sz="3600" b="1" dirty="0"/>
          </a:p>
        </p:txBody>
      </p:sp>
      <mc:AlternateContent xmlns:mc="http://schemas.openxmlformats.org/markup-compatibility/2006" xmlns:a14="http://schemas.microsoft.com/office/drawing/2010/main">
        <mc:Choice Requires="a14">
          <p:sp>
            <p:nvSpPr>
              <p:cNvPr id="2" name="Rectangle 1"/>
              <p:cNvSpPr/>
              <p:nvPr/>
            </p:nvSpPr>
            <p:spPr>
              <a:xfrm>
                <a:off x="1045515" y="6248400"/>
                <a:ext cx="1453347" cy="369332"/>
              </a:xfrm>
              <a:prstGeom prst="rect">
                <a:avLst/>
              </a:prstGeom>
            </p:spPr>
            <p:txBody>
              <a:bodyPr wrap="none">
                <a:spAutoFit/>
              </a:bodyPr>
              <a:lstStyle/>
              <a:p>
                <a14:m>
                  <m:oMath xmlns:m="http://schemas.openxmlformats.org/officeDocument/2006/math">
                    <m:r>
                      <a:rPr lang="en-US" i="1" smtClean="0">
                        <a:latin typeface="Cambria Math" panose="02040503050406030204" pitchFamily="18" charset="0"/>
                      </a:rPr>
                      <m:t>𝜆</m:t>
                    </m:r>
                  </m:oMath>
                </a14:m>
                <a:r>
                  <a:rPr lang="en-US" dirty="0">
                    <a:latin typeface="Symbol" panose="05050102010706020507" pitchFamily="18" charset="2"/>
                  </a:rPr>
                  <a:t> </a:t>
                </a:r>
                <a:r>
                  <a:rPr lang="en-US" dirty="0">
                    <a:solidFill>
                      <a:srgbClr val="0070C0"/>
                    </a:solidFill>
                    <a:latin typeface="Symbol" panose="05050102010706020507" pitchFamily="18" charset="2"/>
                  </a:rPr>
                  <a:t>= </a:t>
                </a:r>
                <a14:m>
                  <m:oMath xmlns:m="http://schemas.openxmlformats.org/officeDocument/2006/math">
                    <m:r>
                      <a:rPr lang="en-US" i="1">
                        <a:latin typeface="Cambria Math" panose="02040503050406030204" pitchFamily="18" charset="0"/>
                      </a:rPr>
                      <m:t>𝜆</m:t>
                    </m:r>
                  </m:oMath>
                </a14:m>
                <a:r>
                  <a:rPr lang="en-US" baseline="-25000" dirty="0">
                    <a:solidFill>
                      <a:srgbClr val="0070C0"/>
                    </a:solidFill>
                  </a:rPr>
                  <a:t>p </a:t>
                </a:r>
                <a:r>
                  <a:rPr lang="en-US" dirty="0">
                    <a:solidFill>
                      <a:srgbClr val="0070C0"/>
                    </a:solidFill>
                    <a:ea typeface="SimSun"/>
                  </a:rPr>
                  <a:t>+ </a:t>
                </a:r>
                <a:r>
                  <a:rPr lang="en-US" dirty="0">
                    <a:solidFill>
                      <a:srgbClr val="C00000"/>
                    </a:solidFill>
                    <a:latin typeface="SimSun"/>
                    <a:ea typeface="SimSun"/>
                  </a:rPr>
                  <a:t>∑</a:t>
                </a:r>
                <a:r>
                  <a:rPr lang="en-US" dirty="0"/>
                  <a:t> </a:t>
                </a:r>
                <a14:m>
                  <m:oMath xmlns:m="http://schemas.openxmlformats.org/officeDocument/2006/math">
                    <m:r>
                      <a:rPr lang="en-US" i="1">
                        <a:latin typeface="Cambria Math" panose="02040503050406030204" pitchFamily="18" charset="0"/>
                      </a:rPr>
                      <m:t>𝜆</m:t>
                    </m:r>
                  </m:oMath>
                </a14:m>
                <a:r>
                  <a:rPr lang="en-US" baseline="-25000" dirty="0" err="1">
                    <a:solidFill>
                      <a:srgbClr val="C00000"/>
                    </a:solidFill>
                    <a:ea typeface="SimSun"/>
                  </a:rPr>
                  <a:t>i</a:t>
                </a:r>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1045515" y="6248400"/>
                <a:ext cx="1453347" cy="369332"/>
              </a:xfrm>
              <a:prstGeom prst="rect">
                <a:avLst/>
              </a:prstGeom>
              <a:blipFill>
                <a:blip r:embed="rId4"/>
                <a:stretch>
                  <a:fillRect t="-13115" b="-262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5285827" y="1428021"/>
                <a:ext cx="3581400" cy="606641"/>
              </a:xfrm>
              <a:prstGeom prst="rect">
                <a:avLst/>
              </a:prstGeom>
              <a:noFill/>
            </p:spPr>
            <p:txBody>
              <a:bodyPr wrap="square" lIns="0" tIns="0" rIns="0" bIns="0" rtlCol="0">
                <a:spAutoFit/>
              </a:bodyPr>
              <a:lstStyle/>
              <a:p>
                <a14:m>
                  <m:oMath xmlns:m="http://schemas.openxmlformats.org/officeDocument/2006/math">
                    <m:r>
                      <a:rPr lang="en-US" sz="2000" b="0" i="1" smtClean="0">
                        <a:latin typeface="Cambria Math" panose="02040503050406030204" pitchFamily="18" charset="0"/>
                      </a:rPr>
                      <m:t>𝑇</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solidFill>
                              <a:srgbClr val="FF0000"/>
                            </a:solidFill>
                            <a:latin typeface="Cambria Math" panose="02040503050406030204" pitchFamily="18" charset="0"/>
                          </a:rPr>
                          <m:t>𝐹</m:t>
                        </m:r>
                      </m:num>
                      <m:den>
                        <m:sSub>
                          <m:sSubPr>
                            <m:ctrlPr>
                              <a:rPr lang="en-US" sz="2000" b="0" i="1" smtClean="0">
                                <a:solidFill>
                                  <a:srgbClr val="0070C0"/>
                                </a:solidFill>
                                <a:latin typeface="Cambria Math" panose="02040503050406030204" pitchFamily="18" charset="0"/>
                              </a:rPr>
                            </m:ctrlPr>
                          </m:sSubPr>
                          <m:e>
                            <m:r>
                              <a:rPr lang="en-US" sz="2000" b="0" i="1" smtClean="0">
                                <a:solidFill>
                                  <a:schemeClr val="tx1"/>
                                </a:solidFill>
                                <a:latin typeface="Cambria Math" panose="02040503050406030204" pitchFamily="18" charset="0"/>
                              </a:rPr>
                              <m:t>(</m:t>
                            </m:r>
                            <m:r>
                              <a:rPr lang="en-US" sz="2000" b="0" i="1" smtClean="0">
                                <a:solidFill>
                                  <a:srgbClr val="0070C0"/>
                                </a:solidFill>
                                <a:latin typeface="Cambria Math" panose="02040503050406030204" pitchFamily="18" charset="0"/>
                              </a:rPr>
                              <m:t>−</m:t>
                            </m:r>
                            <m:r>
                              <a:rPr lang="en-US" sz="2000" i="1">
                                <a:latin typeface="Cambria Math" panose="02040503050406030204" pitchFamily="18" charset="0"/>
                              </a:rPr>
                              <m:t>𝜆</m:t>
                            </m:r>
                          </m:e>
                          <m:sub>
                            <m:r>
                              <a:rPr lang="en-US" sz="2000" b="0" i="1" smtClean="0">
                                <a:solidFill>
                                  <a:srgbClr val="0070C0"/>
                                </a:solidFill>
                                <a:latin typeface="Cambria Math" panose="02040503050406030204" pitchFamily="18" charset="0"/>
                              </a:rPr>
                              <m:t>𝑝</m:t>
                            </m:r>
                          </m:sub>
                        </m:sSub>
                        <m:r>
                          <a:rPr lang="en-US" sz="2000" b="0" i="1" smtClean="0">
                            <a:latin typeface="Cambria Math" panose="02040503050406030204" pitchFamily="18" charset="0"/>
                          </a:rPr>
                          <m:t>)−</m:t>
                        </m:r>
                        <m:nary>
                          <m:naryPr>
                            <m:chr m:val="∑"/>
                            <m:subHide m:val="on"/>
                            <m:supHide m:val="on"/>
                            <m:ctrlPr>
                              <a:rPr lang="en-US" sz="2000" b="0" i="1" smtClean="0">
                                <a:latin typeface="Cambria Math" panose="02040503050406030204" pitchFamily="18" charset="0"/>
                              </a:rPr>
                            </m:ctrlPr>
                          </m:naryPr>
                          <m:sub/>
                          <m:sup/>
                          <m:e>
                            <m:sSub>
                              <m:sSubPr>
                                <m:ctrlPr>
                                  <a:rPr lang="en-US" sz="2000" b="0" i="1" smtClean="0">
                                    <a:solidFill>
                                      <a:srgbClr val="C00000"/>
                                    </a:solidFill>
                                    <a:latin typeface="Cambria Math" panose="02040503050406030204" pitchFamily="18" charset="0"/>
                                  </a:rPr>
                                </m:ctrlPr>
                              </m:sSubPr>
                              <m:e>
                                <m:r>
                                  <a:rPr lang="en-US" sz="2000" i="1">
                                    <a:latin typeface="Cambria Math" panose="02040503050406030204" pitchFamily="18" charset="0"/>
                                  </a:rPr>
                                  <m:t>𝜆</m:t>
                                </m:r>
                              </m:e>
                              <m:sub>
                                <m:r>
                                  <a:rPr lang="en-US" sz="2000" b="0" i="1" smtClean="0">
                                    <a:solidFill>
                                      <a:srgbClr val="C00000"/>
                                    </a:solidFill>
                                    <a:latin typeface="Cambria Math" panose="02040503050406030204" pitchFamily="18" charset="0"/>
                                  </a:rPr>
                                  <m:t>𝑖</m:t>
                                </m:r>
                              </m:sub>
                            </m:sSub>
                          </m:e>
                        </m:nary>
                      </m:den>
                    </m:f>
                  </m:oMath>
                </a14:m>
                <a:r>
                  <a:rPr lang="en-US" sz="2400" dirty="0"/>
                  <a:t> </a:t>
                </a:r>
                <a14:m>
                  <m:oMath xmlns:m="http://schemas.openxmlformats.org/officeDocument/2006/math">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smtClean="0">
                            <a:solidFill>
                              <a:srgbClr val="FF0000"/>
                            </a:solidFill>
                            <a:latin typeface="Cambria Math" panose="02040503050406030204" pitchFamily="18" charset="0"/>
                          </a:rPr>
                          <m:t>𝐹</m:t>
                        </m:r>
                      </m:num>
                      <m:den>
                        <m:sSub>
                          <m:sSubPr>
                            <m:ctrlPr>
                              <a:rPr lang="en-US" sz="2400" i="1" smtClean="0">
                                <a:solidFill>
                                  <a:srgbClr val="0070C0"/>
                                </a:solidFill>
                                <a:latin typeface="Cambria Math" panose="02040503050406030204" pitchFamily="18" charset="0"/>
                              </a:rPr>
                            </m:ctrlPr>
                          </m:sSubPr>
                          <m:e>
                            <m:r>
                              <a:rPr lang="en-US" sz="2400" i="1" smtClean="0">
                                <a:solidFill>
                                  <a:schemeClr val="tx1"/>
                                </a:solidFill>
                                <a:latin typeface="Cambria Math" panose="02040503050406030204" pitchFamily="18" charset="0"/>
                              </a:rPr>
                              <m:t>(</m:t>
                            </m:r>
                            <m:r>
                              <a:rPr lang="en-US" sz="2400" i="1">
                                <a:solidFill>
                                  <a:srgbClr val="0070C0"/>
                                </a:solidFill>
                                <a:latin typeface="Cambria Math" panose="02040503050406030204" pitchFamily="18" charset="0"/>
                              </a:rPr>
                              <m:t>−</m:t>
                            </m:r>
                            <m:r>
                              <a:rPr lang="en-US" sz="2400" i="1">
                                <a:latin typeface="Cambria Math" panose="02040503050406030204" pitchFamily="18" charset="0"/>
                              </a:rPr>
                              <m:t>𝜆</m:t>
                            </m:r>
                          </m:e>
                          <m:sub>
                            <m:r>
                              <a:rPr lang="en-US" sz="2400" i="1">
                                <a:solidFill>
                                  <a:srgbClr val="0070C0"/>
                                </a:solidFill>
                                <a:latin typeface="Cambria Math" panose="02040503050406030204" pitchFamily="18" charset="0"/>
                              </a:rPr>
                              <m:t>𝑝</m:t>
                            </m:r>
                          </m:sub>
                        </m:sSub>
                        <m:r>
                          <a:rPr lang="en-US" sz="2400" i="1">
                            <a:latin typeface="Cambria Math" panose="02040503050406030204" pitchFamily="18" charset="0"/>
                          </a:rPr>
                          <m:t>)</m:t>
                        </m:r>
                        <m:r>
                          <a:rPr lang="en-US" sz="2400" i="1" smtClean="0">
                            <a:latin typeface="Cambria Math" panose="02040503050406030204" pitchFamily="18" charset="0"/>
                          </a:rPr>
                          <m:t> </m:t>
                        </m:r>
                      </m:den>
                    </m:f>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1−</m:t>
                        </m:r>
                        <m:r>
                          <a:rPr lang="en-US" sz="2400" b="0" i="1" smtClean="0">
                            <a:solidFill>
                              <a:srgbClr val="C00000"/>
                            </a:solidFill>
                            <a:latin typeface="Cambria Math" panose="02040503050406030204" pitchFamily="18" charset="0"/>
                          </a:rPr>
                          <m:t>𝑓</m:t>
                        </m:r>
                      </m:den>
                    </m:f>
                  </m:oMath>
                </a14:m>
                <a:endParaRPr lang="en-US"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5285827" y="1428021"/>
                <a:ext cx="3581400" cy="60664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Rectangle 93"/>
              <p:cNvSpPr/>
              <p:nvPr/>
            </p:nvSpPr>
            <p:spPr>
              <a:xfrm>
                <a:off x="5280879" y="3093993"/>
                <a:ext cx="3863121" cy="3204403"/>
              </a:xfrm>
              <a:prstGeom prst="rect">
                <a:avLst/>
              </a:prstGeom>
            </p:spPr>
            <p:txBody>
              <a:bodyPr wrap="square">
                <a:spAutoFit/>
              </a:bodyPr>
              <a:lstStyle/>
              <a:p>
                <a:pPr marL="285750" indent="-285750">
                  <a:buFont typeface="Arial" panose="020B0604020202020204" pitchFamily="34" charset="0"/>
                  <a:buChar char="•"/>
                </a:pPr>
                <a:r>
                  <a:rPr lang="en-US" dirty="0">
                    <a:solidFill>
                      <a:srgbClr val="0070C0"/>
                    </a:solidFill>
                  </a:rPr>
                  <a:t>Positive climate feedback (</a:t>
                </a:r>
                <a14:m>
                  <m:oMath xmlns:m="http://schemas.openxmlformats.org/officeDocument/2006/math">
                    <m:r>
                      <a:rPr lang="en-US" i="1">
                        <a:latin typeface="Cambria Math" panose="02040503050406030204" pitchFamily="18" charset="0"/>
                      </a:rPr>
                      <m:t>𝜆</m:t>
                    </m:r>
                  </m:oMath>
                </a14:m>
                <a:r>
                  <a:rPr lang="en-US" baseline="-25000" dirty="0">
                    <a:solidFill>
                      <a:srgbClr val="0070C0"/>
                    </a:solidFill>
                  </a:rPr>
                  <a:t>i</a:t>
                </a:r>
                <a:r>
                  <a:rPr lang="en-US" dirty="0">
                    <a:solidFill>
                      <a:srgbClr val="0070C0"/>
                    </a:solidFill>
                  </a:rPr>
                  <a:t>&gt;0) amplifies climate response</a:t>
                </a:r>
              </a:p>
              <a:p>
                <a:pPr marL="285750" indent="-285750">
                  <a:buFont typeface="Arial" panose="020B0604020202020204" pitchFamily="34" charset="0"/>
                  <a:buChar char="•"/>
                </a:pPr>
                <a14:m>
                  <m:oMath xmlns:m="http://schemas.openxmlformats.org/officeDocument/2006/math">
                    <m:sSub>
                      <m:sSubPr>
                        <m:ctrlPr>
                          <a:rPr lang="en-US" b="0" i="1" smtClean="0">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𝜆</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rPr>
                          <m:t>𝜆</m:t>
                        </m:r>
                      </m:e>
                      <m:sub>
                        <m:r>
                          <a:rPr lang="en-US" i="1">
                            <a:latin typeface="Cambria Math" panose="02040503050406030204" pitchFamily="18" charset="0"/>
                          </a:rPr>
                          <m:t>𝑝</m:t>
                        </m:r>
                      </m:sub>
                    </m:sSub>
                    <m:r>
                      <a:rPr lang="en-US" i="1">
                        <a:latin typeface="Cambria Math" panose="02040503050406030204" pitchFamily="18" charset="0"/>
                      </a:rPr>
                      <m:t>)</m:t>
                    </m:r>
                  </m:oMath>
                </a14:m>
                <a:r>
                  <a:rPr lang="en-US" dirty="0"/>
                  <a:t>: climate feedback factor</a:t>
                </a:r>
              </a:p>
              <a:p>
                <a:pPr marL="285750" indent="-285750">
                  <a:buFont typeface="Arial" panose="020B0604020202020204" pitchFamily="34" charset="0"/>
                  <a:buChar char="•"/>
                </a:pPr>
                <a:r>
                  <a:rPr lang="en-US" dirty="0"/>
                  <a:t> climate feedback factors are additive: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nary>
                      <m:naryPr>
                        <m:chr m:val="∑"/>
                        <m:subHide m:val="on"/>
                        <m:supHide m:val="on"/>
                        <m:ctrlPr>
                          <a:rPr lang="en-US" b="0" i="1" smtClean="0">
                            <a:latin typeface="Cambria Math" panose="02040503050406030204" pitchFamily="18" charset="0"/>
                          </a:rPr>
                        </m:ctrlPr>
                      </m:naryP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𝑖</m:t>
                            </m:r>
                          </m:sub>
                        </m:sSub>
                      </m:e>
                    </m:nary>
                  </m:oMath>
                </a14:m>
                <a:endParaRPr lang="en-US" dirty="0"/>
              </a:p>
              <a:p>
                <a:pPr marL="285750" indent="-285750">
                  <a:buFont typeface="Arial" panose="020B0604020202020204" pitchFamily="34" charset="0"/>
                  <a:buChar char="•"/>
                </a:pPr>
                <a:r>
                  <a:rPr lang="en-US" dirty="0"/>
                  <a:t>Climate sensitivity </a:t>
                </a:r>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𝑆</m:t>
                          </m:r>
                        </m:e>
                        <m:sub>
                          <m:r>
                            <a:rPr lang="en-US" b="0" i="1" smtClean="0">
                              <a:latin typeface="Cambria Math" panose="02040503050406030204" pitchFamily="18" charset="0"/>
                              <a:ea typeface="Cambria Math" panose="02040503050406030204" pitchFamily="18" charset="0"/>
                            </a:rPr>
                            <m:t>𝐸</m:t>
                          </m:r>
                        </m:sub>
                      </m:sSub>
                      <m:r>
                        <a:rPr lang="en-US" b="0"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m:t>
                          </m:r>
                          <m:r>
                            <a:rPr lang="en-US" i="1">
                              <a:latin typeface="Cambria Math" panose="02040503050406030204" pitchFamily="18" charset="0"/>
                            </a:rPr>
                            <m:t>𝜆</m:t>
                          </m:r>
                          <m:r>
                            <a:rPr lang="en-US" i="1">
                              <a:latin typeface="Cambria Math" panose="02040503050406030204" pitchFamily="18" charset="0"/>
                            </a:rPr>
                            <m:t>) </m:t>
                          </m:r>
                        </m:den>
                      </m:f>
                      <m:r>
                        <a:rPr lang="en-US" b="0"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rPr>
                                <m:t>𝜆</m:t>
                              </m:r>
                            </m:e>
                            <m:sub>
                              <m:r>
                                <a:rPr lang="en-US" i="1">
                                  <a:latin typeface="Cambria Math" panose="02040503050406030204" pitchFamily="18" charset="0"/>
                                </a:rPr>
                                <m:t>𝑝</m:t>
                              </m:r>
                            </m:sub>
                          </m:sSub>
                          <m:r>
                            <a:rPr lang="en-US" i="1">
                              <a:latin typeface="Cambria Math" panose="02040503050406030204" pitchFamily="18" charset="0"/>
                            </a:rPr>
                            <m:t>) </m:t>
                          </m:r>
                        </m:den>
                      </m:f>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1−</m:t>
                          </m:r>
                          <m:r>
                            <a:rPr lang="en-US" i="1">
                              <a:latin typeface="Cambria Math" panose="02040503050406030204" pitchFamily="18" charset="0"/>
                            </a:rPr>
                            <m:t>𝑓</m:t>
                          </m:r>
                        </m:den>
                      </m:f>
                      <m:r>
                        <a:rPr lang="en-US" b="0" i="1" smtClean="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𝑆</m:t>
                              </m:r>
                            </m:e>
                            <m:sub>
                              <m:r>
                                <a:rPr lang="en-US" i="1">
                                  <a:latin typeface="Cambria Math" panose="02040503050406030204" pitchFamily="18" charset="0"/>
                                  <a:ea typeface="Cambria Math" panose="02040503050406030204" pitchFamily="18" charset="0"/>
                                </a:rPr>
                                <m:t>𝐸</m:t>
                              </m:r>
                              <m:r>
                                <a:rPr lang="en-US" i="1">
                                  <a:latin typeface="Cambria Math" panose="02040503050406030204" pitchFamily="18" charset="0"/>
                                  <a:ea typeface="Cambria Math" panose="02040503050406030204" pitchFamily="18" charset="0"/>
                                </a:rPr>
                                <m:t>0</m:t>
                              </m:r>
                            </m:sub>
                          </m:sSub>
                        </m:num>
                        <m:den>
                          <m:r>
                            <a:rPr lang="en-US" i="1">
                              <a:latin typeface="Cambria Math" panose="02040503050406030204" pitchFamily="18" charset="0"/>
                            </a:rPr>
                            <m:t>1−</m:t>
                          </m:r>
                          <m:r>
                            <a:rPr lang="en-US" i="1">
                              <a:latin typeface="Cambria Math" panose="02040503050406030204" pitchFamily="18" charset="0"/>
                            </a:rPr>
                            <m:t>𝑓</m:t>
                          </m:r>
                        </m:den>
                      </m:f>
                    </m:oMath>
                  </m:oMathPara>
                </a14:m>
                <a:endParaRPr lang="en-US" dirty="0"/>
              </a:p>
              <a:p>
                <a:pPr marL="285750" indent="-285750">
                  <a:buFont typeface="Arial" panose="020B0604020202020204" pitchFamily="34" charset="0"/>
                  <a:buChar char="•"/>
                </a:pP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𝑆</m:t>
                        </m:r>
                      </m:e>
                      <m:sub>
                        <m:r>
                          <a:rPr lang="en-US" i="1">
                            <a:latin typeface="Cambria Math" panose="02040503050406030204" pitchFamily="18" charset="0"/>
                            <a:ea typeface="Cambria Math" panose="02040503050406030204" pitchFamily="18" charset="0"/>
                          </a:rPr>
                          <m:t>𝐸</m:t>
                        </m:r>
                        <m:r>
                          <a:rPr lang="en-US" b="0" i="1" smtClean="0">
                            <a:latin typeface="Cambria Math" panose="02040503050406030204" pitchFamily="18" charset="0"/>
                            <a:ea typeface="Cambria Math" panose="02040503050406030204" pitchFamily="18" charset="0"/>
                          </a:rPr>
                          <m:t>0</m:t>
                        </m:r>
                      </m:sub>
                    </m:sSub>
                  </m:oMath>
                </a14:m>
                <a:r>
                  <a:rPr lang="en-US" dirty="0"/>
                  <a:t>: climate sensitivity w/ only Planck feedback</a:t>
                </a:r>
              </a:p>
            </p:txBody>
          </p:sp>
        </mc:Choice>
        <mc:Fallback xmlns="">
          <p:sp>
            <p:nvSpPr>
              <p:cNvPr id="94" name="Rectangle 93"/>
              <p:cNvSpPr>
                <a:spLocks noRot="1" noChangeAspect="1" noMove="1" noResize="1" noEditPoints="1" noAdjustHandles="1" noChangeArrowheads="1" noChangeShapeType="1" noTextEdit="1"/>
              </p:cNvSpPr>
              <p:nvPr/>
            </p:nvSpPr>
            <p:spPr>
              <a:xfrm>
                <a:off x="5280879" y="3093993"/>
                <a:ext cx="3863121" cy="3204403"/>
              </a:xfrm>
              <a:prstGeom prst="rect">
                <a:avLst/>
              </a:prstGeom>
              <a:blipFill>
                <a:blip r:embed="rId6"/>
                <a:stretch>
                  <a:fillRect l="-946" t="-1143" b="-2286"/>
                </a:stretch>
              </a:blipFill>
            </p:spPr>
            <p:txBody>
              <a:bodyPr/>
              <a:lstStyle/>
              <a:p>
                <a:r>
                  <a:rPr lang="en-US">
                    <a:noFill/>
                  </a:rPr>
                  <a:t> </a:t>
                </a:r>
              </a:p>
            </p:txBody>
          </p:sp>
        </mc:Fallback>
      </mc:AlternateContent>
    </p:spTree>
    <p:extLst>
      <p:ext uri="{BB962C8B-B14F-4D97-AF65-F5344CB8AC3E}">
        <p14:creationId xmlns:p14="http://schemas.microsoft.com/office/powerpoint/2010/main" val="325711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P spid="9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8084" y="262335"/>
            <a:ext cx="8229600" cy="794507"/>
          </a:xfrm>
          <a:prstGeom prst="rect">
            <a:avLst/>
          </a:prstGeom>
        </p:spPr>
        <p:txBody>
          <a:bodyPr vert="horz" wrap="square" lIns="0" tIns="116263" rIns="0" bIns="0" rtlCol="0" anchor="ctr">
            <a:spAutoFit/>
          </a:bodyPr>
          <a:lstStyle/>
          <a:p>
            <a:pPr marL="154940">
              <a:spcBef>
                <a:spcPts val="100"/>
              </a:spcBef>
            </a:pPr>
            <a:r>
              <a:rPr spc="185" dirty="0"/>
              <a:t>Cloud</a:t>
            </a:r>
            <a:r>
              <a:rPr spc="155" dirty="0"/>
              <a:t> </a:t>
            </a:r>
            <a:r>
              <a:rPr spc="180" dirty="0"/>
              <a:t>Feedbacks</a:t>
            </a:r>
          </a:p>
        </p:txBody>
      </p:sp>
      <p:sp>
        <p:nvSpPr>
          <p:cNvPr id="3" name="object 3"/>
          <p:cNvSpPr txBox="1"/>
          <p:nvPr/>
        </p:nvSpPr>
        <p:spPr>
          <a:xfrm>
            <a:off x="893539" y="1043338"/>
            <a:ext cx="2110105" cy="659155"/>
          </a:xfrm>
          <a:prstGeom prst="rect">
            <a:avLst/>
          </a:prstGeom>
        </p:spPr>
        <p:txBody>
          <a:bodyPr vert="horz" wrap="square" lIns="0" tIns="12700" rIns="0" bIns="0" rtlCol="0">
            <a:spAutoFit/>
          </a:bodyPr>
          <a:lstStyle/>
          <a:p>
            <a:pPr algn="ctr">
              <a:spcBef>
                <a:spcPts val="100"/>
              </a:spcBef>
            </a:pPr>
            <a:r>
              <a:rPr sz="1400" dirty="0">
                <a:latin typeface="Arial"/>
                <a:cs typeface="Arial"/>
              </a:rPr>
              <a:t>Clouds</a:t>
            </a:r>
            <a:r>
              <a:rPr sz="1400" spc="-20" dirty="0">
                <a:latin typeface="Arial"/>
                <a:cs typeface="Arial"/>
              </a:rPr>
              <a:t> </a:t>
            </a:r>
            <a:r>
              <a:rPr sz="1400" dirty="0">
                <a:latin typeface="Arial"/>
                <a:cs typeface="Arial"/>
              </a:rPr>
              <a:t>reflect</a:t>
            </a:r>
            <a:r>
              <a:rPr sz="1400" spc="-15" dirty="0">
                <a:latin typeface="Arial"/>
                <a:cs typeface="Arial"/>
              </a:rPr>
              <a:t> </a:t>
            </a:r>
            <a:r>
              <a:rPr sz="1400" spc="-10" dirty="0">
                <a:latin typeface="Arial"/>
                <a:cs typeface="Arial"/>
              </a:rPr>
              <a:t>sunlight</a:t>
            </a:r>
            <a:r>
              <a:rPr lang="en-US" sz="1400" spc="-10" dirty="0">
                <a:latin typeface="Arial"/>
                <a:cs typeface="Arial"/>
              </a:rPr>
              <a:t> (shortwave, SW)</a:t>
            </a:r>
            <a:endParaRPr sz="1400" dirty="0">
              <a:latin typeface="Arial"/>
              <a:cs typeface="Arial"/>
            </a:endParaRPr>
          </a:p>
          <a:p>
            <a:pPr marL="152400" indent="-153035" algn="ctr">
              <a:buChar char="&gt;"/>
              <a:tabLst>
                <a:tab pos="153035" algn="l"/>
              </a:tabLst>
            </a:pPr>
            <a:r>
              <a:rPr sz="1400" dirty="0">
                <a:latin typeface="Arial"/>
                <a:cs typeface="Arial"/>
              </a:rPr>
              <a:t>cooling</a:t>
            </a:r>
            <a:r>
              <a:rPr sz="1400" spc="-15" dirty="0">
                <a:latin typeface="Arial"/>
                <a:cs typeface="Arial"/>
              </a:rPr>
              <a:t> </a:t>
            </a:r>
            <a:r>
              <a:rPr sz="1400" spc="-10" dirty="0">
                <a:latin typeface="Arial"/>
                <a:cs typeface="Arial"/>
              </a:rPr>
              <a:t>effect</a:t>
            </a:r>
            <a:endParaRPr sz="1400" dirty="0">
              <a:latin typeface="Arial"/>
              <a:cs typeface="Arial"/>
            </a:endParaRPr>
          </a:p>
        </p:txBody>
      </p:sp>
      <p:sp>
        <p:nvSpPr>
          <p:cNvPr id="4" name="object 4"/>
          <p:cNvSpPr txBox="1"/>
          <p:nvPr/>
        </p:nvSpPr>
        <p:spPr>
          <a:xfrm>
            <a:off x="5400821" y="1033454"/>
            <a:ext cx="2774041" cy="659155"/>
          </a:xfrm>
          <a:prstGeom prst="rect">
            <a:avLst/>
          </a:prstGeom>
        </p:spPr>
        <p:txBody>
          <a:bodyPr vert="horz" wrap="square" lIns="0" tIns="12700" rIns="0" bIns="0" rtlCol="0">
            <a:spAutoFit/>
          </a:bodyPr>
          <a:lstStyle/>
          <a:p>
            <a:pPr algn="ctr">
              <a:spcBef>
                <a:spcPts val="100"/>
              </a:spcBef>
            </a:pPr>
            <a:r>
              <a:rPr sz="1400" dirty="0">
                <a:latin typeface="Arial"/>
                <a:cs typeface="Arial"/>
              </a:rPr>
              <a:t>Clouds</a:t>
            </a:r>
            <a:r>
              <a:rPr sz="1400" spc="-25" dirty="0">
                <a:latin typeface="Arial"/>
                <a:cs typeface="Arial"/>
              </a:rPr>
              <a:t> </a:t>
            </a:r>
            <a:r>
              <a:rPr sz="1400" dirty="0">
                <a:latin typeface="Arial"/>
                <a:cs typeface="Arial"/>
              </a:rPr>
              <a:t>emit</a:t>
            </a:r>
            <a:r>
              <a:rPr sz="1400" spc="-10" dirty="0">
                <a:latin typeface="Arial"/>
                <a:cs typeface="Arial"/>
              </a:rPr>
              <a:t> </a:t>
            </a:r>
            <a:r>
              <a:rPr lang="en-US" sz="1400" dirty="0">
                <a:latin typeface="Arial"/>
                <a:cs typeface="Arial"/>
              </a:rPr>
              <a:t>longwave (LW) radiation </a:t>
            </a:r>
            <a:r>
              <a:rPr lang="en-US" sz="1400" spc="-10" dirty="0">
                <a:latin typeface="Arial"/>
                <a:cs typeface="Arial"/>
              </a:rPr>
              <a:t>at lower temp</a:t>
            </a:r>
            <a:endParaRPr sz="1400" dirty="0">
              <a:latin typeface="Arial"/>
              <a:cs typeface="Arial"/>
            </a:endParaRPr>
          </a:p>
          <a:p>
            <a:pPr marL="152400" indent="-153035" algn="ctr">
              <a:buChar char="&gt;"/>
              <a:tabLst>
                <a:tab pos="153035" algn="l"/>
              </a:tabLst>
            </a:pPr>
            <a:r>
              <a:rPr sz="1400" dirty="0">
                <a:latin typeface="Arial"/>
                <a:cs typeface="Arial"/>
              </a:rPr>
              <a:t>warming</a:t>
            </a:r>
            <a:r>
              <a:rPr sz="1400" spc="-45" dirty="0">
                <a:latin typeface="Arial"/>
                <a:cs typeface="Arial"/>
              </a:rPr>
              <a:t> </a:t>
            </a:r>
            <a:r>
              <a:rPr sz="1400" spc="-10" dirty="0">
                <a:latin typeface="Arial"/>
                <a:cs typeface="Arial"/>
              </a:rPr>
              <a:t>effect</a:t>
            </a:r>
            <a:endParaRPr sz="1400" dirty="0">
              <a:latin typeface="Arial"/>
              <a:cs typeface="Arial"/>
            </a:endParaRPr>
          </a:p>
        </p:txBody>
      </p:sp>
      <p:pic>
        <p:nvPicPr>
          <p:cNvPr id="5" name="object 5"/>
          <p:cNvPicPr/>
          <p:nvPr/>
        </p:nvPicPr>
        <p:blipFill>
          <a:blip r:embed="rId3" cstate="print"/>
          <a:stretch>
            <a:fillRect/>
          </a:stretch>
        </p:blipFill>
        <p:spPr>
          <a:xfrm>
            <a:off x="814997" y="1853425"/>
            <a:ext cx="2552213" cy="2694225"/>
          </a:xfrm>
          <a:prstGeom prst="rect">
            <a:avLst/>
          </a:prstGeom>
        </p:spPr>
      </p:pic>
      <p:pic>
        <p:nvPicPr>
          <p:cNvPr id="6" name="object 6"/>
          <p:cNvPicPr/>
          <p:nvPr/>
        </p:nvPicPr>
        <p:blipFill>
          <a:blip r:embed="rId4" cstate="print"/>
          <a:stretch>
            <a:fillRect/>
          </a:stretch>
        </p:blipFill>
        <p:spPr>
          <a:xfrm>
            <a:off x="5511323" y="1905000"/>
            <a:ext cx="2692114" cy="2591074"/>
          </a:xfrm>
          <a:prstGeom prst="rect">
            <a:avLst/>
          </a:prstGeom>
        </p:spPr>
      </p:pic>
      <p:sp>
        <p:nvSpPr>
          <p:cNvPr id="7" name="object 7"/>
          <p:cNvSpPr txBox="1"/>
          <p:nvPr/>
        </p:nvSpPr>
        <p:spPr>
          <a:xfrm>
            <a:off x="6895927" y="4730778"/>
            <a:ext cx="2253615" cy="197490"/>
          </a:xfrm>
          <a:prstGeom prst="rect">
            <a:avLst/>
          </a:prstGeom>
        </p:spPr>
        <p:txBody>
          <a:bodyPr vert="horz" wrap="square" lIns="0" tIns="12700" rIns="0" bIns="0" rtlCol="0">
            <a:spAutoFit/>
          </a:bodyPr>
          <a:lstStyle/>
          <a:p>
            <a:pPr marL="12700">
              <a:spcBef>
                <a:spcPts val="100"/>
              </a:spcBef>
            </a:pPr>
            <a:r>
              <a:rPr sz="1200" i="1" spc="45" dirty="0">
                <a:latin typeface="Calibri"/>
                <a:cs typeface="Calibri"/>
              </a:rPr>
              <a:t>Images:</a:t>
            </a:r>
            <a:r>
              <a:rPr sz="1200" i="1" spc="200" dirty="0">
                <a:latin typeface="Calibri"/>
                <a:cs typeface="Calibri"/>
              </a:rPr>
              <a:t> </a:t>
            </a:r>
            <a:r>
              <a:rPr sz="1200" i="1" dirty="0">
                <a:latin typeface="Calibri"/>
                <a:cs typeface="Calibri"/>
              </a:rPr>
              <a:t>Hakim</a:t>
            </a:r>
            <a:r>
              <a:rPr sz="1200" i="1" spc="215" dirty="0">
                <a:latin typeface="Calibri"/>
                <a:cs typeface="Calibri"/>
              </a:rPr>
              <a:t> </a:t>
            </a:r>
            <a:r>
              <a:rPr sz="1200" i="1" dirty="0">
                <a:latin typeface="Calibri"/>
                <a:cs typeface="Calibri"/>
              </a:rPr>
              <a:t>and</a:t>
            </a:r>
            <a:r>
              <a:rPr sz="1200" i="1" spc="210" dirty="0">
                <a:latin typeface="Calibri"/>
                <a:cs typeface="Calibri"/>
              </a:rPr>
              <a:t> </a:t>
            </a:r>
            <a:r>
              <a:rPr sz="1200" i="1" dirty="0">
                <a:latin typeface="Calibri"/>
                <a:cs typeface="Calibri"/>
              </a:rPr>
              <a:t>Patoux,</a:t>
            </a:r>
            <a:r>
              <a:rPr sz="1200" i="1" spc="210" dirty="0">
                <a:latin typeface="Calibri"/>
                <a:cs typeface="Calibri"/>
              </a:rPr>
              <a:t> </a:t>
            </a:r>
            <a:r>
              <a:rPr sz="1200" i="1" spc="-20" dirty="0">
                <a:latin typeface="Calibri"/>
                <a:cs typeface="Calibri"/>
              </a:rPr>
              <a:t>2018</a:t>
            </a:r>
            <a:endParaRPr sz="1200">
              <a:latin typeface="Calibri"/>
              <a:cs typeface="Calibri"/>
            </a:endParaRPr>
          </a:p>
        </p:txBody>
      </p:sp>
      <p:sp>
        <p:nvSpPr>
          <p:cNvPr id="8" name="TextBox 7">
            <a:extLst>
              <a:ext uri="{FF2B5EF4-FFF2-40B4-BE49-F238E27FC236}">
                <a16:creationId xmlns:a16="http://schemas.microsoft.com/office/drawing/2014/main" id="{966FD702-3ECB-D814-DA1B-B5AAE12B7F2D}"/>
              </a:ext>
            </a:extLst>
          </p:cNvPr>
          <p:cNvSpPr txBox="1"/>
          <p:nvPr/>
        </p:nvSpPr>
        <p:spPr>
          <a:xfrm>
            <a:off x="2895600" y="4972432"/>
            <a:ext cx="5460875" cy="1477328"/>
          </a:xfrm>
          <a:prstGeom prst="rect">
            <a:avLst/>
          </a:prstGeom>
          <a:noFill/>
        </p:spPr>
        <p:txBody>
          <a:bodyPr wrap="square" rtlCol="0">
            <a:spAutoFit/>
          </a:bodyPr>
          <a:lstStyle/>
          <a:p>
            <a:r>
              <a:rPr lang="en-US" dirty="0"/>
              <a:t>Cloud radiative effect (CRE) at TOA</a:t>
            </a:r>
          </a:p>
          <a:p>
            <a:pPr marL="285750" indent="-285750">
              <a:buFont typeface="Arial" panose="020B0604020202020204" pitchFamily="34" charset="0"/>
              <a:buChar char="•"/>
            </a:pPr>
            <a:r>
              <a:rPr lang="en-US" dirty="0"/>
              <a:t>Deep cloud: SW+LW~0</a:t>
            </a:r>
          </a:p>
          <a:p>
            <a:pPr marL="285750" indent="-285750">
              <a:buFont typeface="Arial" panose="020B0604020202020204" pitchFamily="34" charset="0"/>
              <a:buChar char="•"/>
            </a:pPr>
            <a:r>
              <a:rPr lang="en-US" dirty="0"/>
              <a:t>Low cloud: negative SW, LW~0.</a:t>
            </a:r>
          </a:p>
          <a:p>
            <a:pPr marL="285750" indent="-285750">
              <a:buFont typeface="Arial" panose="020B0604020202020204" pitchFamily="34" charset="0"/>
              <a:buChar char="•"/>
            </a:pPr>
            <a:r>
              <a:rPr lang="en-US" dirty="0">
                <a:solidFill>
                  <a:srgbClr val="C00000"/>
                </a:solidFill>
              </a:rPr>
              <a:t>Low cloud </a:t>
            </a:r>
            <a:r>
              <a:rPr lang="en-US" dirty="0"/>
              <a:t>cover tends to decrease in warmer climate </a:t>
            </a:r>
            <a:r>
              <a:rPr lang="en-US" dirty="0">
                <a:sym typeface="Wingdings" panose="05000000000000000000" pitchFamily="2" charset="2"/>
              </a:rPr>
              <a:t> positive feedback</a:t>
            </a:r>
            <a:r>
              <a:rPr lang="en-US" dirty="0"/>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6860" y="541367"/>
            <a:ext cx="8229600" cy="794507"/>
          </a:xfrm>
          <a:prstGeom prst="rect">
            <a:avLst/>
          </a:prstGeom>
        </p:spPr>
        <p:txBody>
          <a:bodyPr vert="horz" wrap="square" lIns="0" tIns="116263" rIns="0" bIns="0" rtlCol="0" anchor="ctr">
            <a:spAutoFit/>
          </a:bodyPr>
          <a:lstStyle/>
          <a:p>
            <a:pPr marL="154940">
              <a:spcBef>
                <a:spcPts val="100"/>
              </a:spcBef>
            </a:pPr>
            <a:r>
              <a:rPr spc="110" dirty="0"/>
              <a:t>Climate</a:t>
            </a:r>
            <a:r>
              <a:rPr spc="175" dirty="0"/>
              <a:t> </a:t>
            </a:r>
            <a:r>
              <a:rPr spc="180" dirty="0"/>
              <a:t>Feedbacks</a:t>
            </a:r>
          </a:p>
        </p:txBody>
      </p:sp>
      <p:sp>
        <p:nvSpPr>
          <p:cNvPr id="3" name="object 3"/>
          <p:cNvSpPr txBox="1"/>
          <p:nvPr/>
        </p:nvSpPr>
        <p:spPr>
          <a:xfrm>
            <a:off x="275525" y="1968496"/>
            <a:ext cx="2445385" cy="269240"/>
          </a:xfrm>
          <a:prstGeom prst="rect">
            <a:avLst/>
          </a:prstGeom>
        </p:spPr>
        <p:txBody>
          <a:bodyPr vert="horz" wrap="square" lIns="0" tIns="12700" rIns="0" bIns="0" rtlCol="0">
            <a:spAutoFit/>
          </a:bodyPr>
          <a:lstStyle/>
          <a:p>
            <a:pPr marL="12700">
              <a:spcBef>
                <a:spcPts val="100"/>
              </a:spcBef>
            </a:pPr>
            <a:r>
              <a:rPr sz="1600" b="1" spc="130" dirty="0">
                <a:latin typeface="Calibri"/>
                <a:cs typeface="Calibri"/>
              </a:rPr>
              <a:t>Surface</a:t>
            </a:r>
            <a:r>
              <a:rPr sz="1600" b="1" spc="100" dirty="0">
                <a:latin typeface="Calibri"/>
                <a:cs typeface="Calibri"/>
              </a:rPr>
              <a:t> </a:t>
            </a:r>
            <a:r>
              <a:rPr sz="1600" b="1" spc="90" dirty="0">
                <a:latin typeface="Calibri"/>
                <a:cs typeface="Calibri"/>
              </a:rPr>
              <a:t>albedo</a:t>
            </a:r>
            <a:r>
              <a:rPr sz="1600" b="1" spc="95" dirty="0">
                <a:latin typeface="Calibri"/>
                <a:cs typeface="Calibri"/>
              </a:rPr>
              <a:t> </a:t>
            </a:r>
            <a:r>
              <a:rPr sz="1600" b="1" spc="105" dirty="0">
                <a:latin typeface="Calibri"/>
                <a:cs typeface="Calibri"/>
              </a:rPr>
              <a:t>feedback</a:t>
            </a:r>
            <a:endParaRPr sz="1600">
              <a:latin typeface="Calibri"/>
              <a:cs typeface="Calibri"/>
            </a:endParaRPr>
          </a:p>
        </p:txBody>
      </p:sp>
      <p:sp>
        <p:nvSpPr>
          <p:cNvPr id="4" name="object 4"/>
          <p:cNvSpPr txBox="1"/>
          <p:nvPr/>
        </p:nvSpPr>
        <p:spPr>
          <a:xfrm>
            <a:off x="275524" y="5431024"/>
            <a:ext cx="3851910" cy="269240"/>
          </a:xfrm>
          <a:prstGeom prst="rect">
            <a:avLst/>
          </a:prstGeom>
        </p:spPr>
        <p:txBody>
          <a:bodyPr vert="horz" wrap="square" lIns="0" tIns="12700" rIns="0" bIns="0" rtlCol="0">
            <a:spAutoFit/>
          </a:bodyPr>
          <a:lstStyle/>
          <a:p>
            <a:pPr marL="12700">
              <a:spcBef>
                <a:spcPts val="100"/>
              </a:spcBef>
            </a:pPr>
            <a:r>
              <a:rPr sz="1600" spc="80" dirty="0">
                <a:latin typeface="Calibri"/>
                <a:cs typeface="Calibri"/>
              </a:rPr>
              <a:t>This</a:t>
            </a:r>
            <a:r>
              <a:rPr sz="1600" spc="245" dirty="0">
                <a:latin typeface="Calibri"/>
                <a:cs typeface="Calibri"/>
              </a:rPr>
              <a:t> </a:t>
            </a:r>
            <a:r>
              <a:rPr sz="1600" spc="75" dirty="0">
                <a:latin typeface="Calibri"/>
                <a:cs typeface="Calibri"/>
              </a:rPr>
              <a:t>is</a:t>
            </a:r>
            <a:r>
              <a:rPr sz="1600" spc="250" dirty="0">
                <a:latin typeface="Calibri"/>
                <a:cs typeface="Calibri"/>
              </a:rPr>
              <a:t> </a:t>
            </a:r>
            <a:r>
              <a:rPr sz="1600" spc="90" dirty="0">
                <a:latin typeface="Calibri"/>
                <a:cs typeface="Calibri"/>
              </a:rPr>
              <a:t>a</a:t>
            </a:r>
            <a:r>
              <a:rPr sz="1600" spc="245" dirty="0">
                <a:latin typeface="Calibri"/>
                <a:cs typeface="Calibri"/>
              </a:rPr>
              <a:t> </a:t>
            </a:r>
            <a:r>
              <a:rPr sz="1600" dirty="0">
                <a:latin typeface="Calibri"/>
                <a:cs typeface="Calibri"/>
              </a:rPr>
              <a:t>positive</a:t>
            </a:r>
            <a:r>
              <a:rPr sz="1600" spc="250" dirty="0">
                <a:latin typeface="Calibri"/>
                <a:cs typeface="Calibri"/>
              </a:rPr>
              <a:t> </a:t>
            </a:r>
            <a:r>
              <a:rPr sz="1600" dirty="0">
                <a:latin typeface="Calibri"/>
                <a:cs typeface="Calibri"/>
              </a:rPr>
              <a:t>or</a:t>
            </a:r>
            <a:r>
              <a:rPr sz="1600" spc="250" dirty="0">
                <a:latin typeface="Calibri"/>
                <a:cs typeface="Calibri"/>
              </a:rPr>
              <a:t> </a:t>
            </a:r>
            <a:r>
              <a:rPr sz="1600" dirty="0">
                <a:latin typeface="Calibri"/>
                <a:cs typeface="Calibri"/>
              </a:rPr>
              <a:t>de</a:t>
            </a:r>
            <a:r>
              <a:rPr sz="1600" i="1" dirty="0">
                <a:latin typeface="Calibri"/>
                <a:cs typeface="Calibri"/>
              </a:rPr>
              <a:t>stabilising</a:t>
            </a:r>
            <a:r>
              <a:rPr sz="1600" i="1" spc="254" dirty="0">
                <a:latin typeface="Calibri"/>
                <a:cs typeface="Calibri"/>
              </a:rPr>
              <a:t> </a:t>
            </a:r>
            <a:r>
              <a:rPr sz="1600" spc="65" dirty="0">
                <a:latin typeface="Calibri"/>
                <a:cs typeface="Calibri"/>
              </a:rPr>
              <a:t>feedback</a:t>
            </a:r>
            <a:endParaRPr sz="1600">
              <a:latin typeface="Calibri"/>
              <a:cs typeface="Calibri"/>
            </a:endParaRPr>
          </a:p>
        </p:txBody>
      </p:sp>
      <p:pic>
        <p:nvPicPr>
          <p:cNvPr id="5" name="object 5"/>
          <p:cNvPicPr/>
          <p:nvPr/>
        </p:nvPicPr>
        <p:blipFill>
          <a:blip r:embed="rId2" cstate="print"/>
          <a:stretch>
            <a:fillRect/>
          </a:stretch>
        </p:blipFill>
        <p:spPr>
          <a:xfrm>
            <a:off x="5898201" y="2037753"/>
            <a:ext cx="2819399" cy="3762249"/>
          </a:xfrm>
          <a:prstGeom prst="rect">
            <a:avLst/>
          </a:prstGeom>
        </p:spPr>
      </p:pic>
      <p:pic>
        <p:nvPicPr>
          <p:cNvPr id="6" name="object 6"/>
          <p:cNvPicPr/>
          <p:nvPr/>
        </p:nvPicPr>
        <p:blipFill>
          <a:blip r:embed="rId3" cstate="print"/>
          <a:stretch>
            <a:fillRect/>
          </a:stretch>
        </p:blipFill>
        <p:spPr>
          <a:xfrm>
            <a:off x="844268" y="2708473"/>
            <a:ext cx="3760857" cy="218654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16A19C8-8715-12CE-92FA-BC4A868B9D33}"/>
              </a:ext>
            </a:extLst>
          </p:cNvPr>
          <p:cNvGrpSpPr>
            <a:grpSpLocks noChangeAspect="1"/>
          </p:cNvGrpSpPr>
          <p:nvPr/>
        </p:nvGrpSpPr>
        <p:grpSpPr>
          <a:xfrm>
            <a:off x="685800" y="1621643"/>
            <a:ext cx="7315200" cy="3614714"/>
            <a:chOff x="0" y="1250191"/>
            <a:chExt cx="9144000" cy="4518392"/>
          </a:xfrm>
        </p:grpSpPr>
        <p:pic>
          <p:nvPicPr>
            <p:cNvPr id="5" name="Picture 4">
              <a:extLst>
                <a:ext uri="{FF2B5EF4-FFF2-40B4-BE49-F238E27FC236}">
                  <a16:creationId xmlns:a16="http://schemas.microsoft.com/office/drawing/2014/main" id="{D7643ED4-E459-B681-5669-5FA12D23F9D0}"/>
                </a:ext>
              </a:extLst>
            </p:cNvPr>
            <p:cNvPicPr>
              <a:picLocks noChangeAspect="1"/>
            </p:cNvPicPr>
            <p:nvPr/>
          </p:nvPicPr>
          <p:blipFill>
            <a:blip r:embed="rId2"/>
            <a:stretch>
              <a:fillRect/>
            </a:stretch>
          </p:blipFill>
          <p:spPr>
            <a:xfrm>
              <a:off x="0" y="1250191"/>
              <a:ext cx="9144000" cy="4518392"/>
            </a:xfrm>
            <a:prstGeom prst="rect">
              <a:avLst/>
            </a:prstGeom>
          </p:spPr>
        </p:pic>
        <p:pic>
          <p:nvPicPr>
            <p:cNvPr id="7" name="Picture 6">
              <a:extLst>
                <a:ext uri="{FF2B5EF4-FFF2-40B4-BE49-F238E27FC236}">
                  <a16:creationId xmlns:a16="http://schemas.microsoft.com/office/drawing/2014/main" id="{7A5F34F1-5C1F-1311-E3E9-22A483352046}"/>
                </a:ext>
              </a:extLst>
            </p:cNvPr>
            <p:cNvPicPr>
              <a:picLocks noChangeAspect="1"/>
            </p:cNvPicPr>
            <p:nvPr/>
          </p:nvPicPr>
          <p:blipFill>
            <a:blip r:embed="rId3"/>
            <a:stretch>
              <a:fillRect/>
            </a:stretch>
          </p:blipFill>
          <p:spPr>
            <a:xfrm>
              <a:off x="5257800" y="2286000"/>
              <a:ext cx="1985785" cy="2647713"/>
            </a:xfrm>
            <a:prstGeom prst="rect">
              <a:avLst/>
            </a:prstGeom>
          </p:spPr>
        </p:pic>
        <p:sp>
          <p:nvSpPr>
            <p:cNvPr id="8" name="Rectangle 7">
              <a:extLst>
                <a:ext uri="{FF2B5EF4-FFF2-40B4-BE49-F238E27FC236}">
                  <a16:creationId xmlns:a16="http://schemas.microsoft.com/office/drawing/2014/main" id="{B6041EDD-31E8-A4A7-4B7E-1BE5553EAAD1}"/>
                </a:ext>
              </a:extLst>
            </p:cNvPr>
            <p:cNvSpPr/>
            <p:nvPr/>
          </p:nvSpPr>
          <p:spPr>
            <a:xfrm>
              <a:off x="0" y="2209800"/>
              <a:ext cx="76200" cy="297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8781C0C0-0584-AE65-4AD9-B1F623A4E2AD}"/>
              </a:ext>
            </a:extLst>
          </p:cNvPr>
          <p:cNvSpPr txBox="1"/>
          <p:nvPr/>
        </p:nvSpPr>
        <p:spPr>
          <a:xfrm>
            <a:off x="685800" y="5943600"/>
            <a:ext cx="6324600" cy="523220"/>
          </a:xfrm>
          <a:prstGeom prst="rect">
            <a:avLst/>
          </a:prstGeom>
          <a:noFill/>
        </p:spPr>
        <p:txBody>
          <a:bodyPr wrap="square">
            <a:spAutoFit/>
          </a:bodyPr>
          <a:lstStyle/>
          <a:p>
            <a:r>
              <a:rPr lang="en-US" sz="1400" b="1" i="0" u="none" strike="noStrike" baseline="0" dirty="0">
                <a:solidFill>
                  <a:srgbClr val="162F5B"/>
                </a:solidFill>
                <a:latin typeface="Frutiger LT Pro"/>
              </a:rPr>
              <a:t>Figure TS.17 </a:t>
            </a:r>
            <a:r>
              <a:rPr lang="en-US" sz="1400" i="0" u="none" strike="noStrike" baseline="0" dirty="0">
                <a:solidFill>
                  <a:srgbClr val="162F5B"/>
                </a:solidFill>
                <a:latin typeface="Frutiger LT Pro"/>
              </a:rPr>
              <a:t>| Physical and biogeochemical feedbacks in the climate system. IPCC AR6 </a:t>
            </a:r>
            <a:endParaRPr lang="en-US" sz="1400" dirty="0"/>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47D0C4C-F894-ECEC-F200-BE98FE8653B0}"/>
                  </a:ext>
                </a:extLst>
              </p:cNvPr>
              <p:cNvSpPr txBox="1"/>
              <p:nvPr/>
            </p:nvSpPr>
            <p:spPr>
              <a:xfrm>
                <a:off x="990600" y="391180"/>
                <a:ext cx="4572000" cy="88979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𝑁</m:t>
                      </m:r>
                      <m:r>
                        <a:rPr lang="en-US" b="0" i="1" smtClean="0">
                          <a:latin typeface="Cambria Math" panose="02040503050406030204" pitchFamily="18" charset="0"/>
                        </a:rPr>
                        <m:t>=</m:t>
                      </m:r>
                      <m:r>
                        <a:rPr lang="en-US" i="1" smtClean="0">
                          <a:latin typeface="Cambria Math" panose="02040503050406030204" pitchFamily="18" charset="0"/>
                        </a:rPr>
                        <m:t>𝐹</m:t>
                      </m:r>
                      <m:r>
                        <a:rPr lang="en-US" i="0">
                          <a:latin typeface="Cambria Math" panose="02040503050406030204" pitchFamily="18" charset="0"/>
                        </a:rPr>
                        <m:t>+</m:t>
                      </m:r>
                      <m:r>
                        <a:rPr lang="en-US" i="1">
                          <a:latin typeface="Cambria Math" panose="02040503050406030204" pitchFamily="18" charset="0"/>
                        </a:rPr>
                        <m:t>𝜆</m:t>
                      </m:r>
                      <m:r>
                        <a:rPr lang="en-US" i="1">
                          <a:latin typeface="Cambria Math" panose="02040503050406030204" pitchFamily="18" charset="0"/>
                        </a:rPr>
                        <m:t>𝑇</m:t>
                      </m:r>
                    </m:oMath>
                  </m:oMathPara>
                </a14:m>
                <a:endParaRPr lang="en-US"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𝐸</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i="1">
                              <a:latin typeface="Cambria Math" panose="02040503050406030204" pitchFamily="18" charset="0"/>
                            </a:rPr>
                            <m:t>𝜆</m:t>
                          </m:r>
                        </m:den>
                      </m:f>
                    </m:oMath>
                  </m:oMathPara>
                </a14:m>
                <a:endParaRPr lang="en-US" dirty="0"/>
              </a:p>
            </p:txBody>
          </p:sp>
        </mc:Choice>
        <mc:Fallback xmlns="">
          <p:sp>
            <p:nvSpPr>
              <p:cNvPr id="13" name="TextBox 12">
                <a:extLst>
                  <a:ext uri="{FF2B5EF4-FFF2-40B4-BE49-F238E27FC236}">
                    <a16:creationId xmlns:a16="http://schemas.microsoft.com/office/drawing/2014/main" id="{147D0C4C-F894-ECEC-F200-BE98FE8653B0}"/>
                  </a:ext>
                </a:extLst>
              </p:cNvPr>
              <p:cNvSpPr txBox="1">
                <a:spLocks noRot="1" noChangeAspect="1" noMove="1" noResize="1" noEditPoints="1" noAdjustHandles="1" noChangeArrowheads="1" noChangeShapeType="1" noTextEdit="1"/>
              </p:cNvSpPr>
              <p:nvPr/>
            </p:nvSpPr>
            <p:spPr>
              <a:xfrm>
                <a:off x="990600" y="391180"/>
                <a:ext cx="4572000" cy="88979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8A26493-0327-0B9B-E307-CCA1961059F7}"/>
                  </a:ext>
                </a:extLst>
              </p:cNvPr>
              <p:cNvSpPr txBox="1"/>
              <p:nvPr/>
            </p:nvSpPr>
            <p:spPr>
              <a:xfrm>
                <a:off x="5324475" y="2408380"/>
                <a:ext cx="228600"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rPr>
                        <m:t>𝜆</m:t>
                      </m:r>
                    </m:oMath>
                  </m:oMathPara>
                </a14:m>
                <a:endParaRPr lang="en-US" sz="1600" dirty="0"/>
              </a:p>
            </p:txBody>
          </p:sp>
        </mc:Choice>
        <mc:Fallback xmlns="">
          <p:sp>
            <p:nvSpPr>
              <p:cNvPr id="15" name="TextBox 14">
                <a:extLst>
                  <a:ext uri="{FF2B5EF4-FFF2-40B4-BE49-F238E27FC236}">
                    <a16:creationId xmlns:a16="http://schemas.microsoft.com/office/drawing/2014/main" id="{78A26493-0327-0B9B-E307-CCA1961059F7}"/>
                  </a:ext>
                </a:extLst>
              </p:cNvPr>
              <p:cNvSpPr txBox="1">
                <a:spLocks noRot="1" noChangeAspect="1" noMove="1" noResize="1" noEditPoints="1" noAdjustHandles="1" noChangeArrowheads="1" noChangeShapeType="1" noTextEdit="1"/>
              </p:cNvSpPr>
              <p:nvPr/>
            </p:nvSpPr>
            <p:spPr>
              <a:xfrm>
                <a:off x="5324475" y="2408380"/>
                <a:ext cx="228600" cy="338554"/>
              </a:xfrm>
              <a:prstGeom prst="rect">
                <a:avLst/>
              </a:prstGeom>
              <a:blipFill>
                <a:blip r:embed="rId5"/>
                <a:stretch>
                  <a:fillRect r="-157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3D9EAD00-7E6A-ADED-CF43-33A4764AB999}"/>
                  </a:ext>
                </a:extLst>
              </p:cNvPr>
              <p:cNvSpPr txBox="1"/>
              <p:nvPr/>
            </p:nvSpPr>
            <p:spPr>
              <a:xfrm>
                <a:off x="5324475" y="2777712"/>
                <a:ext cx="390525" cy="332912"/>
              </a:xfrm>
              <a:prstGeom prst="rect">
                <a:avLst/>
              </a:prstGeom>
              <a:noFill/>
            </p:spPr>
            <p:txBody>
              <a:bodyPr wrap="square">
                <a:spAutoFit/>
              </a:bodyPr>
              <a:lstStyle/>
              <a:p>
                <a14:m>
                  <m:oMath xmlns:m="http://schemas.openxmlformats.org/officeDocument/2006/math">
                    <m:r>
                      <a:rPr lang="en-US" sz="1600" i="1" smtClean="0">
                        <a:latin typeface="Cambria Math" panose="02040503050406030204" pitchFamily="18" charset="0"/>
                      </a:rPr>
                      <m:t>𝜆</m:t>
                    </m:r>
                  </m:oMath>
                </a14:m>
                <a:r>
                  <a:rPr lang="en-US" sz="1600" baseline="-25000" dirty="0"/>
                  <a:t>p</a:t>
                </a:r>
              </a:p>
            </p:txBody>
          </p:sp>
        </mc:Choice>
        <mc:Fallback xmlns="">
          <p:sp>
            <p:nvSpPr>
              <p:cNvPr id="22" name="TextBox 21">
                <a:extLst>
                  <a:ext uri="{FF2B5EF4-FFF2-40B4-BE49-F238E27FC236}">
                    <a16:creationId xmlns:a16="http://schemas.microsoft.com/office/drawing/2014/main" id="{3D9EAD00-7E6A-ADED-CF43-33A4764AB999}"/>
                  </a:ext>
                </a:extLst>
              </p:cNvPr>
              <p:cNvSpPr txBox="1">
                <a:spLocks noRot="1" noChangeAspect="1" noMove="1" noResize="1" noEditPoints="1" noAdjustHandles="1" noChangeArrowheads="1" noChangeShapeType="1" noTextEdit="1"/>
              </p:cNvSpPr>
              <p:nvPr/>
            </p:nvSpPr>
            <p:spPr>
              <a:xfrm>
                <a:off x="5324475" y="2777712"/>
                <a:ext cx="390525" cy="332912"/>
              </a:xfrm>
              <a:prstGeom prst="rect">
                <a:avLst/>
              </a:prstGeom>
              <a:blipFill>
                <a:blip r:embed="rId6"/>
                <a:stretch>
                  <a:fillRect b="-22222"/>
                </a:stretch>
              </a:blipFill>
            </p:spPr>
            <p:txBody>
              <a:bodyPr/>
              <a:lstStyle/>
              <a:p>
                <a:r>
                  <a:rPr lang="en-US">
                    <a:noFill/>
                  </a:rPr>
                  <a:t> </a:t>
                </a:r>
              </a:p>
            </p:txBody>
          </p:sp>
        </mc:Fallback>
      </mc:AlternateContent>
    </p:spTree>
    <p:extLst>
      <p:ext uri="{BB962C8B-B14F-4D97-AF65-F5344CB8AC3E}">
        <p14:creationId xmlns:p14="http://schemas.microsoft.com/office/powerpoint/2010/main" val="791104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675E58-B5B4-DC8B-5FC7-D864B640C0E5}"/>
              </a:ext>
            </a:extLst>
          </p:cNvPr>
          <p:cNvSpPr/>
          <p:nvPr/>
        </p:nvSpPr>
        <p:spPr>
          <a:xfrm>
            <a:off x="2514600" y="5638800"/>
            <a:ext cx="6207148" cy="400110"/>
          </a:xfrm>
          <a:prstGeom prst="rect">
            <a:avLst/>
          </a:prstGeom>
        </p:spPr>
        <p:txBody>
          <a:bodyPr wrap="none">
            <a:spAutoFit/>
          </a:bodyPr>
          <a:lstStyle/>
          <a:p>
            <a:r>
              <a:rPr lang="en-US" sz="2000" dirty="0">
                <a:solidFill>
                  <a:srgbClr val="0070C0"/>
                </a:solidFill>
                <a:latin typeface="Symbol" panose="05050102010706020507" pitchFamily="18" charset="2"/>
              </a:rPr>
              <a:t>l</a:t>
            </a:r>
            <a:r>
              <a:rPr lang="en-US" sz="2000" dirty="0">
                <a:solidFill>
                  <a:prstClr val="black"/>
                </a:solidFill>
                <a:latin typeface="Symbol" panose="05050102010706020507" pitchFamily="18" charset="2"/>
              </a:rPr>
              <a:t> = </a:t>
            </a:r>
            <a:r>
              <a:rPr lang="en-US" sz="2000" dirty="0" err="1">
                <a:solidFill>
                  <a:prstClr val="black"/>
                </a:solidFill>
                <a:latin typeface="Symbol" panose="05050102010706020507" pitchFamily="18" charset="2"/>
              </a:rPr>
              <a:t>l</a:t>
            </a:r>
            <a:r>
              <a:rPr lang="en-US" sz="2000" baseline="-25000" dirty="0" err="1">
                <a:solidFill>
                  <a:prstClr val="black"/>
                </a:solidFill>
              </a:rPr>
              <a:t>p</a:t>
            </a:r>
            <a:r>
              <a:rPr lang="en-US" sz="2000" dirty="0">
                <a:solidFill>
                  <a:prstClr val="black"/>
                </a:solidFill>
                <a:ea typeface="SimSun"/>
              </a:rPr>
              <a:t>+</a:t>
            </a:r>
            <a:r>
              <a:rPr lang="en-US" sz="2000" dirty="0">
                <a:solidFill>
                  <a:prstClr val="black"/>
                </a:solidFill>
                <a:latin typeface="SimSun"/>
                <a:ea typeface="SimSun"/>
              </a:rPr>
              <a:t>∑</a:t>
            </a:r>
            <a:r>
              <a:rPr lang="en-US" sz="2000" dirty="0">
                <a:solidFill>
                  <a:prstClr val="black"/>
                </a:solidFill>
                <a:latin typeface="Symbol" panose="05050102010706020507" pitchFamily="18" charset="2"/>
              </a:rPr>
              <a:t>l</a:t>
            </a:r>
            <a:r>
              <a:rPr lang="en-US" sz="2000" baseline="-25000" dirty="0">
                <a:solidFill>
                  <a:prstClr val="black"/>
                </a:solidFill>
                <a:ea typeface="SimSun"/>
              </a:rPr>
              <a:t>i</a:t>
            </a:r>
            <a:r>
              <a:rPr lang="en-US" sz="2000" dirty="0">
                <a:solidFill>
                  <a:prstClr val="black"/>
                </a:solidFill>
                <a:ea typeface="SimSun"/>
              </a:rPr>
              <a:t> ~ -1.2 W/m</a:t>
            </a:r>
            <a:r>
              <a:rPr lang="en-US" sz="2000" baseline="30000" dirty="0">
                <a:solidFill>
                  <a:prstClr val="black"/>
                </a:solidFill>
                <a:ea typeface="SimSun"/>
              </a:rPr>
              <a:t>2</a:t>
            </a:r>
            <a:r>
              <a:rPr lang="en-US" sz="2000" dirty="0">
                <a:solidFill>
                  <a:prstClr val="black"/>
                </a:solidFill>
                <a:ea typeface="SimSun"/>
              </a:rPr>
              <a:t>/K, compared to </a:t>
            </a:r>
            <a:r>
              <a:rPr lang="en-US" sz="2000" dirty="0" err="1">
                <a:solidFill>
                  <a:prstClr val="black"/>
                </a:solidFill>
                <a:latin typeface="Symbol" panose="05050102010706020507" pitchFamily="18" charset="2"/>
              </a:rPr>
              <a:t>l</a:t>
            </a:r>
            <a:r>
              <a:rPr lang="en-US" sz="2000" baseline="-25000" dirty="0" err="1">
                <a:solidFill>
                  <a:prstClr val="black"/>
                </a:solidFill>
              </a:rPr>
              <a:t>p</a:t>
            </a:r>
            <a:r>
              <a:rPr lang="en-US" sz="2000" baseline="-25000" dirty="0">
                <a:solidFill>
                  <a:prstClr val="black"/>
                </a:solidFill>
              </a:rPr>
              <a:t> </a:t>
            </a:r>
            <a:r>
              <a:rPr lang="en-US" sz="2000" dirty="0">
                <a:solidFill>
                  <a:prstClr val="black"/>
                </a:solidFill>
                <a:ea typeface="SimSun"/>
              </a:rPr>
              <a:t>= -3.2 W/m/K.</a:t>
            </a:r>
          </a:p>
        </p:txBody>
      </p:sp>
      <p:sp>
        <p:nvSpPr>
          <p:cNvPr id="3" name="TextBox 2">
            <a:extLst>
              <a:ext uri="{FF2B5EF4-FFF2-40B4-BE49-F238E27FC236}">
                <a16:creationId xmlns:a16="http://schemas.microsoft.com/office/drawing/2014/main" id="{EB7CDB34-8474-0F9C-C925-43607A5141D0}"/>
              </a:ext>
            </a:extLst>
          </p:cNvPr>
          <p:cNvSpPr txBox="1"/>
          <p:nvPr/>
        </p:nvSpPr>
        <p:spPr>
          <a:xfrm>
            <a:off x="2514600" y="4572000"/>
            <a:ext cx="3733800" cy="830997"/>
          </a:xfrm>
          <a:prstGeom prst="rect">
            <a:avLst/>
          </a:prstGeom>
          <a:noFill/>
        </p:spPr>
        <p:txBody>
          <a:bodyPr wrap="square" rtlCol="0">
            <a:spAutoFit/>
          </a:bodyPr>
          <a:lstStyle/>
          <a:p>
            <a:endParaRPr lang="en-US" sz="2400" dirty="0">
              <a:solidFill>
                <a:prstClr val="black"/>
              </a:solidFill>
            </a:endParaRPr>
          </a:p>
          <a:p>
            <a:r>
              <a:rPr lang="en-US" sz="2400" dirty="0">
                <a:solidFill>
                  <a:prstClr val="black"/>
                </a:solidFill>
              </a:rPr>
              <a:t>N = </a:t>
            </a:r>
            <a:r>
              <a:rPr lang="en-US" sz="2400" dirty="0">
                <a:solidFill>
                  <a:srgbClr val="FF0000"/>
                </a:solidFill>
              </a:rPr>
              <a:t>F</a:t>
            </a:r>
            <a:r>
              <a:rPr lang="en-US" sz="2400" dirty="0">
                <a:solidFill>
                  <a:prstClr val="black"/>
                </a:solidFill>
              </a:rPr>
              <a:t> +</a:t>
            </a:r>
            <a:r>
              <a:rPr lang="en-US" sz="2400" dirty="0">
                <a:solidFill>
                  <a:prstClr val="black"/>
                </a:solidFill>
                <a:latin typeface="Symbol" panose="05050102010706020507" pitchFamily="18" charset="2"/>
              </a:rPr>
              <a:t> </a:t>
            </a:r>
            <a:r>
              <a:rPr lang="en-US" sz="2400" dirty="0" err="1">
                <a:solidFill>
                  <a:srgbClr val="0070C0"/>
                </a:solidFill>
                <a:latin typeface="Symbol" panose="05050102010706020507" pitchFamily="18" charset="2"/>
              </a:rPr>
              <a:t>l</a:t>
            </a:r>
            <a:r>
              <a:rPr lang="en-US" sz="2400" dirty="0" err="1">
                <a:solidFill>
                  <a:prstClr val="black"/>
                </a:solidFill>
                <a:latin typeface="Symbol" panose="05050102010706020507" pitchFamily="18" charset="2"/>
              </a:rPr>
              <a:t>T</a:t>
            </a:r>
            <a:endParaRPr lang="en-US" sz="2400" dirty="0">
              <a:solidFill>
                <a:srgbClr val="C00000"/>
              </a:solidFill>
              <a:ea typeface="SimSun"/>
            </a:endParaRPr>
          </a:p>
        </p:txBody>
      </p:sp>
      <p:sp>
        <p:nvSpPr>
          <p:cNvPr id="4" name="TextBox 3">
            <a:extLst>
              <a:ext uri="{FF2B5EF4-FFF2-40B4-BE49-F238E27FC236}">
                <a16:creationId xmlns:a16="http://schemas.microsoft.com/office/drawing/2014/main" id="{A42A6044-D60A-E899-D428-BC1A561E1137}"/>
              </a:ext>
            </a:extLst>
          </p:cNvPr>
          <p:cNvSpPr txBox="1"/>
          <p:nvPr/>
        </p:nvSpPr>
        <p:spPr>
          <a:xfrm>
            <a:off x="1019255" y="819090"/>
            <a:ext cx="7702493" cy="3788858"/>
          </a:xfrm>
          <a:prstGeom prst="rect">
            <a:avLst/>
          </a:prstGeom>
          <a:noFill/>
        </p:spPr>
        <p:txBody>
          <a:bodyPr wrap="none" rtlCol="0">
            <a:spAutoFit/>
          </a:bodyPr>
          <a:lstStyle/>
          <a:p>
            <a:pPr>
              <a:lnSpc>
                <a:spcPct val="150000"/>
              </a:lnSpc>
            </a:pPr>
            <a:r>
              <a:rPr lang="en-US" b="1" dirty="0"/>
              <a:t>Climate feedback analysis</a:t>
            </a:r>
          </a:p>
          <a:p>
            <a:pPr>
              <a:lnSpc>
                <a:spcPct val="150000"/>
              </a:lnSpc>
            </a:pPr>
            <a:r>
              <a:rPr lang="en-US" dirty="0"/>
              <a:t>Radiative forcing </a:t>
            </a:r>
            <a:r>
              <a:rPr lang="en-US" dirty="0">
                <a:solidFill>
                  <a:srgbClr val="FF0000"/>
                </a:solidFill>
              </a:rPr>
              <a:t>F</a:t>
            </a:r>
            <a:r>
              <a:rPr lang="en-US" dirty="0"/>
              <a:t>≡(</a:t>
            </a:r>
            <a:r>
              <a:rPr lang="en-US" dirty="0">
                <a:latin typeface="Symbol" panose="05050102010706020507" pitchFamily="18" charset="2"/>
              </a:rPr>
              <a:t>D</a:t>
            </a:r>
            <a:r>
              <a:rPr lang="en-US" dirty="0"/>
              <a:t>R)</a:t>
            </a:r>
            <a:r>
              <a:rPr lang="en-US" baseline="-25000" dirty="0">
                <a:solidFill>
                  <a:srgbClr val="FF0000"/>
                </a:solidFill>
              </a:rPr>
              <a:t>T</a:t>
            </a:r>
            <a:r>
              <a:rPr lang="en-US" baseline="-25000" dirty="0"/>
              <a:t> </a:t>
            </a:r>
            <a:r>
              <a:rPr lang="en-US" dirty="0"/>
              <a:t>by holding T constant.</a:t>
            </a:r>
          </a:p>
          <a:p>
            <a:pPr>
              <a:lnSpc>
                <a:spcPct val="150000"/>
              </a:lnSpc>
            </a:pPr>
            <a:r>
              <a:rPr lang="en-US" dirty="0"/>
              <a:t>Climate feedback </a:t>
            </a:r>
            <a:r>
              <a:rPr lang="en-US" sz="1800" dirty="0">
                <a:solidFill>
                  <a:srgbClr val="0070C0"/>
                </a:solidFill>
                <a:latin typeface="Symbol" panose="05050102010706020507" pitchFamily="18" charset="2"/>
              </a:rPr>
              <a:t>l</a:t>
            </a:r>
            <a:r>
              <a:rPr lang="en-US" dirty="0"/>
              <a:t> ≡  </a:t>
            </a:r>
            <a:r>
              <a:rPr lang="en-US" dirty="0" err="1"/>
              <a:t>dR</a:t>
            </a:r>
            <a:r>
              <a:rPr lang="en-US" dirty="0"/>
              <a:t>/dT (additive) </a:t>
            </a:r>
          </a:p>
          <a:p>
            <a:pPr>
              <a:lnSpc>
                <a:spcPct val="150000"/>
              </a:lnSpc>
            </a:pPr>
            <a:r>
              <a:rPr lang="en-US" dirty="0"/>
              <a:t>Climate equilibrium N=0</a:t>
            </a:r>
          </a:p>
          <a:p>
            <a:pPr>
              <a:lnSpc>
                <a:spcPct val="150000"/>
              </a:lnSpc>
            </a:pPr>
            <a:r>
              <a:rPr lang="en-US" dirty="0"/>
              <a:t>Equilibrium (N=0) climate sensitivity (ECS) S</a:t>
            </a:r>
            <a:r>
              <a:rPr lang="en-US" baseline="-25000" dirty="0"/>
              <a:t>E</a:t>
            </a:r>
            <a:r>
              <a:rPr lang="en-US" dirty="0"/>
              <a:t>=F/T=1/(-</a:t>
            </a:r>
            <a:r>
              <a:rPr lang="en-US" sz="1800" dirty="0">
                <a:solidFill>
                  <a:srgbClr val="0070C0"/>
                </a:solidFill>
                <a:latin typeface="Symbol" panose="05050102010706020507" pitchFamily="18" charset="2"/>
              </a:rPr>
              <a:t>l</a:t>
            </a:r>
            <a:r>
              <a:rPr lang="en-US" sz="1800" dirty="0">
                <a:latin typeface="Symbol" panose="05050102010706020507" pitchFamily="18" charset="2"/>
              </a:rPr>
              <a:t>) </a:t>
            </a:r>
          </a:p>
          <a:p>
            <a:pPr>
              <a:lnSpc>
                <a:spcPct val="150000"/>
              </a:lnSpc>
            </a:pPr>
            <a:endParaRPr lang="en-US" dirty="0">
              <a:latin typeface="Symbol" panose="05050102010706020507" pitchFamily="18" charset="2"/>
            </a:endParaRPr>
          </a:p>
          <a:p>
            <a:pPr>
              <a:lnSpc>
                <a:spcPct val="150000"/>
              </a:lnSpc>
            </a:pPr>
            <a:r>
              <a:rPr lang="en-US" b="1" dirty="0"/>
              <a:t>Ocean’s role</a:t>
            </a:r>
          </a:p>
          <a:p>
            <a:pPr>
              <a:lnSpc>
                <a:spcPct val="150000"/>
              </a:lnSpc>
            </a:pPr>
            <a:r>
              <a:rPr lang="en-US" dirty="0"/>
              <a:t>Large thermal inertia keeps climate off equilibrium </a:t>
            </a:r>
            <a:r>
              <a:rPr lang="en-US" dirty="0">
                <a:sym typeface="Wingdings" panose="05000000000000000000" pitchFamily="2" charset="2"/>
              </a:rPr>
              <a:t></a:t>
            </a:r>
            <a:r>
              <a:rPr lang="en-US" dirty="0"/>
              <a:t> ocean heat uptake = N &gt; 0</a:t>
            </a:r>
            <a:endParaRPr lang="en-US" sz="1800" dirty="0">
              <a:latin typeface="Symbol" panose="05050102010706020507" pitchFamily="18" charset="2"/>
            </a:endParaRPr>
          </a:p>
          <a:p>
            <a:pPr>
              <a:lnSpc>
                <a:spcPct val="150000"/>
              </a:lnSpc>
            </a:pPr>
            <a:r>
              <a:rPr lang="en-US" dirty="0"/>
              <a:t>Transient climate sensitivity (TCS): S</a:t>
            </a:r>
            <a:r>
              <a:rPr lang="en-US" baseline="-25000" dirty="0"/>
              <a:t>T </a:t>
            </a:r>
            <a:r>
              <a:rPr lang="en-US" dirty="0"/>
              <a:t>= S</a:t>
            </a:r>
            <a:r>
              <a:rPr lang="en-US" baseline="-25000" dirty="0"/>
              <a:t>E </a:t>
            </a:r>
            <a:r>
              <a:rPr lang="en-US" dirty="0"/>
              <a:t>(F-N)/F = S</a:t>
            </a:r>
            <a:r>
              <a:rPr lang="en-US" baseline="-25000" dirty="0"/>
              <a:t>E</a:t>
            </a:r>
            <a:r>
              <a:rPr lang="en-US" dirty="0"/>
              <a:t> (1-N/F) ~ (2/3) S</a:t>
            </a:r>
            <a:r>
              <a:rPr lang="en-US" baseline="-25000" dirty="0"/>
              <a:t>E</a:t>
            </a:r>
            <a:r>
              <a:rPr lang="en-US" dirty="0"/>
              <a:t> </a:t>
            </a:r>
          </a:p>
        </p:txBody>
      </p:sp>
    </p:spTree>
    <p:extLst>
      <p:ext uri="{BB962C8B-B14F-4D97-AF65-F5344CB8AC3E}">
        <p14:creationId xmlns:p14="http://schemas.microsoft.com/office/powerpoint/2010/main" val="1908863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D02AEC9-7D72-EBC1-D42B-B37E3D7F2579}"/>
                  </a:ext>
                </a:extLst>
              </p:cNvPr>
              <p:cNvSpPr txBox="1"/>
              <p:nvPr/>
            </p:nvSpPr>
            <p:spPr>
              <a:xfrm>
                <a:off x="914400" y="1234123"/>
                <a:ext cx="3276600" cy="1328825"/>
              </a:xfrm>
              <a:prstGeom prst="rect">
                <a:avLst/>
              </a:prstGeom>
              <a:noFill/>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𝑚</m:t>
                          </m:r>
                        </m:sub>
                      </m:sSub>
                      <m:f>
                        <m:fPr>
                          <m:ctrlPr>
                            <a:rPr lang="en-US" i="1">
                              <a:solidFill>
                                <a:srgbClr val="836967"/>
                              </a:solidFill>
                              <a:latin typeface="Cambria Math" panose="02040503050406030204" pitchFamily="18" charset="0"/>
                            </a:rPr>
                          </m:ctrlPr>
                        </m:fPr>
                        <m:num>
                          <m:r>
                            <a:rPr lang="en-US" i="1">
                              <a:latin typeface="Cambria Math" panose="02040503050406030204" pitchFamily="18" charset="0"/>
                            </a:rPr>
                            <m:t>𝑑𝑇</m:t>
                          </m:r>
                        </m:num>
                        <m:den>
                          <m:r>
                            <a:rPr lang="en-US" i="1">
                              <a:latin typeface="Cambria Math" panose="02040503050406030204" pitchFamily="18" charset="0"/>
                            </a:rPr>
                            <m:t>𝑑𝑡</m:t>
                          </m:r>
                        </m:den>
                      </m:f>
                      <m:r>
                        <a:rPr lang="en-US" i="0">
                          <a:latin typeface="Cambria Math" panose="02040503050406030204" pitchFamily="18" charset="0"/>
                        </a:rPr>
                        <m:t>=</m:t>
                      </m:r>
                      <m:r>
                        <m:rPr>
                          <m:sty m:val="p"/>
                        </m:rPr>
                        <a:rPr lang="en-US" b="0" i="0" smtClean="0">
                          <a:latin typeface="Cambria Math" panose="02040503050406030204" pitchFamily="18" charset="0"/>
                        </a:rPr>
                        <m:t>N</m:t>
                      </m:r>
                      <m:r>
                        <a:rPr lang="en-US" b="0" i="0" smtClean="0">
                          <a:latin typeface="Cambria Math" panose="02040503050406030204" pitchFamily="18" charset="0"/>
                        </a:rPr>
                        <m:t>=</m:t>
                      </m:r>
                      <m:r>
                        <a:rPr lang="en-US" i="1">
                          <a:latin typeface="Cambria Math" panose="02040503050406030204" pitchFamily="18" charset="0"/>
                        </a:rPr>
                        <m:t>𝐹</m:t>
                      </m:r>
                      <m:r>
                        <a:rPr lang="en-US" i="0">
                          <a:latin typeface="Cambria Math" panose="02040503050406030204" pitchFamily="18" charset="0"/>
                        </a:rPr>
                        <m:t>+</m:t>
                      </m:r>
                      <m:r>
                        <a:rPr lang="en-US" i="1" smtClean="0">
                          <a:solidFill>
                            <a:srgbClr val="00B0F0"/>
                          </a:solidFill>
                          <a:latin typeface="Cambria Math" panose="02040503050406030204" pitchFamily="18" charset="0"/>
                        </a:rPr>
                        <m:t>𝜆</m:t>
                      </m:r>
                      <m:r>
                        <a:rPr lang="en-US" i="1" smtClean="0">
                          <a:latin typeface="Cambria Math" panose="02040503050406030204" pitchFamily="18" charset="0"/>
                        </a:rPr>
                        <m:t>𝑇</m:t>
                      </m:r>
                    </m:oMath>
                  </m:oMathPara>
                </a14:m>
                <a:endParaRPr lang="en-US" dirty="0"/>
              </a:p>
              <a:p>
                <a:pPr>
                  <a:lnSpc>
                    <a:spcPct val="150000"/>
                  </a:lnSpc>
                </a:pPr>
                <a14:m>
                  <m:oMathPara xmlns:m="http://schemas.openxmlformats.org/officeDocument/2006/math">
                    <m:oMathParaPr>
                      <m:jc m:val="centerGroup"/>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𝑚</m:t>
                          </m:r>
                        </m:sub>
                      </m:sSub>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𝜌</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𝑐</m:t>
                          </m:r>
                        </m:e>
                        <m:sub>
                          <m:r>
                            <a:rPr lang="en-US" b="0" i="1" smtClean="0">
                              <a:latin typeface="Cambria Math" panose="02040503050406030204" pitchFamily="18" charset="0"/>
                              <a:ea typeface="Cambria Math" panose="02040503050406030204" pitchFamily="18" charset="0"/>
                            </a:rPr>
                            <m:t>𝑝</m:t>
                          </m:r>
                        </m:sub>
                      </m:sSub>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𝐻</m:t>
                          </m:r>
                        </m:e>
                        <m:sub>
                          <m:r>
                            <a:rPr lang="en-US" b="0" i="1" smtClean="0">
                              <a:latin typeface="Cambria Math" panose="02040503050406030204" pitchFamily="18" charset="0"/>
                              <a:ea typeface="Cambria Math" panose="02040503050406030204" pitchFamily="18" charset="0"/>
                            </a:rPr>
                            <m:t>𝑚</m:t>
                          </m:r>
                        </m:sub>
                      </m:sSub>
                    </m:oMath>
                  </m:oMathPara>
                </a14:m>
                <a:endParaRPr lang="en-US" dirty="0"/>
              </a:p>
            </p:txBody>
          </p:sp>
        </mc:Choice>
        <mc:Fallback xmlns="">
          <p:sp>
            <p:nvSpPr>
              <p:cNvPr id="3" name="TextBox 2">
                <a:extLst>
                  <a:ext uri="{FF2B5EF4-FFF2-40B4-BE49-F238E27FC236}">
                    <a16:creationId xmlns:a16="http://schemas.microsoft.com/office/drawing/2014/main" id="{4D02AEC9-7D72-EBC1-D42B-B37E3D7F2579}"/>
                  </a:ext>
                </a:extLst>
              </p:cNvPr>
              <p:cNvSpPr txBox="1">
                <a:spLocks noRot="1" noChangeAspect="1" noMove="1" noResize="1" noEditPoints="1" noAdjustHandles="1" noChangeArrowheads="1" noChangeShapeType="1" noTextEdit="1"/>
              </p:cNvSpPr>
              <p:nvPr/>
            </p:nvSpPr>
            <p:spPr>
              <a:xfrm>
                <a:off x="914400" y="1234123"/>
                <a:ext cx="3276600" cy="1328825"/>
              </a:xfrm>
              <a:prstGeom prst="rect">
                <a:avLst/>
              </a:prstGeom>
              <a:blipFill>
                <a:blip r:embed="rId2"/>
                <a:stretch>
                  <a:fillRect/>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AD0D8466-CC06-08D1-00A7-A66A26927495}"/>
              </a:ext>
            </a:extLst>
          </p:cNvPr>
          <p:cNvSpPr txBox="1"/>
          <p:nvPr/>
        </p:nvSpPr>
        <p:spPr>
          <a:xfrm>
            <a:off x="190499" y="240885"/>
            <a:ext cx="5067299" cy="923330"/>
          </a:xfrm>
          <a:prstGeom prst="rect">
            <a:avLst/>
          </a:prstGeom>
          <a:noFill/>
        </p:spPr>
        <p:txBody>
          <a:bodyPr wrap="square">
            <a:spAutoFit/>
          </a:bodyPr>
          <a:lstStyle/>
          <a:p>
            <a:r>
              <a:rPr lang="en-US" dirty="0"/>
              <a:t>Transient (time-dependent) response of slab ocean mixed layer of depth H</a:t>
            </a:r>
            <a:r>
              <a:rPr lang="en-US" baseline="-25000" dirty="0"/>
              <a:t>m</a:t>
            </a:r>
            <a:r>
              <a:rPr lang="en-US" dirty="0"/>
              <a:t> (insolated base)</a:t>
            </a:r>
          </a:p>
          <a:p>
            <a:pPr marL="285750" indent="-285750">
              <a:buFont typeface="Arial" panose="020B0604020202020204" pitchFamily="34" charset="0"/>
              <a:buChar char="•"/>
            </a:pPr>
            <a:r>
              <a:rPr lang="en-US" dirty="0"/>
              <a:t>Ocean takes up &gt;90% of TOA energy flux N</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5E51988-2DB1-022D-0703-E7F2677FD215}"/>
                  </a:ext>
                </a:extLst>
              </p:cNvPr>
              <p:cNvSpPr txBox="1"/>
              <p:nvPr/>
            </p:nvSpPr>
            <p:spPr>
              <a:xfrm>
                <a:off x="304800" y="4953000"/>
                <a:ext cx="3200400" cy="61824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𝑚</m:t>
                          </m:r>
                        </m:sub>
                      </m:sSub>
                      <m:f>
                        <m:fPr>
                          <m:ctrlPr>
                            <a:rPr lang="en-US" i="1">
                              <a:solidFill>
                                <a:srgbClr val="836967"/>
                              </a:solidFill>
                              <a:latin typeface="Cambria Math" panose="02040503050406030204" pitchFamily="18" charset="0"/>
                            </a:rPr>
                          </m:ctrlPr>
                        </m:fPr>
                        <m:num>
                          <m:r>
                            <a:rPr lang="en-US" i="1">
                              <a:latin typeface="Cambria Math" panose="02040503050406030204" pitchFamily="18" charset="0"/>
                            </a:rPr>
                            <m:t>𝑑𝑇</m:t>
                          </m:r>
                        </m:num>
                        <m:den>
                          <m:r>
                            <a:rPr lang="en-US" i="1">
                              <a:latin typeface="Cambria Math" panose="02040503050406030204" pitchFamily="18" charset="0"/>
                            </a:rPr>
                            <m:t>𝑑𝑡</m:t>
                          </m:r>
                        </m:den>
                      </m:f>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𝐹</m:t>
                      </m:r>
                      <m:r>
                        <a:rPr lang="en-US" i="0">
                          <a:latin typeface="Cambria Math" panose="02040503050406030204" pitchFamily="18" charset="0"/>
                        </a:rPr>
                        <m:t>+</m:t>
                      </m:r>
                      <m:r>
                        <a:rPr lang="en-US" i="1">
                          <a:latin typeface="Cambria Math" panose="02040503050406030204" pitchFamily="18" charset="0"/>
                        </a:rPr>
                        <m:t>𝜆</m:t>
                      </m:r>
                      <m:r>
                        <a:rPr lang="en-US" i="1">
                          <a:latin typeface="Cambria Math" panose="02040503050406030204" pitchFamily="18" charset="0"/>
                        </a:rPr>
                        <m:t>𝑇</m:t>
                      </m:r>
                    </m:oMath>
                  </m:oMathPara>
                </a14:m>
                <a:endParaRPr lang="en-US" dirty="0"/>
              </a:p>
            </p:txBody>
          </p:sp>
        </mc:Choice>
        <mc:Fallback xmlns="">
          <p:sp>
            <p:nvSpPr>
              <p:cNvPr id="9" name="TextBox 8">
                <a:extLst>
                  <a:ext uri="{FF2B5EF4-FFF2-40B4-BE49-F238E27FC236}">
                    <a16:creationId xmlns:a16="http://schemas.microsoft.com/office/drawing/2014/main" id="{25E51988-2DB1-022D-0703-E7F2677FD215}"/>
                  </a:ext>
                </a:extLst>
              </p:cNvPr>
              <p:cNvSpPr txBox="1">
                <a:spLocks noRot="1" noChangeAspect="1" noMove="1" noResize="1" noEditPoints="1" noAdjustHandles="1" noChangeArrowheads="1" noChangeShapeType="1" noTextEdit="1"/>
              </p:cNvSpPr>
              <p:nvPr/>
            </p:nvSpPr>
            <p:spPr>
              <a:xfrm>
                <a:off x="304800" y="4953000"/>
                <a:ext cx="3200400" cy="618246"/>
              </a:xfrm>
              <a:prstGeom prst="rect">
                <a:avLst/>
              </a:prstGeom>
              <a:blipFill>
                <a:blip r:embed="rId3"/>
                <a:stretch>
                  <a:fillRect/>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4B4C079F-6A33-85FD-64A5-8BB27B936C27}"/>
              </a:ext>
            </a:extLst>
          </p:cNvPr>
          <p:cNvSpPr txBox="1"/>
          <p:nvPr/>
        </p:nvSpPr>
        <p:spPr>
          <a:xfrm>
            <a:off x="533400" y="4410699"/>
            <a:ext cx="4838700" cy="369332"/>
          </a:xfrm>
          <a:prstGeom prst="rect">
            <a:avLst/>
          </a:prstGeom>
          <a:noFill/>
        </p:spPr>
        <p:txBody>
          <a:bodyPr wrap="square">
            <a:spAutoFit/>
          </a:bodyPr>
          <a:lstStyle/>
          <a:p>
            <a:r>
              <a:rPr lang="en-US" sz="1800" kern="0" dirty="0">
                <a:effectLst/>
                <a:latin typeface="Calibri" panose="020F0502020204030204" pitchFamily="34" charset="0"/>
                <a:ea typeface="宋体" panose="02010600030101010101" pitchFamily="2" charset="-122"/>
                <a:cs typeface="Calibri" panose="020F0502020204030204" pitchFamily="34" charset="0"/>
              </a:rPr>
              <a:t>Slow warming, e.g., 1% per year increase in CO2</a:t>
            </a:r>
            <a:endParaRPr lang="en-US" dirty="0">
              <a:latin typeface="Calibri" panose="020F0502020204030204" pitchFamily="34" charset="0"/>
              <a:cs typeface="Calibri" panose="020F0502020204030204" pitchFamily="34" charset="0"/>
            </a:endParaRPr>
          </a:p>
        </p:txBody>
      </p:sp>
      <p:cxnSp>
        <p:nvCxnSpPr>
          <p:cNvPr id="13" name="Straight Connector 12">
            <a:extLst>
              <a:ext uri="{FF2B5EF4-FFF2-40B4-BE49-F238E27FC236}">
                <a16:creationId xmlns:a16="http://schemas.microsoft.com/office/drawing/2014/main" id="{EAAD271E-E290-4501-7E51-B9BA5DC1E40C}"/>
              </a:ext>
            </a:extLst>
          </p:cNvPr>
          <p:cNvCxnSpPr>
            <a:cxnSpLocks/>
          </p:cNvCxnSpPr>
          <p:nvPr/>
        </p:nvCxnSpPr>
        <p:spPr>
          <a:xfrm flipH="1">
            <a:off x="1371600" y="4780031"/>
            <a:ext cx="609600" cy="791215"/>
          </a:xfrm>
          <a:prstGeom prst="line">
            <a:avLst/>
          </a:prstGeom>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3186606E-DB26-BEE5-AAFD-9D5BF6B9D014}"/>
                  </a:ext>
                </a:extLst>
              </p:cNvPr>
              <p:cNvSpPr txBox="1"/>
              <p:nvPr/>
            </p:nvSpPr>
            <p:spPr>
              <a:xfrm>
                <a:off x="1600200" y="5936633"/>
                <a:ext cx="1726226" cy="464166"/>
              </a:xfrm>
              <a:prstGeom prst="rect">
                <a:avLst/>
              </a:prstGeom>
              <a:noFill/>
            </p:spPr>
            <p:txBody>
              <a:bodyPr wrap="square">
                <a:spAutoFit/>
              </a:bodyPr>
              <a:lstStyle/>
              <a:p>
                <a:pPr>
                  <a:lnSpc>
                    <a:spcPct val="150000"/>
                  </a:lnSpc>
                </a:pPr>
                <a14:m>
                  <m:oMath xmlns:m="http://schemas.openxmlformats.org/officeDocument/2006/math">
                    <m:r>
                      <a:rPr lang="en-US" i="1" smtClean="0">
                        <a:latin typeface="Cambria Math" panose="02040503050406030204" pitchFamily="18" charset="0"/>
                      </a:rPr>
                      <m:t>𝑇</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𝐹</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a:latin typeface="Cambria Math" panose="02040503050406030204" pitchFamily="18" charset="0"/>
                          </a:rPr>
                          <m:t>−</m:t>
                        </m:r>
                        <m:r>
                          <a:rPr lang="en-US" i="1" smtClean="0">
                            <a:solidFill>
                              <a:srgbClr val="00B0F0"/>
                            </a:solidFill>
                            <a:latin typeface="Cambria Math" panose="02040503050406030204" pitchFamily="18" charset="0"/>
                          </a:rPr>
                          <m:t>𝜆</m:t>
                        </m:r>
                      </m:e>
                    </m:d>
                    <m:r>
                      <a:rPr lang="en-US" b="0" i="1" smtClean="0">
                        <a:latin typeface="Cambria Math" panose="02040503050406030204" pitchFamily="18" charset="0"/>
                      </a:rPr>
                      <m:t> </m:t>
                    </m:r>
                  </m:oMath>
                </a14:m>
                <a:r>
                  <a:rPr lang="en-US" b="0" dirty="0"/>
                  <a:t>     </a:t>
                </a:r>
              </a:p>
            </p:txBody>
          </p:sp>
        </mc:Choice>
        <mc:Fallback xmlns="">
          <p:sp>
            <p:nvSpPr>
              <p:cNvPr id="15" name="TextBox 14">
                <a:extLst>
                  <a:ext uri="{FF2B5EF4-FFF2-40B4-BE49-F238E27FC236}">
                    <a16:creationId xmlns:a16="http://schemas.microsoft.com/office/drawing/2014/main" id="{3186606E-DB26-BEE5-AAFD-9D5BF6B9D014}"/>
                  </a:ext>
                </a:extLst>
              </p:cNvPr>
              <p:cNvSpPr txBox="1">
                <a:spLocks noRot="1" noChangeAspect="1" noMove="1" noResize="1" noEditPoints="1" noAdjustHandles="1" noChangeArrowheads="1" noChangeShapeType="1" noTextEdit="1"/>
              </p:cNvSpPr>
              <p:nvPr/>
            </p:nvSpPr>
            <p:spPr>
              <a:xfrm>
                <a:off x="1600200" y="5936633"/>
                <a:ext cx="1726226" cy="464166"/>
              </a:xfrm>
              <a:prstGeom prst="rect">
                <a:avLst/>
              </a:prstGeom>
              <a:blipFill>
                <a:blip r:embed="rId4"/>
                <a:stretch>
                  <a:fillRect b="-10526"/>
                </a:stretch>
              </a:blipFill>
            </p:spPr>
            <p:txBody>
              <a:bodyPr/>
              <a:lstStyle/>
              <a:p>
                <a:r>
                  <a:rPr lang="en-US">
                    <a:noFill/>
                  </a:rPr>
                  <a:t> </a:t>
                </a:r>
              </a:p>
            </p:txBody>
          </p:sp>
        </mc:Fallback>
      </mc:AlternateContent>
      <p:sp>
        <p:nvSpPr>
          <p:cNvPr id="19" name="Rectangle 18">
            <a:extLst>
              <a:ext uri="{FF2B5EF4-FFF2-40B4-BE49-F238E27FC236}">
                <a16:creationId xmlns:a16="http://schemas.microsoft.com/office/drawing/2014/main" id="{C1316840-9196-80F0-65D2-2B781DFE2116}"/>
              </a:ext>
            </a:extLst>
          </p:cNvPr>
          <p:cNvSpPr/>
          <p:nvPr/>
        </p:nvSpPr>
        <p:spPr>
          <a:xfrm>
            <a:off x="6019800" y="645472"/>
            <a:ext cx="1606609" cy="367469"/>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8B7F1DA-4FCA-3170-E293-83BBD0360607}"/>
              </a:ext>
            </a:extLst>
          </p:cNvPr>
          <p:cNvSpPr/>
          <p:nvPr/>
        </p:nvSpPr>
        <p:spPr>
          <a:xfrm>
            <a:off x="6019800" y="995935"/>
            <a:ext cx="1606609" cy="11443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1032B96A-1FC7-FB58-6173-AD6FA315F034}"/>
              </a:ext>
            </a:extLst>
          </p:cNvPr>
          <p:cNvCxnSpPr>
            <a:cxnSpLocks/>
          </p:cNvCxnSpPr>
          <p:nvPr/>
        </p:nvCxnSpPr>
        <p:spPr>
          <a:xfrm>
            <a:off x="6301811" y="235274"/>
            <a:ext cx="0" cy="4101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C6F5E5BD-A34A-7340-B1F5-3D13B3466367}"/>
              </a:ext>
            </a:extLst>
          </p:cNvPr>
          <p:cNvSpPr txBox="1"/>
          <p:nvPr/>
        </p:nvSpPr>
        <p:spPr>
          <a:xfrm>
            <a:off x="5865976" y="266706"/>
            <a:ext cx="310250" cy="369332"/>
          </a:xfrm>
          <a:prstGeom prst="rect">
            <a:avLst/>
          </a:prstGeom>
          <a:noFill/>
        </p:spPr>
        <p:txBody>
          <a:bodyPr wrap="square">
            <a:spAutoFit/>
          </a:bodyPr>
          <a:lstStyle/>
          <a:p>
            <a:r>
              <a:rPr kumimoji="0" lang="en-US" sz="1800" b="0" i="0" u="none" strike="noStrike" kern="1200" cap="none" spc="0" normalizeH="0" baseline="0" noProof="0">
                <a:ln>
                  <a:noFill/>
                </a:ln>
                <a:solidFill>
                  <a:prstClr val="black"/>
                </a:solidFill>
                <a:effectLst/>
                <a:uLnTx/>
                <a:uFillTx/>
                <a:latin typeface="Calibri"/>
                <a:ea typeface="+mn-ea"/>
                <a:cs typeface="+mn-cs"/>
              </a:rPr>
              <a:t>F</a:t>
            </a:r>
            <a:endParaRPr lang="en-US"/>
          </a:p>
        </p:txBody>
      </p:sp>
      <p:sp>
        <p:nvSpPr>
          <p:cNvPr id="23" name="TextBox 22">
            <a:extLst>
              <a:ext uri="{FF2B5EF4-FFF2-40B4-BE49-F238E27FC236}">
                <a16:creationId xmlns:a16="http://schemas.microsoft.com/office/drawing/2014/main" id="{52D9E55F-67D5-E12A-AB5E-0A962B4BB98A}"/>
              </a:ext>
            </a:extLst>
          </p:cNvPr>
          <p:cNvSpPr txBox="1"/>
          <p:nvPr/>
        </p:nvSpPr>
        <p:spPr>
          <a:xfrm>
            <a:off x="6668220" y="276140"/>
            <a:ext cx="522354" cy="369332"/>
          </a:xfrm>
          <a:prstGeom prst="rect">
            <a:avLst/>
          </a:prstGeom>
          <a:noFill/>
        </p:spPr>
        <p:txBody>
          <a:bodyPr wrap="square">
            <a:spAutoFit/>
          </a:bodyPr>
          <a:lstStyle/>
          <a:p>
            <a:r>
              <a:rPr kumimoji="0" lang="en-US" sz="1800" b="0" i="0" u="none" strike="noStrike" kern="1200" cap="none" spc="0" normalizeH="0" baseline="0" noProof="0" err="1">
                <a:ln>
                  <a:noFill/>
                </a:ln>
                <a:solidFill>
                  <a:prstClr val="black"/>
                </a:solidFill>
                <a:effectLst/>
                <a:uLnTx/>
                <a:uFillTx/>
                <a:latin typeface="Symbol" panose="05050102010706020507" pitchFamily="18" charset="2"/>
              </a:rPr>
              <a:t>l</a:t>
            </a:r>
            <a:r>
              <a:rPr kumimoji="0" lang="en-US" sz="1800" b="0" i="0" u="none" strike="noStrike" kern="1200" cap="none" spc="0" normalizeH="0" baseline="0" noProof="0" err="1">
                <a:ln>
                  <a:noFill/>
                </a:ln>
                <a:solidFill>
                  <a:prstClr val="black"/>
                </a:solidFill>
                <a:effectLst/>
                <a:uLnTx/>
                <a:uFillTx/>
                <a:latin typeface="Calibri"/>
                <a:ea typeface="+mn-ea"/>
                <a:cs typeface="+mn-cs"/>
              </a:rPr>
              <a:t>T</a:t>
            </a:r>
            <a:endParaRPr lang="en-US"/>
          </a:p>
        </p:txBody>
      </p:sp>
      <p:cxnSp>
        <p:nvCxnSpPr>
          <p:cNvPr id="24" name="Straight Arrow Connector 23">
            <a:extLst>
              <a:ext uri="{FF2B5EF4-FFF2-40B4-BE49-F238E27FC236}">
                <a16:creationId xmlns:a16="http://schemas.microsoft.com/office/drawing/2014/main" id="{8FCE99B9-A6B0-9502-1360-731A4B3E5DD9}"/>
              </a:ext>
            </a:extLst>
          </p:cNvPr>
          <p:cNvCxnSpPr/>
          <p:nvPr/>
        </p:nvCxnSpPr>
        <p:spPr>
          <a:xfrm flipV="1">
            <a:off x="6668220" y="328347"/>
            <a:ext cx="0" cy="2982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5457578-6B41-4693-017B-77C52A130DFF}"/>
              </a:ext>
            </a:extLst>
          </p:cNvPr>
          <p:cNvSpPr txBox="1"/>
          <p:nvPr/>
        </p:nvSpPr>
        <p:spPr>
          <a:xfrm>
            <a:off x="7626409" y="718936"/>
            <a:ext cx="417554" cy="276999"/>
          </a:xfrm>
          <a:prstGeom prst="rect">
            <a:avLst/>
          </a:prstGeom>
          <a:noFill/>
        </p:spPr>
        <p:txBody>
          <a:bodyPr wrap="square">
            <a:spAutoFit/>
          </a:bodyPr>
          <a:lstStyle/>
          <a:p>
            <a:r>
              <a:rPr lang="en-US" sz="1200" i="1" kern="0">
                <a:effectLst/>
                <a:latin typeface="Times New Roman" panose="02020603050405020304" pitchFamily="18" charset="0"/>
                <a:ea typeface="宋体" panose="02010600030101010101" pitchFamily="2" charset="-122"/>
              </a:rPr>
              <a:t>H</a:t>
            </a:r>
            <a:r>
              <a:rPr lang="en-US" sz="1200" i="1" kern="0" baseline="-25000">
                <a:effectLst/>
                <a:latin typeface="Times New Roman" panose="02020603050405020304" pitchFamily="18" charset="0"/>
                <a:ea typeface="宋体" panose="02010600030101010101" pitchFamily="2" charset="-122"/>
              </a:rPr>
              <a:t>m</a:t>
            </a:r>
            <a:endParaRPr lang="en-US" sz="1200"/>
          </a:p>
        </p:txBody>
      </p:sp>
      <p:sp>
        <p:nvSpPr>
          <p:cNvPr id="28" name="TextBox 27">
            <a:extLst>
              <a:ext uri="{FF2B5EF4-FFF2-40B4-BE49-F238E27FC236}">
                <a16:creationId xmlns:a16="http://schemas.microsoft.com/office/drawing/2014/main" id="{5C3F7DFF-61FA-823A-DD55-97A5FB596F08}"/>
              </a:ext>
            </a:extLst>
          </p:cNvPr>
          <p:cNvSpPr txBox="1"/>
          <p:nvPr/>
        </p:nvSpPr>
        <p:spPr>
          <a:xfrm>
            <a:off x="7621827" y="1454044"/>
            <a:ext cx="417554" cy="276999"/>
          </a:xfrm>
          <a:prstGeom prst="rect">
            <a:avLst/>
          </a:prstGeom>
          <a:noFill/>
        </p:spPr>
        <p:txBody>
          <a:bodyPr wrap="square">
            <a:spAutoFit/>
          </a:bodyPr>
          <a:lstStyle/>
          <a:p>
            <a:r>
              <a:rPr lang="en-US" sz="1200" i="1" kern="0" err="1">
                <a:effectLst/>
                <a:latin typeface="Times New Roman" panose="02020603050405020304" pitchFamily="18" charset="0"/>
                <a:ea typeface="宋体" panose="02010600030101010101" pitchFamily="2" charset="-122"/>
              </a:rPr>
              <a:t>H</a:t>
            </a:r>
            <a:r>
              <a:rPr lang="en-US" sz="1200" i="1" kern="0" baseline="-25000" err="1">
                <a:effectLst/>
                <a:latin typeface="Times New Roman" panose="02020603050405020304" pitchFamily="18" charset="0"/>
                <a:ea typeface="宋体" panose="02010600030101010101" pitchFamily="2" charset="-122"/>
              </a:rPr>
              <a:t>d</a:t>
            </a:r>
            <a:endParaRPr lang="en-US" sz="120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5294F6D-2C16-B71A-C774-20188527AEE4}"/>
                  </a:ext>
                </a:extLst>
              </p:cNvPr>
              <p:cNvSpPr txBox="1"/>
              <p:nvPr/>
            </p:nvSpPr>
            <p:spPr>
              <a:xfrm>
                <a:off x="361951" y="2701222"/>
                <a:ext cx="3905250" cy="369332"/>
              </a:xfrm>
              <a:prstGeom prst="rect">
                <a:avLst/>
              </a:prstGeom>
              <a:noFill/>
            </p:spPr>
            <p:txBody>
              <a:bodyPr wrap="square">
                <a:spAutoFit/>
              </a:bodyPr>
              <a:lstStyle/>
              <a:p>
                <a14:m>
                  <m:oMath xmlns:m="http://schemas.openxmlformats.org/officeDocument/2006/math">
                    <m:f>
                      <m:fPr>
                        <m:type m:val="lin"/>
                        <m:ctrlPr>
                          <a:rPr lang="en-US" i="1" smtClean="0">
                            <a:latin typeface="Cambria Math" panose="02040503050406030204" pitchFamily="18" charset="0"/>
                          </a:rPr>
                        </m:ctrlPr>
                      </m:fPr>
                      <m:num>
                        <m:r>
                          <a:rPr lang="en-US" b="0" i="1" smtClean="0">
                            <a:latin typeface="Cambria Math" panose="02040503050406030204" pitchFamily="18" charset="0"/>
                          </a:rPr>
                          <m:t>−</m:t>
                        </m:r>
                        <m:r>
                          <a:rPr lang="en-US" i="1" smtClean="0">
                            <a:solidFill>
                              <a:srgbClr val="00B0F0"/>
                            </a:solidFill>
                            <a:latin typeface="Cambria Math" panose="02040503050406030204" pitchFamily="18" charset="0"/>
                          </a:rPr>
                          <m:t>𝜆</m:t>
                        </m:r>
                      </m:num>
                      <m:den>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𝑚</m:t>
                            </m:r>
                          </m:sub>
                        </m:sSub>
                      </m:den>
                    </m:f>
                  </m:oMath>
                </a14:m>
                <a:r>
                  <a:rPr lang="en-US" dirty="0"/>
                  <a:t>: radiative damping coefficient.</a:t>
                </a:r>
              </a:p>
            </p:txBody>
          </p:sp>
        </mc:Choice>
        <mc:Fallback xmlns="">
          <p:sp>
            <p:nvSpPr>
              <p:cNvPr id="4" name="TextBox 3">
                <a:extLst>
                  <a:ext uri="{FF2B5EF4-FFF2-40B4-BE49-F238E27FC236}">
                    <a16:creationId xmlns:a16="http://schemas.microsoft.com/office/drawing/2014/main" id="{E5294F6D-2C16-B71A-C774-20188527AEE4}"/>
                  </a:ext>
                </a:extLst>
              </p:cNvPr>
              <p:cNvSpPr txBox="1">
                <a:spLocks noRot="1" noChangeAspect="1" noMove="1" noResize="1" noEditPoints="1" noAdjustHandles="1" noChangeArrowheads="1" noChangeShapeType="1" noTextEdit="1"/>
              </p:cNvSpPr>
              <p:nvPr/>
            </p:nvSpPr>
            <p:spPr>
              <a:xfrm>
                <a:off x="361951" y="2701222"/>
                <a:ext cx="3905250" cy="369332"/>
              </a:xfrm>
              <a:prstGeom prst="rect">
                <a:avLst/>
              </a:prstGeom>
              <a:blipFill>
                <a:blip r:embed="rId5"/>
                <a:stretch>
                  <a:fillRect l="-780" t="-116393" b="-1754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331CE11-9349-BCC8-8212-71903CB8B5D9}"/>
                  </a:ext>
                </a:extLst>
              </p:cNvPr>
              <p:cNvSpPr txBox="1"/>
              <p:nvPr/>
            </p:nvSpPr>
            <p:spPr>
              <a:xfrm>
                <a:off x="4876801" y="2701222"/>
                <a:ext cx="4218758" cy="1200329"/>
              </a:xfrm>
              <a:prstGeom prst="rect">
                <a:avLst/>
              </a:prstGeom>
              <a:noFill/>
            </p:spPr>
            <p:txBody>
              <a:bodyPr wrap="square">
                <a:spAutoFit/>
              </a:bodyPr>
              <a:lstStyle/>
              <a:p>
                <a:r>
                  <a:rPr lang="en-US" kern="0" dirty="0">
                    <a:latin typeface="Calibri" panose="020F0502020204030204" pitchFamily="34" charset="0"/>
                    <a:ea typeface="宋体" panose="02010600030101010101" pitchFamily="2" charset="-122"/>
                    <a:cs typeface="Calibri" panose="020F0502020204030204" pitchFamily="34" charset="0"/>
                  </a:rPr>
                  <a:t>Exercise</a:t>
                </a:r>
              </a:p>
              <a:p>
                <a:r>
                  <a:rPr lang="en-US" kern="0" dirty="0">
                    <a:latin typeface="Calibri" panose="020F0502020204030204" pitchFamily="34" charset="0"/>
                    <a:ea typeface="宋体" panose="02010600030101010101" pitchFamily="2" charset="-122"/>
                    <a:cs typeface="Calibri" panose="020F0502020204030204" pitchFamily="34" charset="0"/>
                  </a:rPr>
                  <a:t>Calculate the e-folding time </a:t>
                </a:r>
                <a14:m>
                  <m:oMath xmlns:m="http://schemas.openxmlformats.org/officeDocument/2006/math">
                    <m:r>
                      <m:rPr>
                        <m:sty m:val="p"/>
                      </m:rPr>
                      <a:rPr lang="el-GR" i="1" smtClean="0">
                        <a:solidFill>
                          <a:srgbClr val="836967"/>
                        </a:solidFill>
                        <a:latin typeface="Cambria Math" panose="02040503050406030204" pitchFamily="18" charset="0"/>
                        <a:ea typeface="Cambria Math" panose="02040503050406030204" pitchFamily="18" charset="0"/>
                      </a:rPr>
                      <m:t>τ</m:t>
                    </m:r>
                    <m:r>
                      <a:rPr lang="en-US" b="0" i="1" smtClean="0">
                        <a:solidFill>
                          <a:srgbClr val="836967"/>
                        </a:solidFill>
                        <a:latin typeface="Cambria Math" panose="02040503050406030204" pitchFamily="18" charset="0"/>
                        <a:ea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𝑚</m:t>
                        </m:r>
                      </m:sub>
                    </m:sSub>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a:latin typeface="Cambria Math" panose="02040503050406030204" pitchFamily="18" charset="0"/>
                          </a:rPr>
                          <m:t>−</m:t>
                        </m:r>
                        <m:r>
                          <a:rPr lang="en-US" i="1">
                            <a:latin typeface="Cambria Math" panose="02040503050406030204" pitchFamily="18" charset="0"/>
                          </a:rPr>
                          <m:t>𝜆</m:t>
                        </m:r>
                      </m:e>
                    </m:d>
                  </m:oMath>
                </a14:m>
                <a:r>
                  <a:rPr lang="en-US" dirty="0">
                    <a:latin typeface="Calibri" panose="020F0502020204030204" pitchFamily="34" charset="0"/>
                    <a:cs typeface="Calibri" panose="020F0502020204030204" pitchFamily="34" charset="0"/>
                  </a:rPr>
                  <a:t>.</a:t>
                </a:r>
              </a:p>
              <a:p>
                <a:r>
                  <a:rPr lang="en-US" dirty="0">
                    <a:latin typeface="Calibri" panose="020F0502020204030204" pitchFamily="34" charset="0"/>
                    <a:cs typeface="Calibri" panose="020F0502020204030204" pitchFamily="34" charset="0"/>
                  </a:rPr>
                  <a:t> </a:t>
                </a:r>
                <a14:m>
                  <m:oMath xmlns:m="http://schemas.openxmlformats.org/officeDocument/2006/math">
                    <m:r>
                      <a:rPr lang="en-US" i="1">
                        <a:latin typeface="Cambria Math" panose="02040503050406030204" pitchFamily="18" charset="0"/>
                      </a:rPr>
                      <m:t>𝜆</m:t>
                    </m:r>
                  </m:oMath>
                </a14:m>
                <a:r>
                  <a:rPr lang="en-US" dirty="0">
                    <a:latin typeface="Calibri" panose="020F0502020204030204" pitchFamily="34" charset="0"/>
                    <a:cs typeface="Calibri" panose="020F0502020204030204" pitchFamily="34" charset="0"/>
                  </a:rPr>
                  <a:t>=1.2 W/m2/K</a:t>
                </a:r>
              </a:p>
              <a:p>
                <a:r>
                  <a:rPr lang="en-US" dirty="0">
                    <a:latin typeface="Calibri" panose="020F0502020204030204" pitchFamily="34" charset="0"/>
                    <a:cs typeface="Calibri" panose="020F0502020204030204" pitchFamily="34" charset="0"/>
                  </a:rPr>
                  <a:t>	</a:t>
                </a:r>
                <a:r>
                  <a:rPr lang="en-US" dirty="0">
                    <a:latin typeface="Symbol" panose="05050102010706020507" pitchFamily="18" charset="2"/>
                    <a:cs typeface="Calibri" panose="020F0502020204030204" pitchFamily="34" charset="0"/>
                  </a:rPr>
                  <a:t>t</a:t>
                </a:r>
                <a:r>
                  <a:rPr lang="en-US" dirty="0">
                    <a:latin typeface="Calibri" panose="020F0502020204030204" pitchFamily="34" charset="0"/>
                    <a:cs typeface="Calibri" panose="020F0502020204030204" pitchFamily="34" charset="0"/>
                  </a:rPr>
                  <a:t>=3,900 days or 10.7 years</a:t>
                </a:r>
              </a:p>
            </p:txBody>
          </p:sp>
        </mc:Choice>
        <mc:Fallback xmlns="">
          <p:sp>
            <p:nvSpPr>
              <p:cNvPr id="6" name="TextBox 5">
                <a:extLst>
                  <a:ext uri="{FF2B5EF4-FFF2-40B4-BE49-F238E27FC236}">
                    <a16:creationId xmlns:a16="http://schemas.microsoft.com/office/drawing/2014/main" id="{6331CE11-9349-BCC8-8212-71903CB8B5D9}"/>
                  </a:ext>
                </a:extLst>
              </p:cNvPr>
              <p:cNvSpPr txBox="1">
                <a:spLocks noRot="1" noChangeAspect="1" noMove="1" noResize="1" noEditPoints="1" noAdjustHandles="1" noChangeArrowheads="1" noChangeShapeType="1" noTextEdit="1"/>
              </p:cNvSpPr>
              <p:nvPr/>
            </p:nvSpPr>
            <p:spPr>
              <a:xfrm>
                <a:off x="4876801" y="2701222"/>
                <a:ext cx="4218758" cy="1200329"/>
              </a:xfrm>
              <a:prstGeom prst="rect">
                <a:avLst/>
              </a:prstGeom>
              <a:blipFill>
                <a:blip r:embed="rId6"/>
                <a:stretch>
                  <a:fillRect l="-1156" t="-2538" b="-7107"/>
                </a:stretch>
              </a:blipFill>
            </p:spPr>
            <p:txBody>
              <a:bodyPr/>
              <a:lstStyle/>
              <a:p>
                <a:r>
                  <a:rPr lang="en-US">
                    <a:noFill/>
                  </a:rPr>
                  <a:t> </a:t>
                </a:r>
              </a:p>
            </p:txBody>
          </p:sp>
        </mc:Fallback>
      </mc:AlternateContent>
    </p:spTree>
    <p:extLst>
      <p:ext uri="{BB962C8B-B14F-4D97-AF65-F5344CB8AC3E}">
        <p14:creationId xmlns:p14="http://schemas.microsoft.com/office/powerpoint/2010/main" val="984449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2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644320" y="1920570"/>
                <a:ext cx="4232479" cy="2578206"/>
              </a:xfrm>
              <a:prstGeom prst="rect">
                <a:avLst/>
              </a:prstGeom>
              <a:noFill/>
            </p:spPr>
            <p:txBody>
              <a:bodyPr wrap="square" rtlCol="0">
                <a:spAutoFit/>
              </a:bodyPr>
              <a:lstStyle/>
              <a:p>
                <a:pPr>
                  <a:spcAft>
                    <a:spcPts val="1200"/>
                  </a:spcAft>
                </a:pPr>
                <a:r>
                  <a:rPr lang="en-US" sz="2000" dirty="0" err="1">
                    <a:solidFill>
                      <a:srgbClr val="FF0000"/>
                    </a:solidFill>
                  </a:rPr>
                  <a:t>H</a:t>
                </a:r>
                <a:r>
                  <a:rPr lang="en-US" sz="2000" baseline="-25000" dirty="0" err="1">
                    <a:solidFill>
                      <a:srgbClr val="FF0000"/>
                    </a:solidFill>
                  </a:rPr>
                  <a:t>t</a:t>
                </a:r>
                <a:r>
                  <a:rPr lang="en-US" sz="2000" baseline="-25000" dirty="0">
                    <a:solidFill>
                      <a:srgbClr val="FF0000"/>
                    </a:solidFill>
                  </a:rPr>
                  <a:t> </a:t>
                </a:r>
                <a:r>
                  <a:rPr lang="en-US" sz="2000" dirty="0">
                    <a:solidFill>
                      <a:prstClr val="black"/>
                    </a:solidFill>
                  </a:rPr>
                  <a:t>≈ </a:t>
                </a:r>
                <a:r>
                  <a:rPr lang="en-US" sz="2000" dirty="0">
                    <a:solidFill>
                      <a:srgbClr val="0070C0"/>
                    </a:solidFill>
                  </a:rPr>
                  <a:t>N</a:t>
                </a:r>
                <a:r>
                  <a:rPr lang="en-US" sz="2000" dirty="0">
                    <a:solidFill>
                      <a:prstClr val="black"/>
                    </a:solidFill>
                  </a:rPr>
                  <a:t> = F + </a:t>
                </a:r>
                <a:r>
                  <a:rPr lang="en-US" sz="2000" dirty="0" err="1">
                    <a:solidFill>
                      <a:prstClr val="black"/>
                    </a:solidFill>
                    <a:latin typeface="Symbol" panose="05050102010706020507" pitchFamily="18" charset="2"/>
                  </a:rPr>
                  <a:t>l</a:t>
                </a:r>
                <a:r>
                  <a:rPr lang="en-US" sz="2000" dirty="0" err="1">
                    <a:solidFill>
                      <a:prstClr val="black"/>
                    </a:solidFill>
                    <a:ea typeface="SimSun"/>
                  </a:rPr>
                  <a:t>T</a:t>
                </a:r>
                <a:r>
                  <a:rPr lang="en-US" sz="2000" dirty="0">
                    <a:solidFill>
                      <a:prstClr val="black"/>
                    </a:solidFill>
                    <a:ea typeface="SimSun"/>
                  </a:rPr>
                  <a:t> </a:t>
                </a:r>
                <a:endParaRPr lang="en-US" sz="2000" dirty="0">
                  <a:solidFill>
                    <a:prstClr val="black"/>
                  </a:solidFill>
                </a:endParaRPr>
              </a:p>
              <a:p>
                <a:pPr>
                  <a:spcAft>
                    <a:spcPts val="1200"/>
                  </a:spcAft>
                </a:pPr>
                <a:r>
                  <a:rPr lang="en-US" sz="2000" dirty="0">
                    <a:solidFill>
                      <a:prstClr val="black"/>
                    </a:solidFill>
                    <a:latin typeface="Symbol" panose="05050102010706020507" pitchFamily="18" charset="2"/>
                    <a:ea typeface="SimSun"/>
                  </a:rPr>
                  <a:t>l</a:t>
                </a:r>
                <a:r>
                  <a:rPr lang="en-US" sz="2000" dirty="0">
                    <a:solidFill>
                      <a:prstClr val="black"/>
                    </a:solidFill>
                  </a:rPr>
                  <a:t>: climate feedback</a:t>
                </a:r>
              </a:p>
              <a:p>
                <a:pPr marL="346075" indent="-346075"/>
                <a14:m>
                  <m:oMath xmlns:m="http://schemas.openxmlformats.org/officeDocument/2006/math">
                    <m:r>
                      <m:rPr>
                        <m:sty m:val="p"/>
                      </m:rPr>
                      <a:rPr lang="en-US" sz="2000" kern="0" smtClean="0">
                        <a:solidFill>
                          <a:srgbClr val="FF0000"/>
                        </a:solidFill>
                        <a:latin typeface="Cambria Math" panose="02040503050406030204" pitchFamily="18" charset="0"/>
                        <a:ea typeface="宋体" panose="02010600030101010101" pitchFamily="2" charset="-122"/>
                        <a:cs typeface="Times New Roman" panose="02020603050405020304" pitchFamily="18" charset="0"/>
                      </a:rPr>
                      <m:t>Δ</m:t>
                    </m:r>
                  </m:oMath>
                </a14:m>
                <a:r>
                  <a:rPr lang="en-US" sz="2000" dirty="0">
                    <a:solidFill>
                      <a:srgbClr val="FF0000"/>
                    </a:solidFill>
                    <a:ea typeface="SimSun"/>
                  </a:rPr>
                  <a:t>H</a:t>
                </a:r>
                <a:r>
                  <a:rPr lang="en-US" sz="2000" dirty="0">
                    <a:solidFill>
                      <a:prstClr val="black"/>
                    </a:solidFill>
                    <a:ea typeface="SimSun"/>
                  </a:rPr>
                  <a:t>: vertical-integrated ocean warming (ocean heat content change)</a:t>
                </a:r>
                <a:endParaRPr lang="en-US" sz="2000" kern="0" dirty="0">
                  <a:effectLst/>
                  <a:latin typeface="Cambria Math" panose="02040503050406030204" pitchFamily="18" charset="0"/>
                  <a:ea typeface="宋体" panose="02010600030101010101" pitchFamily="2" charset="-122"/>
                  <a:cs typeface="Times New Roman" panose="02020603050405020304" pitchFamily="18" charset="0"/>
                </a:endParaRPr>
              </a:p>
              <a:p>
                <a:pPr marL="346075" indent="-346075"/>
                <a:endParaRPr lang="en-US" sz="2000" kern="0" dirty="0">
                  <a:effectLst/>
                  <a:latin typeface="Cambria Math" panose="02040503050406030204" pitchFamily="18" charset="0"/>
                  <a:ea typeface="宋体" panose="02010600030101010101" pitchFamily="2" charset="-122"/>
                  <a:cs typeface="Times New Roman" panose="02020603050405020304" pitchFamily="18" charset="0"/>
                </a:endParaRPr>
              </a:p>
              <a:p>
                <a:pPr marL="346075" indent="-346075"/>
                <a14:m>
                  <m:oMath xmlns:m="http://schemas.openxmlformats.org/officeDocument/2006/math">
                    <m:r>
                      <m:rPr>
                        <m:sty m:val="p"/>
                      </m:rPr>
                      <a:rPr lang="en-US" sz="2000" kern="0" smtClean="0">
                        <a:effectLst/>
                        <a:latin typeface="Cambria Math" panose="02040503050406030204" pitchFamily="18" charset="0"/>
                        <a:ea typeface="宋体" panose="02010600030101010101" pitchFamily="2" charset="-122"/>
                        <a:cs typeface="Times New Roman" panose="02020603050405020304" pitchFamily="18" charset="0"/>
                      </a:rPr>
                      <m:t>Δ</m:t>
                    </m:r>
                    <m:r>
                      <a:rPr lang="en-US" sz="2000" i="1" kern="0">
                        <a:effectLst/>
                        <a:latin typeface="Cambria Math" panose="02040503050406030204" pitchFamily="18" charset="0"/>
                        <a:ea typeface="宋体" panose="02010600030101010101" pitchFamily="2" charset="-122"/>
                        <a:cs typeface="Times New Roman" panose="02020603050405020304" pitchFamily="18" charset="0"/>
                      </a:rPr>
                      <m:t>𝜂</m:t>
                    </m:r>
                    <m:r>
                      <a:rPr lang="en-US" sz="2000" i="1" kern="0">
                        <a:effectLst/>
                        <a:latin typeface="Cambria Math" panose="02040503050406030204" pitchFamily="18" charset="0"/>
                        <a:ea typeface="宋体" panose="02010600030101010101" pitchFamily="2" charset="-122"/>
                        <a:cs typeface="Times New Roman" panose="02020603050405020304" pitchFamily="18" charset="0"/>
                      </a:rPr>
                      <m:t>=</m:t>
                    </m:r>
                    <m:f>
                      <m:fPr>
                        <m:type m:val="lin"/>
                        <m:ctrlPr>
                          <a:rPr lang="en-US" sz="2000" i="1" kern="0" smtClean="0">
                            <a:effectLst/>
                            <a:latin typeface="Cambria Math" panose="02040503050406030204" pitchFamily="18" charset="0"/>
                            <a:ea typeface="宋体" panose="02010600030101010101" pitchFamily="2" charset="-122"/>
                            <a:cs typeface="Times New Roman" panose="02020603050405020304" pitchFamily="18" charset="0"/>
                          </a:rPr>
                        </m:ctrlPr>
                      </m:fPr>
                      <m:num>
                        <m:sSub>
                          <m:sSubPr>
                            <m:ctrlPr>
                              <a:rPr lang="en-US" sz="2000" i="1">
                                <a:latin typeface="Cambria Math" panose="02040503050406030204" pitchFamily="18" charset="0"/>
                              </a:rPr>
                            </m:ctrlPr>
                          </m:sSubPr>
                          <m:e>
                            <m:r>
                              <a:rPr lang="en-US" sz="2000" i="1" kern="0">
                                <a:latin typeface="Cambria Math" panose="02040503050406030204" pitchFamily="18" charset="0"/>
                                <a:ea typeface="宋体" panose="02010600030101010101" pitchFamily="2" charset="-122"/>
                                <a:cs typeface="Times New Roman" panose="02020603050405020304" pitchFamily="18" charset="0"/>
                              </a:rPr>
                              <m:t>𝛼</m:t>
                            </m:r>
                          </m:e>
                          <m:sub>
                            <m:r>
                              <a:rPr lang="en-US" sz="2000" i="1">
                                <a:latin typeface="Cambria Math" panose="02040503050406030204" pitchFamily="18" charset="0"/>
                              </a:rPr>
                              <m:t>𝑇</m:t>
                            </m:r>
                          </m:sub>
                        </m:sSub>
                        <m:r>
                          <m:rPr>
                            <m:sty m:val="p"/>
                          </m:rPr>
                          <a:rPr lang="en-US" sz="2000" kern="0" smtClean="0">
                            <a:solidFill>
                              <a:srgbClr val="FF0000"/>
                            </a:solidFill>
                            <a:latin typeface="Cambria Math" panose="02040503050406030204" pitchFamily="18" charset="0"/>
                            <a:ea typeface="宋体" panose="02010600030101010101" pitchFamily="2" charset="-122"/>
                            <a:cs typeface="Times New Roman" panose="02020603050405020304" pitchFamily="18" charset="0"/>
                          </a:rPr>
                          <m:t>Δ</m:t>
                        </m:r>
                        <m:r>
                          <a:rPr lang="en-US" sz="2000" i="1" kern="0">
                            <a:solidFill>
                              <a:srgbClr val="FF0000"/>
                            </a:solidFill>
                            <a:latin typeface="Cambria Math" panose="02040503050406030204" pitchFamily="18" charset="0"/>
                            <a:ea typeface="宋体" panose="02010600030101010101" pitchFamily="2" charset="-122"/>
                            <a:cs typeface="Times New Roman" panose="02020603050405020304" pitchFamily="18" charset="0"/>
                          </a:rPr>
                          <m:t>𝐻</m:t>
                        </m:r>
                      </m:num>
                      <m:den>
                        <m:r>
                          <a:rPr lang="en-US" sz="2000" i="1" kern="0">
                            <a:latin typeface="Cambria Math" panose="02040503050406030204" pitchFamily="18" charset="0"/>
                            <a:ea typeface="宋体" panose="02010600030101010101" pitchFamily="2" charset="-122"/>
                            <a:cs typeface="Times New Roman" panose="02020603050405020304" pitchFamily="18" charset="0"/>
                          </a:rPr>
                          <m:t>𝜌</m:t>
                        </m:r>
                        <m:sSub>
                          <m:sSubPr>
                            <m:ctrlPr>
                              <a:rPr lang="en-US" sz="2000" i="1">
                                <a:latin typeface="Cambria Math" panose="02040503050406030204" pitchFamily="18" charset="0"/>
                              </a:rPr>
                            </m:ctrlPr>
                          </m:sSubPr>
                          <m:e>
                            <m:r>
                              <a:rPr lang="en-US" sz="2000" i="1" kern="0">
                                <a:latin typeface="Cambria Math" panose="02040503050406030204" pitchFamily="18" charset="0"/>
                                <a:ea typeface="宋体" panose="02010600030101010101" pitchFamily="2" charset="-122"/>
                                <a:cs typeface="Times New Roman" panose="02020603050405020304" pitchFamily="18" charset="0"/>
                              </a:rPr>
                              <m:t>𝑐</m:t>
                            </m:r>
                          </m:e>
                          <m:sub>
                            <m:r>
                              <a:rPr lang="en-US" sz="2000" i="1" kern="0">
                                <a:latin typeface="Cambria Math" panose="02040503050406030204" pitchFamily="18" charset="0"/>
                                <a:ea typeface="宋体" panose="02010600030101010101" pitchFamily="2" charset="-122"/>
                                <a:cs typeface="Times New Roman" panose="02020603050405020304" pitchFamily="18" charset="0"/>
                              </a:rPr>
                              <m:t>𝑝</m:t>
                            </m:r>
                          </m:sub>
                        </m:sSub>
                      </m:den>
                    </m:f>
                  </m:oMath>
                </a14:m>
                <a:r>
                  <a:rPr lang="en-US" sz="2000" dirty="0">
                    <a:solidFill>
                      <a:prstClr val="black"/>
                    </a:solidFill>
                    <a:ea typeface="SimSun"/>
                  </a:rPr>
                  <a:t>, sea level rise</a:t>
                </a:r>
              </a:p>
              <a:p>
                <a:pPr marL="346075" indent="-346075"/>
                <a:r>
                  <a:rPr lang="en-US" sz="2000" dirty="0">
                    <a:solidFill>
                      <a:prstClr val="black"/>
                    </a:solidFill>
                    <a:ea typeface="SimSun"/>
                  </a:rPr>
                  <a:t>	</a:t>
                </a:r>
                <a:r>
                  <a:rPr lang="en-US" sz="2000" dirty="0"/>
                  <a:t> </a:t>
                </a:r>
                <a14:m>
                  <m:oMath xmlns:m="http://schemas.openxmlformats.org/officeDocument/2006/math">
                    <m:sSub>
                      <m:sSubPr>
                        <m:ctrlPr>
                          <a:rPr lang="en-US" sz="2000" i="1">
                            <a:latin typeface="Cambria Math" panose="02040503050406030204" pitchFamily="18" charset="0"/>
                          </a:rPr>
                        </m:ctrlPr>
                      </m:sSubPr>
                      <m:e>
                        <m:r>
                          <a:rPr lang="en-US" sz="2000" i="1" kern="0">
                            <a:latin typeface="Cambria Math" panose="02040503050406030204" pitchFamily="18" charset="0"/>
                            <a:ea typeface="宋体" panose="02010600030101010101" pitchFamily="2" charset="-122"/>
                            <a:cs typeface="Times New Roman" panose="02020603050405020304" pitchFamily="18" charset="0"/>
                          </a:rPr>
                          <m:t>𝛼</m:t>
                        </m:r>
                      </m:e>
                      <m:sub>
                        <m:r>
                          <a:rPr lang="en-US" sz="2000" i="1">
                            <a:latin typeface="Cambria Math" panose="02040503050406030204" pitchFamily="18" charset="0"/>
                          </a:rPr>
                          <m:t>𝑇</m:t>
                        </m:r>
                      </m:sub>
                    </m:sSub>
                  </m:oMath>
                </a14:m>
                <a:r>
                  <a:rPr lang="en-US" sz="2000" dirty="0">
                    <a:solidFill>
                      <a:prstClr val="black"/>
                    </a:solidFill>
                    <a:ea typeface="SimSun"/>
                  </a:rPr>
                  <a:t>: thermal expansion coefficient</a:t>
                </a:r>
              </a:p>
            </p:txBody>
          </p:sp>
        </mc:Choice>
        <mc:Fallback xmlns="">
          <p:sp>
            <p:nvSpPr>
              <p:cNvPr id="3" name="TextBox 2"/>
              <p:cNvSpPr txBox="1">
                <a:spLocks noRot="1" noChangeAspect="1" noMove="1" noResize="1" noEditPoints="1" noAdjustHandles="1" noChangeArrowheads="1" noChangeShapeType="1" noTextEdit="1"/>
              </p:cNvSpPr>
              <p:nvPr/>
            </p:nvSpPr>
            <p:spPr>
              <a:xfrm>
                <a:off x="644320" y="1920570"/>
                <a:ext cx="4232479" cy="2578206"/>
              </a:xfrm>
              <a:prstGeom prst="rect">
                <a:avLst/>
              </a:prstGeom>
              <a:blipFill>
                <a:blip r:embed="rId2"/>
                <a:stretch>
                  <a:fillRect l="-1585" t="-1655" r="-1153" b="-14421"/>
                </a:stretch>
              </a:blipFill>
            </p:spPr>
            <p:txBody>
              <a:bodyPr/>
              <a:lstStyle/>
              <a:p>
                <a:r>
                  <a:rPr lang="en-US">
                    <a:noFill/>
                  </a:rPr>
                  <a:t> </a:t>
                </a:r>
              </a:p>
            </p:txBody>
          </p:sp>
        </mc:Fallback>
      </mc:AlternateContent>
      <p:sp>
        <p:nvSpPr>
          <p:cNvPr id="15" name="Rectangle 14">
            <a:extLst>
              <a:ext uri="{FF2B5EF4-FFF2-40B4-BE49-F238E27FC236}">
                <a16:creationId xmlns:a16="http://schemas.microsoft.com/office/drawing/2014/main" id="{E84A47BA-4151-3441-E5DB-BD58DCC1B7CB}"/>
              </a:ext>
            </a:extLst>
          </p:cNvPr>
          <p:cNvSpPr/>
          <p:nvPr/>
        </p:nvSpPr>
        <p:spPr>
          <a:xfrm>
            <a:off x="5654934" y="4051165"/>
            <a:ext cx="2614049" cy="307777"/>
          </a:xfrm>
          <a:prstGeom prst="rect">
            <a:avLst/>
          </a:prstGeom>
        </p:spPr>
        <p:txBody>
          <a:bodyPr wrap="none">
            <a:spAutoFit/>
          </a:bodyPr>
          <a:lstStyle/>
          <a:p>
            <a:r>
              <a:rPr lang="en-US" sz="1400" b="1" dirty="0"/>
              <a:t>Fig. 13.3</a:t>
            </a:r>
            <a:r>
              <a:rPr lang="en-US" sz="1400" dirty="0"/>
              <a:t>. Two-layer ocean model.</a:t>
            </a:r>
          </a:p>
        </p:txBody>
      </p:sp>
      <p:sp>
        <p:nvSpPr>
          <p:cNvPr id="16" name="Rectangle 15">
            <a:extLst>
              <a:ext uri="{FF2B5EF4-FFF2-40B4-BE49-F238E27FC236}">
                <a16:creationId xmlns:a16="http://schemas.microsoft.com/office/drawing/2014/main" id="{D10A7A44-3FBF-37CD-031A-3E910A198860}"/>
              </a:ext>
            </a:extLst>
          </p:cNvPr>
          <p:cNvSpPr/>
          <p:nvPr/>
        </p:nvSpPr>
        <p:spPr>
          <a:xfrm>
            <a:off x="6052362" y="2131590"/>
            <a:ext cx="1606609" cy="367469"/>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C43F8B4-E8A9-C783-48A0-7A3B5916BE6D}"/>
              </a:ext>
            </a:extLst>
          </p:cNvPr>
          <p:cNvSpPr/>
          <p:nvPr/>
        </p:nvSpPr>
        <p:spPr>
          <a:xfrm>
            <a:off x="6052362" y="2482053"/>
            <a:ext cx="1606609" cy="1144339"/>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989BE5D8-AF6A-4AD1-CF35-C82CA4523F9A}"/>
              </a:ext>
            </a:extLst>
          </p:cNvPr>
          <p:cNvCxnSpPr>
            <a:cxnSpLocks/>
          </p:cNvCxnSpPr>
          <p:nvPr/>
        </p:nvCxnSpPr>
        <p:spPr>
          <a:xfrm>
            <a:off x="6334373" y="1721392"/>
            <a:ext cx="0" cy="4101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7E4153B-62A8-4A5F-0B04-F56D2974E913}"/>
              </a:ext>
            </a:extLst>
          </p:cNvPr>
          <p:cNvSpPr txBox="1"/>
          <p:nvPr/>
        </p:nvSpPr>
        <p:spPr>
          <a:xfrm>
            <a:off x="5898538" y="1752824"/>
            <a:ext cx="310250" cy="369332"/>
          </a:xfrm>
          <a:prstGeom prst="rect">
            <a:avLst/>
          </a:prstGeom>
          <a:noFill/>
        </p:spPr>
        <p:txBody>
          <a:bodyPr wrap="square">
            <a:spAutoFit/>
          </a:bodyPr>
          <a:lstStyle/>
          <a:p>
            <a:r>
              <a:rPr kumimoji="0" lang="en-US" sz="1800" b="0" i="0" u="none" strike="noStrike" kern="1200" cap="none" spc="0" normalizeH="0" baseline="0" noProof="0">
                <a:ln>
                  <a:noFill/>
                </a:ln>
                <a:solidFill>
                  <a:prstClr val="black"/>
                </a:solidFill>
                <a:effectLst/>
                <a:uLnTx/>
                <a:uFillTx/>
                <a:latin typeface="Calibri"/>
                <a:ea typeface="+mn-ea"/>
                <a:cs typeface="+mn-cs"/>
              </a:rPr>
              <a:t>F</a:t>
            </a:r>
            <a:endParaRPr lang="en-US"/>
          </a:p>
        </p:txBody>
      </p:sp>
      <p:sp>
        <p:nvSpPr>
          <p:cNvPr id="20" name="TextBox 19">
            <a:extLst>
              <a:ext uri="{FF2B5EF4-FFF2-40B4-BE49-F238E27FC236}">
                <a16:creationId xmlns:a16="http://schemas.microsoft.com/office/drawing/2014/main" id="{668CC0CE-3CE0-EC5B-A387-B4398B08A1AB}"/>
              </a:ext>
            </a:extLst>
          </p:cNvPr>
          <p:cNvSpPr txBox="1"/>
          <p:nvPr/>
        </p:nvSpPr>
        <p:spPr>
          <a:xfrm>
            <a:off x="6700782" y="1762258"/>
            <a:ext cx="522354" cy="369332"/>
          </a:xfrm>
          <a:prstGeom prst="rect">
            <a:avLst/>
          </a:prstGeom>
          <a:noFill/>
        </p:spPr>
        <p:txBody>
          <a:bodyPr wrap="square">
            <a:spAutoFit/>
          </a:bodyPr>
          <a:lstStyle/>
          <a:p>
            <a:r>
              <a:rPr kumimoji="0" lang="en-US" sz="1800" b="0" i="0" u="none" strike="noStrike" kern="1200" cap="none" spc="0" normalizeH="0" baseline="0" noProof="0" err="1">
                <a:ln>
                  <a:noFill/>
                </a:ln>
                <a:solidFill>
                  <a:prstClr val="black"/>
                </a:solidFill>
                <a:effectLst/>
                <a:uLnTx/>
                <a:uFillTx/>
                <a:latin typeface="Symbol" panose="05050102010706020507" pitchFamily="18" charset="2"/>
              </a:rPr>
              <a:t>l</a:t>
            </a:r>
            <a:r>
              <a:rPr kumimoji="0" lang="en-US" sz="1800" b="0" i="0" u="none" strike="noStrike" kern="1200" cap="none" spc="0" normalizeH="0" baseline="0" noProof="0" err="1">
                <a:ln>
                  <a:noFill/>
                </a:ln>
                <a:solidFill>
                  <a:prstClr val="black"/>
                </a:solidFill>
                <a:effectLst/>
                <a:uLnTx/>
                <a:uFillTx/>
                <a:latin typeface="Calibri"/>
                <a:ea typeface="+mn-ea"/>
                <a:cs typeface="+mn-cs"/>
              </a:rPr>
              <a:t>T</a:t>
            </a:r>
            <a:endParaRPr lang="en-US"/>
          </a:p>
        </p:txBody>
      </p:sp>
      <p:cxnSp>
        <p:nvCxnSpPr>
          <p:cNvPr id="21" name="Straight Arrow Connector 20">
            <a:extLst>
              <a:ext uri="{FF2B5EF4-FFF2-40B4-BE49-F238E27FC236}">
                <a16:creationId xmlns:a16="http://schemas.microsoft.com/office/drawing/2014/main" id="{171110A7-72DD-24D2-7902-0D2352453778}"/>
              </a:ext>
            </a:extLst>
          </p:cNvPr>
          <p:cNvCxnSpPr/>
          <p:nvPr/>
        </p:nvCxnSpPr>
        <p:spPr>
          <a:xfrm flipV="1">
            <a:off x="6700782" y="1814465"/>
            <a:ext cx="0" cy="2982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B5FF938-1011-4E05-E5E2-F33B28E66C28}"/>
              </a:ext>
            </a:extLst>
          </p:cNvPr>
          <p:cNvCxnSpPr>
            <a:cxnSpLocks/>
          </p:cNvCxnSpPr>
          <p:nvPr/>
        </p:nvCxnSpPr>
        <p:spPr>
          <a:xfrm>
            <a:off x="6604990" y="2388135"/>
            <a:ext cx="0" cy="2036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ECED8BC5-CC09-F666-988A-AAD5BE37D2A0}"/>
              </a:ext>
            </a:extLst>
          </p:cNvPr>
          <p:cNvSpPr txBox="1"/>
          <p:nvPr/>
        </p:nvSpPr>
        <p:spPr>
          <a:xfrm>
            <a:off x="6483932" y="2534221"/>
            <a:ext cx="1012669" cy="369332"/>
          </a:xfrm>
          <a:prstGeom prst="rect">
            <a:avLst/>
          </a:prstGeom>
          <a:noFill/>
        </p:spPr>
        <p:txBody>
          <a:bodyPr wrap="square">
            <a:spAutoFit/>
          </a:bodyPr>
          <a:lstStyle/>
          <a:p>
            <a:r>
              <a:rPr kumimoji="0" lang="en-US" sz="1800" b="0" i="0" u="none" strike="noStrike" kern="1200" cap="none" spc="0" normalizeH="0" baseline="0" noProof="0">
                <a:ln>
                  <a:noFill/>
                </a:ln>
                <a:solidFill>
                  <a:prstClr val="black"/>
                </a:solidFill>
                <a:effectLst/>
                <a:uLnTx/>
                <a:uFillTx/>
                <a:latin typeface="Symbol" panose="05050102010706020507" pitchFamily="18" charset="2"/>
              </a:rPr>
              <a:t>e</a:t>
            </a:r>
            <a:r>
              <a:rPr kumimoji="0" lang="en-US" sz="1800" b="0" i="0" u="none" strike="noStrike" kern="1200" cap="none" spc="0" normalizeH="0" baseline="0" noProof="0">
                <a:ln>
                  <a:noFill/>
                </a:ln>
                <a:solidFill>
                  <a:prstClr val="black"/>
                </a:solidFill>
                <a:effectLst/>
                <a:uLnTx/>
                <a:uFillTx/>
                <a:latin typeface="Calibri"/>
                <a:ea typeface="+mn-ea"/>
                <a:cs typeface="+mn-cs"/>
              </a:rPr>
              <a:t>(T-T</a:t>
            </a:r>
            <a:r>
              <a:rPr kumimoji="0" lang="en-US" sz="1800" b="0" i="0" u="none" strike="noStrike" kern="1200" cap="none" spc="0" normalizeH="0" baseline="-25000" noProof="0">
                <a:ln>
                  <a:noFill/>
                </a:ln>
                <a:solidFill>
                  <a:prstClr val="black"/>
                </a:solidFill>
                <a:effectLst/>
                <a:uLnTx/>
                <a:uFillTx/>
                <a:latin typeface="Calibri"/>
                <a:ea typeface="+mn-ea"/>
                <a:cs typeface="+mn-cs"/>
              </a:rPr>
              <a:t>d</a:t>
            </a:r>
            <a:r>
              <a:rPr kumimoji="0" lang="en-US" sz="1800" b="0" i="0" u="none" strike="noStrike" kern="1200" cap="none" spc="0" normalizeH="0" baseline="0" noProof="0">
                <a:ln>
                  <a:noFill/>
                </a:ln>
                <a:solidFill>
                  <a:prstClr val="black"/>
                </a:solidFill>
                <a:effectLst/>
                <a:uLnTx/>
                <a:uFillTx/>
                <a:latin typeface="Calibri"/>
                <a:ea typeface="+mn-ea"/>
                <a:cs typeface="+mn-cs"/>
              </a:rPr>
              <a:t>)</a:t>
            </a:r>
            <a:endParaRPr lang="en-US"/>
          </a:p>
        </p:txBody>
      </p:sp>
      <p:sp>
        <p:nvSpPr>
          <p:cNvPr id="24" name="TextBox 23">
            <a:extLst>
              <a:ext uri="{FF2B5EF4-FFF2-40B4-BE49-F238E27FC236}">
                <a16:creationId xmlns:a16="http://schemas.microsoft.com/office/drawing/2014/main" id="{711FE3E0-64DC-B485-B4BB-2CF8ED93DB8C}"/>
              </a:ext>
            </a:extLst>
          </p:cNvPr>
          <p:cNvSpPr txBox="1"/>
          <p:nvPr/>
        </p:nvSpPr>
        <p:spPr>
          <a:xfrm>
            <a:off x="7658971" y="2205054"/>
            <a:ext cx="417554" cy="276999"/>
          </a:xfrm>
          <a:prstGeom prst="rect">
            <a:avLst/>
          </a:prstGeom>
          <a:noFill/>
        </p:spPr>
        <p:txBody>
          <a:bodyPr wrap="square">
            <a:spAutoFit/>
          </a:bodyPr>
          <a:lstStyle/>
          <a:p>
            <a:r>
              <a:rPr lang="en-US" sz="1200" i="1" kern="0">
                <a:effectLst/>
                <a:latin typeface="Times New Roman" panose="02020603050405020304" pitchFamily="18" charset="0"/>
                <a:ea typeface="宋体" panose="02010600030101010101" pitchFamily="2" charset="-122"/>
              </a:rPr>
              <a:t>H</a:t>
            </a:r>
            <a:r>
              <a:rPr lang="en-US" sz="1200" i="1" kern="0" baseline="-25000">
                <a:effectLst/>
                <a:latin typeface="Times New Roman" panose="02020603050405020304" pitchFamily="18" charset="0"/>
                <a:ea typeface="宋体" panose="02010600030101010101" pitchFamily="2" charset="-122"/>
              </a:rPr>
              <a:t>m</a:t>
            </a:r>
            <a:endParaRPr lang="en-US" sz="1200"/>
          </a:p>
        </p:txBody>
      </p:sp>
      <p:sp>
        <p:nvSpPr>
          <p:cNvPr id="25" name="TextBox 24">
            <a:extLst>
              <a:ext uri="{FF2B5EF4-FFF2-40B4-BE49-F238E27FC236}">
                <a16:creationId xmlns:a16="http://schemas.microsoft.com/office/drawing/2014/main" id="{A401DA4B-FC07-61E8-5590-212950B6B657}"/>
              </a:ext>
            </a:extLst>
          </p:cNvPr>
          <p:cNvSpPr txBox="1"/>
          <p:nvPr/>
        </p:nvSpPr>
        <p:spPr>
          <a:xfrm>
            <a:off x="7654389" y="2940162"/>
            <a:ext cx="417554" cy="276999"/>
          </a:xfrm>
          <a:prstGeom prst="rect">
            <a:avLst/>
          </a:prstGeom>
          <a:noFill/>
        </p:spPr>
        <p:txBody>
          <a:bodyPr wrap="square">
            <a:spAutoFit/>
          </a:bodyPr>
          <a:lstStyle/>
          <a:p>
            <a:r>
              <a:rPr lang="en-US" sz="1200" i="1" kern="0" err="1">
                <a:effectLst/>
                <a:latin typeface="Times New Roman" panose="02020603050405020304" pitchFamily="18" charset="0"/>
                <a:ea typeface="宋体" panose="02010600030101010101" pitchFamily="2" charset="-122"/>
              </a:rPr>
              <a:t>H</a:t>
            </a:r>
            <a:r>
              <a:rPr lang="en-US" sz="1200" i="1" kern="0" baseline="-25000" err="1">
                <a:effectLst/>
                <a:latin typeface="Times New Roman" panose="02020603050405020304" pitchFamily="18" charset="0"/>
                <a:ea typeface="宋体" panose="02010600030101010101" pitchFamily="2" charset="-122"/>
              </a:rPr>
              <a:t>d</a:t>
            </a:r>
            <a:endParaRPr lang="en-US" sz="1200"/>
          </a:p>
        </p:txBody>
      </p:sp>
      <p:sp>
        <p:nvSpPr>
          <p:cNvPr id="28" name="TextBox 27">
            <a:extLst>
              <a:ext uri="{FF2B5EF4-FFF2-40B4-BE49-F238E27FC236}">
                <a16:creationId xmlns:a16="http://schemas.microsoft.com/office/drawing/2014/main" id="{482CE8EB-8CE2-4308-5D79-373F4ECA6BBD}"/>
              </a:ext>
            </a:extLst>
          </p:cNvPr>
          <p:cNvSpPr txBox="1"/>
          <p:nvPr/>
        </p:nvSpPr>
        <p:spPr>
          <a:xfrm>
            <a:off x="525086" y="533400"/>
            <a:ext cx="5418513" cy="646331"/>
          </a:xfrm>
          <a:prstGeom prst="rect">
            <a:avLst/>
          </a:prstGeom>
          <a:noFill/>
        </p:spPr>
        <p:txBody>
          <a:bodyPr wrap="square" rtlCol="0">
            <a:spAutoFit/>
          </a:bodyPr>
          <a:lstStyle/>
          <a:p>
            <a:r>
              <a:rPr lang="en-US" dirty="0"/>
              <a:t>Ocean takes up &gt;90% of TOA energy imbalance </a:t>
            </a:r>
          </a:p>
          <a:p>
            <a:r>
              <a:rPr lang="en-US" dirty="0">
                <a:solidFill>
                  <a:srgbClr val="0070C0"/>
                </a:solidFill>
              </a:rPr>
              <a:t>N</a:t>
            </a:r>
            <a:r>
              <a:rPr lang="en-US" dirty="0"/>
              <a:t>~F/3 </a:t>
            </a:r>
            <a:r>
              <a:rPr lang="en-US" dirty="0">
                <a:sym typeface="Wingdings" panose="05000000000000000000" pitchFamily="2" charset="2"/>
              </a:rPr>
              <a:t> </a:t>
            </a:r>
            <a:r>
              <a:rPr lang="en-US" dirty="0">
                <a:solidFill>
                  <a:srgbClr val="0070C0"/>
                </a:solidFill>
                <a:sym typeface="Wingdings" panose="05000000000000000000" pitchFamily="2" charset="2"/>
              </a:rPr>
              <a:t>slow down surface warming</a:t>
            </a:r>
            <a:r>
              <a:rPr lang="en-US" dirty="0">
                <a:solidFill>
                  <a:srgbClr val="0070C0"/>
                </a:solidFill>
              </a:rPr>
              <a:t> </a:t>
            </a:r>
          </a:p>
        </p:txBody>
      </p:sp>
      <p:sp>
        <p:nvSpPr>
          <p:cNvPr id="29" name="TextBox 28">
            <a:extLst>
              <a:ext uri="{FF2B5EF4-FFF2-40B4-BE49-F238E27FC236}">
                <a16:creationId xmlns:a16="http://schemas.microsoft.com/office/drawing/2014/main" id="{14D96163-CE1D-9266-2E16-7D3BC9EEACD5}"/>
              </a:ext>
            </a:extLst>
          </p:cNvPr>
          <p:cNvSpPr txBox="1"/>
          <p:nvPr/>
        </p:nvSpPr>
        <p:spPr>
          <a:xfrm>
            <a:off x="755086" y="5294884"/>
            <a:ext cx="6179114" cy="369332"/>
          </a:xfrm>
          <a:prstGeom prst="rect">
            <a:avLst/>
          </a:prstGeom>
          <a:noFill/>
        </p:spPr>
        <p:txBody>
          <a:bodyPr wrap="square" rtlCol="0">
            <a:spAutoFit/>
          </a:bodyPr>
          <a:lstStyle/>
          <a:p>
            <a:r>
              <a:rPr lang="en-US" dirty="0">
                <a:solidFill>
                  <a:srgbClr val="FF0000"/>
                </a:solidFill>
              </a:rPr>
              <a:t>F</a:t>
            </a:r>
            <a:r>
              <a:rPr lang="en-US" dirty="0"/>
              <a:t>=2.3, </a:t>
            </a:r>
            <a:r>
              <a:rPr lang="en-US" dirty="0">
                <a:solidFill>
                  <a:srgbClr val="0070C0"/>
                </a:solidFill>
              </a:rPr>
              <a:t>N</a:t>
            </a:r>
            <a:r>
              <a:rPr lang="en-US" dirty="0"/>
              <a:t>=0.8 W/m</a:t>
            </a:r>
            <a:r>
              <a:rPr lang="en-US" baseline="30000" dirty="0"/>
              <a:t>2</a:t>
            </a:r>
            <a:r>
              <a:rPr lang="en-US" dirty="0"/>
              <a:t> at 2011 relative to pre-industrial (IPCC AR6) </a:t>
            </a:r>
          </a:p>
        </p:txBody>
      </p:sp>
      <p:sp>
        <p:nvSpPr>
          <p:cNvPr id="30" name="TextBox 29">
            <a:extLst>
              <a:ext uri="{FF2B5EF4-FFF2-40B4-BE49-F238E27FC236}">
                <a16:creationId xmlns:a16="http://schemas.microsoft.com/office/drawing/2014/main" id="{A940B664-6BD7-3F1F-D0F0-FDB28916505E}"/>
              </a:ext>
            </a:extLst>
          </p:cNvPr>
          <p:cNvSpPr txBox="1"/>
          <p:nvPr/>
        </p:nvSpPr>
        <p:spPr>
          <a:xfrm rot="20622443">
            <a:off x="1155299" y="1456873"/>
            <a:ext cx="1752600" cy="338554"/>
          </a:xfrm>
          <a:prstGeom prst="rect">
            <a:avLst/>
          </a:prstGeom>
          <a:noFill/>
        </p:spPr>
        <p:txBody>
          <a:bodyPr wrap="square" rtlCol="0">
            <a:spAutoFit/>
          </a:bodyPr>
          <a:lstStyle/>
          <a:p>
            <a:r>
              <a:rPr lang="en-US" sz="1600" dirty="0">
                <a:solidFill>
                  <a:srgbClr val="0070C0"/>
                </a:solidFill>
              </a:rPr>
              <a:t>Net TOA flux</a:t>
            </a:r>
          </a:p>
        </p:txBody>
      </p:sp>
    </p:spTree>
    <p:extLst>
      <p:ext uri="{BB962C8B-B14F-4D97-AF65-F5344CB8AC3E}">
        <p14:creationId xmlns:p14="http://schemas.microsoft.com/office/powerpoint/2010/main" val="1015967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D02AEC9-7D72-EBC1-D42B-B37E3D7F2579}"/>
                  </a:ext>
                </a:extLst>
              </p:cNvPr>
              <p:cNvSpPr txBox="1"/>
              <p:nvPr/>
            </p:nvSpPr>
            <p:spPr>
              <a:xfrm>
                <a:off x="2209800" y="826532"/>
                <a:ext cx="3276600" cy="1670073"/>
              </a:xfrm>
              <a:prstGeom prst="rect">
                <a:avLst/>
              </a:prstGeom>
              <a:noFill/>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𝑚</m:t>
                          </m:r>
                        </m:sub>
                      </m:sSub>
                      <m:f>
                        <m:fPr>
                          <m:ctrlPr>
                            <a:rPr lang="en-US" i="1">
                              <a:solidFill>
                                <a:srgbClr val="836967"/>
                              </a:solidFill>
                              <a:latin typeface="Cambria Math" panose="02040503050406030204" pitchFamily="18" charset="0"/>
                            </a:rPr>
                          </m:ctrlPr>
                        </m:fPr>
                        <m:num>
                          <m:r>
                            <a:rPr lang="en-US" i="1">
                              <a:latin typeface="Cambria Math" panose="02040503050406030204" pitchFamily="18" charset="0"/>
                            </a:rPr>
                            <m:t>𝑑𝑇</m:t>
                          </m:r>
                        </m:num>
                        <m:den>
                          <m:r>
                            <a:rPr lang="en-US" i="1">
                              <a:latin typeface="Cambria Math" panose="02040503050406030204" pitchFamily="18" charset="0"/>
                            </a:rPr>
                            <m:t>𝑑𝑡</m:t>
                          </m:r>
                        </m:den>
                      </m:f>
                      <m:r>
                        <a:rPr lang="en-US" i="0">
                          <a:latin typeface="Cambria Math" panose="02040503050406030204" pitchFamily="18" charset="0"/>
                        </a:rPr>
                        <m:t>=</m:t>
                      </m:r>
                      <m:r>
                        <a:rPr lang="en-US" i="1">
                          <a:latin typeface="Cambria Math" panose="02040503050406030204" pitchFamily="18" charset="0"/>
                        </a:rPr>
                        <m:t>𝐹</m:t>
                      </m:r>
                      <m:r>
                        <a:rPr lang="en-US" i="0">
                          <a:latin typeface="Cambria Math" panose="02040503050406030204" pitchFamily="18" charset="0"/>
                        </a:rPr>
                        <m:t>+</m:t>
                      </m:r>
                      <m:r>
                        <a:rPr lang="en-US" i="1">
                          <a:latin typeface="Cambria Math" panose="02040503050406030204" pitchFamily="18" charset="0"/>
                        </a:rPr>
                        <m:t>𝜆</m:t>
                      </m:r>
                      <m:r>
                        <a:rPr lang="en-US" i="1">
                          <a:latin typeface="Cambria Math" panose="02040503050406030204" pitchFamily="18" charset="0"/>
                        </a:rPr>
                        <m:t>𝑇</m:t>
                      </m:r>
                      <m:r>
                        <a:rPr lang="en-US" i="0">
                          <a:latin typeface="Cambria Math" panose="02040503050406030204" pitchFamily="18" charset="0"/>
                        </a:rPr>
                        <m:t>−</m:t>
                      </m:r>
                      <m:r>
                        <a:rPr lang="en-US" i="1">
                          <a:latin typeface="Cambria Math" panose="02040503050406030204" pitchFamily="18" charset="0"/>
                        </a:rPr>
                        <m:t>𝜀</m:t>
                      </m:r>
                      <m:d>
                        <m:dPr>
                          <m:ctrlPr>
                            <a:rPr lang="en-US" i="1">
                              <a:latin typeface="Cambria Math" panose="02040503050406030204" pitchFamily="18" charset="0"/>
                            </a:rPr>
                          </m:ctrlPr>
                        </m:dPr>
                        <m:e>
                          <m:r>
                            <a:rPr lang="en-US" i="1">
                              <a:latin typeface="Cambria Math" panose="02040503050406030204" pitchFamily="18" charset="0"/>
                            </a:rPr>
                            <m:t>𝑇</m:t>
                          </m:r>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𝑑</m:t>
                              </m:r>
                            </m:sub>
                          </m:sSub>
                        </m:e>
                      </m:d>
                    </m:oMath>
                  </m:oMathPara>
                </a14:m>
                <a:endParaRPr lang="en-US" dirty="0"/>
              </a:p>
              <a:p>
                <a:pPr>
                  <a:lnSpc>
                    <a:spcPct val="150000"/>
                  </a:lnSpc>
                </a:pPr>
                <a14:m>
                  <m:oMathPara xmlns:m="http://schemas.openxmlformats.org/officeDocument/2006/math">
                    <m:oMathParaPr>
                      <m:jc m:val="centerGroup"/>
                    </m:oMathParaPr>
                    <m:oMath xmlns:m="http://schemas.openxmlformats.org/officeDocument/2006/math">
                      <m:sSub>
                        <m:sSubPr>
                          <m:ctrlPr>
                            <a:rPr lang="en-US" sz="1800" i="1" smtClean="0">
                              <a:effectLst/>
                              <a:latin typeface="Cambria Math" panose="02040503050406030204" pitchFamily="18" charset="0"/>
                            </a:rPr>
                          </m:ctrlPr>
                        </m:sSubPr>
                        <m:e>
                          <m:r>
                            <a:rPr lang="en-US" sz="1800" i="1" kern="0">
                              <a:effectLst/>
                              <a:latin typeface="Cambria Math" panose="02040503050406030204" pitchFamily="18" charset="0"/>
                              <a:ea typeface="宋体" panose="02010600030101010101" pitchFamily="2" charset="-122"/>
                              <a:cs typeface="Times New Roman" panose="02020603050405020304" pitchFamily="18" charset="0"/>
                            </a:rPr>
                            <m:t>𝐶</m:t>
                          </m:r>
                        </m:e>
                        <m:sub>
                          <m:r>
                            <a:rPr lang="en-US" sz="1800" i="1" kern="0">
                              <a:effectLst/>
                              <a:latin typeface="Cambria Math" panose="02040503050406030204" pitchFamily="18" charset="0"/>
                              <a:ea typeface="宋体" panose="02010600030101010101" pitchFamily="2" charset="-122"/>
                              <a:cs typeface="Times New Roman" panose="02020603050405020304" pitchFamily="18" charset="0"/>
                            </a:rPr>
                            <m:t>𝑑</m:t>
                          </m:r>
                        </m:sub>
                      </m:sSub>
                      <m:f>
                        <m:fPr>
                          <m:ctrlPr>
                            <a:rPr lang="en-US" sz="1800" i="1">
                              <a:effectLst/>
                              <a:latin typeface="Cambria Math" panose="02040503050406030204" pitchFamily="18" charset="0"/>
                            </a:rPr>
                          </m:ctrlPr>
                        </m:fPr>
                        <m:num>
                          <m:r>
                            <a:rPr lang="en-US" sz="1800" i="1" kern="0">
                              <a:effectLst/>
                              <a:latin typeface="Cambria Math" panose="02040503050406030204" pitchFamily="18" charset="0"/>
                              <a:ea typeface="宋体" panose="02010600030101010101" pitchFamily="2" charset="-122"/>
                              <a:cs typeface="Times New Roman" panose="02020603050405020304" pitchFamily="18" charset="0"/>
                            </a:rPr>
                            <m:t>𝑑</m:t>
                          </m:r>
                          <m:sSub>
                            <m:sSubPr>
                              <m:ctrlPr>
                                <a:rPr lang="en-US" sz="1800" i="1">
                                  <a:effectLst/>
                                  <a:latin typeface="Cambria Math" panose="02040503050406030204" pitchFamily="18" charset="0"/>
                                </a:rPr>
                              </m:ctrlPr>
                            </m:sSubPr>
                            <m:e>
                              <m:r>
                                <a:rPr lang="en-US" sz="1800" i="1" kern="0">
                                  <a:effectLst/>
                                  <a:latin typeface="Cambria Math" panose="02040503050406030204" pitchFamily="18" charset="0"/>
                                  <a:ea typeface="宋体" panose="02010600030101010101" pitchFamily="2" charset="-122"/>
                                  <a:cs typeface="Times New Roman" panose="02020603050405020304" pitchFamily="18" charset="0"/>
                                </a:rPr>
                                <m:t>𝑇</m:t>
                              </m:r>
                            </m:e>
                            <m:sub>
                              <m:r>
                                <a:rPr lang="en-US" sz="1800" i="1" kern="0">
                                  <a:effectLst/>
                                  <a:latin typeface="Cambria Math" panose="02040503050406030204" pitchFamily="18" charset="0"/>
                                  <a:ea typeface="宋体" panose="02010600030101010101" pitchFamily="2" charset="-122"/>
                                  <a:cs typeface="Times New Roman" panose="02020603050405020304" pitchFamily="18" charset="0"/>
                                </a:rPr>
                                <m:t>𝑑</m:t>
                              </m:r>
                            </m:sub>
                          </m:sSub>
                        </m:num>
                        <m:den>
                          <m:r>
                            <a:rPr lang="en-US" sz="1800" i="1" kern="0">
                              <a:effectLst/>
                              <a:latin typeface="Cambria Math" panose="02040503050406030204" pitchFamily="18" charset="0"/>
                              <a:ea typeface="宋体" panose="02010600030101010101" pitchFamily="2" charset="-122"/>
                              <a:cs typeface="Times New Roman" panose="02020603050405020304" pitchFamily="18" charset="0"/>
                            </a:rPr>
                            <m:t>𝑑𝑡</m:t>
                          </m:r>
                        </m:den>
                      </m:f>
                      <m:r>
                        <a:rPr lang="en-US" sz="1800" i="1" kern="0">
                          <a:effectLst/>
                          <a:latin typeface="Cambria Math" panose="02040503050406030204" pitchFamily="18" charset="0"/>
                          <a:ea typeface="宋体" panose="02010600030101010101" pitchFamily="2" charset="-122"/>
                          <a:cs typeface="Times New Roman" panose="02020603050405020304" pitchFamily="18" charset="0"/>
                        </a:rPr>
                        <m:t>=−</m:t>
                      </m:r>
                      <m:r>
                        <a:rPr lang="en-US" sz="1800" i="1" kern="0">
                          <a:effectLst/>
                          <a:latin typeface="Cambria Math" panose="02040503050406030204" pitchFamily="18" charset="0"/>
                          <a:ea typeface="宋体" panose="02010600030101010101" pitchFamily="2" charset="-122"/>
                          <a:cs typeface="Times New Roman" panose="02020603050405020304" pitchFamily="18" charset="0"/>
                        </a:rPr>
                        <m:t>𝜀</m:t>
                      </m:r>
                      <m:r>
                        <a:rPr lang="en-US" sz="1800" i="1" kern="0">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en-US" sz="1800" i="1">
                              <a:effectLst/>
                              <a:latin typeface="Cambria Math" panose="02040503050406030204" pitchFamily="18" charset="0"/>
                            </a:rPr>
                          </m:ctrlPr>
                        </m:sSubPr>
                        <m:e>
                          <m:r>
                            <a:rPr lang="en-US" sz="1800" i="1" kern="0">
                              <a:effectLst/>
                              <a:latin typeface="Cambria Math" panose="02040503050406030204" pitchFamily="18" charset="0"/>
                              <a:ea typeface="宋体" panose="02010600030101010101" pitchFamily="2" charset="-122"/>
                              <a:cs typeface="Times New Roman" panose="02020603050405020304" pitchFamily="18" charset="0"/>
                            </a:rPr>
                            <m:t>𝑇</m:t>
                          </m:r>
                        </m:e>
                        <m:sub>
                          <m:r>
                            <a:rPr lang="en-US" sz="1800" i="1" kern="0">
                              <a:effectLst/>
                              <a:latin typeface="Cambria Math" panose="02040503050406030204" pitchFamily="18" charset="0"/>
                              <a:ea typeface="宋体" panose="02010600030101010101" pitchFamily="2" charset="-122"/>
                              <a:cs typeface="Times New Roman" panose="02020603050405020304" pitchFamily="18" charset="0"/>
                            </a:rPr>
                            <m:t>𝑑</m:t>
                          </m:r>
                        </m:sub>
                      </m:sSub>
                      <m:r>
                        <a:rPr lang="en-US" sz="1800" i="1" kern="0">
                          <a:effectLst/>
                          <a:latin typeface="Cambria Math" panose="02040503050406030204" pitchFamily="18" charset="0"/>
                          <a:ea typeface="宋体" panose="02010600030101010101" pitchFamily="2" charset="-122"/>
                          <a:cs typeface="Times New Roman" panose="02020603050405020304" pitchFamily="18" charset="0"/>
                        </a:rPr>
                        <m:t>−</m:t>
                      </m:r>
                      <m:r>
                        <a:rPr lang="en-US" sz="1800" i="1" kern="0">
                          <a:effectLst/>
                          <a:latin typeface="Cambria Math" panose="02040503050406030204" pitchFamily="18" charset="0"/>
                          <a:ea typeface="宋体" panose="02010600030101010101" pitchFamily="2" charset="-122"/>
                          <a:cs typeface="Times New Roman" panose="02020603050405020304" pitchFamily="18" charset="0"/>
                        </a:rPr>
                        <m:t>𝑇</m:t>
                      </m:r>
                      <m:r>
                        <a:rPr lang="en-US" sz="1800" i="1" kern="0">
                          <a:effectLst/>
                          <a:latin typeface="Cambria Math" panose="02040503050406030204" pitchFamily="18" charset="0"/>
                          <a:ea typeface="宋体" panose="02010600030101010101" pitchFamily="2" charset="-122"/>
                          <a:cs typeface="Times New Roman" panose="02020603050405020304" pitchFamily="18" charset="0"/>
                        </a:rPr>
                        <m:t>)</m:t>
                      </m:r>
                    </m:oMath>
                  </m:oMathPara>
                </a14:m>
                <a:endParaRPr lang="en-US" dirty="0"/>
              </a:p>
            </p:txBody>
          </p:sp>
        </mc:Choice>
        <mc:Fallback xmlns="">
          <p:sp>
            <p:nvSpPr>
              <p:cNvPr id="3" name="TextBox 2">
                <a:extLst>
                  <a:ext uri="{FF2B5EF4-FFF2-40B4-BE49-F238E27FC236}">
                    <a16:creationId xmlns:a16="http://schemas.microsoft.com/office/drawing/2014/main" id="{4D02AEC9-7D72-EBC1-D42B-B37E3D7F2579}"/>
                  </a:ext>
                </a:extLst>
              </p:cNvPr>
              <p:cNvSpPr txBox="1">
                <a:spLocks noRot="1" noChangeAspect="1" noMove="1" noResize="1" noEditPoints="1" noAdjustHandles="1" noChangeArrowheads="1" noChangeShapeType="1" noTextEdit="1"/>
              </p:cNvSpPr>
              <p:nvPr/>
            </p:nvSpPr>
            <p:spPr>
              <a:xfrm>
                <a:off x="2209800" y="826532"/>
                <a:ext cx="3276600" cy="1670073"/>
              </a:xfrm>
              <a:prstGeom prst="rect">
                <a:avLst/>
              </a:prstGeom>
              <a:blipFill>
                <a:blip r:embed="rId2"/>
                <a:stretch>
                  <a:fillRect/>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196DCDA6-F2DB-FC23-5543-15E01A38CD87}"/>
              </a:ext>
            </a:extLst>
          </p:cNvPr>
          <p:cNvSpPr txBox="1"/>
          <p:nvPr/>
        </p:nvSpPr>
        <p:spPr>
          <a:xfrm>
            <a:off x="838200" y="3109204"/>
            <a:ext cx="2209800" cy="369332"/>
          </a:xfrm>
          <a:prstGeom prst="rect">
            <a:avLst/>
          </a:prstGeom>
          <a:noFill/>
        </p:spPr>
        <p:txBody>
          <a:bodyPr wrap="square">
            <a:spAutoFit/>
          </a:bodyPr>
          <a:lstStyle/>
          <a:p>
            <a:r>
              <a:rPr lang="en-US" sz="1800" kern="0" dirty="0">
                <a:effectLst/>
                <a:latin typeface="Times New Roman" panose="02020603050405020304" pitchFamily="18" charset="0"/>
                <a:ea typeface="宋体" panose="02010600030101010101" pitchFamily="2" charset="-122"/>
              </a:rPr>
              <a:t>T</a:t>
            </a:r>
            <a:r>
              <a:rPr lang="en-US" sz="1800" kern="0" baseline="-25000" dirty="0">
                <a:effectLst/>
                <a:latin typeface="Times New Roman" panose="02020603050405020304" pitchFamily="18" charset="0"/>
                <a:ea typeface="宋体" panose="02010600030101010101" pitchFamily="2" charset="-122"/>
              </a:rPr>
              <a:t>d</a:t>
            </a:r>
            <a:r>
              <a:rPr lang="en-US" sz="1800" kern="0" dirty="0">
                <a:effectLst/>
                <a:latin typeface="Times New Roman" panose="02020603050405020304" pitchFamily="18" charset="0"/>
                <a:ea typeface="宋体" panose="02010600030101010101" pitchFamily="2" charset="-122"/>
              </a:rPr>
              <a:t>/</a:t>
            </a:r>
            <a:r>
              <a:rPr lang="en-US" sz="1800" kern="0" dirty="0" err="1">
                <a:effectLst/>
                <a:latin typeface="Times New Roman" panose="02020603050405020304" pitchFamily="18" charset="0"/>
                <a:ea typeface="宋体" panose="02010600030101010101" pitchFamily="2" charset="-122"/>
              </a:rPr>
              <a:t>T~H</a:t>
            </a:r>
            <a:r>
              <a:rPr lang="en-US" sz="1800" kern="0" baseline="-25000" dirty="0" err="1">
                <a:effectLst/>
                <a:latin typeface="Times New Roman" panose="02020603050405020304" pitchFamily="18" charset="0"/>
                <a:ea typeface="宋体" panose="02010600030101010101" pitchFamily="2" charset="-122"/>
              </a:rPr>
              <a:t>m</a:t>
            </a:r>
            <a:r>
              <a:rPr lang="en-US" sz="1800" kern="0" dirty="0">
                <a:effectLst/>
                <a:latin typeface="Times New Roman" panose="02020603050405020304" pitchFamily="18" charset="0"/>
                <a:ea typeface="宋体" panose="02010600030101010101" pitchFamily="2" charset="-122"/>
              </a:rPr>
              <a:t>/</a:t>
            </a:r>
            <a:r>
              <a:rPr lang="en-US" sz="1800" kern="0" dirty="0" err="1">
                <a:effectLst/>
                <a:latin typeface="Times New Roman" panose="02020603050405020304" pitchFamily="18" charset="0"/>
                <a:ea typeface="宋体" panose="02010600030101010101" pitchFamily="2" charset="-122"/>
              </a:rPr>
              <a:t>H</a:t>
            </a:r>
            <a:r>
              <a:rPr lang="en-US" sz="1800" kern="0" baseline="-25000" dirty="0" err="1">
                <a:effectLst/>
                <a:latin typeface="Times New Roman" panose="02020603050405020304" pitchFamily="18" charset="0"/>
                <a:ea typeface="宋体" panose="02010600030101010101" pitchFamily="2" charset="-122"/>
              </a:rPr>
              <a:t>d</a:t>
            </a:r>
            <a:r>
              <a:rPr lang="en-US" sz="1800" kern="0" dirty="0">
                <a:effectLst/>
                <a:latin typeface="Times New Roman" panose="02020603050405020304" pitchFamily="18" charset="0"/>
                <a:ea typeface="宋体" panose="02010600030101010101" pitchFamily="2" charset="-122"/>
              </a:rPr>
              <a:t> &lt;&lt;1</a:t>
            </a:r>
            <a:endParaRPr lang="en-US" dirty="0"/>
          </a:p>
        </p:txBody>
      </p:sp>
      <p:sp>
        <p:nvSpPr>
          <p:cNvPr id="7" name="TextBox 6">
            <a:extLst>
              <a:ext uri="{FF2B5EF4-FFF2-40B4-BE49-F238E27FC236}">
                <a16:creationId xmlns:a16="http://schemas.microsoft.com/office/drawing/2014/main" id="{AD0D8466-CC06-08D1-00A7-A66A26927495}"/>
              </a:ext>
            </a:extLst>
          </p:cNvPr>
          <p:cNvSpPr txBox="1"/>
          <p:nvPr/>
        </p:nvSpPr>
        <p:spPr>
          <a:xfrm>
            <a:off x="190500" y="240885"/>
            <a:ext cx="4572000" cy="369332"/>
          </a:xfrm>
          <a:prstGeom prst="rect">
            <a:avLst/>
          </a:prstGeom>
          <a:noFill/>
        </p:spPr>
        <p:txBody>
          <a:bodyPr wrap="square">
            <a:spAutoFit/>
          </a:bodyPr>
          <a:lstStyle/>
          <a:p>
            <a:r>
              <a:rPr lang="en-US" dirty="0"/>
              <a:t>Transient (time-dependent) response</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5E51988-2DB1-022D-0703-E7F2677FD215}"/>
                  </a:ext>
                </a:extLst>
              </p:cNvPr>
              <p:cNvSpPr txBox="1"/>
              <p:nvPr/>
            </p:nvSpPr>
            <p:spPr>
              <a:xfrm>
                <a:off x="2362200" y="3877554"/>
                <a:ext cx="4572000" cy="61824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𝑚</m:t>
                          </m:r>
                        </m:sub>
                      </m:sSub>
                      <m:f>
                        <m:fPr>
                          <m:ctrlPr>
                            <a:rPr lang="en-US" i="1">
                              <a:solidFill>
                                <a:srgbClr val="836967"/>
                              </a:solidFill>
                              <a:latin typeface="Cambria Math" panose="02040503050406030204" pitchFamily="18" charset="0"/>
                            </a:rPr>
                          </m:ctrlPr>
                        </m:fPr>
                        <m:num>
                          <m:r>
                            <a:rPr lang="en-US" i="1">
                              <a:latin typeface="Cambria Math" panose="02040503050406030204" pitchFamily="18" charset="0"/>
                            </a:rPr>
                            <m:t>𝑑𝑇</m:t>
                          </m:r>
                        </m:num>
                        <m:den>
                          <m:r>
                            <a:rPr lang="en-US" i="1">
                              <a:latin typeface="Cambria Math" panose="02040503050406030204" pitchFamily="18" charset="0"/>
                            </a:rPr>
                            <m:t>𝑑𝑡</m:t>
                          </m:r>
                        </m:den>
                      </m:f>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𝐹</m:t>
                      </m:r>
                      <m:r>
                        <a:rPr lang="en-US" i="0">
                          <a:latin typeface="Cambria Math" panose="02040503050406030204" pitchFamily="18" charset="0"/>
                        </a:rPr>
                        <m:t>+</m:t>
                      </m:r>
                      <m:d>
                        <m:dPr>
                          <m:ctrlPr>
                            <a:rPr lang="en-US" i="1" smtClean="0">
                              <a:latin typeface="Cambria Math" panose="02040503050406030204" pitchFamily="18" charset="0"/>
                            </a:rPr>
                          </m:ctrlPr>
                        </m:dPr>
                        <m:e>
                          <m:r>
                            <a:rPr lang="en-US" i="1">
                              <a:latin typeface="Cambria Math" panose="02040503050406030204" pitchFamily="18" charset="0"/>
                            </a:rPr>
                            <m:t>𝜆</m:t>
                          </m:r>
                          <m:r>
                            <a:rPr lang="en-US" b="0" i="1" smtClean="0">
                              <a:latin typeface="Cambria Math" panose="02040503050406030204" pitchFamily="18" charset="0"/>
                            </a:rPr>
                            <m:t>−</m:t>
                          </m:r>
                          <m:r>
                            <a:rPr lang="en-US" i="1">
                              <a:latin typeface="Cambria Math" panose="02040503050406030204" pitchFamily="18" charset="0"/>
                            </a:rPr>
                            <m:t>𝜀</m:t>
                          </m:r>
                        </m:e>
                      </m:d>
                      <m:r>
                        <a:rPr lang="en-US" i="1">
                          <a:latin typeface="Cambria Math" panose="02040503050406030204" pitchFamily="18" charset="0"/>
                        </a:rPr>
                        <m:t>𝑇</m:t>
                      </m:r>
                    </m:oMath>
                  </m:oMathPara>
                </a14:m>
                <a:endParaRPr lang="en-US" dirty="0"/>
              </a:p>
            </p:txBody>
          </p:sp>
        </mc:Choice>
        <mc:Fallback xmlns="">
          <p:sp>
            <p:nvSpPr>
              <p:cNvPr id="9" name="TextBox 8">
                <a:extLst>
                  <a:ext uri="{FF2B5EF4-FFF2-40B4-BE49-F238E27FC236}">
                    <a16:creationId xmlns:a16="http://schemas.microsoft.com/office/drawing/2014/main" id="{25E51988-2DB1-022D-0703-E7F2677FD215}"/>
                  </a:ext>
                </a:extLst>
              </p:cNvPr>
              <p:cNvSpPr txBox="1">
                <a:spLocks noRot="1" noChangeAspect="1" noMove="1" noResize="1" noEditPoints="1" noAdjustHandles="1" noChangeArrowheads="1" noChangeShapeType="1" noTextEdit="1"/>
              </p:cNvSpPr>
              <p:nvPr/>
            </p:nvSpPr>
            <p:spPr>
              <a:xfrm>
                <a:off x="2362200" y="3877554"/>
                <a:ext cx="4572000" cy="618246"/>
              </a:xfrm>
              <a:prstGeom prst="rect">
                <a:avLst/>
              </a:prstGeom>
              <a:blipFill>
                <a:blip r:embed="rId3"/>
                <a:stretch>
                  <a:fillRect/>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4B4C079F-6A33-85FD-64A5-8BB27B936C27}"/>
              </a:ext>
            </a:extLst>
          </p:cNvPr>
          <p:cNvSpPr txBox="1"/>
          <p:nvPr/>
        </p:nvSpPr>
        <p:spPr>
          <a:xfrm>
            <a:off x="4114800" y="3028132"/>
            <a:ext cx="3619500" cy="646331"/>
          </a:xfrm>
          <a:prstGeom prst="rect">
            <a:avLst/>
          </a:prstGeom>
          <a:noFill/>
        </p:spPr>
        <p:txBody>
          <a:bodyPr wrap="square">
            <a:spAutoFit/>
          </a:bodyPr>
          <a:lstStyle/>
          <a:p>
            <a:r>
              <a:rPr lang="en-US" sz="1800" kern="0" dirty="0">
                <a:effectLst/>
                <a:latin typeface="Calibri" panose="020F0502020204030204" pitchFamily="34" charset="0"/>
                <a:ea typeface="宋体" panose="02010600030101010101" pitchFamily="2" charset="-122"/>
                <a:cs typeface="Calibri" panose="020F0502020204030204" pitchFamily="34" charset="0"/>
              </a:rPr>
              <a:t>Slow warming, e.g., 1% per year increase in CO2</a:t>
            </a:r>
            <a:endParaRPr lang="en-US" dirty="0">
              <a:latin typeface="Calibri" panose="020F0502020204030204" pitchFamily="34" charset="0"/>
              <a:cs typeface="Calibri" panose="020F0502020204030204" pitchFamily="34" charset="0"/>
            </a:endParaRPr>
          </a:p>
        </p:txBody>
      </p:sp>
      <p:cxnSp>
        <p:nvCxnSpPr>
          <p:cNvPr id="13" name="Straight Connector 12">
            <a:extLst>
              <a:ext uri="{FF2B5EF4-FFF2-40B4-BE49-F238E27FC236}">
                <a16:creationId xmlns:a16="http://schemas.microsoft.com/office/drawing/2014/main" id="{EAAD271E-E290-4501-7E51-B9BA5DC1E40C}"/>
              </a:ext>
            </a:extLst>
          </p:cNvPr>
          <p:cNvCxnSpPr>
            <a:cxnSpLocks/>
          </p:cNvCxnSpPr>
          <p:nvPr/>
        </p:nvCxnSpPr>
        <p:spPr>
          <a:xfrm flipH="1">
            <a:off x="3733800" y="3875691"/>
            <a:ext cx="533400" cy="620109"/>
          </a:xfrm>
          <a:prstGeom prst="line">
            <a:avLst/>
          </a:prstGeom>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3186606E-DB26-BEE5-AAFD-9D5BF6B9D014}"/>
                  </a:ext>
                </a:extLst>
              </p:cNvPr>
              <p:cNvSpPr txBox="1"/>
              <p:nvPr/>
            </p:nvSpPr>
            <p:spPr>
              <a:xfrm>
                <a:off x="3048000" y="4851943"/>
                <a:ext cx="3962400" cy="1347292"/>
              </a:xfrm>
              <a:prstGeom prst="rect">
                <a:avLst/>
              </a:prstGeom>
              <a:noFill/>
            </p:spPr>
            <p:txBody>
              <a:bodyPr wrap="square">
                <a:spAutoFit/>
              </a:bodyPr>
              <a:lstStyle/>
              <a:p>
                <a:pPr>
                  <a:lnSpc>
                    <a:spcPct val="150000"/>
                  </a:lnSpc>
                </a:pPr>
                <a14:m>
                  <m:oMath xmlns:m="http://schemas.openxmlformats.org/officeDocument/2006/math">
                    <m:r>
                      <a:rPr lang="en-US" i="1" smtClean="0">
                        <a:latin typeface="Cambria Math" panose="02040503050406030204" pitchFamily="18" charset="0"/>
                      </a:rPr>
                      <m:t>𝑇</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solidFill>
                              <a:srgbClr val="FF0000"/>
                            </a:solidFill>
                            <a:latin typeface="Cambria Math" panose="02040503050406030204" pitchFamily="18" charset="0"/>
                          </a:rPr>
                          <m:t>𝑇</m:t>
                        </m:r>
                      </m:sub>
                    </m:sSub>
                    <m:r>
                      <a:rPr lang="en-US" b="0" i="1" smtClean="0">
                        <a:latin typeface="Cambria Math" panose="02040503050406030204" pitchFamily="18" charset="0"/>
                      </a:rPr>
                      <m:t>𝐹</m:t>
                    </m:r>
                    <m:r>
                      <a:rPr lang="en-US" b="0" i="1" smtClean="0">
                        <a:latin typeface="Cambria Math" panose="02040503050406030204" pitchFamily="18" charset="0"/>
                      </a:rPr>
                      <m:t> </m:t>
                    </m:r>
                  </m:oMath>
                </a14:m>
                <a:r>
                  <a:rPr lang="en-US" b="0" dirty="0"/>
                  <a:t>     </a:t>
                </a:r>
              </a:p>
              <a:p>
                <a:pPr>
                  <a:lnSpc>
                    <a:spcPct val="150000"/>
                  </a:lnSpc>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solidFill>
                                <a:srgbClr val="FF0000"/>
                              </a:solidFill>
                              <a:latin typeface="Cambria Math" panose="02040503050406030204" pitchFamily="18" charset="0"/>
                            </a:rPr>
                            <m:t>𝑇</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i="1">
                              <a:latin typeface="Cambria Math" panose="02040503050406030204" pitchFamily="18" charset="0"/>
                            </a:rPr>
                            <m:t>𝜆</m:t>
                          </m:r>
                          <m:d>
                            <m:dPr>
                              <m:ctrlPr>
                                <a:rPr lang="en-US" i="1">
                                  <a:latin typeface="Cambria Math" panose="02040503050406030204" pitchFamily="18" charset="0"/>
                                </a:rPr>
                              </m:ctrlPr>
                            </m:dPr>
                            <m:e>
                              <m:r>
                                <a:rPr lang="en-US" i="1">
                                  <a:latin typeface="Cambria Math" panose="02040503050406030204" pitchFamily="18" charset="0"/>
                                </a:rPr>
                                <m:t>1−</m:t>
                              </m:r>
                              <m:f>
                                <m:fPr>
                                  <m:type m:val="lin"/>
                                  <m:ctrlPr>
                                    <a:rPr lang="en-US" i="1">
                                      <a:latin typeface="Cambria Math" panose="02040503050406030204" pitchFamily="18" charset="0"/>
                                    </a:rPr>
                                  </m:ctrlPr>
                                </m:fPr>
                                <m:num>
                                  <m:r>
                                    <a:rPr lang="en-US" i="1">
                                      <a:latin typeface="Cambria Math" panose="02040503050406030204" pitchFamily="18" charset="0"/>
                                    </a:rPr>
                                    <m:t>𝜀</m:t>
                                  </m:r>
                                </m:num>
                                <m:den>
                                  <m:r>
                                    <a:rPr lang="en-US" i="1">
                                      <a:latin typeface="Cambria Math" panose="02040503050406030204" pitchFamily="18" charset="0"/>
                                    </a:rPr>
                                    <m:t>𝜆</m:t>
                                  </m:r>
                                </m:den>
                              </m:f>
                            </m:e>
                          </m:d>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b="0" i="1" smtClean="0">
                                  <a:solidFill>
                                    <a:srgbClr val="FF0000"/>
                                  </a:solidFill>
                                  <a:latin typeface="Cambria Math" panose="02040503050406030204" pitchFamily="18" charset="0"/>
                                </a:rPr>
                                <m:t>𝐸</m:t>
                              </m:r>
                            </m:sub>
                          </m:sSub>
                        </m:num>
                        <m:den>
                          <m:d>
                            <m:dPr>
                              <m:ctrlPr>
                                <a:rPr lang="en-US" b="0" i="1" smtClean="0">
                                  <a:latin typeface="Cambria Math" panose="02040503050406030204" pitchFamily="18" charset="0"/>
                                </a:rPr>
                              </m:ctrlPr>
                            </m:dPr>
                            <m:e>
                              <m:r>
                                <a:rPr lang="en-US" b="0" i="1" smtClean="0">
                                  <a:latin typeface="Cambria Math" panose="02040503050406030204" pitchFamily="18" charset="0"/>
                                </a:rPr>
                                <m:t>1−</m:t>
                              </m:r>
                              <m:f>
                                <m:fPr>
                                  <m:type m:val="lin"/>
                                  <m:ctrlPr>
                                    <a:rPr lang="en-US" i="1">
                                      <a:latin typeface="Cambria Math" panose="02040503050406030204" pitchFamily="18" charset="0"/>
                                    </a:rPr>
                                  </m:ctrlPr>
                                </m:fPr>
                                <m:num>
                                  <m:r>
                                    <a:rPr lang="en-US" i="1">
                                      <a:latin typeface="Cambria Math" panose="02040503050406030204" pitchFamily="18" charset="0"/>
                                    </a:rPr>
                                    <m:t>𝜀</m:t>
                                  </m:r>
                                </m:num>
                                <m:den>
                                  <m:r>
                                    <a:rPr lang="en-US" i="1">
                                      <a:latin typeface="Cambria Math" panose="02040503050406030204" pitchFamily="18" charset="0"/>
                                    </a:rPr>
                                    <m:t>𝜆</m:t>
                                  </m:r>
                                </m:den>
                              </m:f>
                            </m:e>
                          </m:d>
                        </m:den>
                      </m:f>
                      <m:r>
                        <a:rPr lang="en-US" b="0" i="1" smtClean="0">
                          <a:latin typeface="Cambria Math" panose="02040503050406030204" pitchFamily="18" charset="0"/>
                        </a:rPr>
                        <m:t>&lt;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𝐸</m:t>
                          </m:r>
                        </m:sub>
                      </m:sSub>
                    </m:oMath>
                  </m:oMathPara>
                </a14:m>
                <a:endParaRPr lang="en-US" dirty="0"/>
              </a:p>
            </p:txBody>
          </p:sp>
        </mc:Choice>
        <mc:Fallback xmlns="">
          <p:sp>
            <p:nvSpPr>
              <p:cNvPr id="15" name="TextBox 14">
                <a:extLst>
                  <a:ext uri="{FF2B5EF4-FFF2-40B4-BE49-F238E27FC236}">
                    <a16:creationId xmlns:a16="http://schemas.microsoft.com/office/drawing/2014/main" id="{3186606E-DB26-BEE5-AAFD-9D5BF6B9D014}"/>
                  </a:ext>
                </a:extLst>
              </p:cNvPr>
              <p:cNvSpPr txBox="1">
                <a:spLocks noRot="1" noChangeAspect="1" noMove="1" noResize="1" noEditPoints="1" noAdjustHandles="1" noChangeArrowheads="1" noChangeShapeType="1" noTextEdit="1"/>
              </p:cNvSpPr>
              <p:nvPr/>
            </p:nvSpPr>
            <p:spPr>
              <a:xfrm>
                <a:off x="3048000" y="4851943"/>
                <a:ext cx="3962400" cy="1347292"/>
              </a:xfrm>
              <a:prstGeom prst="rect">
                <a:avLst/>
              </a:prstGeom>
              <a:blipFill>
                <a:blip r:embed="rId4"/>
                <a:stretch>
                  <a:fillRect/>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DC483DC4-D7E5-676D-163C-D4ED860C3D57}"/>
              </a:ext>
            </a:extLst>
          </p:cNvPr>
          <p:cNvSpPr txBox="1"/>
          <p:nvPr/>
        </p:nvSpPr>
        <p:spPr>
          <a:xfrm>
            <a:off x="161925" y="5662136"/>
            <a:ext cx="2895600" cy="369332"/>
          </a:xfrm>
          <a:prstGeom prst="rect">
            <a:avLst/>
          </a:prstGeom>
          <a:noFill/>
        </p:spPr>
        <p:txBody>
          <a:bodyPr wrap="square" rtlCol="0">
            <a:spAutoFit/>
          </a:bodyPr>
          <a:lstStyle/>
          <a:p>
            <a:r>
              <a:rPr lang="en-US" dirty="0"/>
              <a:t>Transient climate sensitivity</a:t>
            </a:r>
          </a:p>
        </p:txBody>
      </p:sp>
      <p:sp>
        <p:nvSpPr>
          <p:cNvPr id="18" name="Rectangle 17">
            <a:extLst>
              <a:ext uri="{FF2B5EF4-FFF2-40B4-BE49-F238E27FC236}">
                <a16:creationId xmlns:a16="http://schemas.microsoft.com/office/drawing/2014/main" id="{1CD1F682-8448-E83F-52E0-C48148E1E5FA}"/>
              </a:ext>
            </a:extLst>
          </p:cNvPr>
          <p:cNvSpPr/>
          <p:nvPr/>
        </p:nvSpPr>
        <p:spPr>
          <a:xfrm>
            <a:off x="5924550" y="2217192"/>
            <a:ext cx="2614049" cy="307777"/>
          </a:xfrm>
          <a:prstGeom prst="rect">
            <a:avLst/>
          </a:prstGeom>
        </p:spPr>
        <p:txBody>
          <a:bodyPr wrap="none">
            <a:spAutoFit/>
          </a:bodyPr>
          <a:lstStyle/>
          <a:p>
            <a:r>
              <a:rPr lang="en-US" sz="1400" b="1" dirty="0"/>
              <a:t>Fig. 13.3</a:t>
            </a:r>
            <a:r>
              <a:rPr lang="en-US" sz="1400" dirty="0"/>
              <a:t>. Two-layer ocean model.</a:t>
            </a:r>
          </a:p>
        </p:txBody>
      </p:sp>
      <p:sp>
        <p:nvSpPr>
          <p:cNvPr id="19" name="Rectangle 18">
            <a:extLst>
              <a:ext uri="{FF2B5EF4-FFF2-40B4-BE49-F238E27FC236}">
                <a16:creationId xmlns:a16="http://schemas.microsoft.com/office/drawing/2014/main" id="{C1316840-9196-80F0-65D2-2B781DFE2116}"/>
              </a:ext>
            </a:extLst>
          </p:cNvPr>
          <p:cNvSpPr/>
          <p:nvPr/>
        </p:nvSpPr>
        <p:spPr>
          <a:xfrm>
            <a:off x="6128562" y="425551"/>
            <a:ext cx="1606609" cy="367469"/>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8B7F1DA-4FCA-3170-E293-83BBD0360607}"/>
              </a:ext>
            </a:extLst>
          </p:cNvPr>
          <p:cNvSpPr/>
          <p:nvPr/>
        </p:nvSpPr>
        <p:spPr>
          <a:xfrm>
            <a:off x="6128562" y="776014"/>
            <a:ext cx="1606609" cy="11443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1032B96A-1FC7-FB58-6173-AD6FA315F034}"/>
              </a:ext>
            </a:extLst>
          </p:cNvPr>
          <p:cNvCxnSpPr>
            <a:cxnSpLocks/>
          </p:cNvCxnSpPr>
          <p:nvPr/>
        </p:nvCxnSpPr>
        <p:spPr>
          <a:xfrm>
            <a:off x="6410573" y="15353"/>
            <a:ext cx="0" cy="4101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C6F5E5BD-A34A-7340-B1F5-3D13B3466367}"/>
              </a:ext>
            </a:extLst>
          </p:cNvPr>
          <p:cNvSpPr txBox="1"/>
          <p:nvPr/>
        </p:nvSpPr>
        <p:spPr>
          <a:xfrm>
            <a:off x="5974738" y="46785"/>
            <a:ext cx="310250" cy="369332"/>
          </a:xfrm>
          <a:prstGeom prst="rect">
            <a:avLst/>
          </a:prstGeom>
          <a:noFill/>
        </p:spPr>
        <p:txBody>
          <a:bodyPr wrap="square">
            <a:spAutoFit/>
          </a:bodyPr>
          <a:lstStyle/>
          <a:p>
            <a:r>
              <a:rPr kumimoji="0" lang="en-US" sz="1800" b="0" i="0" u="none" strike="noStrike" kern="1200" cap="none" spc="0" normalizeH="0" baseline="0" noProof="0">
                <a:ln>
                  <a:noFill/>
                </a:ln>
                <a:solidFill>
                  <a:prstClr val="black"/>
                </a:solidFill>
                <a:effectLst/>
                <a:uLnTx/>
                <a:uFillTx/>
                <a:latin typeface="Calibri"/>
                <a:ea typeface="+mn-ea"/>
                <a:cs typeface="+mn-cs"/>
              </a:rPr>
              <a:t>F</a:t>
            </a:r>
            <a:endParaRPr lang="en-US"/>
          </a:p>
        </p:txBody>
      </p:sp>
      <p:sp>
        <p:nvSpPr>
          <p:cNvPr id="23" name="TextBox 22">
            <a:extLst>
              <a:ext uri="{FF2B5EF4-FFF2-40B4-BE49-F238E27FC236}">
                <a16:creationId xmlns:a16="http://schemas.microsoft.com/office/drawing/2014/main" id="{52D9E55F-67D5-E12A-AB5E-0A962B4BB98A}"/>
              </a:ext>
            </a:extLst>
          </p:cNvPr>
          <p:cNvSpPr txBox="1"/>
          <p:nvPr/>
        </p:nvSpPr>
        <p:spPr>
          <a:xfrm>
            <a:off x="6776982" y="56219"/>
            <a:ext cx="522354" cy="369332"/>
          </a:xfrm>
          <a:prstGeom prst="rect">
            <a:avLst/>
          </a:prstGeom>
          <a:noFill/>
        </p:spPr>
        <p:txBody>
          <a:bodyPr wrap="square">
            <a:spAutoFit/>
          </a:bodyPr>
          <a:lstStyle/>
          <a:p>
            <a:r>
              <a:rPr kumimoji="0" lang="en-US" sz="1800" b="0" i="0" u="none" strike="noStrike" kern="1200" cap="none" spc="0" normalizeH="0" baseline="0" noProof="0" err="1">
                <a:ln>
                  <a:noFill/>
                </a:ln>
                <a:solidFill>
                  <a:prstClr val="black"/>
                </a:solidFill>
                <a:effectLst/>
                <a:uLnTx/>
                <a:uFillTx/>
                <a:latin typeface="Symbol" panose="05050102010706020507" pitchFamily="18" charset="2"/>
              </a:rPr>
              <a:t>l</a:t>
            </a:r>
            <a:r>
              <a:rPr kumimoji="0" lang="en-US" sz="1800" b="0" i="0" u="none" strike="noStrike" kern="1200" cap="none" spc="0" normalizeH="0" baseline="0" noProof="0" err="1">
                <a:ln>
                  <a:noFill/>
                </a:ln>
                <a:solidFill>
                  <a:prstClr val="black"/>
                </a:solidFill>
                <a:effectLst/>
                <a:uLnTx/>
                <a:uFillTx/>
                <a:latin typeface="Calibri"/>
                <a:ea typeface="+mn-ea"/>
                <a:cs typeface="+mn-cs"/>
              </a:rPr>
              <a:t>T</a:t>
            </a:r>
            <a:endParaRPr lang="en-US"/>
          </a:p>
        </p:txBody>
      </p:sp>
      <p:cxnSp>
        <p:nvCxnSpPr>
          <p:cNvPr id="24" name="Straight Arrow Connector 23">
            <a:extLst>
              <a:ext uri="{FF2B5EF4-FFF2-40B4-BE49-F238E27FC236}">
                <a16:creationId xmlns:a16="http://schemas.microsoft.com/office/drawing/2014/main" id="{8FCE99B9-A6B0-9502-1360-731A4B3E5DD9}"/>
              </a:ext>
            </a:extLst>
          </p:cNvPr>
          <p:cNvCxnSpPr/>
          <p:nvPr/>
        </p:nvCxnSpPr>
        <p:spPr>
          <a:xfrm flipV="1">
            <a:off x="6776982" y="108426"/>
            <a:ext cx="0" cy="2982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69ECE9E-D61B-CC46-7A52-BBE3D3BDF801}"/>
              </a:ext>
            </a:extLst>
          </p:cNvPr>
          <p:cNvCxnSpPr>
            <a:cxnSpLocks/>
          </p:cNvCxnSpPr>
          <p:nvPr/>
        </p:nvCxnSpPr>
        <p:spPr>
          <a:xfrm>
            <a:off x="6681190" y="682096"/>
            <a:ext cx="0" cy="2036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C3E4DD4-53E0-85E7-8479-0CD8C6D18B09}"/>
              </a:ext>
            </a:extLst>
          </p:cNvPr>
          <p:cNvSpPr txBox="1"/>
          <p:nvPr/>
        </p:nvSpPr>
        <p:spPr>
          <a:xfrm>
            <a:off x="6560132" y="828182"/>
            <a:ext cx="1012669" cy="369332"/>
          </a:xfrm>
          <a:prstGeom prst="rect">
            <a:avLst/>
          </a:prstGeom>
          <a:noFill/>
        </p:spPr>
        <p:txBody>
          <a:bodyPr wrap="square">
            <a:spAutoFit/>
          </a:bodyPr>
          <a:lstStyle/>
          <a:p>
            <a:r>
              <a:rPr kumimoji="0" lang="en-US" sz="1800" b="0" i="0" u="none" strike="noStrike" kern="1200" cap="none" spc="0" normalizeH="0" baseline="0" noProof="0">
                <a:ln>
                  <a:noFill/>
                </a:ln>
                <a:solidFill>
                  <a:prstClr val="black"/>
                </a:solidFill>
                <a:effectLst/>
                <a:uLnTx/>
                <a:uFillTx/>
                <a:latin typeface="Symbol" panose="05050102010706020507" pitchFamily="18" charset="2"/>
              </a:rPr>
              <a:t>e</a:t>
            </a:r>
            <a:r>
              <a:rPr kumimoji="0" lang="en-US" sz="1800" b="0" i="0" u="none" strike="noStrike" kern="1200" cap="none" spc="0" normalizeH="0" baseline="0" noProof="0">
                <a:ln>
                  <a:noFill/>
                </a:ln>
                <a:solidFill>
                  <a:prstClr val="black"/>
                </a:solidFill>
                <a:effectLst/>
                <a:uLnTx/>
                <a:uFillTx/>
                <a:latin typeface="Calibri"/>
                <a:ea typeface="+mn-ea"/>
                <a:cs typeface="+mn-cs"/>
              </a:rPr>
              <a:t>(T-T</a:t>
            </a:r>
            <a:r>
              <a:rPr kumimoji="0" lang="en-US" sz="1800" b="0" i="0" u="none" strike="noStrike" kern="1200" cap="none" spc="0" normalizeH="0" baseline="-25000" noProof="0">
                <a:ln>
                  <a:noFill/>
                </a:ln>
                <a:solidFill>
                  <a:prstClr val="black"/>
                </a:solidFill>
                <a:effectLst/>
                <a:uLnTx/>
                <a:uFillTx/>
                <a:latin typeface="Calibri"/>
                <a:ea typeface="+mn-ea"/>
                <a:cs typeface="+mn-cs"/>
              </a:rPr>
              <a:t>d</a:t>
            </a:r>
            <a:r>
              <a:rPr kumimoji="0" lang="en-US" sz="1800" b="0" i="0" u="none" strike="noStrike" kern="1200" cap="none" spc="0" normalizeH="0" baseline="0" noProof="0">
                <a:ln>
                  <a:noFill/>
                </a:ln>
                <a:solidFill>
                  <a:prstClr val="black"/>
                </a:solidFill>
                <a:effectLst/>
                <a:uLnTx/>
                <a:uFillTx/>
                <a:latin typeface="Calibri"/>
                <a:ea typeface="+mn-ea"/>
                <a:cs typeface="+mn-cs"/>
              </a:rPr>
              <a:t>)</a:t>
            </a:r>
            <a:endParaRPr lang="en-US"/>
          </a:p>
        </p:txBody>
      </p:sp>
      <p:sp>
        <p:nvSpPr>
          <p:cNvPr id="27" name="TextBox 26">
            <a:extLst>
              <a:ext uri="{FF2B5EF4-FFF2-40B4-BE49-F238E27FC236}">
                <a16:creationId xmlns:a16="http://schemas.microsoft.com/office/drawing/2014/main" id="{15457578-6B41-4693-017B-77C52A130DFF}"/>
              </a:ext>
            </a:extLst>
          </p:cNvPr>
          <p:cNvSpPr txBox="1"/>
          <p:nvPr/>
        </p:nvSpPr>
        <p:spPr>
          <a:xfrm>
            <a:off x="7735171" y="499015"/>
            <a:ext cx="417554" cy="276999"/>
          </a:xfrm>
          <a:prstGeom prst="rect">
            <a:avLst/>
          </a:prstGeom>
          <a:noFill/>
        </p:spPr>
        <p:txBody>
          <a:bodyPr wrap="square">
            <a:spAutoFit/>
          </a:bodyPr>
          <a:lstStyle/>
          <a:p>
            <a:r>
              <a:rPr lang="en-US" sz="1200" i="1" kern="0">
                <a:effectLst/>
                <a:latin typeface="Times New Roman" panose="02020603050405020304" pitchFamily="18" charset="0"/>
                <a:ea typeface="宋体" panose="02010600030101010101" pitchFamily="2" charset="-122"/>
              </a:rPr>
              <a:t>H</a:t>
            </a:r>
            <a:r>
              <a:rPr lang="en-US" sz="1200" i="1" kern="0" baseline="-25000">
                <a:effectLst/>
                <a:latin typeface="Times New Roman" panose="02020603050405020304" pitchFamily="18" charset="0"/>
                <a:ea typeface="宋体" panose="02010600030101010101" pitchFamily="2" charset="-122"/>
              </a:rPr>
              <a:t>m</a:t>
            </a:r>
            <a:endParaRPr lang="en-US" sz="1200"/>
          </a:p>
        </p:txBody>
      </p:sp>
      <p:sp>
        <p:nvSpPr>
          <p:cNvPr id="28" name="TextBox 27">
            <a:extLst>
              <a:ext uri="{FF2B5EF4-FFF2-40B4-BE49-F238E27FC236}">
                <a16:creationId xmlns:a16="http://schemas.microsoft.com/office/drawing/2014/main" id="{5C3F7DFF-61FA-823A-DD55-97A5FB596F08}"/>
              </a:ext>
            </a:extLst>
          </p:cNvPr>
          <p:cNvSpPr txBox="1"/>
          <p:nvPr/>
        </p:nvSpPr>
        <p:spPr>
          <a:xfrm>
            <a:off x="7730589" y="1234123"/>
            <a:ext cx="417554" cy="276999"/>
          </a:xfrm>
          <a:prstGeom prst="rect">
            <a:avLst/>
          </a:prstGeom>
          <a:noFill/>
        </p:spPr>
        <p:txBody>
          <a:bodyPr wrap="square">
            <a:spAutoFit/>
          </a:bodyPr>
          <a:lstStyle/>
          <a:p>
            <a:r>
              <a:rPr lang="en-US" sz="1200" i="1" kern="0" err="1">
                <a:effectLst/>
                <a:latin typeface="Times New Roman" panose="02020603050405020304" pitchFamily="18" charset="0"/>
                <a:ea typeface="宋体" panose="02010600030101010101" pitchFamily="2" charset="-122"/>
              </a:rPr>
              <a:t>H</a:t>
            </a:r>
            <a:r>
              <a:rPr lang="en-US" sz="1200" i="1" kern="0" baseline="-25000" err="1">
                <a:effectLst/>
                <a:latin typeface="Times New Roman" panose="02020603050405020304" pitchFamily="18" charset="0"/>
                <a:ea typeface="宋体" panose="02010600030101010101" pitchFamily="2" charset="-122"/>
              </a:rPr>
              <a:t>d</a:t>
            </a:r>
            <a:endParaRPr lang="en-US" sz="1200"/>
          </a:p>
        </p:txBody>
      </p:sp>
      <p:sp>
        <p:nvSpPr>
          <p:cNvPr id="29" name="TextBox 28">
            <a:extLst>
              <a:ext uri="{FF2B5EF4-FFF2-40B4-BE49-F238E27FC236}">
                <a16:creationId xmlns:a16="http://schemas.microsoft.com/office/drawing/2014/main" id="{0905F2F4-FB52-2126-56E9-8E8B2205739A}"/>
              </a:ext>
            </a:extLst>
          </p:cNvPr>
          <p:cNvSpPr txBox="1"/>
          <p:nvPr/>
        </p:nvSpPr>
        <p:spPr>
          <a:xfrm>
            <a:off x="161925" y="1222816"/>
            <a:ext cx="1405713" cy="369332"/>
          </a:xfrm>
          <a:prstGeom prst="rect">
            <a:avLst/>
          </a:prstGeom>
          <a:noFill/>
        </p:spPr>
        <p:txBody>
          <a:bodyPr wrap="square">
            <a:spAutoFit/>
          </a:bodyPr>
          <a:lstStyle/>
          <a:p>
            <a:r>
              <a:rPr lang="en-US" dirty="0"/>
              <a:t>Mixed layer</a:t>
            </a:r>
          </a:p>
        </p:txBody>
      </p:sp>
      <p:sp>
        <p:nvSpPr>
          <p:cNvPr id="30" name="TextBox 29">
            <a:extLst>
              <a:ext uri="{FF2B5EF4-FFF2-40B4-BE49-F238E27FC236}">
                <a16:creationId xmlns:a16="http://schemas.microsoft.com/office/drawing/2014/main" id="{171C0A90-482A-C334-30F5-860950CA0C90}"/>
              </a:ext>
            </a:extLst>
          </p:cNvPr>
          <p:cNvSpPr txBox="1"/>
          <p:nvPr/>
        </p:nvSpPr>
        <p:spPr>
          <a:xfrm>
            <a:off x="204012" y="2032526"/>
            <a:ext cx="1405713" cy="369332"/>
          </a:xfrm>
          <a:prstGeom prst="rect">
            <a:avLst/>
          </a:prstGeom>
          <a:noFill/>
        </p:spPr>
        <p:txBody>
          <a:bodyPr wrap="square">
            <a:spAutoFit/>
          </a:bodyPr>
          <a:lstStyle/>
          <a:p>
            <a:r>
              <a:rPr lang="en-US" dirty="0"/>
              <a:t>Deep ocean</a:t>
            </a:r>
          </a:p>
        </p:txBody>
      </p:sp>
    </p:spTree>
    <p:extLst>
      <p:ext uri="{BB962C8B-B14F-4D97-AF65-F5344CB8AC3E}">
        <p14:creationId xmlns:p14="http://schemas.microsoft.com/office/powerpoint/2010/main" val="149608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1" grpId="0"/>
      <p:bldP spid="15"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68B309-935D-31FF-81FF-109B99DA7485}"/>
              </a:ext>
            </a:extLst>
          </p:cNvPr>
          <p:cNvSpPr txBox="1"/>
          <p:nvPr/>
        </p:nvSpPr>
        <p:spPr>
          <a:xfrm>
            <a:off x="868681" y="762000"/>
            <a:ext cx="7284719" cy="2585323"/>
          </a:xfrm>
          <a:prstGeom prst="rect">
            <a:avLst/>
          </a:prstGeom>
          <a:noFill/>
        </p:spPr>
        <p:txBody>
          <a:bodyPr wrap="square" rtlCol="0">
            <a:spAutoFit/>
          </a:bodyPr>
          <a:lstStyle/>
          <a:p>
            <a:r>
              <a:rPr lang="en-US" dirty="0"/>
              <a:t>Exercise</a:t>
            </a:r>
          </a:p>
          <a:p>
            <a:r>
              <a:rPr lang="en-US" dirty="0"/>
              <a:t>At 2011, the radiative forcing is estimated to be 2.3 W/m2 (IPCC AR6 Table 7.8), and TOA net downward radiative flux is 0.8 W/m2 relative to 1750. Estimate global-mean surface temperature increase from global energy balance </a:t>
            </a:r>
          </a:p>
          <a:p>
            <a:r>
              <a:rPr lang="en-US" dirty="0"/>
              <a:t>	N=F+</a:t>
            </a:r>
            <a:r>
              <a:rPr lang="en-US" dirty="0">
                <a:latin typeface="Symbol" panose="05050102010706020507" pitchFamily="18" charset="2"/>
              </a:rPr>
              <a:t> </a:t>
            </a:r>
            <a:r>
              <a:rPr lang="en-US" dirty="0" err="1">
                <a:latin typeface="Symbol" panose="05050102010706020507" pitchFamily="18" charset="2"/>
              </a:rPr>
              <a:t>l</a:t>
            </a:r>
            <a:r>
              <a:rPr lang="en-US" dirty="0" err="1"/>
              <a:t>T</a:t>
            </a:r>
            <a:endParaRPr lang="en-US" dirty="0"/>
          </a:p>
          <a:p>
            <a:r>
              <a:rPr lang="en-US" dirty="0"/>
              <a:t>Use climate feedback parameter </a:t>
            </a:r>
            <a:r>
              <a:rPr lang="en-US" dirty="0">
                <a:latin typeface="Symbol" panose="05050102010706020507" pitchFamily="18" charset="2"/>
              </a:rPr>
              <a:t>l</a:t>
            </a:r>
            <a:r>
              <a:rPr lang="en-US" dirty="0"/>
              <a:t>=-1.2 W/m2/K. Compare with the observed warming of 1.1 K relative to 1900. </a:t>
            </a:r>
          </a:p>
          <a:p>
            <a:endParaRPr lang="en-US" dirty="0"/>
          </a:p>
        </p:txBody>
      </p:sp>
    </p:spTree>
    <p:extLst>
      <p:ext uri="{BB962C8B-B14F-4D97-AF65-F5344CB8AC3E}">
        <p14:creationId xmlns:p14="http://schemas.microsoft.com/office/powerpoint/2010/main" val="4016869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p:cNvSpPr/>
          <p:nvPr/>
        </p:nvSpPr>
        <p:spPr>
          <a:xfrm>
            <a:off x="2514600" y="5638800"/>
            <a:ext cx="3007555" cy="400110"/>
          </a:xfrm>
          <a:prstGeom prst="rect">
            <a:avLst/>
          </a:prstGeom>
        </p:spPr>
        <p:txBody>
          <a:bodyPr wrap="none">
            <a:spAutoFit/>
          </a:bodyPr>
          <a:lstStyle/>
          <a:p>
            <a:r>
              <a:rPr lang="en-US" sz="2000" dirty="0">
                <a:solidFill>
                  <a:srgbClr val="0070C0"/>
                </a:solidFill>
                <a:latin typeface="Symbol" panose="05050102010706020507" pitchFamily="18" charset="2"/>
              </a:rPr>
              <a:t>l</a:t>
            </a:r>
            <a:r>
              <a:rPr lang="en-US" sz="2000" dirty="0">
                <a:solidFill>
                  <a:prstClr val="black"/>
                </a:solidFill>
                <a:latin typeface="Symbol" panose="05050102010706020507" pitchFamily="18" charset="2"/>
              </a:rPr>
              <a:t> = </a:t>
            </a:r>
            <a:r>
              <a:rPr lang="en-US" sz="2000" dirty="0" err="1">
                <a:solidFill>
                  <a:prstClr val="black"/>
                </a:solidFill>
                <a:latin typeface="Symbol" panose="05050102010706020507" pitchFamily="18" charset="2"/>
              </a:rPr>
              <a:t>l</a:t>
            </a:r>
            <a:r>
              <a:rPr lang="en-US" sz="2000" baseline="-25000" dirty="0" err="1">
                <a:solidFill>
                  <a:prstClr val="black"/>
                </a:solidFill>
              </a:rPr>
              <a:t>p</a:t>
            </a:r>
            <a:r>
              <a:rPr lang="en-US" sz="2000" dirty="0">
                <a:solidFill>
                  <a:prstClr val="black"/>
                </a:solidFill>
                <a:ea typeface="SimSun"/>
              </a:rPr>
              <a:t>+</a:t>
            </a:r>
            <a:r>
              <a:rPr lang="en-US" sz="2000" dirty="0">
                <a:solidFill>
                  <a:prstClr val="black"/>
                </a:solidFill>
                <a:latin typeface="SimSun"/>
                <a:ea typeface="SimSun"/>
              </a:rPr>
              <a:t>∑</a:t>
            </a:r>
            <a:r>
              <a:rPr lang="en-US" sz="2000" dirty="0">
                <a:solidFill>
                  <a:prstClr val="black"/>
                </a:solidFill>
                <a:latin typeface="Symbol" panose="05050102010706020507" pitchFamily="18" charset="2"/>
              </a:rPr>
              <a:t>l</a:t>
            </a:r>
            <a:r>
              <a:rPr lang="en-US" sz="2000" baseline="-25000" dirty="0">
                <a:solidFill>
                  <a:prstClr val="black"/>
                </a:solidFill>
                <a:ea typeface="SimSun"/>
              </a:rPr>
              <a:t>i</a:t>
            </a:r>
            <a:r>
              <a:rPr lang="en-US" sz="2000" dirty="0">
                <a:solidFill>
                  <a:prstClr val="black"/>
                </a:solidFill>
                <a:ea typeface="SimSun"/>
              </a:rPr>
              <a:t> ~ -1.2 W/m</a:t>
            </a:r>
            <a:r>
              <a:rPr lang="en-US" sz="2000" baseline="30000" dirty="0">
                <a:solidFill>
                  <a:prstClr val="black"/>
                </a:solidFill>
                <a:ea typeface="SimSun"/>
              </a:rPr>
              <a:t>2</a:t>
            </a:r>
            <a:r>
              <a:rPr lang="en-US" sz="2000" dirty="0">
                <a:solidFill>
                  <a:prstClr val="black"/>
                </a:solidFill>
                <a:ea typeface="SimSun"/>
              </a:rPr>
              <a:t>/K</a:t>
            </a:r>
          </a:p>
        </p:txBody>
      </p:sp>
      <p:sp>
        <p:nvSpPr>
          <p:cNvPr id="4" name="TextBox 3"/>
          <p:cNvSpPr txBox="1"/>
          <p:nvPr/>
        </p:nvSpPr>
        <p:spPr>
          <a:xfrm>
            <a:off x="914400" y="1219200"/>
            <a:ext cx="7315200" cy="3231654"/>
          </a:xfrm>
          <a:prstGeom prst="rect">
            <a:avLst/>
          </a:prstGeom>
          <a:noFill/>
        </p:spPr>
        <p:txBody>
          <a:bodyPr wrap="square" rtlCol="0">
            <a:spAutoFit/>
          </a:bodyPr>
          <a:lstStyle/>
          <a:p>
            <a:pPr>
              <a:spcAft>
                <a:spcPts val="1200"/>
              </a:spcAft>
            </a:pPr>
            <a:r>
              <a:rPr lang="en-US" sz="2000" dirty="0"/>
              <a:t>      </a:t>
            </a:r>
            <a:r>
              <a:rPr lang="en-US" sz="2400" b="1" dirty="0"/>
              <a:t>Climate feedback</a:t>
            </a:r>
          </a:p>
          <a:p>
            <a:pPr marL="285750" indent="-285750">
              <a:spcAft>
                <a:spcPts val="1200"/>
              </a:spcAft>
              <a:buFont typeface="Arial" panose="020B0604020202020204" pitchFamily="34" charset="0"/>
              <a:buChar char="•"/>
            </a:pPr>
            <a:r>
              <a:rPr lang="en-US" sz="2000" dirty="0"/>
              <a:t>Water vapor: strong greenhouse gas but dependent on temperature </a:t>
            </a:r>
            <a:r>
              <a:rPr lang="en-US" sz="2000" dirty="0">
                <a:sym typeface="Wingdings" panose="05000000000000000000" pitchFamily="2" charset="2"/>
              </a:rPr>
              <a:t> a positive feedback (unlike anthropogenic CO2)</a:t>
            </a:r>
            <a:endParaRPr lang="en-US" sz="2000" dirty="0"/>
          </a:p>
          <a:p>
            <a:pPr marL="285750" indent="-285750">
              <a:spcAft>
                <a:spcPts val="1200"/>
              </a:spcAft>
              <a:buFont typeface="Arial" panose="020B0604020202020204" pitchFamily="34" charset="0"/>
              <a:buChar char="•"/>
            </a:pPr>
            <a:r>
              <a:rPr lang="en-US" sz="2000" dirty="0"/>
              <a:t>Cloud feedback: likely positive but with large uncertainty (in changes of low-level cloud extent). </a:t>
            </a:r>
          </a:p>
          <a:p>
            <a:pPr marL="285750" indent="-285750">
              <a:spcAft>
                <a:spcPts val="1200"/>
              </a:spcAft>
              <a:buFont typeface="Arial" panose="020B0604020202020204" pitchFamily="34" charset="0"/>
              <a:buChar char="•"/>
            </a:pPr>
            <a:r>
              <a:rPr lang="en-US" sz="2000" dirty="0"/>
              <a:t>Snow/ice albedo: positive feedback but confined to high latitudes.</a:t>
            </a:r>
          </a:p>
          <a:p>
            <a:pPr marL="285750" indent="-285750">
              <a:spcAft>
                <a:spcPts val="1200"/>
              </a:spcAft>
              <a:buFont typeface="Arial" panose="020B0604020202020204" pitchFamily="34" charset="0"/>
              <a:buChar char="•"/>
            </a:pPr>
            <a:r>
              <a:rPr lang="en-US" sz="2000" dirty="0"/>
              <a:t>Ocean (transient) feedback: slow down the warming but cause sea level rise.</a:t>
            </a:r>
          </a:p>
        </p:txBody>
      </p:sp>
      <p:sp>
        <p:nvSpPr>
          <p:cNvPr id="13" name="TextBox 12"/>
          <p:cNvSpPr txBox="1"/>
          <p:nvPr/>
        </p:nvSpPr>
        <p:spPr>
          <a:xfrm>
            <a:off x="2514600" y="4572000"/>
            <a:ext cx="3733800" cy="830997"/>
          </a:xfrm>
          <a:prstGeom prst="rect">
            <a:avLst/>
          </a:prstGeom>
          <a:noFill/>
        </p:spPr>
        <p:txBody>
          <a:bodyPr wrap="square" rtlCol="0">
            <a:spAutoFit/>
          </a:bodyPr>
          <a:lstStyle/>
          <a:p>
            <a:endParaRPr lang="en-US" sz="2400" dirty="0">
              <a:solidFill>
                <a:prstClr val="black"/>
              </a:solidFill>
            </a:endParaRPr>
          </a:p>
          <a:p>
            <a:r>
              <a:rPr lang="en-US" sz="2400" dirty="0">
                <a:solidFill>
                  <a:prstClr val="black"/>
                </a:solidFill>
              </a:rPr>
              <a:t>0 = </a:t>
            </a:r>
            <a:r>
              <a:rPr lang="en-US" sz="2400" dirty="0">
                <a:solidFill>
                  <a:srgbClr val="FF0000"/>
                </a:solidFill>
              </a:rPr>
              <a:t>F</a:t>
            </a:r>
            <a:r>
              <a:rPr lang="en-US" sz="2400" dirty="0">
                <a:solidFill>
                  <a:prstClr val="black"/>
                </a:solidFill>
              </a:rPr>
              <a:t> +</a:t>
            </a:r>
            <a:r>
              <a:rPr lang="en-US" sz="2400" dirty="0">
                <a:solidFill>
                  <a:prstClr val="black"/>
                </a:solidFill>
                <a:latin typeface="Symbol" panose="05050102010706020507" pitchFamily="18" charset="2"/>
              </a:rPr>
              <a:t> </a:t>
            </a:r>
            <a:r>
              <a:rPr lang="en-US" sz="2400" dirty="0" err="1">
                <a:solidFill>
                  <a:srgbClr val="0070C0"/>
                </a:solidFill>
                <a:latin typeface="Symbol" panose="05050102010706020507" pitchFamily="18" charset="2"/>
              </a:rPr>
              <a:t>l</a:t>
            </a:r>
            <a:r>
              <a:rPr lang="en-US" sz="2400" dirty="0" err="1">
                <a:solidFill>
                  <a:prstClr val="black"/>
                </a:solidFill>
                <a:latin typeface="Symbol" panose="05050102010706020507" pitchFamily="18" charset="2"/>
              </a:rPr>
              <a:t>T</a:t>
            </a:r>
            <a:endParaRPr lang="en-US" sz="2400" dirty="0">
              <a:solidFill>
                <a:srgbClr val="C00000"/>
              </a:solidFill>
              <a:ea typeface="SimSun"/>
            </a:endParaRPr>
          </a:p>
        </p:txBody>
      </p:sp>
    </p:spTree>
    <p:extLst>
      <p:ext uri="{BB962C8B-B14F-4D97-AF65-F5344CB8AC3E}">
        <p14:creationId xmlns:p14="http://schemas.microsoft.com/office/powerpoint/2010/main" val="845388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conserve-energy-future.com/Images/Global_Warm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1880" y="0"/>
            <a:ext cx="10439189" cy="6934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85597" y="29080"/>
            <a:ext cx="5573129" cy="1138773"/>
          </a:xfrm>
          <a:prstGeom prst="rect">
            <a:avLst/>
          </a:prstGeom>
          <a:noFill/>
        </p:spPr>
        <p:txBody>
          <a:bodyPr wrap="none" rtlCol="0">
            <a:spAutoFit/>
          </a:bodyPr>
          <a:lstStyle/>
          <a:p>
            <a:r>
              <a:rPr lang="en-US" sz="4000" b="1" dirty="0">
                <a:solidFill>
                  <a:schemeClr val="bg1"/>
                </a:solidFill>
              </a:rPr>
              <a:t>Greenhouse warming</a:t>
            </a:r>
          </a:p>
          <a:p>
            <a:r>
              <a:rPr lang="en-US" sz="2800" b="1" dirty="0">
                <a:solidFill>
                  <a:schemeClr val="bg1"/>
                </a:solidFill>
              </a:rPr>
              <a:t>13.1 Climate Feedback Analysis, X23</a:t>
            </a:r>
          </a:p>
        </p:txBody>
      </p:sp>
      <p:sp>
        <p:nvSpPr>
          <p:cNvPr id="6" name="TextBox 5"/>
          <p:cNvSpPr txBox="1"/>
          <p:nvPr/>
        </p:nvSpPr>
        <p:spPr>
          <a:xfrm>
            <a:off x="3285597" y="2458113"/>
            <a:ext cx="5655715" cy="830997"/>
          </a:xfrm>
          <a:prstGeom prst="rect">
            <a:avLst/>
          </a:prstGeom>
          <a:noFill/>
        </p:spPr>
        <p:txBody>
          <a:bodyPr wrap="none" rtlCol="0">
            <a:spAutoFit/>
          </a:bodyPr>
          <a:lstStyle/>
          <a:p>
            <a:r>
              <a:rPr lang="en-US" sz="2400" b="1" dirty="0">
                <a:solidFill>
                  <a:schemeClr val="bg1"/>
                </a:solidFill>
                <a:latin typeface="Segoe Print" panose="02000600000000000000" pitchFamily="2" charset="0"/>
              </a:rPr>
              <a:t>What caused the temperature rise?</a:t>
            </a:r>
          </a:p>
          <a:p>
            <a:r>
              <a:rPr lang="en-US" sz="2400" b="1" dirty="0">
                <a:solidFill>
                  <a:schemeClr val="bg1"/>
                </a:solidFill>
                <a:latin typeface="Segoe Print" panose="02000600000000000000" pitchFamily="2" charset="0"/>
              </a:rPr>
              <a:t>How do we know?</a:t>
            </a:r>
          </a:p>
        </p:txBody>
      </p:sp>
      <p:pic>
        <p:nvPicPr>
          <p:cNvPr id="5" name="Picture 4" descr="A picture containing text, screenshot, line, plot&#10;&#10;Description automatically generated">
            <a:extLst>
              <a:ext uri="{FF2B5EF4-FFF2-40B4-BE49-F238E27FC236}">
                <a16:creationId xmlns:a16="http://schemas.microsoft.com/office/drawing/2014/main" id="{DF35E8FB-7901-F227-FC7D-2AC5F50461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3289110"/>
            <a:ext cx="6858000" cy="3641417"/>
          </a:xfrm>
          <a:prstGeom prst="rect">
            <a:avLst/>
          </a:prstGeom>
        </p:spPr>
      </p:pic>
      <p:sp>
        <p:nvSpPr>
          <p:cNvPr id="7" name="TextBox 6">
            <a:extLst>
              <a:ext uri="{FF2B5EF4-FFF2-40B4-BE49-F238E27FC236}">
                <a16:creationId xmlns:a16="http://schemas.microsoft.com/office/drawing/2014/main" id="{4B8BBFF8-1581-357E-5AF7-BEC0FDCFE706}"/>
              </a:ext>
            </a:extLst>
          </p:cNvPr>
          <p:cNvSpPr txBox="1"/>
          <p:nvPr/>
        </p:nvSpPr>
        <p:spPr>
          <a:xfrm>
            <a:off x="5638800" y="3657600"/>
            <a:ext cx="3124199" cy="646331"/>
          </a:xfrm>
          <a:prstGeom prst="rect">
            <a:avLst/>
          </a:prstGeom>
          <a:noFill/>
        </p:spPr>
        <p:txBody>
          <a:bodyPr wrap="square" rtlCol="0">
            <a:spAutoFit/>
          </a:bodyPr>
          <a:lstStyle/>
          <a:p>
            <a:r>
              <a:rPr lang="en-US" dirty="0">
                <a:solidFill>
                  <a:srgbClr val="FF0000"/>
                </a:solidFill>
              </a:rPr>
              <a:t>Warmest 7 years </a:t>
            </a:r>
            <a:r>
              <a:rPr lang="en-US" dirty="0"/>
              <a:t>all happened in the previous 7.</a:t>
            </a:r>
          </a:p>
        </p:txBody>
      </p:sp>
      <p:sp>
        <p:nvSpPr>
          <p:cNvPr id="3" name="TextBox 2">
            <a:extLst>
              <a:ext uri="{FF2B5EF4-FFF2-40B4-BE49-F238E27FC236}">
                <a16:creationId xmlns:a16="http://schemas.microsoft.com/office/drawing/2014/main" id="{8D14F813-EB08-6EA1-07EC-E064DA491648}"/>
              </a:ext>
            </a:extLst>
          </p:cNvPr>
          <p:cNvSpPr txBox="1"/>
          <p:nvPr/>
        </p:nvSpPr>
        <p:spPr>
          <a:xfrm>
            <a:off x="3352800" y="4371154"/>
            <a:ext cx="4724400" cy="738664"/>
          </a:xfrm>
          <a:prstGeom prst="rect">
            <a:avLst/>
          </a:prstGeom>
          <a:noFill/>
        </p:spPr>
        <p:txBody>
          <a:bodyPr wrap="square" rtlCol="0">
            <a:spAutoFit/>
          </a:bodyPr>
          <a:lstStyle/>
          <a:p>
            <a:r>
              <a:rPr lang="en-US" sz="1400" dirty="0"/>
              <a:t>Over the past century</a:t>
            </a:r>
          </a:p>
          <a:p>
            <a:pPr marL="285750" indent="-285750">
              <a:buFont typeface="Arial" panose="020B0604020202020204" pitchFamily="34" charset="0"/>
              <a:buChar char="•"/>
            </a:pPr>
            <a:r>
              <a:rPr lang="en-US" sz="1400" dirty="0">
                <a:latin typeface="Symbol" panose="05050102010706020507" pitchFamily="18" charset="2"/>
              </a:rPr>
              <a:t>D</a:t>
            </a:r>
            <a:r>
              <a:rPr lang="en-US" sz="1400" dirty="0"/>
              <a:t>CO2=140 ppm or 50% of pre-industrial level</a:t>
            </a:r>
          </a:p>
          <a:p>
            <a:pPr marL="285750" indent="-285750">
              <a:buFont typeface="Arial" panose="020B0604020202020204" pitchFamily="34" charset="0"/>
              <a:buChar char="•"/>
            </a:pPr>
            <a:r>
              <a:rPr lang="en-US" sz="1400" dirty="0">
                <a:latin typeface="Symbol" panose="05050102010706020507" pitchFamily="18" charset="2"/>
              </a:rPr>
              <a:t>D</a:t>
            </a:r>
            <a:r>
              <a:rPr lang="en-US" sz="1400" dirty="0"/>
              <a:t>T=1.3 K</a:t>
            </a:r>
          </a:p>
        </p:txBody>
      </p:sp>
    </p:spTree>
    <p:extLst>
      <p:ext uri="{BB962C8B-B14F-4D97-AF65-F5344CB8AC3E}">
        <p14:creationId xmlns:p14="http://schemas.microsoft.com/office/powerpoint/2010/main" val="98949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5232" y="76200"/>
            <a:ext cx="5715000" cy="3810000"/>
          </a:xfrm>
          <a:prstGeom prst="rect">
            <a:avLst/>
          </a:prstGeom>
        </p:spPr>
      </p:pic>
      <p:sp>
        <p:nvSpPr>
          <p:cNvPr id="4" name="TextBox 3"/>
          <p:cNvSpPr txBox="1"/>
          <p:nvPr/>
        </p:nvSpPr>
        <p:spPr>
          <a:xfrm>
            <a:off x="304800" y="4495800"/>
            <a:ext cx="4800600" cy="2015936"/>
          </a:xfrm>
          <a:prstGeom prst="rect">
            <a:avLst/>
          </a:prstGeom>
          <a:noFill/>
        </p:spPr>
        <p:txBody>
          <a:bodyPr wrap="square" rtlCol="0">
            <a:spAutoFit/>
          </a:bodyPr>
          <a:lstStyle/>
          <a:p>
            <a:pPr>
              <a:spcAft>
                <a:spcPts val="600"/>
              </a:spcAft>
            </a:pPr>
            <a:r>
              <a:rPr lang="en-US" sz="2000" b="1" dirty="0">
                <a:solidFill>
                  <a:srgbClr val="0070C0"/>
                </a:solidFill>
              </a:rPr>
              <a:t>Aerosol effect</a:t>
            </a:r>
          </a:p>
          <a:p>
            <a:pPr marL="285750" indent="-285750">
              <a:spcAft>
                <a:spcPts val="600"/>
              </a:spcAft>
              <a:buFont typeface="Arial" panose="020B0604020202020204" pitchFamily="34" charset="0"/>
              <a:buChar char="•"/>
            </a:pPr>
            <a:r>
              <a:rPr lang="en-US" dirty="0"/>
              <a:t>Reflect solar radiation</a:t>
            </a:r>
          </a:p>
          <a:p>
            <a:pPr marL="285750" indent="-285750">
              <a:spcAft>
                <a:spcPts val="600"/>
              </a:spcAft>
              <a:buFont typeface="Arial" panose="020B0604020202020204" pitchFamily="34" charset="0"/>
              <a:buChar char="•"/>
            </a:pPr>
            <a:r>
              <a:rPr lang="en-US" dirty="0"/>
              <a:t>Increase number but decrease size of cloud droplets </a:t>
            </a:r>
            <a:r>
              <a:rPr lang="en-US" dirty="0">
                <a:sym typeface="Wingdings" panose="05000000000000000000" pitchFamily="2" charset="2"/>
              </a:rPr>
              <a:t> more reflective of sunlight</a:t>
            </a:r>
          </a:p>
          <a:p>
            <a:pPr marL="285750" indent="-285750">
              <a:spcAft>
                <a:spcPts val="600"/>
              </a:spcAft>
              <a:buFont typeface="Arial" panose="020B0604020202020204" pitchFamily="34" charset="0"/>
              <a:buChar char="•"/>
            </a:pPr>
            <a:r>
              <a:rPr lang="en-US" dirty="0">
                <a:sym typeface="Wingdings" panose="05000000000000000000" pitchFamily="2" charset="2"/>
              </a:rPr>
              <a:t>Negative radiative forcing that cools the planet.</a:t>
            </a:r>
            <a:endParaRPr lang="en-US" dirty="0"/>
          </a:p>
        </p:txBody>
      </p:sp>
      <p:pic>
        <p:nvPicPr>
          <p:cNvPr id="4098" name="Picture 2" descr="http://www.ipcc.ch/report/graphics/images/Assessment%20Reports/AR5%20-%20WG1/Chapter%2007/Fig7-0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4237" b="22422"/>
          <a:stretch/>
        </p:blipFill>
        <p:spPr bwMode="auto">
          <a:xfrm>
            <a:off x="5029200" y="533400"/>
            <a:ext cx="41148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5410200" y="4191000"/>
            <a:ext cx="3366231" cy="2521424"/>
          </a:xfrm>
          <a:prstGeom prst="rect">
            <a:avLst/>
          </a:prstGeom>
        </p:spPr>
      </p:pic>
    </p:spTree>
    <p:extLst>
      <p:ext uri="{BB962C8B-B14F-4D97-AF65-F5344CB8AC3E}">
        <p14:creationId xmlns:p14="http://schemas.microsoft.com/office/powerpoint/2010/main" val="1201705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descr="http://www.ipcc.ch/report/graphics/images/Assessment%20Reports/AR5%20-%20WG1/SPM/FigSPM-0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1743" y="-19334"/>
            <a:ext cx="6055057" cy="515581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6200" y="5103674"/>
            <a:ext cx="8915400" cy="1754326"/>
          </a:xfrm>
          <a:prstGeom prst="rect">
            <a:avLst/>
          </a:prstGeom>
        </p:spPr>
        <p:txBody>
          <a:bodyPr wrap="square">
            <a:spAutoFit/>
          </a:bodyPr>
          <a:lstStyle/>
          <a:p>
            <a:r>
              <a:rPr lang="en-US" sz="1200" b="1" dirty="0"/>
              <a:t>Figure SPM.5: </a:t>
            </a:r>
            <a:r>
              <a:rPr lang="en-US" sz="1200" dirty="0"/>
              <a:t>Radiative forcing estimates in 2011 relative to 1750 and aggregated uncertainties for the main drivers of climate change. Values are global average radiative forcing (RF15) partitioned according to the emitted compounds or processes that result in a combination of drivers. The best estimates of the net radiative forcing are shown as black diamonds with corresponding uncertainty intervals; the numerical values are provided on the right of the figure, together with the confidence level in the net forcing (VH – </a:t>
            </a:r>
            <a:r>
              <a:rPr lang="en-US" sz="1200" i="1" dirty="0"/>
              <a:t>very high</a:t>
            </a:r>
            <a:r>
              <a:rPr lang="en-US" sz="1200" dirty="0"/>
              <a:t>, H – </a:t>
            </a:r>
            <a:r>
              <a:rPr lang="en-US" sz="1200" i="1" dirty="0"/>
              <a:t>high</a:t>
            </a:r>
            <a:r>
              <a:rPr lang="en-US" sz="1200" dirty="0"/>
              <a:t>, M – </a:t>
            </a:r>
            <a:r>
              <a:rPr lang="en-US" sz="1200" i="1" dirty="0"/>
              <a:t>medium</a:t>
            </a:r>
            <a:r>
              <a:rPr lang="en-US" sz="1200" dirty="0"/>
              <a:t>, L – </a:t>
            </a:r>
            <a:r>
              <a:rPr lang="en-US" sz="1200" i="1" dirty="0"/>
              <a:t>low</a:t>
            </a:r>
            <a:r>
              <a:rPr lang="en-US" sz="1200" dirty="0"/>
              <a:t>, VL – </a:t>
            </a:r>
            <a:r>
              <a:rPr lang="en-US" sz="1200" i="1" dirty="0"/>
              <a:t>very low</a:t>
            </a:r>
            <a:r>
              <a:rPr lang="en-US" sz="1200" dirty="0"/>
              <a:t>). Albedo forcing due to black carbon on snow and ice is included in the black carbon aerosol bar. Small </a:t>
            </a:r>
            <a:r>
              <a:rPr lang="en-US" sz="1200" dirty="0" err="1"/>
              <a:t>forcings</a:t>
            </a:r>
            <a:r>
              <a:rPr lang="en-US" sz="1200" dirty="0"/>
              <a:t> due to contrails (0.05 W m–2, including contrail induced cirrus), and HFCs, PFCs and SF6 (total 0.03 W m–2) are not shown. Concentration-based RFs for gases can be obtained by summing the like-</a:t>
            </a:r>
            <a:r>
              <a:rPr lang="en-US" sz="1200" dirty="0" err="1"/>
              <a:t>coloured</a:t>
            </a:r>
            <a:r>
              <a:rPr lang="en-US" sz="1200" dirty="0"/>
              <a:t> bars. Volcanic forcing is not included as its episodic nature makes is difficult to compare to other forcing mechanisms. Total anthropogenic radiative forcing is provided for three different years relative to 1750.</a:t>
            </a:r>
          </a:p>
        </p:txBody>
      </p:sp>
      <p:sp>
        <p:nvSpPr>
          <p:cNvPr id="4" name="Rectangle 3"/>
          <p:cNvSpPr/>
          <p:nvPr/>
        </p:nvSpPr>
        <p:spPr>
          <a:xfrm>
            <a:off x="2514600" y="-20471"/>
            <a:ext cx="6400800" cy="381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6200" y="2514600"/>
            <a:ext cx="2438400" cy="923330"/>
          </a:xfrm>
          <a:prstGeom prst="rect">
            <a:avLst/>
          </a:prstGeom>
          <a:noFill/>
        </p:spPr>
        <p:txBody>
          <a:bodyPr wrap="square" rtlCol="0">
            <a:spAutoFit/>
          </a:bodyPr>
          <a:lstStyle/>
          <a:p>
            <a:r>
              <a:rPr lang="en-US" dirty="0"/>
              <a:t>Aerosols remain the largest uncertainty in radiative forcing. </a:t>
            </a:r>
          </a:p>
        </p:txBody>
      </p:sp>
    </p:spTree>
    <p:extLst>
      <p:ext uri="{BB962C8B-B14F-4D97-AF65-F5344CB8AC3E}">
        <p14:creationId xmlns:p14="http://schemas.microsoft.com/office/powerpoint/2010/main" val="1683747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990601" y="1295400"/>
            <a:ext cx="7772400" cy="2616101"/>
          </a:xfrm>
          <a:prstGeom prst="rect">
            <a:avLst/>
          </a:prstGeom>
        </p:spPr>
        <p:txBody>
          <a:bodyPr wrap="square">
            <a:spAutoFit/>
          </a:bodyPr>
          <a:lstStyle/>
          <a:p>
            <a:pPr marL="284163" indent="-284163">
              <a:spcAft>
                <a:spcPts val="1200"/>
              </a:spcAft>
              <a:buFont typeface="Arial" panose="020B0604020202020204" pitchFamily="34" charset="0"/>
              <a:buChar char="•"/>
            </a:pPr>
            <a:r>
              <a:rPr lang="en-US" sz="2400" b="1" dirty="0"/>
              <a:t>Weather prediction </a:t>
            </a:r>
            <a:r>
              <a:rPr lang="en-US" sz="2400" dirty="0"/>
              <a:t>(2 weeks): initialize atmosphere &amp; predict individual storms.</a:t>
            </a:r>
          </a:p>
          <a:p>
            <a:pPr marL="284163" indent="-284163">
              <a:spcAft>
                <a:spcPts val="1200"/>
              </a:spcAft>
              <a:buFont typeface="Arial" panose="020B0604020202020204" pitchFamily="34" charset="0"/>
              <a:buChar char="•"/>
            </a:pPr>
            <a:r>
              <a:rPr lang="en-US" sz="2400" b="1" dirty="0"/>
              <a:t>Climate prediction </a:t>
            </a:r>
            <a:r>
              <a:rPr lang="en-US" sz="2400" dirty="0"/>
              <a:t>(2~3 seasons): initialize ocean; predict El Nino/La Nina </a:t>
            </a:r>
            <a:r>
              <a:rPr lang="en-US" sz="2400" dirty="0">
                <a:sym typeface="Wingdings" panose="05000000000000000000" pitchFamily="2" charset="2"/>
              </a:rPr>
              <a:t> seasonal-mean T, rainfall, storminess.</a:t>
            </a:r>
            <a:endParaRPr lang="en-US" sz="2400" dirty="0"/>
          </a:p>
          <a:p>
            <a:pPr marL="284163" indent="-284163">
              <a:spcAft>
                <a:spcPts val="1200"/>
              </a:spcAft>
              <a:buFont typeface="Arial" panose="020B0604020202020204" pitchFamily="34" charset="0"/>
              <a:buChar char="•"/>
            </a:pPr>
            <a:r>
              <a:rPr lang="en-US" sz="2400" b="1" dirty="0"/>
              <a:t>Climate projection</a:t>
            </a:r>
            <a:r>
              <a:rPr lang="en-US" sz="2400" dirty="0"/>
              <a:t>: anthropogenic radiative forcing; predict long-term statistics (T, rainfall, ENSO amplitude).</a:t>
            </a:r>
          </a:p>
        </p:txBody>
      </p:sp>
      <p:sp>
        <p:nvSpPr>
          <p:cNvPr id="13" name="Text Box 4"/>
          <p:cNvSpPr txBox="1">
            <a:spLocks noChangeArrowheads="1"/>
          </p:cNvSpPr>
          <p:nvPr/>
        </p:nvSpPr>
        <p:spPr bwMode="auto">
          <a:xfrm>
            <a:off x="-152400" y="304800"/>
            <a:ext cx="9144000" cy="769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SimSun"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prstClr val="black"/>
                </a:solidFill>
                <a:effectLst/>
                <a:uLnTx/>
                <a:uFillTx/>
                <a:latin typeface="Arial" charset="0"/>
                <a:ea typeface="SimSun" charset="0"/>
              </a:rPr>
              <a:t>Dynamical Prediction: A triumph of science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000" b="0" i="0" u="none" strike="noStrike" kern="1200" cap="none" spc="0" normalizeH="0" baseline="0" noProof="0" dirty="0">
                <a:ln>
                  <a:noFill/>
                </a:ln>
                <a:solidFill>
                  <a:srgbClr val="FF0000"/>
                </a:solidFill>
                <a:effectLst/>
                <a:uLnTx/>
                <a:uFillTx/>
                <a:latin typeface="Arial" charset="0"/>
                <a:ea typeface="SimSun" charset="0"/>
              </a:rPr>
              <a:t>physical understanding</a:t>
            </a:r>
            <a:r>
              <a:rPr kumimoji="0" lang="en-US" altLang="zh-CN" sz="2000" b="0" i="0" u="none" strike="noStrike" kern="1200" cap="none" spc="0" normalizeH="0" baseline="0" noProof="0" dirty="0">
                <a:ln>
                  <a:noFill/>
                </a:ln>
                <a:solidFill>
                  <a:prstClr val="black"/>
                </a:solidFill>
                <a:effectLst/>
                <a:uLnTx/>
                <a:uFillTx/>
                <a:latin typeface="Arial" charset="0"/>
                <a:ea typeface="SimSun" charset="0"/>
              </a:rPr>
              <a:t>, </a:t>
            </a:r>
            <a:r>
              <a:rPr kumimoji="0" lang="en-US" altLang="zh-CN" sz="2000" b="0" i="0" u="none" strike="noStrike" kern="1200" cap="none" spc="0" normalizeH="0" baseline="0" noProof="0" dirty="0">
                <a:ln>
                  <a:noFill/>
                </a:ln>
                <a:solidFill>
                  <a:srgbClr val="008000"/>
                </a:solidFill>
                <a:effectLst/>
                <a:uLnTx/>
                <a:uFillTx/>
                <a:latin typeface="Arial" charset="0"/>
                <a:ea typeface="SimSun" charset="0"/>
              </a:rPr>
              <a:t>numerical models</a:t>
            </a:r>
            <a:r>
              <a:rPr kumimoji="0" lang="en-US" altLang="zh-CN" sz="2000" b="0" i="0" u="none" strike="noStrike" kern="1200" cap="none" spc="0" normalizeH="0" baseline="0" noProof="0" dirty="0">
                <a:ln>
                  <a:noFill/>
                </a:ln>
                <a:solidFill>
                  <a:prstClr val="black"/>
                </a:solidFill>
                <a:effectLst/>
                <a:uLnTx/>
                <a:uFillTx/>
                <a:latin typeface="Arial" charset="0"/>
                <a:ea typeface="SimSun" charset="0"/>
              </a:rPr>
              <a:t>, and </a:t>
            </a:r>
            <a:r>
              <a:rPr kumimoji="0" lang="en-US" altLang="zh-CN" sz="2000" b="0" i="0" u="none" strike="noStrike" kern="1200" cap="none" spc="0" normalizeH="0" baseline="0" noProof="0" dirty="0">
                <a:ln>
                  <a:noFill/>
                </a:ln>
                <a:solidFill>
                  <a:srgbClr val="0000FF"/>
                </a:solidFill>
                <a:effectLst/>
                <a:uLnTx/>
                <a:uFillTx/>
                <a:latin typeface="Arial" charset="0"/>
                <a:ea typeface="SimSun" charset="0"/>
              </a:rPr>
              <a:t>observing system</a:t>
            </a:r>
            <a:r>
              <a:rPr kumimoji="0" lang="en-US" altLang="zh-CN" sz="2000" b="1" i="0" u="none" strike="noStrike" kern="1200" cap="none" spc="0" normalizeH="0" baseline="0" noProof="0" dirty="0">
                <a:ln>
                  <a:noFill/>
                </a:ln>
                <a:solidFill>
                  <a:prstClr val="black"/>
                </a:solidFill>
                <a:effectLst/>
                <a:uLnTx/>
                <a:uFillTx/>
                <a:latin typeface="Arial" charset="0"/>
                <a:ea typeface="SimSun" charset="0"/>
              </a:rPr>
              <a:t> </a:t>
            </a:r>
            <a:endParaRPr kumimoji="0" lang="en-US" altLang="zh-CN" sz="2000" b="0" i="0" u="none" strike="noStrike" kern="1200" cap="none" spc="0" normalizeH="0" baseline="0" noProof="0" dirty="0">
              <a:ln>
                <a:noFill/>
              </a:ln>
              <a:solidFill>
                <a:prstClr val="black"/>
              </a:solidFill>
              <a:effectLst/>
              <a:uLnTx/>
              <a:uFillTx/>
              <a:latin typeface="Arial" charset="0"/>
              <a:ea typeface="SimSun" charset="0"/>
            </a:endParaRPr>
          </a:p>
        </p:txBody>
      </p:sp>
      <p:pic>
        <p:nvPicPr>
          <p:cNvPr id="4" name="Picture 1" descr="nino_feb_5.eps"/>
          <p:cNvPicPr preferRelativeResize="0">
            <a:picLocks/>
          </p:cNvPicPr>
          <p:nvPr/>
        </p:nvPicPr>
        <p:blipFill>
          <a:blip r:embed="rId2">
            <a:extLst>
              <a:ext uri="{28A0092B-C50C-407E-A947-70E740481C1C}">
                <a14:useLocalDpi xmlns:a14="http://schemas.microsoft.com/office/drawing/2010/main" val="0"/>
              </a:ext>
            </a:extLst>
          </a:blip>
          <a:srcRect l="11209" t="17178" r="17274" b="10204"/>
          <a:stretch>
            <a:fillRect/>
          </a:stretch>
        </p:blipFill>
        <p:spPr bwMode="auto">
          <a:xfrm>
            <a:off x="762000" y="4157353"/>
            <a:ext cx="3044915" cy="2667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1148025" y="4968903"/>
            <a:ext cx="61753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ea typeface="+mn-ea"/>
                <a:cs typeface="+mn-cs"/>
              </a:rPr>
              <a:t>Obs.</a:t>
            </a:r>
          </a:p>
        </p:txBody>
      </p:sp>
      <p:sp>
        <p:nvSpPr>
          <p:cNvPr id="6" name="Rectangle 4"/>
          <p:cNvSpPr>
            <a:spLocks noChangeArrowheads="1"/>
          </p:cNvSpPr>
          <p:nvPr/>
        </p:nvSpPr>
        <p:spPr bwMode="auto">
          <a:xfrm>
            <a:off x="2565094" y="4244615"/>
            <a:ext cx="1256665"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ea typeface="+mn-ea"/>
                <a:cs typeface="+mn-cs"/>
              </a:rPr>
              <a:t>Forecast ensemble </a:t>
            </a:r>
          </a:p>
        </p:txBody>
      </p:sp>
      <p:sp>
        <p:nvSpPr>
          <p:cNvPr id="7" name="TextBox 9"/>
          <p:cNvSpPr txBox="1">
            <a:spLocks noChangeArrowheads="1"/>
          </p:cNvSpPr>
          <p:nvPr/>
        </p:nvSpPr>
        <p:spPr bwMode="auto">
          <a:xfrm rot="-5400000">
            <a:off x="-108737" y="4950170"/>
            <a:ext cx="1520289"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ea typeface="SimSun"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n-lt"/>
                <a:ea typeface="SimSun" charset="0"/>
              </a:rPr>
              <a:t>Nino3.4 SST</a:t>
            </a:r>
          </a:p>
        </p:txBody>
      </p:sp>
      <p:sp>
        <p:nvSpPr>
          <p:cNvPr id="8" name="TextBox 4"/>
          <p:cNvSpPr txBox="1">
            <a:spLocks noChangeArrowheads="1"/>
          </p:cNvSpPr>
          <p:nvPr/>
        </p:nvSpPr>
        <p:spPr bwMode="auto">
          <a:xfrm>
            <a:off x="1524000" y="5799900"/>
            <a:ext cx="182785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ea typeface="SimSun"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charset="0"/>
                <a:ea typeface="SimSun" charset="0"/>
              </a:rPr>
              <a:t>El Nino prediction issued in July 2015</a:t>
            </a:r>
          </a:p>
        </p:txBody>
      </p:sp>
      <p:sp>
        <p:nvSpPr>
          <p:cNvPr id="2" name="TextBox 1"/>
          <p:cNvSpPr txBox="1"/>
          <p:nvPr/>
        </p:nvSpPr>
        <p:spPr>
          <a:xfrm>
            <a:off x="3956283" y="4491850"/>
            <a:ext cx="4876800" cy="1569660"/>
          </a:xfrm>
          <a:prstGeom prst="rect">
            <a:avLst/>
          </a:prstGeom>
          <a:noFill/>
        </p:spPr>
        <p:txBody>
          <a:bodyPr wrap="square" rtlCol="0">
            <a:spAutoFit/>
          </a:bodyPr>
          <a:lstStyle/>
          <a:p>
            <a:r>
              <a:rPr lang="en-US" sz="2400" b="1" dirty="0">
                <a:solidFill>
                  <a:srgbClr val="00B0F0"/>
                </a:solidFill>
                <a:latin typeface="Segoe Print" panose="02000600000000000000" pitchFamily="2" charset="0"/>
              </a:rPr>
              <a:t>How can you predict climate decades ahead when you cannot forecast weather 2 weeks from now?</a:t>
            </a:r>
          </a:p>
        </p:txBody>
      </p:sp>
    </p:spTree>
    <p:extLst>
      <p:ext uri="{BB962C8B-B14F-4D97-AF65-F5344CB8AC3E}">
        <p14:creationId xmlns:p14="http://schemas.microsoft.com/office/powerpoint/2010/main" val="174860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762000"/>
            <a:ext cx="8557581" cy="3997333"/>
          </a:xfrm>
          <a:prstGeom prst="rect">
            <a:avLst/>
          </a:prstGeom>
        </p:spPr>
      </p:pic>
      <p:sp>
        <p:nvSpPr>
          <p:cNvPr id="4" name="Rechteck 3"/>
          <p:cNvSpPr/>
          <p:nvPr/>
        </p:nvSpPr>
        <p:spPr>
          <a:xfrm>
            <a:off x="76200" y="718046"/>
            <a:ext cx="576064" cy="908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Abgerundetes Rechteck 4"/>
          <p:cNvSpPr/>
          <p:nvPr/>
        </p:nvSpPr>
        <p:spPr>
          <a:xfrm>
            <a:off x="228600" y="4920952"/>
            <a:ext cx="8557919" cy="1066800"/>
          </a:xfrm>
          <a:prstGeom prst="roundRect">
            <a:avLst/>
          </a:prstGeom>
          <a:solidFill>
            <a:srgbClr val="1F497D">
              <a:lumMod val="40000"/>
              <a:lumOff val="6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a:ln>
                <a:noFill/>
              </a:ln>
              <a:solidFill>
                <a:prstClr val="white"/>
              </a:solidFill>
              <a:effectLst/>
              <a:uLnTx/>
              <a:uFillTx/>
              <a:latin typeface="Calibri"/>
              <a:ea typeface="+mn-ea"/>
              <a:cs typeface="+mn-cs"/>
            </a:endParaRPr>
          </a:p>
        </p:txBody>
      </p:sp>
      <p:sp>
        <p:nvSpPr>
          <p:cNvPr id="7" name="TextBox 8"/>
          <p:cNvSpPr txBox="1"/>
          <p:nvPr/>
        </p:nvSpPr>
        <p:spPr>
          <a:xfrm>
            <a:off x="503848" y="4993629"/>
            <a:ext cx="8007424"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a:ea typeface="+mn-ea"/>
                <a:cs typeface="+mn-cs"/>
              </a:rPr>
              <a:t>Global surface temperature change for the end of the 21st century is </a:t>
            </a:r>
            <a:r>
              <a:rPr kumimoji="0" lang="en-US" sz="2800" b="0" i="1" u="none" strike="noStrike" kern="1200" cap="none" spc="0" normalizeH="0" baseline="0" noProof="0" dirty="0">
                <a:ln>
                  <a:noFill/>
                </a:ln>
                <a:solidFill>
                  <a:srgbClr val="000000"/>
                </a:solidFill>
                <a:effectLst/>
                <a:uLnTx/>
                <a:uFillTx/>
                <a:latin typeface="Calibri"/>
                <a:ea typeface="+mn-ea"/>
                <a:cs typeface="+mn-cs"/>
              </a:rPr>
              <a:t>likely</a:t>
            </a:r>
            <a:r>
              <a:rPr kumimoji="0" lang="en-US" sz="2800" b="0" i="0" u="none" strike="noStrike" kern="1200" cap="none" spc="0" normalizeH="0" baseline="0" noProof="0" dirty="0">
                <a:ln>
                  <a:noFill/>
                </a:ln>
                <a:solidFill>
                  <a:srgbClr val="000000"/>
                </a:solidFill>
                <a:effectLst/>
                <a:uLnTx/>
                <a:uFillTx/>
                <a:latin typeface="Calibri"/>
                <a:ea typeface="+mn-ea"/>
                <a:cs typeface="+mn-cs"/>
              </a:rPr>
              <a:t> to exceed 1.5°C relative to 1850.</a:t>
            </a:r>
          </a:p>
        </p:txBody>
      </p:sp>
      <p:sp>
        <p:nvSpPr>
          <p:cNvPr id="6" name="Textfeld 5"/>
          <p:cNvSpPr txBox="1"/>
          <p:nvPr/>
        </p:nvSpPr>
        <p:spPr>
          <a:xfrm rot="16200000">
            <a:off x="7798446" y="2734639"/>
            <a:ext cx="19704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a:ln>
                  <a:noFill/>
                </a:ln>
                <a:solidFill>
                  <a:prstClr val="white"/>
                </a:solidFill>
                <a:effectLst/>
                <a:uLnTx/>
                <a:uFillTx/>
                <a:latin typeface="Calibri"/>
                <a:ea typeface="+mn-ea"/>
                <a:cs typeface="+mn-cs"/>
              </a:rPr>
              <a:t>(IPCC 2013, Fig. SPM.7a)</a:t>
            </a:r>
          </a:p>
        </p:txBody>
      </p:sp>
      <p:sp>
        <p:nvSpPr>
          <p:cNvPr id="2" name="TextBox 1"/>
          <p:cNvSpPr txBox="1"/>
          <p:nvPr/>
        </p:nvSpPr>
        <p:spPr>
          <a:xfrm>
            <a:off x="1433581" y="6149371"/>
            <a:ext cx="511024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a:ea typeface="+mn-ea"/>
                <a:cs typeface="+mn-cs"/>
              </a:rPr>
              <a:t>We are in control of Earth’s thermostat.</a:t>
            </a:r>
          </a:p>
        </p:txBody>
      </p:sp>
      <p:sp>
        <p:nvSpPr>
          <p:cNvPr id="9" name="Rectangle 8"/>
          <p:cNvSpPr/>
          <p:nvPr/>
        </p:nvSpPr>
        <p:spPr>
          <a:xfrm>
            <a:off x="2929563" y="370691"/>
            <a:ext cx="279102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a:ea typeface="+mn-ea"/>
                <a:cs typeface="+mn-cs"/>
              </a:rPr>
              <a:t>Model projections of</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963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A0A99-5BC0-4437-08B8-73652D0576E2}"/>
              </a:ext>
            </a:extLst>
          </p:cNvPr>
          <p:cNvSpPr>
            <a:spLocks noGrp="1"/>
          </p:cNvSpPr>
          <p:nvPr>
            <p:ph type="title"/>
          </p:nvPr>
        </p:nvSpPr>
        <p:spPr>
          <a:xfrm>
            <a:off x="628650" y="132939"/>
            <a:ext cx="7886700" cy="542665"/>
          </a:xfrm>
        </p:spPr>
        <p:txBody>
          <a:bodyPr>
            <a:normAutofit fontScale="90000"/>
          </a:bodyPr>
          <a:lstStyle/>
          <a:p>
            <a:r>
              <a:rPr lang="en-US" dirty="0"/>
              <a:t>Heat extremes are projected to increase.</a:t>
            </a:r>
          </a:p>
        </p:txBody>
      </p:sp>
      <p:pic>
        <p:nvPicPr>
          <p:cNvPr id="6" name="Content Placeholder 5">
            <a:extLst>
              <a:ext uri="{FF2B5EF4-FFF2-40B4-BE49-F238E27FC236}">
                <a16:creationId xmlns:a16="http://schemas.microsoft.com/office/drawing/2014/main" id="{0C814A08-0848-7D86-FA76-1D20E43D4EEE}"/>
              </a:ext>
            </a:extLst>
          </p:cNvPr>
          <p:cNvPicPr>
            <a:picLocks noGrp="1" noChangeAspect="1"/>
          </p:cNvPicPr>
          <p:nvPr>
            <p:ph idx="1"/>
          </p:nvPr>
        </p:nvPicPr>
        <p:blipFill rotWithShape="1">
          <a:blip r:embed="rId2"/>
          <a:srcRect l="49417"/>
          <a:stretch/>
        </p:blipFill>
        <p:spPr>
          <a:xfrm>
            <a:off x="3929743" y="812397"/>
            <a:ext cx="4876800" cy="5654893"/>
          </a:xfrm>
        </p:spPr>
      </p:pic>
      <p:sp>
        <p:nvSpPr>
          <p:cNvPr id="9" name="TextBox 8">
            <a:extLst>
              <a:ext uri="{FF2B5EF4-FFF2-40B4-BE49-F238E27FC236}">
                <a16:creationId xmlns:a16="http://schemas.microsoft.com/office/drawing/2014/main" id="{1DF85B12-B983-C16F-CD3F-841B77888DEE}"/>
              </a:ext>
            </a:extLst>
          </p:cNvPr>
          <p:cNvSpPr txBox="1"/>
          <p:nvPr/>
        </p:nvSpPr>
        <p:spPr>
          <a:xfrm>
            <a:off x="7543800" y="6471145"/>
            <a:ext cx="1135247" cy="253916"/>
          </a:xfrm>
          <a:prstGeom prst="rect">
            <a:avLst/>
          </a:prstGeom>
          <a:noFill/>
        </p:spPr>
        <p:txBody>
          <a:bodyPr wrap="none" rtlCol="0">
            <a:spAutoFit/>
          </a:bodyPr>
          <a:lstStyle/>
          <a:p>
            <a:pPr defTabSz="685800"/>
            <a:r>
              <a:rPr lang="en-US" sz="1050" dirty="0">
                <a:solidFill>
                  <a:prstClr val="black"/>
                </a:solidFill>
                <a:latin typeface="Arial" panose="020B0604020202020204" pitchFamily="34" charset="0"/>
                <a:cs typeface="Arial" panose="020B0604020202020204" pitchFamily="34" charset="0"/>
              </a:rPr>
              <a:t>IPCC AR6 SPM</a:t>
            </a:r>
          </a:p>
        </p:txBody>
      </p:sp>
      <p:pic>
        <p:nvPicPr>
          <p:cNvPr id="3" name="Content Placeholder 4">
            <a:extLst>
              <a:ext uri="{FF2B5EF4-FFF2-40B4-BE49-F238E27FC236}">
                <a16:creationId xmlns:a16="http://schemas.microsoft.com/office/drawing/2014/main" id="{ED5672F8-2361-9270-445D-EC8A9D3F0D75}"/>
              </a:ext>
            </a:extLst>
          </p:cNvPr>
          <p:cNvPicPr>
            <a:picLocks noChangeAspect="1"/>
          </p:cNvPicPr>
          <p:nvPr/>
        </p:nvPicPr>
        <p:blipFill rotWithShape="1">
          <a:blip r:embed="rId3"/>
          <a:srcRect r="65001" b="11871"/>
          <a:stretch/>
        </p:blipFill>
        <p:spPr>
          <a:xfrm>
            <a:off x="304800" y="1858635"/>
            <a:ext cx="3429000" cy="3399165"/>
          </a:xfrm>
          <a:prstGeom prst="rect">
            <a:avLst/>
          </a:prstGeom>
        </p:spPr>
      </p:pic>
      <p:pic>
        <p:nvPicPr>
          <p:cNvPr id="7" name="Picture 6">
            <a:extLst>
              <a:ext uri="{FF2B5EF4-FFF2-40B4-BE49-F238E27FC236}">
                <a16:creationId xmlns:a16="http://schemas.microsoft.com/office/drawing/2014/main" id="{DD90C64B-E18F-3452-20A6-B810598485B2}"/>
              </a:ext>
            </a:extLst>
          </p:cNvPr>
          <p:cNvPicPr>
            <a:picLocks noChangeAspect="1"/>
          </p:cNvPicPr>
          <p:nvPr/>
        </p:nvPicPr>
        <p:blipFill>
          <a:blip r:embed="rId4"/>
          <a:stretch>
            <a:fillRect/>
          </a:stretch>
        </p:blipFill>
        <p:spPr>
          <a:xfrm>
            <a:off x="694901" y="5356092"/>
            <a:ext cx="3038899" cy="295316"/>
          </a:xfrm>
          <a:prstGeom prst="rect">
            <a:avLst/>
          </a:prstGeom>
        </p:spPr>
      </p:pic>
      <p:sp>
        <p:nvSpPr>
          <p:cNvPr id="10" name="TextBox 9">
            <a:extLst>
              <a:ext uri="{FF2B5EF4-FFF2-40B4-BE49-F238E27FC236}">
                <a16:creationId xmlns:a16="http://schemas.microsoft.com/office/drawing/2014/main" id="{9E86C975-6297-5256-1189-D8F757ACF0F8}"/>
              </a:ext>
            </a:extLst>
          </p:cNvPr>
          <p:cNvSpPr txBox="1"/>
          <p:nvPr/>
        </p:nvSpPr>
        <p:spPr>
          <a:xfrm>
            <a:off x="678089" y="6340332"/>
            <a:ext cx="1444626" cy="253916"/>
          </a:xfrm>
          <a:prstGeom prst="rect">
            <a:avLst/>
          </a:prstGeom>
          <a:noFill/>
        </p:spPr>
        <p:txBody>
          <a:bodyPr wrap="none" rtlCol="0">
            <a:spAutoFit/>
          </a:bodyPr>
          <a:lstStyle/>
          <a:p>
            <a:pPr defTabSz="685800"/>
            <a:r>
              <a:rPr lang="en-US" sz="1050" dirty="0" err="1">
                <a:solidFill>
                  <a:prstClr val="black"/>
                </a:solidFill>
                <a:latin typeface="Arial" panose="020B0604020202020204" pitchFamily="34" charset="0"/>
                <a:cs typeface="Arial" panose="020B0604020202020204" pitchFamily="34" charset="0"/>
              </a:rPr>
              <a:t>Guirguis</a:t>
            </a:r>
            <a:r>
              <a:rPr lang="en-US" sz="1050" dirty="0">
                <a:solidFill>
                  <a:prstClr val="black"/>
                </a:solidFill>
                <a:latin typeface="Arial" panose="020B0604020202020204" pitchFamily="34" charset="0"/>
                <a:cs typeface="Arial" panose="020B0604020202020204" pitchFamily="34" charset="0"/>
              </a:rPr>
              <a:t> et al. (2017)</a:t>
            </a:r>
          </a:p>
        </p:txBody>
      </p:sp>
    </p:spTree>
    <p:extLst>
      <p:ext uri="{BB962C8B-B14F-4D97-AF65-F5344CB8AC3E}">
        <p14:creationId xmlns:p14="http://schemas.microsoft.com/office/powerpoint/2010/main" val="3020878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3200400"/>
            <a:ext cx="6774820"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U.N. CLIMATE CHANGE CONFERENCE (COP 21)</a:t>
            </a:r>
            <a:br>
              <a:rPr kumimoji="0" lang="en-US" sz="2400" b="0" i="0" u="none" strike="noStrike" kern="1200" cap="none" spc="0" normalizeH="0" baseline="0" noProof="0" dirty="0">
                <a:ln>
                  <a:noFill/>
                </a:ln>
                <a:solidFill>
                  <a:prstClr val="black"/>
                </a:solidFill>
                <a:effectLst/>
                <a:uLnTx/>
                <a:uFillTx/>
                <a:latin typeface="Calibri"/>
                <a:ea typeface="+mn-ea"/>
                <a:cs typeface="+mn-cs"/>
              </a:rPr>
            </a:br>
            <a:r>
              <a:rPr kumimoji="0" lang="en-US" sz="2400" b="0" i="0" u="none" strike="noStrike" kern="1200" cap="none" spc="0" normalizeH="0" baseline="0" noProof="0" dirty="0">
                <a:ln>
                  <a:noFill/>
                </a:ln>
                <a:solidFill>
                  <a:prstClr val="black"/>
                </a:solidFill>
                <a:effectLst/>
                <a:uLnTx/>
                <a:uFillTx/>
                <a:latin typeface="Calibri"/>
                <a:ea typeface="+mn-ea"/>
                <a:cs typeface="+mn-cs"/>
              </a:rPr>
              <a:t>December 12, 2015, PARIS </a:t>
            </a:r>
          </a:p>
        </p:txBody>
      </p:sp>
      <p:sp>
        <p:nvSpPr>
          <p:cNvPr id="4" name="Rectangle 2"/>
          <p:cNvSpPr>
            <a:spLocks noChangeArrowheads="1"/>
          </p:cNvSpPr>
          <p:nvPr/>
        </p:nvSpPr>
        <p:spPr bwMode="auto">
          <a:xfrm>
            <a:off x="457200" y="4191000"/>
            <a:ext cx="83058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a:ea typeface="+mn-ea"/>
                <a:cs typeface="+mn-cs"/>
              </a:rPr>
              <a:t>Limiting global temperature increase well below 2</a:t>
            </a:r>
            <a:r>
              <a:rPr kumimoji="0" lang="en-US" altLang="en-US" sz="2400" b="0" i="0" u="none" strike="noStrike" kern="1200" cap="none" spc="0" normalizeH="0" baseline="30000" noProof="0" dirty="0">
                <a:ln>
                  <a:noFill/>
                </a:ln>
                <a:solidFill>
                  <a:prstClr val="black"/>
                </a:solidFill>
                <a:effectLst/>
                <a:uLnTx/>
                <a:uFillTx/>
                <a:latin typeface="Calibri"/>
                <a:ea typeface="+mn-ea"/>
                <a:cs typeface="+mn-cs"/>
              </a:rPr>
              <a:t>o</a:t>
            </a:r>
            <a:r>
              <a:rPr kumimoji="0" lang="en-US" altLang="en-US" sz="2400" b="0" i="0" u="none" strike="noStrike" kern="1200" cap="none" spc="0" normalizeH="0" baseline="0" noProof="0" dirty="0">
                <a:ln>
                  <a:noFill/>
                </a:ln>
                <a:solidFill>
                  <a:prstClr val="black"/>
                </a:solidFill>
                <a:effectLst/>
                <a:uLnTx/>
                <a:uFillTx/>
                <a:latin typeface="Calibri"/>
                <a:ea typeface="+mn-ea"/>
                <a:cs typeface="+mn-cs"/>
              </a:rPr>
              <a:t>C, </a:t>
            </a:r>
            <a:r>
              <a:rPr kumimoji="0" lang="en-US" sz="2400" b="0" i="0" u="none" strike="noStrike" kern="1200" cap="none" spc="0" normalizeH="0" baseline="0" noProof="0" dirty="0">
                <a:ln>
                  <a:noFill/>
                </a:ln>
                <a:solidFill>
                  <a:prstClr val="black"/>
                </a:solidFill>
                <a:effectLst/>
                <a:uLnTx/>
                <a:uFillTx/>
                <a:latin typeface="Calibri"/>
                <a:ea typeface="+mn-ea"/>
                <a:cs typeface="+mn-cs"/>
              </a:rPr>
              <a:t>with an aspiration of </a:t>
            </a:r>
            <a:r>
              <a:rPr kumimoji="0" lang="en-US" altLang="en-US" sz="2400" b="0" i="0" u="none" strike="noStrike" kern="1200" cap="none" spc="0" normalizeH="0" baseline="0" noProof="0" dirty="0">
                <a:ln>
                  <a:noFill/>
                </a:ln>
                <a:solidFill>
                  <a:prstClr val="black"/>
                </a:solidFill>
                <a:effectLst/>
                <a:uLnTx/>
                <a:uFillTx/>
                <a:latin typeface="Calibri"/>
                <a:ea typeface="+mn-ea"/>
                <a:cs typeface="+mn-cs"/>
              </a:rPr>
              <a:t>1.5</a:t>
            </a:r>
            <a:r>
              <a:rPr kumimoji="0" lang="en-US" altLang="en-US" sz="2400" b="0" i="0" u="none" strike="noStrike" kern="1200" cap="none" spc="0" normalizeH="0" baseline="30000" noProof="0" dirty="0">
                <a:ln>
                  <a:noFill/>
                </a:ln>
                <a:solidFill>
                  <a:prstClr val="black"/>
                </a:solidFill>
                <a:effectLst/>
                <a:uLnTx/>
                <a:uFillTx/>
                <a:latin typeface="Calibri"/>
                <a:ea typeface="+mn-ea"/>
                <a:cs typeface="+mn-cs"/>
              </a:rPr>
              <a:t>o</a:t>
            </a:r>
            <a:r>
              <a:rPr kumimoji="0" lang="en-US" altLang="en-US" sz="2400" b="0" i="0" u="none" strike="noStrike" kern="1200" cap="none" spc="0" normalizeH="0" baseline="0" noProof="0" dirty="0">
                <a:ln>
                  <a:noFill/>
                </a:ln>
                <a:solidFill>
                  <a:prstClr val="black"/>
                </a:solidFill>
                <a:effectLst/>
                <a:uLnTx/>
                <a:uFillTx/>
                <a:latin typeface="Calibri"/>
                <a:ea typeface="+mn-ea"/>
                <a:cs typeface="+mn-cs"/>
              </a:rPr>
              <a:t>C (relative to the pre-industrial value);</a:t>
            </a:r>
          </a:p>
          <a:p>
            <a:pPr marL="342900" marR="0" lvl="0" indent="-342900" algn="l" defTabSz="914400" rtl="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196 countries</a:t>
            </a:r>
            <a:r>
              <a:rPr kumimoji="0" lang="en-US" altLang="en-US" sz="2400" b="0" i="0" u="none" strike="noStrike" kern="1200" cap="none" spc="0" normalizeH="0" baseline="0" noProof="0" dirty="0">
                <a:ln>
                  <a:noFill/>
                </a:ln>
                <a:solidFill>
                  <a:prstClr val="black"/>
                </a:solidFill>
                <a:effectLst/>
                <a:uLnTx/>
                <a:uFillTx/>
                <a:latin typeface="Calibri"/>
                <a:ea typeface="+mn-ea"/>
                <a:cs typeface="+mn-cs"/>
              </a:rPr>
              <a:t> commit to nationally determined contributions (NDCs)</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a:p>
            <a:pPr marL="342900" marR="0" lvl="0" indent="-342900" algn="l" defTabSz="914400" rtl="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a:ea typeface="+mn-ea"/>
                <a:cs typeface="+mn-cs"/>
              </a:rPr>
              <a:t>Current NDC pledges </a:t>
            </a:r>
            <a:r>
              <a:rPr kumimoji="0" lang="en-US" altLang="en-US" sz="2400" b="0" i="0" u="none" strike="noStrike" kern="1200" cap="none" spc="0" normalizeH="0" baseline="0" noProof="0" dirty="0">
                <a:ln>
                  <a:noFill/>
                </a:ln>
                <a:solidFill>
                  <a:prstClr val="black"/>
                </a:solidFill>
                <a:effectLst/>
                <a:uLnTx/>
                <a:uFillTx/>
                <a:latin typeface="Calibri"/>
                <a:ea typeface="+mn-ea"/>
                <a:cs typeface="+mn-cs"/>
                <a:sym typeface="Wingdings" panose="05000000000000000000" pitchFamily="2" charset="2"/>
              </a:rPr>
              <a:t>would give </a:t>
            </a:r>
            <a:r>
              <a:rPr kumimoji="0" lang="en-US" sz="2400" b="0" i="0" u="none" strike="noStrike" kern="1200" cap="none" spc="0" normalizeH="0" baseline="0" noProof="0" dirty="0">
                <a:ln>
                  <a:noFill/>
                </a:ln>
                <a:solidFill>
                  <a:prstClr val="black"/>
                </a:solidFill>
                <a:effectLst/>
                <a:uLnTx/>
                <a:uFillTx/>
                <a:latin typeface="Calibri"/>
                <a:ea typeface="+mn-ea"/>
                <a:cs typeface="+mn-cs"/>
              </a:rPr>
              <a:t>2.7 to 3</a:t>
            </a:r>
            <a:r>
              <a:rPr kumimoji="0" lang="en-US" altLang="en-US" sz="2400" b="0" i="0" u="none" strike="noStrike" kern="1200" cap="none" spc="0" normalizeH="0" baseline="30000" noProof="0" dirty="0">
                <a:ln>
                  <a:noFill/>
                </a:ln>
                <a:solidFill>
                  <a:prstClr val="black"/>
                </a:solidFill>
                <a:effectLst/>
                <a:uLnTx/>
                <a:uFillTx/>
                <a:latin typeface="Calibri"/>
                <a:ea typeface="+mn-ea"/>
                <a:cs typeface="+mn-cs"/>
              </a:rPr>
              <a:t>o</a:t>
            </a:r>
            <a:r>
              <a:rPr kumimoji="0" lang="en-US" sz="2400" b="0" i="0" u="none" strike="noStrike" kern="1200" cap="none" spc="0" normalizeH="0" baseline="0" noProof="0" dirty="0">
                <a:ln>
                  <a:noFill/>
                </a:ln>
                <a:solidFill>
                  <a:prstClr val="black"/>
                </a:solidFill>
                <a:effectLst/>
                <a:uLnTx/>
                <a:uFillTx/>
                <a:latin typeface="Calibri"/>
                <a:ea typeface="+mn-ea"/>
                <a:cs typeface="+mn-cs"/>
              </a:rPr>
              <a:t>C warming;</a:t>
            </a:r>
          </a:p>
        </p:txBody>
      </p:sp>
      <p:pic>
        <p:nvPicPr>
          <p:cNvPr id="9" name="Picture 8"/>
          <p:cNvPicPr>
            <a:picLocks noChangeAspect="1"/>
          </p:cNvPicPr>
          <p:nvPr/>
        </p:nvPicPr>
        <p:blipFill>
          <a:blip r:embed="rId3"/>
          <a:stretch>
            <a:fillRect/>
          </a:stretch>
        </p:blipFill>
        <p:spPr>
          <a:xfrm>
            <a:off x="12878" y="-7513"/>
            <a:ext cx="5092522" cy="3055513"/>
          </a:xfrm>
          <a:prstGeom prst="rect">
            <a:avLst/>
          </a:prstGeom>
        </p:spPr>
      </p:pic>
      <p:pic>
        <p:nvPicPr>
          <p:cNvPr id="6" name="Picture 2" descr="http://www.nature.com/polopoly_fs/7.41253.1481808000%21/image/tower_web.jpg_gen/derivatives/landscape_300/tower_we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12001" y="-1"/>
            <a:ext cx="2031999" cy="30479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592739"/>
            <a:ext cx="1295400" cy="2077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7722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64855"/>
            <a:ext cx="8347926" cy="2092881"/>
          </a:xfrm>
          <a:prstGeom prst="rect">
            <a:avLst/>
          </a:prstGeom>
          <a:noFill/>
        </p:spPr>
        <p:txBody>
          <a:bodyPr wrap="none" rtlCol="0">
            <a:spAutoFit/>
          </a:bodyPr>
          <a:lstStyle/>
          <a:p>
            <a:r>
              <a:rPr lang="en-US" sz="2000" dirty="0"/>
              <a:t>Summary</a:t>
            </a:r>
          </a:p>
          <a:p>
            <a:pPr marL="342900" indent="-342900">
              <a:spcBef>
                <a:spcPts val="1200"/>
              </a:spcBef>
              <a:buFont typeface="Arial" panose="020B0604020202020204" pitchFamily="34" charset="0"/>
              <a:buChar char="•"/>
            </a:pPr>
            <a:r>
              <a:rPr lang="en-US" sz="2000" dirty="0"/>
              <a:t>Radiative forcing (greenhouse gases, </a:t>
            </a:r>
            <a:r>
              <a:rPr lang="en-US" sz="2000" dirty="0">
                <a:solidFill>
                  <a:srgbClr val="FF0000"/>
                </a:solidFill>
              </a:rPr>
              <a:t>aerosol</a:t>
            </a:r>
            <a:r>
              <a:rPr lang="en-US" sz="2000" dirty="0"/>
              <a:t> direct and </a:t>
            </a:r>
            <a:r>
              <a:rPr lang="en-US" sz="2000" dirty="0">
                <a:solidFill>
                  <a:srgbClr val="FF0000"/>
                </a:solidFill>
              </a:rPr>
              <a:t>indirect effects</a:t>
            </a:r>
            <a:r>
              <a:rPr lang="en-US" sz="2000" dirty="0"/>
              <a:t>)</a:t>
            </a:r>
          </a:p>
          <a:p>
            <a:pPr marL="342900" indent="-342900">
              <a:spcBef>
                <a:spcPts val="1200"/>
              </a:spcBef>
              <a:buFont typeface="Arial" panose="020B0604020202020204" pitchFamily="34" charset="0"/>
              <a:buChar char="•"/>
            </a:pPr>
            <a:r>
              <a:rPr lang="en-US" sz="2000" dirty="0"/>
              <a:t>Climate feedback (Plank, water vapor, </a:t>
            </a:r>
            <a:r>
              <a:rPr lang="en-US" sz="2000" dirty="0">
                <a:solidFill>
                  <a:srgbClr val="FF0000"/>
                </a:solidFill>
              </a:rPr>
              <a:t>cloud</a:t>
            </a:r>
            <a:r>
              <a:rPr lang="en-US" sz="2000" dirty="0"/>
              <a:t>, ice albedo); climate sensitivity</a:t>
            </a:r>
          </a:p>
          <a:p>
            <a:pPr marL="342900" indent="-342900">
              <a:spcBef>
                <a:spcPts val="1200"/>
              </a:spcBef>
              <a:buFont typeface="Arial" panose="020B0604020202020204" pitchFamily="34" charset="0"/>
              <a:buChar char="•"/>
            </a:pPr>
            <a:r>
              <a:rPr lang="en-US" sz="2000" dirty="0"/>
              <a:t>Equilibrium and transient response</a:t>
            </a:r>
          </a:p>
          <a:p>
            <a:endParaRPr lang="en-US" sz="2000" dirty="0"/>
          </a:p>
        </p:txBody>
      </p:sp>
      <p:sp>
        <p:nvSpPr>
          <p:cNvPr id="3" name="TextBox 2"/>
          <p:cNvSpPr txBox="1"/>
          <p:nvPr/>
        </p:nvSpPr>
        <p:spPr>
          <a:xfrm>
            <a:off x="457200" y="2936976"/>
            <a:ext cx="8382000" cy="3170099"/>
          </a:xfrm>
          <a:prstGeom prst="rect">
            <a:avLst/>
          </a:prstGeom>
          <a:noFill/>
          <a:ln>
            <a:solidFill>
              <a:srgbClr val="FF0000"/>
            </a:solidFill>
          </a:ln>
        </p:spPr>
        <p:txBody>
          <a:bodyPr wrap="square" rtlCol="0">
            <a:spAutoFit/>
          </a:bodyPr>
          <a:lstStyle/>
          <a:p>
            <a:pPr>
              <a:spcAft>
                <a:spcPts val="1200"/>
              </a:spcAft>
            </a:pPr>
            <a:r>
              <a:rPr lang="en-US" sz="2000" b="1" dirty="0">
                <a:solidFill>
                  <a:prstClr val="black"/>
                </a:solidFill>
              </a:rPr>
              <a:t>How do we know that the 20th century warming is anthropogenically forced?</a:t>
            </a:r>
          </a:p>
          <a:p>
            <a:pPr marL="285750" indent="-285750">
              <a:spcAft>
                <a:spcPts val="1200"/>
              </a:spcAft>
              <a:buFont typeface="Arial" panose="020B0604020202020204" pitchFamily="34" charset="0"/>
              <a:buChar char="•"/>
            </a:pPr>
            <a:r>
              <a:rPr lang="en-US" sz="2000" dirty="0">
                <a:solidFill>
                  <a:prstClr val="black"/>
                </a:solidFill>
              </a:rPr>
              <a:t>Historical simulations with &amp; w/o anthropogenic forcing.</a:t>
            </a:r>
          </a:p>
          <a:p>
            <a:pPr marL="285750" indent="-285750">
              <a:spcAft>
                <a:spcPts val="1200"/>
              </a:spcAft>
              <a:buFont typeface="Arial" panose="020B0604020202020204" pitchFamily="34" charset="0"/>
              <a:buChar char="•"/>
            </a:pPr>
            <a:r>
              <a:rPr lang="en-US" sz="2000" dirty="0">
                <a:solidFill>
                  <a:prstClr val="black"/>
                </a:solidFill>
              </a:rPr>
              <a:t>Difference in spatial patterns</a:t>
            </a:r>
          </a:p>
          <a:p>
            <a:pPr marL="285750" indent="-285750">
              <a:spcAft>
                <a:spcPts val="1200"/>
              </a:spcAft>
              <a:buFont typeface="Arial" panose="020B0604020202020204" pitchFamily="34" charset="0"/>
              <a:buChar char="•"/>
            </a:pPr>
            <a:r>
              <a:rPr lang="en-US" sz="2000" dirty="0">
                <a:solidFill>
                  <a:prstClr val="black"/>
                </a:solidFill>
              </a:rPr>
              <a:t>Energy budget closure, ocean heat uptake, and sea level rise</a:t>
            </a:r>
          </a:p>
          <a:p>
            <a:pPr marL="285750" indent="-285750">
              <a:spcAft>
                <a:spcPts val="1200"/>
              </a:spcAft>
              <a:buFont typeface="Arial" panose="020B0604020202020204" pitchFamily="34" charset="0"/>
              <a:buChar char="•"/>
            </a:pPr>
            <a:r>
              <a:rPr lang="en-US" sz="2000" dirty="0">
                <a:solidFill>
                  <a:prstClr val="black"/>
                </a:solidFill>
              </a:rPr>
              <a:t>Sea level budget closure for the satellite era</a:t>
            </a:r>
          </a:p>
          <a:p>
            <a:pPr marL="285750" indent="-285750">
              <a:spcAft>
                <a:spcPts val="1200"/>
              </a:spcAft>
              <a:buFont typeface="Arial" panose="020B0604020202020204" pitchFamily="34" charset="0"/>
              <a:buChar char="•"/>
            </a:pPr>
            <a:r>
              <a:rPr lang="en-US" sz="2000" dirty="0">
                <a:solidFill>
                  <a:prstClr val="black"/>
                </a:solidFill>
              </a:rPr>
              <a:t>CO2 feedback on glacier-</a:t>
            </a:r>
            <a:r>
              <a:rPr lang="en-US" sz="2000" dirty="0" err="1">
                <a:solidFill>
                  <a:prstClr val="black"/>
                </a:solidFill>
              </a:rPr>
              <a:t>interglacier</a:t>
            </a:r>
            <a:r>
              <a:rPr lang="en-US" sz="2000" dirty="0">
                <a:solidFill>
                  <a:prstClr val="black"/>
                </a:solidFill>
              </a:rPr>
              <a:t> cycles</a:t>
            </a:r>
          </a:p>
          <a:p>
            <a:pPr marL="285750" indent="-285750">
              <a:spcAft>
                <a:spcPts val="1200"/>
              </a:spcAft>
              <a:buFont typeface="Arial" panose="020B0604020202020204" pitchFamily="34" charset="0"/>
              <a:buChar char="•"/>
            </a:pPr>
            <a:r>
              <a:rPr lang="en-US" sz="2000" dirty="0">
                <a:solidFill>
                  <a:prstClr val="black"/>
                </a:solidFill>
              </a:rPr>
              <a:t>…</a:t>
            </a:r>
          </a:p>
        </p:txBody>
      </p:sp>
    </p:spTree>
    <p:extLst>
      <p:ext uri="{BB962C8B-B14F-4D97-AF65-F5344CB8AC3E}">
        <p14:creationId xmlns:p14="http://schemas.microsoft.com/office/powerpoint/2010/main" val="41964885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oliennummernplatzhalter 19"/>
          <p:cNvSpPr>
            <a:spLocks noGrp="1"/>
          </p:cNvSpPr>
          <p:nvPr>
            <p:ph type="sldNum" sz="quarter" idx="4294967295"/>
          </p:nvPr>
        </p:nvSpPr>
        <p:spPr>
          <a:xfrm>
            <a:off x="7010400" y="6356350"/>
            <a:ext cx="2133600" cy="365125"/>
          </a:xfrm>
          <a:prstGeom prst="rect">
            <a:avLst/>
          </a:prstGeom>
        </p:spPr>
        <p:txBody>
          <a:bodyPr/>
          <a:lstStyle/>
          <a:p>
            <a:fld id="{9D8C2939-55F4-4654-B691-08FF3FF775CE}" type="slidenum">
              <a:rPr lang="de-CH" smtClean="0">
                <a:solidFill>
                  <a:prstClr val="black">
                    <a:tint val="75000"/>
                  </a:prstClr>
                </a:solidFill>
              </a:rPr>
              <a:pPr/>
              <a:t>27</a:t>
            </a:fld>
            <a:endParaRPr lang="de-CH">
              <a:solidFill>
                <a:prstClr val="black">
                  <a:tint val="75000"/>
                </a:prstClr>
              </a:solidFill>
            </a:endParaRP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76963" y="0"/>
            <a:ext cx="506703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Abgerundetes Rechteck 27"/>
          <p:cNvSpPr/>
          <p:nvPr/>
        </p:nvSpPr>
        <p:spPr>
          <a:xfrm>
            <a:off x="285800" y="1109817"/>
            <a:ext cx="3600400" cy="810000"/>
          </a:xfrm>
          <a:prstGeom prst="roundRect">
            <a:avLst/>
          </a:prstGeom>
          <a:solidFill>
            <a:schemeClr val="tx2">
              <a:lumMod val="40000"/>
              <a:lumOff val="60000"/>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prstClr val="white"/>
              </a:solidFill>
            </a:endParaRPr>
          </a:p>
        </p:txBody>
      </p:sp>
      <p:sp>
        <p:nvSpPr>
          <p:cNvPr id="29" name="Textfeld 28"/>
          <p:cNvSpPr txBox="1"/>
          <p:nvPr/>
        </p:nvSpPr>
        <p:spPr>
          <a:xfrm>
            <a:off x="419397" y="1168480"/>
            <a:ext cx="3191900" cy="707886"/>
          </a:xfrm>
          <a:prstGeom prst="rect">
            <a:avLst/>
          </a:prstGeom>
          <a:noFill/>
        </p:spPr>
        <p:txBody>
          <a:bodyPr wrap="none" rtlCol="0">
            <a:spAutoFit/>
          </a:bodyPr>
          <a:lstStyle/>
          <a:p>
            <a:pPr algn="ctr"/>
            <a:r>
              <a:rPr lang="de-CH" sz="2000">
                <a:solidFill>
                  <a:prstClr val="black"/>
                </a:solidFill>
                <a:latin typeface="Arial" panose="020B0604020202020204" pitchFamily="34" charset="0"/>
                <a:cs typeface="Arial" panose="020B0604020202020204" pitchFamily="34" charset="0"/>
              </a:rPr>
              <a:t>54,677 Review Comments</a:t>
            </a:r>
            <a:br>
              <a:rPr lang="de-CH" sz="2000">
                <a:solidFill>
                  <a:prstClr val="black"/>
                </a:solidFill>
                <a:latin typeface="Arial" panose="020B0604020202020204" pitchFamily="34" charset="0"/>
                <a:cs typeface="Arial" panose="020B0604020202020204" pitchFamily="34" charset="0"/>
              </a:rPr>
            </a:br>
            <a:r>
              <a:rPr lang="de-CH" sz="2000">
                <a:solidFill>
                  <a:prstClr val="black"/>
                </a:solidFill>
                <a:latin typeface="Arial" panose="020B0604020202020204" pitchFamily="34" charset="0"/>
                <a:cs typeface="Arial" panose="020B0604020202020204" pitchFamily="34" charset="0"/>
              </a:rPr>
              <a:t>by 1089 Experts</a:t>
            </a:r>
          </a:p>
        </p:txBody>
      </p:sp>
      <p:sp>
        <p:nvSpPr>
          <p:cNvPr id="30" name="Abgerundetes Rechteck 29"/>
          <p:cNvSpPr/>
          <p:nvPr/>
        </p:nvSpPr>
        <p:spPr>
          <a:xfrm>
            <a:off x="285800" y="2084348"/>
            <a:ext cx="3600400" cy="811252"/>
          </a:xfrm>
          <a:prstGeom prst="roundRect">
            <a:avLst/>
          </a:prstGeom>
          <a:solidFill>
            <a:schemeClr val="tx2">
              <a:lumMod val="20000"/>
              <a:lumOff val="80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prstClr val="white"/>
              </a:solidFill>
            </a:endParaRPr>
          </a:p>
        </p:txBody>
      </p:sp>
      <p:sp>
        <p:nvSpPr>
          <p:cNvPr id="31" name="Textfeld 30"/>
          <p:cNvSpPr txBox="1"/>
          <p:nvPr/>
        </p:nvSpPr>
        <p:spPr>
          <a:xfrm>
            <a:off x="1300378" y="2266890"/>
            <a:ext cx="1552283" cy="400110"/>
          </a:xfrm>
          <a:prstGeom prst="rect">
            <a:avLst/>
          </a:prstGeom>
          <a:noFill/>
        </p:spPr>
        <p:txBody>
          <a:bodyPr wrap="none" rtlCol="0">
            <a:spAutoFit/>
          </a:bodyPr>
          <a:lstStyle/>
          <a:p>
            <a:pPr algn="ctr"/>
            <a:r>
              <a:rPr lang="de-CH" sz="2000" dirty="0">
                <a:solidFill>
                  <a:prstClr val="black"/>
                </a:solidFill>
                <a:latin typeface="Arial" panose="020B0604020202020204" pitchFamily="34" charset="0"/>
                <a:cs typeface="Arial" panose="020B0604020202020204" pitchFamily="34" charset="0"/>
              </a:rPr>
              <a:t>259 Authors</a:t>
            </a:r>
          </a:p>
        </p:txBody>
      </p:sp>
      <p:sp>
        <p:nvSpPr>
          <p:cNvPr id="32" name="Abgerundetes Rechteck 31"/>
          <p:cNvSpPr/>
          <p:nvPr/>
        </p:nvSpPr>
        <p:spPr>
          <a:xfrm>
            <a:off x="251520" y="155848"/>
            <a:ext cx="3600400" cy="810000"/>
          </a:xfrm>
          <a:prstGeom prst="roundRect">
            <a:avLst/>
          </a:prstGeom>
          <a:solidFill>
            <a:schemeClr val="tx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prstClr val="white"/>
              </a:solidFill>
            </a:endParaRPr>
          </a:p>
        </p:txBody>
      </p:sp>
      <p:sp>
        <p:nvSpPr>
          <p:cNvPr id="33" name="Textfeld 32"/>
          <p:cNvSpPr txBox="1"/>
          <p:nvPr/>
        </p:nvSpPr>
        <p:spPr>
          <a:xfrm>
            <a:off x="0" y="220094"/>
            <a:ext cx="4108498" cy="707886"/>
          </a:xfrm>
          <a:prstGeom prst="rect">
            <a:avLst/>
          </a:prstGeom>
          <a:noFill/>
        </p:spPr>
        <p:txBody>
          <a:bodyPr wrap="square" rtlCol="0">
            <a:spAutoFit/>
          </a:bodyPr>
          <a:lstStyle/>
          <a:p>
            <a:pPr algn="ctr"/>
            <a:r>
              <a:rPr lang="de-CH" sz="2000" dirty="0">
                <a:solidFill>
                  <a:schemeClr val="bg1"/>
                </a:solidFill>
                <a:latin typeface="Arial" panose="020B0604020202020204" pitchFamily="34" charset="0"/>
                <a:cs typeface="Arial" panose="020B0604020202020204" pitchFamily="34" charset="0"/>
              </a:rPr>
              <a:t>IPCC Fifth Assessment Report (AR5, 2013)</a:t>
            </a:r>
          </a:p>
        </p:txBody>
      </p:sp>
      <p:pic>
        <p:nvPicPr>
          <p:cNvPr id="19" name="Picture 2" descr="https://www.ipcc-wg1.unibe.ch/meetings/la3/group_sm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865438"/>
            <a:ext cx="2794933" cy="422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1562" y="2738735"/>
            <a:ext cx="1295401" cy="129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895600" y="3957935"/>
            <a:ext cx="1059015" cy="461665"/>
          </a:xfrm>
          <a:prstGeom prst="rect">
            <a:avLst/>
          </a:prstGeom>
        </p:spPr>
        <p:txBody>
          <a:bodyPr wrap="square">
            <a:spAutoFit/>
          </a:bodyPr>
          <a:lstStyle/>
          <a:p>
            <a:pPr algn="ctr"/>
            <a:r>
              <a:rPr lang="en-US" sz="1200" dirty="0">
                <a:solidFill>
                  <a:prstClr val="black"/>
                </a:solidFill>
              </a:rPr>
              <a:t>2007 Nobel Peace Prize</a:t>
            </a:r>
          </a:p>
        </p:txBody>
      </p:sp>
    </p:spTree>
    <p:extLst>
      <p:ext uri="{BB962C8B-B14F-4D97-AF65-F5344CB8AC3E}">
        <p14:creationId xmlns:p14="http://schemas.microsoft.com/office/powerpoint/2010/main" val="3042971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066800"/>
            <a:ext cx="8229600" cy="41344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2400" b="0" i="0" u="none" strike="noStrike" kern="100" cap="none" spc="0" normalizeH="0" baseline="0" noProof="0" dirty="0">
                <a:ln>
                  <a:noFill/>
                </a:ln>
                <a:solidFill>
                  <a:prstClr val="black"/>
                </a:solidFill>
                <a:effectLst/>
                <a:uLnTx/>
                <a:uFillTx/>
                <a:latin typeface="Calibri"/>
                <a:ea typeface="SimSun" panose="02010600030101010101" pitchFamily="2" charset="-122"/>
                <a:cs typeface="+mn-cs"/>
              </a:rPr>
              <a:t>Question</a:t>
            </a: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2400" b="0" i="0" u="none" strike="noStrike" kern="100" cap="none" spc="0" normalizeH="0" baseline="0" noProof="0" dirty="0">
                <a:ln>
                  <a:noFill/>
                </a:ln>
                <a:solidFill>
                  <a:prstClr val="black"/>
                </a:solidFill>
                <a:effectLst/>
                <a:uLnTx/>
                <a:uFillTx/>
                <a:latin typeface="Calibri"/>
                <a:ea typeface="SimSun" panose="02010600030101010101" pitchFamily="2" charset="-122"/>
                <a:cs typeface="+mn-cs"/>
              </a:rPr>
              <a:t>Which of the following do you feel represents the most compelling evidence for anthropogenic warming?</a:t>
            </a: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2400" b="0" i="0" u="none" strike="noStrike" kern="100" cap="none" spc="0" normalizeH="0" baseline="0" noProof="0" dirty="0">
                <a:ln>
                  <a:noFill/>
                </a:ln>
                <a:solidFill>
                  <a:prstClr val="black"/>
                </a:solidFill>
                <a:effectLst/>
                <a:uLnTx/>
                <a:uFillTx/>
                <a:latin typeface="Calibri"/>
                <a:ea typeface="SimSun" panose="02010600030101010101" pitchFamily="2" charset="-122"/>
                <a:cs typeface="+mn-cs"/>
              </a:rPr>
              <a:t>A. Climate model simulations</a:t>
            </a: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2400" b="0" i="0" u="none" strike="noStrike" kern="100" cap="none" spc="0" normalizeH="0" baseline="0" noProof="0" dirty="0">
                <a:ln>
                  <a:noFill/>
                </a:ln>
                <a:solidFill>
                  <a:prstClr val="black"/>
                </a:solidFill>
                <a:effectLst/>
                <a:uLnTx/>
                <a:uFillTx/>
                <a:latin typeface="Calibri"/>
                <a:ea typeface="SimSun" panose="02010600030101010101" pitchFamily="2" charset="-122"/>
                <a:cs typeface="+mn-cs"/>
              </a:rPr>
              <a:t>B. Observed uniform warming unseen in natural variability</a:t>
            </a:r>
          </a:p>
          <a:p>
            <a:pPr lvl="0">
              <a:spcAft>
                <a:spcPts val="800"/>
              </a:spcAft>
              <a:defRPr/>
            </a:pPr>
            <a:r>
              <a:rPr kumimoji="0" lang="en-US" sz="2400" b="0" i="0" u="none" strike="noStrike" kern="100" cap="none" spc="0" normalizeH="0" baseline="0" noProof="0" dirty="0">
                <a:ln>
                  <a:noFill/>
                </a:ln>
                <a:solidFill>
                  <a:prstClr val="black"/>
                </a:solidFill>
                <a:effectLst/>
                <a:uLnTx/>
                <a:uFillTx/>
                <a:latin typeface="Calibri"/>
                <a:ea typeface="SimSun" panose="02010600030101010101" pitchFamily="2" charset="-122"/>
                <a:cs typeface="+mn-cs"/>
              </a:rPr>
              <a:t>C</a:t>
            </a:r>
            <a:r>
              <a:rPr lang="en-US" sz="2400" kern="100" dirty="0">
                <a:solidFill>
                  <a:prstClr val="black"/>
                </a:solidFill>
                <a:ea typeface="SimSun" panose="02010600030101010101" pitchFamily="2" charset="-122"/>
              </a:rPr>
              <a:t>. Ocean warming and planetary energy budget</a:t>
            </a:r>
            <a:endParaRPr kumimoji="0" lang="en-US" sz="2400" b="0" i="0" u="none" strike="noStrike" kern="100" cap="none" spc="0" normalizeH="0" baseline="0" noProof="0" dirty="0">
              <a:ln>
                <a:noFill/>
              </a:ln>
              <a:solidFill>
                <a:prstClr val="black"/>
              </a:solidFill>
              <a:effectLst/>
              <a:uLnTx/>
              <a:uFillTx/>
              <a:latin typeface="Calibri"/>
              <a:ea typeface="SimSun" panose="02010600030101010101" pitchFamily="2" charset="-122"/>
              <a:cs typeface="+mn-cs"/>
            </a:endParaRP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2400" b="0" i="0" u="none" strike="noStrike" kern="100" cap="none" spc="0" normalizeH="0" baseline="0" noProof="0" dirty="0">
                <a:ln>
                  <a:noFill/>
                </a:ln>
                <a:solidFill>
                  <a:prstClr val="black"/>
                </a:solidFill>
                <a:effectLst/>
                <a:uLnTx/>
                <a:uFillTx/>
                <a:latin typeface="Calibri"/>
                <a:ea typeface="SimSun" panose="02010600030101010101" pitchFamily="2" charset="-122"/>
                <a:cs typeface="+mn-cs"/>
              </a:rPr>
              <a:t>D. Ocean warming and sea level rise</a:t>
            </a:r>
          </a:p>
          <a:p>
            <a:pPr lvl="0">
              <a:spcAft>
                <a:spcPts val="800"/>
              </a:spcAft>
              <a:defRPr/>
            </a:pPr>
            <a:r>
              <a:rPr lang="en-US" sz="2400" kern="100" dirty="0">
                <a:solidFill>
                  <a:prstClr val="black"/>
                </a:solidFill>
                <a:ea typeface="SimSun" panose="02010600030101010101" pitchFamily="2" charset="-122"/>
              </a:rPr>
              <a:t>E. Consensus among climate scientists</a:t>
            </a:r>
            <a:endParaRPr kumimoji="0" lang="en-US" sz="2400" b="0" i="0" u="none" strike="noStrike" kern="100" cap="none" spc="0" normalizeH="0" baseline="0" noProof="0" dirty="0">
              <a:ln>
                <a:noFill/>
              </a:ln>
              <a:solidFill>
                <a:prstClr val="black"/>
              </a:solidFill>
              <a:effectLst/>
              <a:uLnTx/>
              <a:uFillTx/>
              <a:latin typeface="Calibri"/>
              <a:ea typeface="SimSun" panose="02010600030101010101" pitchFamily="2" charset="-122"/>
              <a:cs typeface="+mn-cs"/>
            </a:endParaRPr>
          </a:p>
          <a:p>
            <a:pPr marL="0" marR="0" lvl="0" indent="0" algn="l" defTabSz="914400" rtl="0" eaLnBrk="1" fontAlgn="auto" latinLnBrk="0" hangingPunct="1">
              <a:lnSpc>
                <a:spcPct val="100000"/>
              </a:lnSpc>
              <a:spcBef>
                <a:spcPts val="0"/>
              </a:spcBef>
              <a:spcAft>
                <a:spcPts val="800"/>
              </a:spcAft>
              <a:buClrTx/>
              <a:buSzTx/>
              <a:buFontTx/>
              <a:buNone/>
              <a:tabLst/>
              <a:defRPr/>
            </a:pPr>
            <a:endParaRPr kumimoji="0" lang="en-US" sz="2400" b="0" i="0" u="none" strike="noStrike" kern="100" cap="none" spc="0" normalizeH="0" baseline="0" noProof="0" dirty="0">
              <a:ln>
                <a:noFill/>
              </a:ln>
              <a:solidFill>
                <a:prstClr val="black"/>
              </a:solidFill>
              <a:effectLst/>
              <a:uLnTx/>
              <a:uFillTx/>
              <a:latin typeface="Calibri"/>
              <a:ea typeface="SimSun" panose="02010600030101010101" pitchFamily="2" charset="-122"/>
              <a:cs typeface="+mn-cs"/>
            </a:endParaRPr>
          </a:p>
        </p:txBody>
      </p:sp>
    </p:spTree>
    <p:extLst>
      <p:ext uri="{BB962C8B-B14F-4D97-AF65-F5344CB8AC3E}">
        <p14:creationId xmlns:p14="http://schemas.microsoft.com/office/powerpoint/2010/main" val="7719857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838200"/>
            <a:ext cx="8382000" cy="424731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Question</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Which of the following statement is correct.</a:t>
            </a:r>
          </a:p>
          <a:p>
            <a:pPr marL="457200" marR="0" lvl="0" indent="-457200" algn="l" defTabSz="914400" rtl="0" eaLnBrk="1" fontAlgn="auto" latinLnBrk="0" hangingPunct="1">
              <a:lnSpc>
                <a:spcPct val="100000"/>
              </a:lnSpc>
              <a:spcBef>
                <a:spcPts val="0"/>
              </a:spcBef>
              <a:spcAft>
                <a:spcPts val="600"/>
              </a:spcAft>
              <a:buClrTx/>
              <a:buSzTx/>
              <a:buFont typeface="+mj-lt"/>
              <a:buAutoNum type="alphaUcPeriod"/>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Since water vapor has a stronger greenhouse effect, carbon dioxide increase is unimportant for climate.</a:t>
            </a:r>
          </a:p>
          <a:p>
            <a:pPr marL="457200" marR="0" lvl="0" indent="-457200" algn="l" defTabSz="914400" rtl="0" eaLnBrk="1" fontAlgn="auto" latinLnBrk="0" hangingPunct="1">
              <a:lnSpc>
                <a:spcPct val="100000"/>
              </a:lnSpc>
              <a:spcBef>
                <a:spcPts val="0"/>
              </a:spcBef>
              <a:spcAft>
                <a:spcPts val="600"/>
              </a:spcAft>
              <a:buClrTx/>
              <a:buSzTx/>
              <a:buFont typeface="+mj-lt"/>
              <a:buAutoNum type="alphaUcPeriod"/>
              <a:tabLst/>
              <a:defRPr/>
            </a:pPr>
            <a:r>
              <a:rPr kumimoji="0" lang="en-US" sz="2400" b="0" i="0" u="none" strike="noStrike" kern="1200" cap="none" spc="0" normalizeH="0" baseline="0" noProof="0" dirty="0">
                <a:ln>
                  <a:noFill/>
                </a:ln>
                <a:effectLst/>
                <a:uLnTx/>
                <a:uFillTx/>
                <a:latin typeface="Calibri"/>
                <a:ea typeface="+mn-ea"/>
                <a:cs typeface="+mn-cs"/>
              </a:rPr>
              <a:t>Without reducing greenhouse gas emissions, GMST is likely to increase further by 3-5</a:t>
            </a:r>
            <a:r>
              <a:rPr kumimoji="0" lang="en-US" sz="2400" b="0" i="0" u="none" strike="noStrike" kern="1200" cap="none" spc="0" normalizeH="0" baseline="30000" noProof="0" dirty="0">
                <a:ln>
                  <a:noFill/>
                </a:ln>
                <a:effectLst/>
                <a:uLnTx/>
                <a:uFillTx/>
                <a:latin typeface="Calibri"/>
                <a:ea typeface="+mn-ea"/>
                <a:cs typeface="+mn-cs"/>
              </a:rPr>
              <a:t>o</a:t>
            </a:r>
            <a:r>
              <a:rPr kumimoji="0" lang="en-US" sz="2400" b="0" i="0" u="none" strike="noStrike" kern="1200" cap="none" spc="0" normalizeH="0" baseline="0" noProof="0" dirty="0">
                <a:ln>
                  <a:noFill/>
                </a:ln>
                <a:effectLst/>
                <a:uLnTx/>
                <a:uFillTx/>
                <a:latin typeface="Calibri"/>
                <a:ea typeface="+mn-ea"/>
                <a:cs typeface="+mn-cs"/>
              </a:rPr>
              <a:t>C by the end of this century.</a:t>
            </a:r>
          </a:p>
          <a:p>
            <a:pPr marL="457200" marR="0" lvl="0" indent="-457200" algn="l" defTabSz="914400" rtl="0" eaLnBrk="1" fontAlgn="auto" latinLnBrk="0" hangingPunct="1">
              <a:lnSpc>
                <a:spcPct val="100000"/>
              </a:lnSpc>
              <a:spcBef>
                <a:spcPts val="0"/>
              </a:spcBef>
              <a:spcAft>
                <a:spcPts val="600"/>
              </a:spcAft>
              <a:buClrTx/>
              <a:buSzTx/>
              <a:buFont typeface="+mj-lt"/>
              <a:buAutoNum type="alphaUcPeriod"/>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The collective pledges at the Paris Agreement are enough to keep GMST from increasing by 2</a:t>
            </a:r>
            <a:r>
              <a:rPr kumimoji="0" lang="en-US" sz="2400" b="0" i="0" u="none" strike="noStrike" kern="1200" cap="none" spc="0" normalizeH="0" baseline="30000" noProof="0" dirty="0">
                <a:ln>
                  <a:noFill/>
                </a:ln>
                <a:solidFill>
                  <a:prstClr val="black"/>
                </a:solidFill>
                <a:effectLst/>
                <a:uLnTx/>
                <a:uFillTx/>
                <a:latin typeface="Calibri"/>
                <a:ea typeface="+mn-ea"/>
                <a:cs typeface="+mn-cs"/>
              </a:rPr>
              <a:t>o</a:t>
            </a:r>
            <a:r>
              <a:rPr kumimoji="0" lang="en-US" sz="2400" b="0" i="0" u="none" strike="noStrike" kern="1200" cap="none" spc="0" normalizeH="0" baseline="0" noProof="0" dirty="0">
                <a:ln>
                  <a:noFill/>
                </a:ln>
                <a:solidFill>
                  <a:prstClr val="black"/>
                </a:solidFill>
                <a:effectLst/>
                <a:uLnTx/>
                <a:uFillTx/>
                <a:latin typeface="Calibri"/>
                <a:ea typeface="+mn-ea"/>
                <a:cs typeface="+mn-cs"/>
              </a:rPr>
              <a:t>C relative to pre-industrial. </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3" name="Rectangle 2"/>
          <p:cNvSpPr/>
          <p:nvPr/>
        </p:nvSpPr>
        <p:spPr>
          <a:xfrm>
            <a:off x="457200" y="5565840"/>
            <a:ext cx="3972626"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GMST: global mean surface temperature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GHG: greenhouse gas</a:t>
            </a:r>
          </a:p>
        </p:txBody>
      </p:sp>
    </p:spTree>
    <p:extLst>
      <p:ext uri="{BB962C8B-B14F-4D97-AF65-F5344CB8AC3E}">
        <p14:creationId xmlns:p14="http://schemas.microsoft.com/office/powerpoint/2010/main" val="1383934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3">
            <a:extLst>
              <a:ext uri="{FF2B5EF4-FFF2-40B4-BE49-F238E27FC236}">
                <a16:creationId xmlns:a16="http://schemas.microsoft.com/office/drawing/2014/main" id="{95CA9260-A643-3F41-830D-E8DF14FA9A93}"/>
              </a:ext>
            </a:extLst>
          </p:cNvPr>
          <p:cNvSpPr txBox="1"/>
          <p:nvPr/>
        </p:nvSpPr>
        <p:spPr>
          <a:xfrm>
            <a:off x="705979" y="170806"/>
            <a:ext cx="8209420"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Radiative forcing (</a:t>
            </a:r>
            <a:r>
              <a:rPr kumimoji="0" lang="en-US" b="0" i="0" u="none" strike="noStrike" kern="1200" cap="none" spc="0" normalizeH="0" baseline="0" noProof="0" dirty="0">
                <a:ln>
                  <a:noFill/>
                </a:ln>
                <a:solidFill>
                  <a:srgbClr val="FF0000"/>
                </a:solidFill>
                <a:effectLst/>
                <a:uLnTx/>
                <a:uFillTx/>
                <a:latin typeface="Calibri"/>
                <a:ea typeface="+mn-ea"/>
                <a:cs typeface="+mn-cs"/>
              </a:rPr>
              <a:t>F</a:t>
            </a:r>
            <a:r>
              <a:rPr kumimoji="0" lang="en-US" sz="1800" b="0" i="0" u="none" strike="noStrike" kern="1200" cap="none" spc="0" normalizeH="0" baseline="0" noProof="0" dirty="0">
                <a:ln>
                  <a:noFill/>
                </a:ln>
                <a:solidFill>
                  <a:prstClr val="black"/>
                </a:solidFill>
                <a:effectLst/>
                <a:uLnTx/>
                <a:uFillTx/>
                <a:latin typeface="Calibri"/>
                <a:ea typeface="+mn-ea"/>
                <a:cs typeface="+mn-cs"/>
              </a:rPr>
              <a:t>): TOA downward radiation when CO2 is added before</a:t>
            </a:r>
            <a:r>
              <a:rPr kumimoji="0" lang="en-US" sz="1800" b="0" i="0" u="none" strike="noStrike" kern="1200" cap="none" spc="0" normalizeH="0" noProof="0" dirty="0">
                <a:ln>
                  <a:noFill/>
                </a:ln>
                <a:solidFill>
                  <a:prstClr val="black"/>
                </a:solidFill>
                <a:effectLst/>
                <a:uLnTx/>
                <a:uFillTx/>
                <a:latin typeface="Calibri"/>
                <a:ea typeface="+mn-ea"/>
                <a:cs typeface="+mn-cs"/>
              </a:rPr>
              <a:t> atmospheric adjustment</a:t>
            </a: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37" name="文本框 36">
            <a:extLst>
              <a:ext uri="{FF2B5EF4-FFF2-40B4-BE49-F238E27FC236}">
                <a16:creationId xmlns:a16="http://schemas.microsoft.com/office/drawing/2014/main" id="{F50473D1-7ADA-0242-A4ED-183F44D6500B}"/>
              </a:ext>
            </a:extLst>
          </p:cNvPr>
          <p:cNvSpPr txBox="1"/>
          <p:nvPr/>
        </p:nvSpPr>
        <p:spPr>
          <a:xfrm>
            <a:off x="420504" y="1533472"/>
            <a:ext cx="505599" cy="369332"/>
          </a:xfrm>
          <a:prstGeom prst="rect">
            <a:avLst/>
          </a:prstGeom>
          <a:noFill/>
        </p:spPr>
        <p:txBody>
          <a:bodyPr wrap="square">
            <a:spAutoFit/>
          </a:bodyPr>
          <a:lstStyle/>
          <a:p>
            <a:r>
              <a:rPr kumimoji="1" lang="en-US" altLang="zh-CN">
                <a:latin typeface="Times New Roman" panose="02020603050405020304" pitchFamily="18" charset="0"/>
                <a:cs typeface="Times New Roman" panose="02020603050405020304" pitchFamily="18" charset="0"/>
              </a:rPr>
              <a:t>10</a:t>
            </a:r>
            <a:endParaRPr kumimoji="1" lang="zh-CN" altLang="en-US">
              <a:latin typeface="Times New Roman" panose="02020603050405020304" pitchFamily="18" charset="0"/>
              <a:cs typeface="Times New Roman" panose="02020603050405020304" pitchFamily="18" charset="0"/>
            </a:endParaRPr>
          </a:p>
        </p:txBody>
      </p:sp>
      <p:sp>
        <p:nvSpPr>
          <p:cNvPr id="36" name="文本框 35">
            <a:extLst>
              <a:ext uri="{FF2B5EF4-FFF2-40B4-BE49-F238E27FC236}">
                <a16:creationId xmlns:a16="http://schemas.microsoft.com/office/drawing/2014/main" id="{A14681BC-381C-9342-A99C-BAECE4F3B46A}"/>
              </a:ext>
            </a:extLst>
          </p:cNvPr>
          <p:cNvSpPr txBox="1"/>
          <p:nvPr/>
        </p:nvSpPr>
        <p:spPr>
          <a:xfrm>
            <a:off x="549261" y="2501646"/>
            <a:ext cx="505599" cy="369332"/>
          </a:xfrm>
          <a:prstGeom prst="rect">
            <a:avLst/>
          </a:prstGeom>
          <a:noFill/>
        </p:spPr>
        <p:txBody>
          <a:bodyPr wrap="square">
            <a:spAutoFit/>
          </a:bodyPr>
          <a:lstStyle/>
          <a:p>
            <a:r>
              <a:rPr kumimoji="1" lang="en-US" altLang="zh-CN">
                <a:latin typeface="Times New Roman" panose="02020603050405020304" pitchFamily="18" charset="0"/>
                <a:cs typeface="Times New Roman" panose="02020603050405020304" pitchFamily="18" charset="0"/>
              </a:rPr>
              <a:t>5</a:t>
            </a:r>
            <a:endParaRPr kumimoji="1" lang="zh-CN" altLang="en-US">
              <a:latin typeface="Times New Roman" panose="02020603050405020304" pitchFamily="18" charset="0"/>
              <a:cs typeface="Times New Roman" panose="02020603050405020304" pitchFamily="18" charset="0"/>
            </a:endParaRPr>
          </a:p>
        </p:txBody>
      </p:sp>
      <p:sp>
        <p:nvSpPr>
          <p:cNvPr id="7" name="Freeform 10">
            <a:extLst>
              <a:ext uri="{FF2B5EF4-FFF2-40B4-BE49-F238E27FC236}">
                <a16:creationId xmlns:a16="http://schemas.microsoft.com/office/drawing/2014/main" id="{F49E6D31-0B5B-734B-B78F-019854AC6FAD}"/>
              </a:ext>
            </a:extLst>
          </p:cNvPr>
          <p:cNvSpPr/>
          <p:nvPr/>
        </p:nvSpPr>
        <p:spPr>
          <a:xfrm>
            <a:off x="2209801" y="1094232"/>
            <a:ext cx="1904999" cy="2570672"/>
          </a:xfrm>
          <a:custGeom>
            <a:avLst/>
            <a:gdLst>
              <a:gd name="connsiteX0" fmla="*/ 289001 w 2143681"/>
              <a:gd name="connsiteY0" fmla="*/ 0 h 2829464"/>
              <a:gd name="connsiteX1" fmla="*/ 30209 w 2143681"/>
              <a:gd name="connsiteY1" fmla="*/ 258792 h 2829464"/>
              <a:gd name="connsiteX2" fmla="*/ 4330 w 2143681"/>
              <a:gd name="connsiteY2" fmla="*/ 396815 h 2829464"/>
              <a:gd name="connsiteX3" fmla="*/ 21582 w 2143681"/>
              <a:gd name="connsiteY3" fmla="*/ 457200 h 2829464"/>
              <a:gd name="connsiteX4" fmla="*/ 64714 w 2143681"/>
              <a:gd name="connsiteY4" fmla="*/ 552090 h 2829464"/>
              <a:gd name="connsiteX5" fmla="*/ 125099 w 2143681"/>
              <a:gd name="connsiteY5" fmla="*/ 646981 h 2829464"/>
              <a:gd name="connsiteX6" fmla="*/ 219990 w 2143681"/>
              <a:gd name="connsiteY6" fmla="*/ 750498 h 2829464"/>
              <a:gd name="connsiteX7" fmla="*/ 2143681 w 2143681"/>
              <a:gd name="connsiteY7" fmla="*/ 2829464 h 2829464"/>
              <a:gd name="connsiteX8" fmla="*/ 2143681 w 2143681"/>
              <a:gd name="connsiteY8" fmla="*/ 2829464 h 2829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681" h="2829464">
                <a:moveTo>
                  <a:pt x="289001" y="0"/>
                </a:moveTo>
                <a:cubicBezTo>
                  <a:pt x="183327" y="96328"/>
                  <a:pt x="77654" y="192656"/>
                  <a:pt x="30209" y="258792"/>
                </a:cubicBezTo>
                <a:cubicBezTo>
                  <a:pt x="-17236" y="324928"/>
                  <a:pt x="5768" y="363747"/>
                  <a:pt x="4330" y="396815"/>
                </a:cubicBezTo>
                <a:cubicBezTo>
                  <a:pt x="2892" y="429883"/>
                  <a:pt x="11518" y="431321"/>
                  <a:pt x="21582" y="457200"/>
                </a:cubicBezTo>
                <a:cubicBezTo>
                  <a:pt x="31646" y="483079"/>
                  <a:pt x="47461" y="520460"/>
                  <a:pt x="64714" y="552090"/>
                </a:cubicBezTo>
                <a:cubicBezTo>
                  <a:pt x="81967" y="583720"/>
                  <a:pt x="99220" y="613913"/>
                  <a:pt x="125099" y="646981"/>
                </a:cubicBezTo>
                <a:cubicBezTo>
                  <a:pt x="150978" y="680049"/>
                  <a:pt x="219990" y="750498"/>
                  <a:pt x="219990" y="750498"/>
                </a:cubicBezTo>
                <a:lnTo>
                  <a:pt x="2143681" y="2829464"/>
                </a:lnTo>
                <a:lnTo>
                  <a:pt x="2143681" y="282946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TextBox 2">
            <a:extLst>
              <a:ext uri="{FF2B5EF4-FFF2-40B4-BE49-F238E27FC236}">
                <a16:creationId xmlns:a16="http://schemas.microsoft.com/office/drawing/2014/main" id="{A5648EDA-C32D-1B49-B296-48D18DF0E2E2}"/>
              </a:ext>
            </a:extLst>
          </p:cNvPr>
          <p:cNvSpPr txBox="1"/>
          <p:nvPr/>
        </p:nvSpPr>
        <p:spPr>
          <a:xfrm>
            <a:off x="671464" y="3216164"/>
            <a:ext cx="27432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cs typeface="Calibri"/>
              </a:rPr>
              <a:t>Radiative-convective equilibrium</a:t>
            </a:r>
          </a:p>
        </p:txBody>
      </p:sp>
      <p:cxnSp>
        <p:nvCxnSpPr>
          <p:cNvPr id="9" name="Straight Arrow Connector 6">
            <a:extLst>
              <a:ext uri="{FF2B5EF4-FFF2-40B4-BE49-F238E27FC236}">
                <a16:creationId xmlns:a16="http://schemas.microsoft.com/office/drawing/2014/main" id="{B71F13AB-2BB7-0848-ACB9-9652C1711EFD}"/>
              </a:ext>
            </a:extLst>
          </p:cNvPr>
          <p:cNvCxnSpPr/>
          <p:nvPr/>
        </p:nvCxnSpPr>
        <p:spPr>
          <a:xfrm>
            <a:off x="3048000" y="835440"/>
            <a:ext cx="0" cy="41119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7">
            <a:extLst>
              <a:ext uri="{FF2B5EF4-FFF2-40B4-BE49-F238E27FC236}">
                <a16:creationId xmlns:a16="http://schemas.microsoft.com/office/drawing/2014/main" id="{8D67BA40-8C5D-F346-99A1-12CA3A6FD462}"/>
              </a:ext>
            </a:extLst>
          </p:cNvPr>
          <p:cNvSpPr txBox="1"/>
          <p:nvPr/>
        </p:nvSpPr>
        <p:spPr>
          <a:xfrm>
            <a:off x="3124200" y="953500"/>
            <a:ext cx="29046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0000"/>
                </a:solidFill>
                <a:effectLst/>
                <a:uLnTx/>
                <a:uFillTx/>
                <a:latin typeface="Calibri"/>
                <a:ea typeface="+mn-ea"/>
                <a:cs typeface="+mn-cs"/>
              </a:rPr>
              <a:t>F</a:t>
            </a:r>
          </a:p>
        </p:txBody>
      </p:sp>
      <p:cxnSp>
        <p:nvCxnSpPr>
          <p:cNvPr id="12" name="Straight Connector 9">
            <a:extLst>
              <a:ext uri="{FF2B5EF4-FFF2-40B4-BE49-F238E27FC236}">
                <a16:creationId xmlns:a16="http://schemas.microsoft.com/office/drawing/2014/main" id="{4CFAE4DE-5ADC-AA4F-838F-4BFB9A702E2F}"/>
              </a:ext>
            </a:extLst>
          </p:cNvPr>
          <p:cNvCxnSpPr>
            <a:cxnSpLocks/>
          </p:cNvCxnSpPr>
          <p:nvPr/>
        </p:nvCxnSpPr>
        <p:spPr>
          <a:xfrm>
            <a:off x="838200" y="2465832"/>
            <a:ext cx="4267201" cy="2405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4" name="Rectangle 12">
            <a:extLst>
              <a:ext uri="{FF2B5EF4-FFF2-40B4-BE49-F238E27FC236}">
                <a16:creationId xmlns:a16="http://schemas.microsoft.com/office/drawing/2014/main" id="{CA8A9301-555B-324A-A423-998095D5CBC9}"/>
              </a:ext>
            </a:extLst>
          </p:cNvPr>
          <p:cNvSpPr/>
          <p:nvPr/>
        </p:nvSpPr>
        <p:spPr>
          <a:xfrm rot="2855572">
            <a:off x="1689720" y="2380982"/>
            <a:ext cx="2277739" cy="307777"/>
          </a:xfrm>
          <a:prstGeom prst="rect">
            <a:avLst/>
          </a:prstGeom>
        </p:spPr>
        <p:txBody>
          <a:bodyPr wrap="none" lIns="91440" tIns="45720" rIns="91440" bIns="4572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Calibri"/>
                <a:cs typeface="Times New Roman"/>
              </a:rPr>
              <a:t>Moist adiabat:</a:t>
            </a:r>
            <a:r>
              <a:rPr kumimoji="0" lang="en-US" sz="1400" b="0" i="0" u="none" strike="noStrike" kern="1200" cap="none" spc="0" normalizeH="0" baseline="0" noProof="0" dirty="0">
                <a:ln>
                  <a:noFill/>
                </a:ln>
                <a:effectLst/>
                <a:uLnTx/>
                <a:uFillTx/>
                <a:latin typeface="Calibri"/>
              </a:rPr>
              <a:t> </a:t>
            </a:r>
            <a:r>
              <a:rPr kumimoji="0" lang="en-US" sz="1400" b="0" i="0" u="none" strike="noStrike" kern="1200" cap="none" spc="0" normalizeH="0" baseline="0" noProof="0" dirty="0">
                <a:ln>
                  <a:noFill/>
                </a:ln>
                <a:effectLst/>
                <a:uLnTx/>
                <a:uFillTx/>
                <a:latin typeface="Symbol"/>
                <a:sym typeface="Symbol"/>
              </a:rPr>
              <a:t>G</a:t>
            </a:r>
            <a:r>
              <a:rPr kumimoji="0" lang="en-US" sz="1400" b="0" i="0" u="none" strike="noStrike" kern="1200" cap="none" spc="0" normalizeH="0" baseline="-25000" noProof="0" dirty="0">
                <a:ln>
                  <a:noFill/>
                </a:ln>
                <a:effectLst/>
                <a:uLnTx/>
                <a:uFillTx/>
                <a:latin typeface="Times New Roman"/>
                <a:cs typeface="Times New Roman"/>
              </a:rPr>
              <a:t>m</a:t>
            </a:r>
            <a:r>
              <a:rPr kumimoji="0" lang="en-US" sz="1400" b="0" i="0" u="none" strike="noStrike" kern="1200" cap="none" spc="0" normalizeH="0" baseline="0" noProof="0" dirty="0">
                <a:ln>
                  <a:noFill/>
                </a:ln>
                <a:effectLst/>
                <a:uLnTx/>
                <a:uFillTx/>
                <a:latin typeface="Times New Roman"/>
                <a:cs typeface="Times New Roman"/>
              </a:rPr>
              <a:t>=6.5 </a:t>
            </a:r>
            <a:r>
              <a:rPr kumimoji="0" lang="en-US" sz="1400" b="0" i="0" u="none" strike="noStrike" kern="1200" cap="none" spc="0" normalizeH="0" baseline="0" noProof="0" dirty="0">
                <a:ln>
                  <a:noFill/>
                </a:ln>
                <a:effectLst/>
                <a:uLnTx/>
                <a:uFillTx/>
                <a:latin typeface="Calibri"/>
                <a:cs typeface="Times New Roman"/>
              </a:rPr>
              <a:t>K/km</a:t>
            </a:r>
          </a:p>
        </p:txBody>
      </p:sp>
      <p:cxnSp>
        <p:nvCxnSpPr>
          <p:cNvPr id="19" name="直线连接符 18">
            <a:extLst>
              <a:ext uri="{FF2B5EF4-FFF2-40B4-BE49-F238E27FC236}">
                <a16:creationId xmlns:a16="http://schemas.microsoft.com/office/drawing/2014/main" id="{92077AB9-012C-5045-BB27-E7A208D534AB}"/>
              </a:ext>
            </a:extLst>
          </p:cNvPr>
          <p:cNvCxnSpPr/>
          <p:nvPr/>
        </p:nvCxnSpPr>
        <p:spPr>
          <a:xfrm>
            <a:off x="855183" y="824404"/>
            <a:ext cx="424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线连接符 19">
            <a:extLst>
              <a:ext uri="{FF2B5EF4-FFF2-40B4-BE49-F238E27FC236}">
                <a16:creationId xmlns:a16="http://schemas.microsoft.com/office/drawing/2014/main" id="{6C973817-ACEC-3049-92FC-5DC9A2A92E15}"/>
              </a:ext>
            </a:extLst>
          </p:cNvPr>
          <p:cNvCxnSpPr/>
          <p:nvPr/>
        </p:nvCxnSpPr>
        <p:spPr>
          <a:xfrm>
            <a:off x="855183" y="3664904"/>
            <a:ext cx="424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线连接符 20">
            <a:extLst>
              <a:ext uri="{FF2B5EF4-FFF2-40B4-BE49-F238E27FC236}">
                <a16:creationId xmlns:a16="http://schemas.microsoft.com/office/drawing/2014/main" id="{A22B574B-DFC3-0847-93E3-96B2EF2CC91F}"/>
              </a:ext>
            </a:extLst>
          </p:cNvPr>
          <p:cNvCxnSpPr>
            <a:cxnSpLocks/>
          </p:cNvCxnSpPr>
          <p:nvPr/>
        </p:nvCxnSpPr>
        <p:spPr>
          <a:xfrm flipV="1">
            <a:off x="855183" y="813924"/>
            <a:ext cx="0" cy="28532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线连接符 23">
            <a:extLst>
              <a:ext uri="{FF2B5EF4-FFF2-40B4-BE49-F238E27FC236}">
                <a16:creationId xmlns:a16="http://schemas.microsoft.com/office/drawing/2014/main" id="{2FCC654A-687A-D84E-8784-73D824E2954D}"/>
              </a:ext>
            </a:extLst>
          </p:cNvPr>
          <p:cNvCxnSpPr>
            <a:cxnSpLocks/>
          </p:cNvCxnSpPr>
          <p:nvPr/>
        </p:nvCxnSpPr>
        <p:spPr>
          <a:xfrm flipV="1">
            <a:off x="5105401" y="810631"/>
            <a:ext cx="0" cy="28532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线连接符 26">
            <a:extLst>
              <a:ext uri="{FF2B5EF4-FFF2-40B4-BE49-F238E27FC236}">
                <a16:creationId xmlns:a16="http://schemas.microsoft.com/office/drawing/2014/main" id="{A22B574B-DFC3-0847-93E3-96B2EF2CC91F}"/>
              </a:ext>
            </a:extLst>
          </p:cNvPr>
          <p:cNvCxnSpPr>
            <a:cxnSpLocks/>
          </p:cNvCxnSpPr>
          <p:nvPr/>
        </p:nvCxnSpPr>
        <p:spPr>
          <a:xfrm>
            <a:off x="848958" y="1703076"/>
            <a:ext cx="14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线连接符 28">
            <a:extLst>
              <a:ext uri="{FF2B5EF4-FFF2-40B4-BE49-F238E27FC236}">
                <a16:creationId xmlns:a16="http://schemas.microsoft.com/office/drawing/2014/main" id="{DB0D26F4-6B7E-FA4C-97AA-F250BF9EEC9B}"/>
              </a:ext>
            </a:extLst>
          </p:cNvPr>
          <p:cNvCxnSpPr>
            <a:cxnSpLocks/>
          </p:cNvCxnSpPr>
          <p:nvPr/>
        </p:nvCxnSpPr>
        <p:spPr>
          <a:xfrm>
            <a:off x="861504" y="2683812"/>
            <a:ext cx="14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线连接符 29">
            <a:extLst>
              <a:ext uri="{FF2B5EF4-FFF2-40B4-BE49-F238E27FC236}">
                <a16:creationId xmlns:a16="http://schemas.microsoft.com/office/drawing/2014/main" id="{991C9D9F-A586-1B43-A108-F3D00E2EB090}"/>
              </a:ext>
            </a:extLst>
          </p:cNvPr>
          <p:cNvCxnSpPr>
            <a:cxnSpLocks/>
          </p:cNvCxnSpPr>
          <p:nvPr/>
        </p:nvCxnSpPr>
        <p:spPr>
          <a:xfrm flipV="1">
            <a:off x="2313791" y="3511835"/>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线连接符 31">
            <a:extLst>
              <a:ext uri="{FF2B5EF4-FFF2-40B4-BE49-F238E27FC236}">
                <a16:creationId xmlns:a16="http://schemas.microsoft.com/office/drawing/2014/main" id="{AC495DAF-EEC2-2F4D-BD4A-FE019243452D}"/>
              </a:ext>
            </a:extLst>
          </p:cNvPr>
          <p:cNvCxnSpPr>
            <a:cxnSpLocks/>
          </p:cNvCxnSpPr>
          <p:nvPr/>
        </p:nvCxnSpPr>
        <p:spPr>
          <a:xfrm flipV="1">
            <a:off x="3757109" y="3513623"/>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文本框 33">
            <a:extLst>
              <a:ext uri="{FF2B5EF4-FFF2-40B4-BE49-F238E27FC236}">
                <a16:creationId xmlns:a16="http://schemas.microsoft.com/office/drawing/2014/main" id="{A5C2E414-7826-E04C-A656-B5D79C2FD1F4}"/>
              </a:ext>
            </a:extLst>
          </p:cNvPr>
          <p:cNvSpPr txBox="1"/>
          <p:nvPr/>
        </p:nvSpPr>
        <p:spPr>
          <a:xfrm>
            <a:off x="3619948" y="3651436"/>
            <a:ext cx="505599" cy="369332"/>
          </a:xfrm>
          <a:prstGeom prst="rect">
            <a:avLst/>
          </a:prstGeom>
          <a:noFill/>
        </p:spPr>
        <p:txBody>
          <a:bodyPr wrap="square">
            <a:spAutoFit/>
          </a:bodyPr>
          <a:lstStyle/>
          <a:p>
            <a:r>
              <a:rPr kumimoji="1" lang="en-US" altLang="zh-CN">
                <a:latin typeface="Times New Roman" panose="02020603050405020304" pitchFamily="18" charset="0"/>
                <a:cs typeface="Times New Roman" panose="02020603050405020304" pitchFamily="18" charset="0"/>
              </a:rPr>
              <a:t>0</a:t>
            </a:r>
            <a:endParaRPr kumimoji="1" lang="zh-CN" altLang="en-US">
              <a:latin typeface="Times New Roman" panose="02020603050405020304" pitchFamily="18" charset="0"/>
              <a:cs typeface="Times New Roman" panose="02020603050405020304" pitchFamily="18" charset="0"/>
            </a:endParaRPr>
          </a:p>
        </p:txBody>
      </p:sp>
      <p:sp>
        <p:nvSpPr>
          <p:cNvPr id="35" name="文本框 34">
            <a:extLst>
              <a:ext uri="{FF2B5EF4-FFF2-40B4-BE49-F238E27FC236}">
                <a16:creationId xmlns:a16="http://schemas.microsoft.com/office/drawing/2014/main" id="{9C16C0E2-48AD-BA41-8831-245C943EFA20}"/>
              </a:ext>
            </a:extLst>
          </p:cNvPr>
          <p:cNvSpPr txBox="1"/>
          <p:nvPr/>
        </p:nvSpPr>
        <p:spPr>
          <a:xfrm>
            <a:off x="2019326" y="3651436"/>
            <a:ext cx="505599" cy="369332"/>
          </a:xfrm>
          <a:prstGeom prst="rect">
            <a:avLst/>
          </a:prstGeom>
          <a:noFill/>
        </p:spPr>
        <p:txBody>
          <a:bodyPr wrap="square">
            <a:spAutoFit/>
          </a:bodyPr>
          <a:lstStyle/>
          <a:p>
            <a:r>
              <a:rPr kumimoji="1" lang="en-US" altLang="zh-CN">
                <a:latin typeface="Times New Roman" panose="02020603050405020304" pitchFamily="18" charset="0"/>
                <a:cs typeface="Times New Roman" panose="02020603050405020304" pitchFamily="18" charset="0"/>
              </a:rPr>
              <a:t>-50</a:t>
            </a:r>
            <a:endParaRPr kumimoji="1" lang="zh-CN" altLang="en-US">
              <a:latin typeface="Times New Roman" panose="02020603050405020304" pitchFamily="18" charset="0"/>
              <a:cs typeface="Times New Roman" panose="02020603050405020304" pitchFamily="18" charset="0"/>
            </a:endParaRPr>
          </a:p>
        </p:txBody>
      </p:sp>
      <p:sp>
        <p:nvSpPr>
          <p:cNvPr id="38" name="文本框 35">
            <a:extLst>
              <a:ext uri="{FF2B5EF4-FFF2-40B4-BE49-F238E27FC236}">
                <a16:creationId xmlns:a16="http://schemas.microsoft.com/office/drawing/2014/main" id="{A14681BC-381C-9342-A99C-BAECE4F3B46A}"/>
              </a:ext>
            </a:extLst>
          </p:cNvPr>
          <p:cNvSpPr txBox="1"/>
          <p:nvPr/>
        </p:nvSpPr>
        <p:spPr>
          <a:xfrm>
            <a:off x="2335926" y="3897055"/>
            <a:ext cx="1948023"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zh-CN" sz="1600" dirty="0">
                <a:latin typeface="Calibri"/>
                <a:ea typeface="宋体"/>
                <a:cs typeface="Calibri"/>
              </a:rPr>
              <a:t>Temperature</a:t>
            </a:r>
            <a:r>
              <a:rPr kumimoji="1" lang="zh-CN" altLang="en-US" sz="1600" dirty="0">
                <a:latin typeface="Calibri"/>
                <a:ea typeface="宋体"/>
                <a:cs typeface="Calibri"/>
              </a:rPr>
              <a:t> </a:t>
            </a:r>
            <a:r>
              <a:rPr kumimoji="1" lang="en-US" altLang="zh-CN" sz="1600" dirty="0">
                <a:latin typeface="Calibri"/>
                <a:ea typeface="宋体"/>
                <a:cs typeface="Calibri"/>
              </a:rPr>
              <a:t>(</a:t>
            </a:r>
            <a:r>
              <a:rPr kumimoji="1" lang="zh-CN" altLang="en-US" sz="1600" baseline="30000">
                <a:latin typeface="Calibri"/>
                <a:ea typeface="宋体"/>
                <a:cs typeface="Calibri"/>
              </a:rPr>
              <a:t>o</a:t>
            </a:r>
            <a:r>
              <a:rPr kumimoji="1" lang="zh-CN" altLang="en-US" sz="1600">
                <a:latin typeface="Calibri"/>
                <a:ea typeface="宋体"/>
                <a:cs typeface="Calibri"/>
              </a:rPr>
              <a:t>C</a:t>
            </a:r>
            <a:r>
              <a:rPr kumimoji="1" lang="en-US" altLang="zh-CN" sz="1600" dirty="0">
                <a:latin typeface="Calibri"/>
                <a:ea typeface="宋体"/>
                <a:cs typeface="Calibri"/>
              </a:rPr>
              <a:t>)</a:t>
            </a:r>
            <a:endParaRPr kumimoji="1" lang="zh-CN" altLang="en-US" sz="1600" dirty="0">
              <a:latin typeface="Calibri"/>
              <a:ea typeface="宋体"/>
              <a:cs typeface="Calibri"/>
            </a:endParaRPr>
          </a:p>
        </p:txBody>
      </p:sp>
      <p:sp>
        <p:nvSpPr>
          <p:cNvPr id="39" name="文本框 35">
            <a:extLst>
              <a:ext uri="{FF2B5EF4-FFF2-40B4-BE49-F238E27FC236}">
                <a16:creationId xmlns:a16="http://schemas.microsoft.com/office/drawing/2014/main" id="{0C72E1B1-6807-8041-A653-E819A3828319}"/>
              </a:ext>
            </a:extLst>
          </p:cNvPr>
          <p:cNvSpPr txBox="1"/>
          <p:nvPr/>
        </p:nvSpPr>
        <p:spPr>
          <a:xfrm rot="16200000">
            <a:off x="-248061" y="2082877"/>
            <a:ext cx="1162210"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zh-CN" sz="1600">
                <a:latin typeface="Calibri"/>
                <a:cs typeface="Calibri"/>
              </a:rPr>
              <a:t>Height</a:t>
            </a:r>
            <a:r>
              <a:rPr kumimoji="1" lang="zh-CN" altLang="en-US" sz="1600">
                <a:latin typeface="Calibri"/>
                <a:cs typeface="Calibri"/>
              </a:rPr>
              <a:t> </a:t>
            </a:r>
            <a:r>
              <a:rPr kumimoji="1" lang="en-US" altLang="zh-CN" sz="1600">
                <a:latin typeface="Calibri"/>
                <a:cs typeface="Calibri"/>
              </a:rPr>
              <a:t>(km)</a:t>
            </a:r>
            <a:endParaRPr kumimoji="1" lang="zh-CN" altLang="en-US" sz="1600">
              <a:latin typeface="Calibri"/>
              <a:cs typeface="Calibri"/>
            </a:endParaRPr>
          </a:p>
        </p:txBody>
      </p:sp>
      <p:sp>
        <p:nvSpPr>
          <p:cNvPr id="2" name="TextBox 1">
            <a:extLst>
              <a:ext uri="{FF2B5EF4-FFF2-40B4-BE49-F238E27FC236}">
                <a16:creationId xmlns:a16="http://schemas.microsoft.com/office/drawing/2014/main" id="{3CFC145D-C105-4863-B99D-0664DEDF747B}"/>
              </a:ext>
            </a:extLst>
          </p:cNvPr>
          <p:cNvSpPr txBox="1"/>
          <p:nvPr/>
        </p:nvSpPr>
        <p:spPr>
          <a:xfrm>
            <a:off x="3399639" y="1646023"/>
            <a:ext cx="154723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Calibri"/>
                <a:cs typeface="Calibri"/>
              </a:rPr>
              <a:t>Level of emission</a:t>
            </a:r>
            <a:endParaRPr lang="en-US" sz="1400" dirty="0">
              <a:solidFill>
                <a:prstClr val="black"/>
              </a:solidFill>
              <a:latin typeface="Calibri"/>
              <a:cs typeface="Calibri"/>
            </a:endParaRPr>
          </a:p>
        </p:txBody>
      </p:sp>
      <p:cxnSp>
        <p:nvCxnSpPr>
          <p:cNvPr id="42" name="直线连接符 28">
            <a:extLst>
              <a:ext uri="{FF2B5EF4-FFF2-40B4-BE49-F238E27FC236}">
                <a16:creationId xmlns:a16="http://schemas.microsoft.com/office/drawing/2014/main" id="{FEAB5CDC-7765-41D7-BA00-B185D824FB06}"/>
              </a:ext>
            </a:extLst>
          </p:cNvPr>
          <p:cNvCxnSpPr>
            <a:cxnSpLocks/>
          </p:cNvCxnSpPr>
          <p:nvPr/>
        </p:nvCxnSpPr>
        <p:spPr>
          <a:xfrm flipV="1">
            <a:off x="3078096" y="1795064"/>
            <a:ext cx="338647" cy="6473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Flowchart: Connector 17">
            <a:extLst>
              <a:ext uri="{FF2B5EF4-FFF2-40B4-BE49-F238E27FC236}">
                <a16:creationId xmlns:a16="http://schemas.microsoft.com/office/drawing/2014/main" id="{5BF02103-8F66-4152-8CCD-1AB50A9AD8D4}"/>
              </a:ext>
            </a:extLst>
          </p:cNvPr>
          <p:cNvSpPr/>
          <p:nvPr/>
        </p:nvSpPr>
        <p:spPr>
          <a:xfrm>
            <a:off x="3008015" y="2426599"/>
            <a:ext cx="90535" cy="90535"/>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5AA902A-D386-00C2-F36E-DCC7C18A7C95}"/>
              </a:ext>
            </a:extLst>
          </p:cNvPr>
          <p:cNvGrpSpPr/>
          <p:nvPr/>
        </p:nvGrpSpPr>
        <p:grpSpPr>
          <a:xfrm>
            <a:off x="838200" y="1799590"/>
            <a:ext cx="4267201" cy="477628"/>
            <a:chOff x="838200" y="1799590"/>
            <a:chExt cx="4267201" cy="477628"/>
          </a:xfrm>
        </p:grpSpPr>
        <p:cxnSp>
          <p:nvCxnSpPr>
            <p:cNvPr id="13" name="Straight Connector 15">
              <a:extLst>
                <a:ext uri="{FF2B5EF4-FFF2-40B4-BE49-F238E27FC236}">
                  <a16:creationId xmlns:a16="http://schemas.microsoft.com/office/drawing/2014/main" id="{0DD218CD-3ABC-0144-AFE0-0C22524420BE}"/>
                </a:ext>
              </a:extLst>
            </p:cNvPr>
            <p:cNvCxnSpPr>
              <a:cxnSpLocks/>
            </p:cNvCxnSpPr>
            <p:nvPr/>
          </p:nvCxnSpPr>
          <p:spPr>
            <a:xfrm>
              <a:off x="838200" y="2237232"/>
              <a:ext cx="4267201" cy="24057"/>
            </a:xfrm>
            <a:prstGeom prst="line">
              <a:avLst/>
            </a:prstGeom>
            <a:ln>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4" name="直线连接符 28">
              <a:extLst>
                <a:ext uri="{FF2B5EF4-FFF2-40B4-BE49-F238E27FC236}">
                  <a16:creationId xmlns:a16="http://schemas.microsoft.com/office/drawing/2014/main" id="{E4CFD464-BBD1-4DC8-A6B6-B4C6C3F086E9}"/>
                </a:ext>
              </a:extLst>
            </p:cNvPr>
            <p:cNvCxnSpPr>
              <a:cxnSpLocks/>
            </p:cNvCxnSpPr>
            <p:nvPr/>
          </p:nvCxnSpPr>
          <p:spPr>
            <a:xfrm flipV="1">
              <a:off x="3041880" y="1799590"/>
              <a:ext cx="365811" cy="4255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Flowchart: Connector 40">
              <a:extLst>
                <a:ext uri="{FF2B5EF4-FFF2-40B4-BE49-F238E27FC236}">
                  <a16:creationId xmlns:a16="http://schemas.microsoft.com/office/drawing/2014/main" id="{E4CC55AE-38CE-49B0-85BF-58880DCB10E1}"/>
                </a:ext>
              </a:extLst>
            </p:cNvPr>
            <p:cNvSpPr/>
            <p:nvPr/>
          </p:nvSpPr>
          <p:spPr>
            <a:xfrm>
              <a:off x="2998960" y="2186683"/>
              <a:ext cx="90535" cy="9053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a:extLst>
              <a:ext uri="{FF2B5EF4-FFF2-40B4-BE49-F238E27FC236}">
                <a16:creationId xmlns:a16="http://schemas.microsoft.com/office/drawing/2014/main" id="{D5D73C87-4828-4BF3-B388-8FA350AE3B2C}"/>
              </a:ext>
            </a:extLst>
          </p:cNvPr>
          <p:cNvSpPr/>
          <p:nvPr/>
        </p:nvSpPr>
        <p:spPr>
          <a:xfrm>
            <a:off x="933504" y="5503703"/>
            <a:ext cx="7248625" cy="954107"/>
          </a:xfrm>
          <a:prstGeom prst="rect">
            <a:avLst/>
          </a:prstGeom>
        </p:spPr>
        <p:txBody>
          <a:bodyPr wrap="square" lIns="91440" tIns="45720" rIns="91440" bIns="45720" anchor="t">
            <a:spAutoFit/>
          </a:bodyPr>
          <a:lstStyle/>
          <a:p>
            <a:r>
              <a:rPr lang="en-US" sz="1400" b="1" dirty="0"/>
              <a:t>Fig. 13.2</a:t>
            </a:r>
            <a:r>
              <a:rPr lang="en-US" sz="1400" dirty="0"/>
              <a:t>. Atmospheric temperature profile in the present climate (blue). The black dot indicates the level where outgoing longwave radiation (OLR) originates. By making the atmosphere more opaque to infrared radiation (IR), increased CO2 concentration lifts the level of IR emission (red dot) and reduces the emission temperature. The reduced OLR is called radiative forcing. </a:t>
            </a:r>
            <a:endParaRPr kumimoji="0" lang="en-US" sz="1400" b="0" i="0" u="none" strike="noStrike" kern="1200" cap="none" spc="0" normalizeH="0" baseline="0" noProof="0" dirty="0">
              <a:ln>
                <a:noFill/>
              </a:ln>
              <a:effectLst/>
              <a:uLnTx/>
              <a:uFillTx/>
              <a:latin typeface="Calibri"/>
              <a:ea typeface="+mn-ea"/>
              <a:cs typeface="+mn-cs"/>
            </a:endParaRPr>
          </a:p>
        </p:txBody>
      </p:sp>
      <p:sp>
        <p:nvSpPr>
          <p:cNvPr id="31" name="TextBox 30">
            <a:extLst>
              <a:ext uri="{FF2B5EF4-FFF2-40B4-BE49-F238E27FC236}">
                <a16:creationId xmlns:a16="http://schemas.microsoft.com/office/drawing/2014/main" id="{071E5826-C3AD-B25F-D3BB-90B447BE2886}"/>
              </a:ext>
            </a:extLst>
          </p:cNvPr>
          <p:cNvSpPr txBox="1"/>
          <p:nvPr/>
        </p:nvSpPr>
        <p:spPr>
          <a:xfrm>
            <a:off x="5767664" y="855184"/>
            <a:ext cx="3017516" cy="2031325"/>
          </a:xfrm>
          <a:prstGeom prst="rect">
            <a:avLst/>
          </a:prstGeom>
          <a:noFill/>
        </p:spPr>
        <p:txBody>
          <a:bodyPr wrap="square" rtlCol="0">
            <a:spAutoFit/>
          </a:bodyPr>
          <a:lstStyle/>
          <a:p>
            <a:r>
              <a:rPr lang="en-US" dirty="0">
                <a:latin typeface="Symbol" panose="05050102010706020507" pitchFamily="18" charset="2"/>
              </a:rPr>
              <a:t>D</a:t>
            </a:r>
            <a:r>
              <a:rPr lang="en-US" dirty="0"/>
              <a:t>CO2</a:t>
            </a:r>
          </a:p>
          <a:p>
            <a:r>
              <a:rPr lang="en-US" dirty="0">
                <a:sym typeface="Symbol" panose="05050102010706020507" pitchFamily="18" charset="2"/>
              </a:rPr>
              <a:t></a:t>
            </a:r>
            <a:endParaRPr lang="en-US" dirty="0"/>
          </a:p>
          <a:p>
            <a:r>
              <a:rPr lang="en-US" dirty="0"/>
              <a:t>Higher level of emission</a:t>
            </a:r>
          </a:p>
          <a:p>
            <a:r>
              <a:rPr lang="en-US" dirty="0">
                <a:sym typeface="Symbol" panose="05050102010706020507" pitchFamily="18" charset="2"/>
              </a:rPr>
              <a:t></a:t>
            </a:r>
            <a:endParaRPr lang="en-US" dirty="0"/>
          </a:p>
          <a:p>
            <a:r>
              <a:rPr lang="en-US" dirty="0"/>
              <a:t>Reduced emission temp</a:t>
            </a:r>
          </a:p>
          <a:p>
            <a:r>
              <a:rPr lang="en-US" dirty="0">
                <a:sym typeface="Symbol" panose="05050102010706020507" pitchFamily="18" charset="2"/>
              </a:rPr>
              <a:t></a:t>
            </a:r>
            <a:endParaRPr lang="en-US" dirty="0"/>
          </a:p>
          <a:p>
            <a:r>
              <a:rPr lang="en-US" dirty="0"/>
              <a:t>Reduced OLR</a:t>
            </a:r>
            <a:r>
              <a:rPr lang="en-US" dirty="0">
                <a:sym typeface="Wingdings" panose="05000000000000000000" pitchFamily="2" charset="2"/>
              </a:rPr>
              <a:t> </a:t>
            </a:r>
            <a:r>
              <a:rPr lang="en-US" dirty="0">
                <a:solidFill>
                  <a:srgbClr val="FF0000"/>
                </a:solidFill>
                <a:sym typeface="Wingdings" panose="05000000000000000000" pitchFamily="2" charset="2"/>
              </a:rPr>
              <a:t>F</a:t>
            </a:r>
            <a:r>
              <a:rPr lang="en-US" dirty="0">
                <a:sym typeface="Wingdings" panose="05000000000000000000" pitchFamily="2" charset="2"/>
              </a:rPr>
              <a:t>=</a:t>
            </a:r>
            <a:r>
              <a:rPr lang="en-US" dirty="0">
                <a:latin typeface="Symbol" panose="05050102010706020507" pitchFamily="18" charset="2"/>
                <a:sym typeface="Wingdings" panose="05000000000000000000" pitchFamily="2" charset="2"/>
              </a:rPr>
              <a:t>D</a:t>
            </a:r>
            <a:r>
              <a:rPr lang="en-US" dirty="0">
                <a:sym typeface="Wingdings" panose="05000000000000000000" pitchFamily="2" charset="2"/>
              </a:rPr>
              <a:t>R&gt;0</a:t>
            </a:r>
            <a:endParaRPr lang="en-US" dirty="0"/>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0B5F3A2E-307D-1DC9-8027-A5D764F1BD39}"/>
                  </a:ext>
                </a:extLst>
              </p:cNvPr>
              <p:cNvSpPr txBox="1"/>
              <p:nvPr/>
            </p:nvSpPr>
            <p:spPr>
              <a:xfrm>
                <a:off x="1249680" y="4483490"/>
                <a:ext cx="5303519" cy="646331"/>
              </a:xfrm>
              <a:prstGeom prst="rect">
                <a:avLst/>
              </a:prstGeom>
              <a:noFill/>
            </p:spPr>
            <p:txBody>
              <a:bodyPr wrap="square">
                <a:spAutoFit/>
              </a:bodyPr>
              <a:lstStyle/>
              <a:p>
                <a:r>
                  <a:rPr lang="en-US" dirty="0"/>
                  <a:t>● Level of IR emission where </a:t>
                </a:r>
                <a14:m>
                  <m:oMath xmlns:m="http://schemas.openxmlformats.org/officeDocument/2006/math">
                    <m:r>
                      <a:rPr lang="en-US" sz="1800" i="1" kern="100" smtClean="0">
                        <a:effectLst/>
                        <a:latin typeface="Cambria Math" panose="02040503050406030204" pitchFamily="18" charset="0"/>
                        <a:ea typeface="等线" panose="02010600030101010101" pitchFamily="2" charset="-122"/>
                      </a:rPr>
                      <m:t>𝜎</m:t>
                    </m:r>
                    <m:sSubSup>
                      <m:sSubSupPr>
                        <m:ctrlPr>
                          <a:rPr lang="en-US" sz="1800" i="1" kern="100">
                            <a:effectLst/>
                            <a:latin typeface="Cambria Math" panose="02040503050406030204" pitchFamily="18" charset="0"/>
                            <a:ea typeface="等线" panose="02010600030101010101" pitchFamily="2" charset="-122"/>
                          </a:rPr>
                        </m:ctrlPr>
                      </m:sSubSupPr>
                      <m:e>
                        <m:r>
                          <a:rPr lang="en-US" sz="1800" i="1" kern="100">
                            <a:effectLst/>
                            <a:latin typeface="Cambria Math" panose="02040503050406030204" pitchFamily="18" charset="0"/>
                            <a:ea typeface="等线" panose="02010600030101010101" pitchFamily="2" charset="-122"/>
                          </a:rPr>
                          <m:t>𝑇</m:t>
                        </m:r>
                      </m:e>
                      <m:sub>
                        <m:r>
                          <a:rPr lang="en-US" sz="1800" i="1" kern="100">
                            <a:effectLst/>
                            <a:latin typeface="Cambria Math" panose="02040503050406030204" pitchFamily="18" charset="0"/>
                            <a:ea typeface="等线" panose="02010600030101010101" pitchFamily="2" charset="-122"/>
                          </a:rPr>
                          <m:t>𝑒</m:t>
                        </m:r>
                      </m:sub>
                      <m:sup>
                        <m:r>
                          <a:rPr lang="en-US" sz="1800" i="1" kern="100">
                            <a:effectLst/>
                            <a:latin typeface="Cambria Math" panose="02040503050406030204" pitchFamily="18" charset="0"/>
                            <a:ea typeface="等线" panose="02010600030101010101" pitchFamily="2" charset="-122"/>
                          </a:rPr>
                          <m:t>4</m:t>
                        </m:r>
                      </m:sup>
                    </m:sSubSup>
                    <m:r>
                      <a:rPr lang="en-US" sz="1800" i="1" kern="100">
                        <a:effectLst/>
                        <a:latin typeface="Cambria Math" panose="02040503050406030204" pitchFamily="18" charset="0"/>
                        <a:ea typeface="等线" panose="02010600030101010101" pitchFamily="2" charset="-122"/>
                      </a:rPr>
                      <m:t>=</m:t>
                    </m:r>
                    <m:r>
                      <a:rPr lang="en-US" sz="1800" i="1" kern="100">
                        <a:effectLst/>
                        <a:latin typeface="Cambria Math" panose="02040503050406030204" pitchFamily="18" charset="0"/>
                        <a:ea typeface="等线" panose="02010600030101010101" pitchFamily="2" charset="-122"/>
                      </a:rPr>
                      <m:t>𝐼</m:t>
                    </m:r>
                  </m:oMath>
                </a14:m>
                <a:r>
                  <a:rPr lang="en-US" dirty="0"/>
                  <a:t> ~240 W/m2. </a:t>
                </a:r>
              </a:p>
              <a:p>
                <a:r>
                  <a:rPr lang="en-US" dirty="0"/>
                  <a:t>● F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a:t>
                </a:r>
                <a:r>
                  <a:rPr lang="en-US" i="1" dirty="0"/>
                  <a:t>ln</a:t>
                </a:r>
                <a:r>
                  <a:rPr lang="en-US" dirty="0"/>
                  <a:t> CO</a:t>
                </a:r>
                <a:r>
                  <a:rPr lang="en-US" baseline="-25000" dirty="0"/>
                  <a:t>2</a:t>
                </a:r>
              </a:p>
            </p:txBody>
          </p:sp>
        </mc:Choice>
        <mc:Fallback xmlns="">
          <p:sp>
            <p:nvSpPr>
              <p:cNvPr id="44" name="TextBox 43">
                <a:extLst>
                  <a:ext uri="{FF2B5EF4-FFF2-40B4-BE49-F238E27FC236}">
                    <a16:creationId xmlns:a16="http://schemas.microsoft.com/office/drawing/2014/main" id="{0B5F3A2E-307D-1DC9-8027-A5D764F1BD39}"/>
                  </a:ext>
                </a:extLst>
              </p:cNvPr>
              <p:cNvSpPr txBox="1">
                <a:spLocks noRot="1" noChangeAspect="1" noMove="1" noResize="1" noEditPoints="1" noAdjustHandles="1" noChangeArrowheads="1" noChangeShapeType="1" noTextEdit="1"/>
              </p:cNvSpPr>
              <p:nvPr/>
            </p:nvSpPr>
            <p:spPr>
              <a:xfrm>
                <a:off x="1249680" y="4483490"/>
                <a:ext cx="5303519" cy="646331"/>
              </a:xfrm>
              <a:prstGeom prst="rect">
                <a:avLst/>
              </a:prstGeom>
              <a:blipFill>
                <a:blip r:embed="rId3"/>
                <a:stretch>
                  <a:fillRect l="-920" t="-4673" b="-13084"/>
                </a:stretch>
              </a:blipFill>
            </p:spPr>
            <p:txBody>
              <a:bodyPr/>
              <a:lstStyle/>
              <a:p>
                <a:r>
                  <a:rPr lang="en-US">
                    <a:noFill/>
                  </a:rPr>
                  <a:t> </a:t>
                </a:r>
              </a:p>
            </p:txBody>
          </p:sp>
        </mc:Fallback>
      </mc:AlternateContent>
    </p:spTree>
    <p:extLst>
      <p:ext uri="{BB962C8B-B14F-4D97-AF65-F5344CB8AC3E}">
        <p14:creationId xmlns:p14="http://schemas.microsoft.com/office/powerpoint/2010/main" val="4102893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3">
            <a:extLst>
              <a:ext uri="{FF2B5EF4-FFF2-40B4-BE49-F238E27FC236}">
                <a16:creationId xmlns:a16="http://schemas.microsoft.com/office/drawing/2014/main" id="{95CA9260-A643-3F41-830D-E8DF14FA9A93}"/>
              </a:ext>
            </a:extLst>
          </p:cNvPr>
          <p:cNvSpPr txBox="1"/>
          <p:nvPr/>
        </p:nvSpPr>
        <p:spPr>
          <a:xfrm>
            <a:off x="705979" y="170806"/>
            <a:ext cx="462113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Radiative forcing (</a:t>
            </a:r>
            <a:r>
              <a:rPr kumimoji="0" lang="en-US" b="0" i="0" u="none" strike="noStrike" kern="1200" cap="none" spc="0" normalizeH="0" baseline="0" noProof="0" dirty="0">
                <a:ln>
                  <a:noFill/>
                </a:ln>
                <a:solidFill>
                  <a:srgbClr val="FF0000"/>
                </a:solidFill>
                <a:effectLst/>
                <a:uLnTx/>
                <a:uFillTx/>
                <a:latin typeface="Calibri"/>
                <a:ea typeface="+mn-ea"/>
                <a:cs typeface="+mn-cs"/>
              </a:rPr>
              <a:t>F</a:t>
            </a:r>
            <a:r>
              <a:rPr kumimoji="0" lang="en-US" sz="1800" b="0" i="0" u="none" strike="noStrike" kern="1200" cap="none" spc="0" normalizeH="0" baseline="0" noProof="0" dirty="0">
                <a:ln>
                  <a:noFill/>
                </a:ln>
                <a:solidFill>
                  <a:prstClr val="black"/>
                </a:solidFill>
                <a:effectLst/>
                <a:uLnTx/>
                <a:uFillTx/>
                <a:latin typeface="Calibri"/>
                <a:ea typeface="+mn-ea"/>
                <a:cs typeface="+mn-cs"/>
              </a:rPr>
              <a:t>) and climate response (</a:t>
            </a:r>
            <a:r>
              <a:rPr kumimoji="0" lang="en-US" sz="1800" b="0" i="0" u="none" strike="noStrike" kern="1200" cap="none" spc="0" normalizeH="0" baseline="0" noProof="0" dirty="0">
                <a:ln>
                  <a:noFill/>
                </a:ln>
                <a:solidFill>
                  <a:srgbClr val="FF0000"/>
                </a:solidFill>
                <a:effectLst/>
                <a:uLnTx/>
                <a:uFillTx/>
                <a:latin typeface="Symbol" panose="05050102010706020507" pitchFamily="18" charset="2"/>
                <a:ea typeface="+mn-ea"/>
                <a:cs typeface="+mn-cs"/>
                <a:sym typeface="Wingdings" panose="05000000000000000000" pitchFamily="2" charset="2"/>
              </a:rPr>
              <a:t>D</a:t>
            </a:r>
            <a:r>
              <a:rPr kumimoji="0" lang="en-US" sz="1800" b="0" i="0" u="none" strike="noStrike" kern="1200" cap="none" spc="0" normalizeH="0" baseline="0" noProof="0" dirty="0">
                <a:ln>
                  <a:noFill/>
                </a:ln>
                <a:solidFill>
                  <a:srgbClr val="FF0000"/>
                </a:solidFill>
                <a:effectLst/>
                <a:uLnTx/>
                <a:uFillTx/>
                <a:latin typeface="Calibri"/>
                <a:ea typeface="+mn-ea"/>
                <a:cs typeface="+mn-cs"/>
                <a:sym typeface="Wingdings" panose="05000000000000000000" pitchFamily="2" charset="2"/>
              </a:rPr>
              <a:t>Ts</a:t>
            </a: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grpSp>
        <p:nvGrpSpPr>
          <p:cNvPr id="22" name="Group 21">
            <a:extLst>
              <a:ext uri="{FF2B5EF4-FFF2-40B4-BE49-F238E27FC236}">
                <a16:creationId xmlns:a16="http://schemas.microsoft.com/office/drawing/2014/main" id="{7B7F501D-108E-4954-A2DF-12E54B51C3EB}"/>
              </a:ext>
            </a:extLst>
          </p:cNvPr>
          <p:cNvGrpSpPr/>
          <p:nvPr/>
        </p:nvGrpSpPr>
        <p:grpSpPr>
          <a:xfrm>
            <a:off x="163767" y="810631"/>
            <a:ext cx="4958617" cy="3424978"/>
            <a:chOff x="163767" y="783199"/>
            <a:chExt cx="4958617" cy="3424978"/>
          </a:xfrm>
        </p:grpSpPr>
        <p:grpSp>
          <p:nvGrpSpPr>
            <p:cNvPr id="40" name="组合 39">
              <a:extLst>
                <a:ext uri="{FF2B5EF4-FFF2-40B4-BE49-F238E27FC236}">
                  <a16:creationId xmlns:a16="http://schemas.microsoft.com/office/drawing/2014/main" id="{41A16822-DB4F-BB4D-865F-6AEA7978A27E}"/>
                </a:ext>
              </a:extLst>
            </p:cNvPr>
            <p:cNvGrpSpPr/>
            <p:nvPr/>
          </p:nvGrpSpPr>
          <p:grpSpPr>
            <a:xfrm>
              <a:off x="163767" y="783199"/>
              <a:ext cx="4958617" cy="3424978"/>
              <a:chOff x="163767" y="783199"/>
              <a:chExt cx="4958617" cy="3424978"/>
            </a:xfrm>
          </p:grpSpPr>
          <p:sp>
            <p:nvSpPr>
              <p:cNvPr id="37" name="文本框 36">
                <a:extLst>
                  <a:ext uri="{FF2B5EF4-FFF2-40B4-BE49-F238E27FC236}">
                    <a16:creationId xmlns:a16="http://schemas.microsoft.com/office/drawing/2014/main" id="{F50473D1-7ADA-0242-A4ED-183F44D6500B}"/>
                  </a:ext>
                </a:extLst>
              </p:cNvPr>
              <p:cNvSpPr txBox="1"/>
              <p:nvPr/>
            </p:nvSpPr>
            <p:spPr>
              <a:xfrm>
                <a:off x="420504" y="1506040"/>
                <a:ext cx="505599" cy="369332"/>
              </a:xfrm>
              <a:prstGeom prst="rect">
                <a:avLst/>
              </a:prstGeom>
              <a:noFill/>
            </p:spPr>
            <p:txBody>
              <a:bodyPr wrap="square">
                <a:spAutoFit/>
              </a:bodyPr>
              <a:lstStyle/>
              <a:p>
                <a:r>
                  <a:rPr kumimoji="1" lang="en-US" altLang="zh-CN">
                    <a:latin typeface="Times New Roman" panose="02020603050405020304" pitchFamily="18" charset="0"/>
                    <a:cs typeface="Times New Roman" panose="02020603050405020304" pitchFamily="18" charset="0"/>
                  </a:rPr>
                  <a:t>10</a:t>
                </a:r>
                <a:endParaRPr kumimoji="1" lang="zh-CN" altLang="en-US">
                  <a:latin typeface="Times New Roman" panose="02020603050405020304" pitchFamily="18" charset="0"/>
                  <a:cs typeface="Times New Roman" panose="02020603050405020304" pitchFamily="18" charset="0"/>
                </a:endParaRPr>
              </a:p>
            </p:txBody>
          </p:sp>
          <p:sp>
            <p:nvSpPr>
              <p:cNvPr id="36" name="文本框 35">
                <a:extLst>
                  <a:ext uri="{FF2B5EF4-FFF2-40B4-BE49-F238E27FC236}">
                    <a16:creationId xmlns:a16="http://schemas.microsoft.com/office/drawing/2014/main" id="{A14681BC-381C-9342-A99C-BAECE4F3B46A}"/>
                  </a:ext>
                </a:extLst>
              </p:cNvPr>
              <p:cNvSpPr txBox="1"/>
              <p:nvPr/>
            </p:nvSpPr>
            <p:spPr>
              <a:xfrm>
                <a:off x="549261" y="2474214"/>
                <a:ext cx="505599" cy="369332"/>
              </a:xfrm>
              <a:prstGeom prst="rect">
                <a:avLst/>
              </a:prstGeom>
              <a:noFill/>
            </p:spPr>
            <p:txBody>
              <a:bodyPr wrap="square">
                <a:spAutoFit/>
              </a:bodyPr>
              <a:lstStyle/>
              <a:p>
                <a:r>
                  <a:rPr kumimoji="1" lang="en-US" altLang="zh-CN">
                    <a:latin typeface="Times New Roman" panose="02020603050405020304" pitchFamily="18" charset="0"/>
                    <a:cs typeface="Times New Roman" panose="02020603050405020304" pitchFamily="18" charset="0"/>
                  </a:rPr>
                  <a:t>5</a:t>
                </a:r>
                <a:endParaRPr kumimoji="1" lang="zh-CN" altLang="en-US">
                  <a:latin typeface="Times New Roman" panose="02020603050405020304" pitchFamily="18" charset="0"/>
                  <a:cs typeface="Times New Roman" panose="02020603050405020304" pitchFamily="18" charset="0"/>
                </a:endParaRPr>
              </a:p>
            </p:txBody>
          </p:sp>
          <p:sp>
            <p:nvSpPr>
              <p:cNvPr id="6" name="Freeform 5">
                <a:extLst>
                  <a:ext uri="{FF2B5EF4-FFF2-40B4-BE49-F238E27FC236}">
                    <a16:creationId xmlns:a16="http://schemas.microsoft.com/office/drawing/2014/main" id="{F1BB9B90-EC2F-914B-9E71-FF341BC0962D}"/>
                  </a:ext>
                </a:extLst>
              </p:cNvPr>
              <p:cNvSpPr/>
              <p:nvPr/>
            </p:nvSpPr>
            <p:spPr>
              <a:xfrm>
                <a:off x="2196844" y="808008"/>
                <a:ext cx="2143681" cy="2829464"/>
              </a:xfrm>
              <a:custGeom>
                <a:avLst/>
                <a:gdLst>
                  <a:gd name="connsiteX0" fmla="*/ 289001 w 2143681"/>
                  <a:gd name="connsiteY0" fmla="*/ 0 h 2829464"/>
                  <a:gd name="connsiteX1" fmla="*/ 30209 w 2143681"/>
                  <a:gd name="connsiteY1" fmla="*/ 258792 h 2829464"/>
                  <a:gd name="connsiteX2" fmla="*/ 4330 w 2143681"/>
                  <a:gd name="connsiteY2" fmla="*/ 396815 h 2829464"/>
                  <a:gd name="connsiteX3" fmla="*/ 21582 w 2143681"/>
                  <a:gd name="connsiteY3" fmla="*/ 457200 h 2829464"/>
                  <a:gd name="connsiteX4" fmla="*/ 64714 w 2143681"/>
                  <a:gd name="connsiteY4" fmla="*/ 552090 h 2829464"/>
                  <a:gd name="connsiteX5" fmla="*/ 125099 w 2143681"/>
                  <a:gd name="connsiteY5" fmla="*/ 646981 h 2829464"/>
                  <a:gd name="connsiteX6" fmla="*/ 219990 w 2143681"/>
                  <a:gd name="connsiteY6" fmla="*/ 750498 h 2829464"/>
                  <a:gd name="connsiteX7" fmla="*/ 2143681 w 2143681"/>
                  <a:gd name="connsiteY7" fmla="*/ 2829464 h 2829464"/>
                  <a:gd name="connsiteX8" fmla="*/ 2143681 w 2143681"/>
                  <a:gd name="connsiteY8" fmla="*/ 2829464 h 2829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681" h="2829464">
                    <a:moveTo>
                      <a:pt x="289001" y="0"/>
                    </a:moveTo>
                    <a:cubicBezTo>
                      <a:pt x="183327" y="96328"/>
                      <a:pt x="77654" y="192656"/>
                      <a:pt x="30209" y="258792"/>
                    </a:cubicBezTo>
                    <a:cubicBezTo>
                      <a:pt x="-17236" y="324928"/>
                      <a:pt x="5768" y="363747"/>
                      <a:pt x="4330" y="396815"/>
                    </a:cubicBezTo>
                    <a:cubicBezTo>
                      <a:pt x="2892" y="429883"/>
                      <a:pt x="11518" y="431321"/>
                      <a:pt x="21582" y="457200"/>
                    </a:cubicBezTo>
                    <a:cubicBezTo>
                      <a:pt x="31646" y="483079"/>
                      <a:pt x="47461" y="520460"/>
                      <a:pt x="64714" y="552090"/>
                    </a:cubicBezTo>
                    <a:cubicBezTo>
                      <a:pt x="81967" y="583720"/>
                      <a:pt x="99220" y="613913"/>
                      <a:pt x="125099" y="646981"/>
                    </a:cubicBezTo>
                    <a:cubicBezTo>
                      <a:pt x="150978" y="680049"/>
                      <a:pt x="219990" y="750498"/>
                      <a:pt x="219990" y="750498"/>
                    </a:cubicBezTo>
                    <a:lnTo>
                      <a:pt x="2143681" y="2829464"/>
                    </a:lnTo>
                    <a:lnTo>
                      <a:pt x="2143681" y="2829464"/>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Freeform 10">
                <a:extLst>
                  <a:ext uri="{FF2B5EF4-FFF2-40B4-BE49-F238E27FC236}">
                    <a16:creationId xmlns:a16="http://schemas.microsoft.com/office/drawing/2014/main" id="{F49E6D31-0B5B-734B-B78F-019854AC6FAD}"/>
                  </a:ext>
                </a:extLst>
              </p:cNvPr>
              <p:cNvSpPr/>
              <p:nvPr/>
            </p:nvSpPr>
            <p:spPr>
              <a:xfrm>
                <a:off x="2209801" y="1066800"/>
                <a:ext cx="1904999" cy="2570672"/>
              </a:xfrm>
              <a:custGeom>
                <a:avLst/>
                <a:gdLst>
                  <a:gd name="connsiteX0" fmla="*/ 289001 w 2143681"/>
                  <a:gd name="connsiteY0" fmla="*/ 0 h 2829464"/>
                  <a:gd name="connsiteX1" fmla="*/ 30209 w 2143681"/>
                  <a:gd name="connsiteY1" fmla="*/ 258792 h 2829464"/>
                  <a:gd name="connsiteX2" fmla="*/ 4330 w 2143681"/>
                  <a:gd name="connsiteY2" fmla="*/ 396815 h 2829464"/>
                  <a:gd name="connsiteX3" fmla="*/ 21582 w 2143681"/>
                  <a:gd name="connsiteY3" fmla="*/ 457200 h 2829464"/>
                  <a:gd name="connsiteX4" fmla="*/ 64714 w 2143681"/>
                  <a:gd name="connsiteY4" fmla="*/ 552090 h 2829464"/>
                  <a:gd name="connsiteX5" fmla="*/ 125099 w 2143681"/>
                  <a:gd name="connsiteY5" fmla="*/ 646981 h 2829464"/>
                  <a:gd name="connsiteX6" fmla="*/ 219990 w 2143681"/>
                  <a:gd name="connsiteY6" fmla="*/ 750498 h 2829464"/>
                  <a:gd name="connsiteX7" fmla="*/ 2143681 w 2143681"/>
                  <a:gd name="connsiteY7" fmla="*/ 2829464 h 2829464"/>
                  <a:gd name="connsiteX8" fmla="*/ 2143681 w 2143681"/>
                  <a:gd name="connsiteY8" fmla="*/ 2829464 h 2829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681" h="2829464">
                    <a:moveTo>
                      <a:pt x="289001" y="0"/>
                    </a:moveTo>
                    <a:cubicBezTo>
                      <a:pt x="183327" y="96328"/>
                      <a:pt x="77654" y="192656"/>
                      <a:pt x="30209" y="258792"/>
                    </a:cubicBezTo>
                    <a:cubicBezTo>
                      <a:pt x="-17236" y="324928"/>
                      <a:pt x="5768" y="363747"/>
                      <a:pt x="4330" y="396815"/>
                    </a:cubicBezTo>
                    <a:cubicBezTo>
                      <a:pt x="2892" y="429883"/>
                      <a:pt x="11518" y="431321"/>
                      <a:pt x="21582" y="457200"/>
                    </a:cubicBezTo>
                    <a:cubicBezTo>
                      <a:pt x="31646" y="483079"/>
                      <a:pt x="47461" y="520460"/>
                      <a:pt x="64714" y="552090"/>
                    </a:cubicBezTo>
                    <a:cubicBezTo>
                      <a:pt x="81967" y="583720"/>
                      <a:pt x="99220" y="613913"/>
                      <a:pt x="125099" y="646981"/>
                    </a:cubicBezTo>
                    <a:cubicBezTo>
                      <a:pt x="150978" y="680049"/>
                      <a:pt x="219990" y="750498"/>
                      <a:pt x="219990" y="750498"/>
                    </a:cubicBezTo>
                    <a:lnTo>
                      <a:pt x="2143681" y="2829464"/>
                    </a:lnTo>
                    <a:lnTo>
                      <a:pt x="2143681" y="282946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TextBox 2">
                <a:extLst>
                  <a:ext uri="{FF2B5EF4-FFF2-40B4-BE49-F238E27FC236}">
                    <a16:creationId xmlns:a16="http://schemas.microsoft.com/office/drawing/2014/main" id="{A5648EDA-C32D-1B49-B296-48D18DF0E2E2}"/>
                  </a:ext>
                </a:extLst>
              </p:cNvPr>
              <p:cNvSpPr txBox="1"/>
              <p:nvPr/>
            </p:nvSpPr>
            <p:spPr>
              <a:xfrm>
                <a:off x="671464" y="3188732"/>
                <a:ext cx="27432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cs typeface="Calibri"/>
                  </a:rPr>
                  <a:t>Radiative-convective equilibrium</a:t>
                </a:r>
              </a:p>
            </p:txBody>
          </p:sp>
          <p:cxnSp>
            <p:nvCxnSpPr>
              <p:cNvPr id="9" name="Straight Arrow Connector 6">
                <a:extLst>
                  <a:ext uri="{FF2B5EF4-FFF2-40B4-BE49-F238E27FC236}">
                    <a16:creationId xmlns:a16="http://schemas.microsoft.com/office/drawing/2014/main" id="{B71F13AB-2BB7-0848-ACB9-9652C1711EFD}"/>
                  </a:ext>
                </a:extLst>
              </p:cNvPr>
              <p:cNvCxnSpPr/>
              <p:nvPr/>
            </p:nvCxnSpPr>
            <p:spPr>
              <a:xfrm>
                <a:off x="3048000" y="808008"/>
                <a:ext cx="0" cy="41119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7">
                <a:extLst>
                  <a:ext uri="{FF2B5EF4-FFF2-40B4-BE49-F238E27FC236}">
                    <a16:creationId xmlns:a16="http://schemas.microsoft.com/office/drawing/2014/main" id="{8D67BA40-8C5D-F346-99A1-12CA3A6FD462}"/>
                  </a:ext>
                </a:extLst>
              </p:cNvPr>
              <p:cNvSpPr txBox="1"/>
              <p:nvPr/>
            </p:nvSpPr>
            <p:spPr>
              <a:xfrm>
                <a:off x="3124200" y="926068"/>
                <a:ext cx="29046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0000"/>
                    </a:solidFill>
                    <a:effectLst/>
                    <a:uLnTx/>
                    <a:uFillTx/>
                    <a:latin typeface="Calibri"/>
                    <a:ea typeface="+mn-ea"/>
                    <a:cs typeface="+mn-cs"/>
                  </a:rPr>
                  <a:t>F</a:t>
                </a:r>
              </a:p>
            </p:txBody>
          </p:sp>
          <p:sp>
            <p:nvSpPr>
              <p:cNvPr id="11" name="TextBox 8">
                <a:extLst>
                  <a:ext uri="{FF2B5EF4-FFF2-40B4-BE49-F238E27FC236}">
                    <a16:creationId xmlns:a16="http://schemas.microsoft.com/office/drawing/2014/main" id="{F8B3E92A-F5DC-0349-85A8-87A6D080B002}"/>
                  </a:ext>
                </a:extLst>
              </p:cNvPr>
              <p:cNvSpPr txBox="1"/>
              <p:nvPr/>
            </p:nvSpPr>
            <p:spPr>
              <a:xfrm>
                <a:off x="4191000" y="3669268"/>
                <a:ext cx="50949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Symbol" panose="05050102010706020507" pitchFamily="18" charset="2"/>
                    <a:ea typeface="+mn-ea"/>
                    <a:cs typeface="+mn-cs"/>
                  </a:rPr>
                  <a:t>D</a:t>
                </a:r>
                <a:r>
                  <a:rPr kumimoji="0" lang="en-US" sz="1800" b="0" i="0" u="none" strike="noStrike" kern="1200" cap="none" spc="0" normalizeH="0" baseline="0" noProof="0" dirty="0">
                    <a:ln>
                      <a:noFill/>
                    </a:ln>
                    <a:solidFill>
                      <a:srgbClr val="FF0000"/>
                    </a:solidFill>
                    <a:effectLst/>
                    <a:uLnTx/>
                    <a:uFillTx/>
                    <a:latin typeface="Calibri"/>
                    <a:ea typeface="+mn-ea"/>
                    <a:cs typeface="+mn-cs"/>
                  </a:rPr>
                  <a:t>Ts</a:t>
                </a:r>
              </a:p>
            </p:txBody>
          </p:sp>
          <p:cxnSp>
            <p:nvCxnSpPr>
              <p:cNvPr id="12" name="Straight Connector 9">
                <a:extLst>
                  <a:ext uri="{FF2B5EF4-FFF2-40B4-BE49-F238E27FC236}">
                    <a16:creationId xmlns:a16="http://schemas.microsoft.com/office/drawing/2014/main" id="{4CFAE4DE-5ADC-AA4F-838F-4BFB9A702E2F}"/>
                  </a:ext>
                </a:extLst>
              </p:cNvPr>
              <p:cNvCxnSpPr>
                <a:cxnSpLocks/>
              </p:cNvCxnSpPr>
              <p:nvPr/>
            </p:nvCxnSpPr>
            <p:spPr>
              <a:xfrm>
                <a:off x="838200" y="2438400"/>
                <a:ext cx="4267201" cy="2405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5">
                <a:extLst>
                  <a:ext uri="{FF2B5EF4-FFF2-40B4-BE49-F238E27FC236}">
                    <a16:creationId xmlns:a16="http://schemas.microsoft.com/office/drawing/2014/main" id="{0DD218CD-3ABC-0144-AFE0-0C22524420BE}"/>
                  </a:ext>
                </a:extLst>
              </p:cNvPr>
              <p:cNvCxnSpPr>
                <a:cxnSpLocks/>
              </p:cNvCxnSpPr>
              <p:nvPr/>
            </p:nvCxnSpPr>
            <p:spPr>
              <a:xfrm>
                <a:off x="838200" y="2209800"/>
                <a:ext cx="4267201" cy="24057"/>
              </a:xfrm>
              <a:prstGeom prst="line">
                <a:avLst/>
              </a:prstGeom>
              <a:ln>
                <a:solidFill>
                  <a:srgbClr val="FFC000"/>
                </a:solidFill>
                <a:prstDash val="sysDash"/>
              </a:ln>
            </p:spPr>
            <p:style>
              <a:lnRef idx="1">
                <a:schemeClr val="accent1"/>
              </a:lnRef>
              <a:fillRef idx="0">
                <a:schemeClr val="accent1"/>
              </a:fillRef>
              <a:effectRef idx="0">
                <a:schemeClr val="accent1"/>
              </a:effectRef>
              <a:fontRef idx="minor">
                <a:schemeClr val="tx1"/>
              </a:fontRef>
            </p:style>
          </p:cxnSp>
          <p:sp>
            <p:nvSpPr>
              <p:cNvPr id="14" name="Rectangle 12">
                <a:extLst>
                  <a:ext uri="{FF2B5EF4-FFF2-40B4-BE49-F238E27FC236}">
                    <a16:creationId xmlns:a16="http://schemas.microsoft.com/office/drawing/2014/main" id="{CA8A9301-555B-324A-A423-998095D5CBC9}"/>
                  </a:ext>
                </a:extLst>
              </p:cNvPr>
              <p:cNvSpPr/>
              <p:nvPr/>
            </p:nvSpPr>
            <p:spPr>
              <a:xfrm rot="2855572">
                <a:off x="1689720" y="2353550"/>
                <a:ext cx="2277739" cy="307777"/>
              </a:xfrm>
              <a:prstGeom prst="rect">
                <a:avLst/>
              </a:prstGeom>
            </p:spPr>
            <p:txBody>
              <a:bodyPr wrap="none" lIns="91440" tIns="45720" rIns="91440" bIns="4572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Calibri"/>
                    <a:cs typeface="Times New Roman"/>
                  </a:rPr>
                  <a:t>Moist adiabat:</a:t>
                </a:r>
                <a:r>
                  <a:rPr kumimoji="0" lang="en-US" sz="1400" b="0" i="0" u="none" strike="noStrike" kern="1200" cap="none" spc="0" normalizeH="0" baseline="0" noProof="0" dirty="0">
                    <a:ln>
                      <a:noFill/>
                    </a:ln>
                    <a:effectLst/>
                    <a:uLnTx/>
                    <a:uFillTx/>
                    <a:latin typeface="Calibri"/>
                  </a:rPr>
                  <a:t> </a:t>
                </a:r>
                <a:r>
                  <a:rPr kumimoji="0" lang="en-US" sz="1400" b="0" i="0" u="none" strike="noStrike" kern="1200" cap="none" spc="0" normalizeH="0" baseline="0" noProof="0" dirty="0">
                    <a:ln>
                      <a:noFill/>
                    </a:ln>
                    <a:effectLst/>
                    <a:uLnTx/>
                    <a:uFillTx/>
                    <a:latin typeface="Symbol"/>
                    <a:sym typeface="Symbol"/>
                  </a:rPr>
                  <a:t>G</a:t>
                </a:r>
                <a:r>
                  <a:rPr kumimoji="0" lang="en-US" sz="1400" b="0" i="0" u="none" strike="noStrike" kern="1200" cap="none" spc="0" normalizeH="0" baseline="-25000" noProof="0" dirty="0">
                    <a:ln>
                      <a:noFill/>
                    </a:ln>
                    <a:effectLst/>
                    <a:uLnTx/>
                    <a:uFillTx/>
                    <a:latin typeface="Times New Roman"/>
                    <a:cs typeface="Times New Roman"/>
                  </a:rPr>
                  <a:t>m</a:t>
                </a:r>
                <a:r>
                  <a:rPr kumimoji="0" lang="en-US" sz="1400" b="0" i="0" u="none" strike="noStrike" kern="1200" cap="none" spc="0" normalizeH="0" baseline="0" noProof="0" dirty="0">
                    <a:ln>
                      <a:noFill/>
                    </a:ln>
                    <a:effectLst/>
                    <a:uLnTx/>
                    <a:uFillTx/>
                    <a:latin typeface="Times New Roman"/>
                    <a:cs typeface="Times New Roman"/>
                  </a:rPr>
                  <a:t>=6.5 </a:t>
                </a:r>
                <a:r>
                  <a:rPr kumimoji="0" lang="en-US" sz="1400" b="0" i="0" u="none" strike="noStrike" kern="1200" cap="none" spc="0" normalizeH="0" baseline="0" noProof="0" dirty="0">
                    <a:ln>
                      <a:noFill/>
                    </a:ln>
                    <a:effectLst/>
                    <a:uLnTx/>
                    <a:uFillTx/>
                    <a:latin typeface="Calibri"/>
                    <a:cs typeface="Times New Roman"/>
                  </a:rPr>
                  <a:t>K/km</a:t>
                </a:r>
              </a:p>
            </p:txBody>
          </p:sp>
          <p:cxnSp>
            <p:nvCxnSpPr>
              <p:cNvPr id="16" name="Straight Arrow Connector 16">
                <a:extLst>
                  <a:ext uri="{FF2B5EF4-FFF2-40B4-BE49-F238E27FC236}">
                    <a16:creationId xmlns:a16="http://schemas.microsoft.com/office/drawing/2014/main" id="{8FF5CE69-550E-6042-BB2B-69975FC1B7DE}"/>
                  </a:ext>
                </a:extLst>
              </p:cNvPr>
              <p:cNvCxnSpPr>
                <a:cxnSpLocks/>
              </p:cNvCxnSpPr>
              <p:nvPr/>
            </p:nvCxnSpPr>
            <p:spPr>
              <a:xfrm flipV="1">
                <a:off x="3733800" y="808008"/>
                <a:ext cx="0" cy="41119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Rectangle 4">
                    <a:extLst>
                      <a:ext uri="{FF2B5EF4-FFF2-40B4-BE49-F238E27FC236}">
                        <a16:creationId xmlns:a16="http://schemas.microsoft.com/office/drawing/2014/main" id="{C6EE1544-490C-BB41-BEF7-5403F8E1BEE1}"/>
                      </a:ext>
                    </a:extLst>
                  </p:cNvPr>
                  <p:cNvSpPr/>
                  <p:nvPr/>
                </p:nvSpPr>
                <p:spPr>
                  <a:xfrm>
                    <a:off x="3778015" y="849868"/>
                    <a:ext cx="1344369"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Symbol" panose="05050102010706020507" pitchFamily="18" charset="2"/>
                        <a:ea typeface="+mn-ea"/>
                        <a:cs typeface="+mn-cs"/>
                        <a:sym typeface="Wingdings" panose="05000000000000000000" pitchFamily="2" charset="2"/>
                      </a:rPr>
                      <a:t>s(</a:t>
                    </a:r>
                    <a14:m>
                      <m:oMath xmlns:m="http://schemas.openxmlformats.org/officeDocument/2006/math">
                        <m:acc>
                          <m:accPr>
                            <m:chr m:val="̅"/>
                            <m:ctrlPr>
                              <a:rPr kumimoji="0" lang="en-US" sz="1800" b="0" i="1" u="none" strike="noStrike" kern="1200" cap="none" spc="0" normalizeH="0" baseline="0" noProof="0" dirty="0" smtClean="0">
                                <a:ln>
                                  <a:noFill/>
                                </a:ln>
                                <a:solidFill>
                                  <a:srgbClr val="FF0000"/>
                                </a:solidFill>
                                <a:effectLst/>
                                <a:uLnTx/>
                                <a:uFillTx/>
                                <a:latin typeface="Cambria Math" panose="02040503050406030204" pitchFamily="18" charset="0"/>
                                <a:ea typeface="+mn-ea"/>
                                <a:cs typeface="+mn-cs"/>
                                <a:sym typeface="Wingdings" panose="05000000000000000000" pitchFamily="2" charset="2"/>
                              </a:rPr>
                            </m:ctrlPr>
                          </m:accPr>
                          <m:e>
                            <m:r>
                              <a:rPr kumimoji="0" lang="en-US" sz="1800" b="0" i="1" u="none" strike="noStrike" kern="1200" cap="none" spc="0" normalizeH="0" baseline="0" noProof="0" dirty="0" smtClean="0">
                                <a:ln>
                                  <a:noFill/>
                                </a:ln>
                                <a:solidFill>
                                  <a:srgbClr val="FF0000"/>
                                </a:solidFill>
                                <a:effectLst/>
                                <a:uLnTx/>
                                <a:uFillTx/>
                                <a:latin typeface="Cambria Math" panose="02040503050406030204" pitchFamily="18" charset="0"/>
                                <a:ea typeface="+mn-ea"/>
                                <a:cs typeface="+mn-cs"/>
                                <a:sym typeface="Wingdings" panose="05000000000000000000" pitchFamily="2" charset="2"/>
                              </a:rPr>
                              <m:t>𝑇</m:t>
                            </m:r>
                          </m:e>
                        </m:acc>
                      </m:oMath>
                    </a14:m>
                    <a:r>
                      <a:rPr kumimoji="0" lang="en-US" sz="1800" b="0" i="0" u="none" strike="noStrike" kern="1200" cap="none" spc="0" normalizeH="0" baseline="0" noProof="0" dirty="0" err="1">
                        <a:ln>
                          <a:noFill/>
                        </a:ln>
                        <a:solidFill>
                          <a:srgbClr val="FF0000"/>
                        </a:solidFill>
                        <a:effectLst/>
                        <a:uLnTx/>
                        <a:uFillTx/>
                        <a:latin typeface="Calibri"/>
                        <a:ea typeface="+mn-ea"/>
                        <a:cs typeface="+mn-cs"/>
                        <a:sym typeface="Wingdings" panose="05000000000000000000" pitchFamily="2" charset="2"/>
                      </a:rPr>
                      <a:t>s+</a:t>
                    </a:r>
                    <a:r>
                      <a:rPr kumimoji="0" lang="en-US" sz="1800" b="0" i="0" u="none" strike="noStrike" kern="1200" cap="none" spc="0" normalizeH="0" baseline="0" noProof="0" dirty="0" err="1">
                        <a:ln>
                          <a:noFill/>
                        </a:ln>
                        <a:solidFill>
                          <a:srgbClr val="FF0000"/>
                        </a:solidFill>
                        <a:effectLst/>
                        <a:uLnTx/>
                        <a:uFillTx/>
                        <a:latin typeface="Symbol" panose="05050102010706020507" pitchFamily="18" charset="2"/>
                        <a:ea typeface="+mn-ea"/>
                        <a:cs typeface="+mn-cs"/>
                        <a:sym typeface="Wingdings" panose="05000000000000000000" pitchFamily="2" charset="2"/>
                      </a:rPr>
                      <a:t>D</a:t>
                    </a:r>
                    <a:r>
                      <a:rPr kumimoji="0" lang="en-US" sz="1800" b="0" i="0" u="none" strike="noStrike" kern="1200" cap="none" spc="0" normalizeH="0" baseline="0" noProof="0" dirty="0" err="1">
                        <a:ln>
                          <a:noFill/>
                        </a:ln>
                        <a:solidFill>
                          <a:srgbClr val="FF0000"/>
                        </a:solidFill>
                        <a:effectLst/>
                        <a:uLnTx/>
                        <a:uFillTx/>
                        <a:latin typeface="Calibri"/>
                        <a:ea typeface="+mn-ea"/>
                        <a:cs typeface="+mn-cs"/>
                        <a:sym typeface="Wingdings" panose="05000000000000000000" pitchFamily="2" charset="2"/>
                      </a:rPr>
                      <a:t>Ts</a:t>
                    </a:r>
                    <a:r>
                      <a:rPr kumimoji="0" lang="en-US" sz="1800" b="0" i="0" u="none" strike="noStrike" kern="1200" cap="none" spc="0" normalizeH="0" baseline="0" noProof="0" dirty="0">
                        <a:ln>
                          <a:noFill/>
                        </a:ln>
                        <a:solidFill>
                          <a:srgbClr val="FF0000"/>
                        </a:solidFill>
                        <a:effectLst/>
                        <a:uLnTx/>
                        <a:uFillTx/>
                        <a:latin typeface="Calibri"/>
                        <a:ea typeface="+mn-ea"/>
                        <a:cs typeface="+mn-cs"/>
                        <a:sym typeface="Wingdings" panose="05000000000000000000" pitchFamily="2" charset="2"/>
                      </a:rPr>
                      <a:t>)</a:t>
                    </a:r>
                    <a:r>
                      <a:rPr kumimoji="0" lang="en-US" sz="1800" b="0" i="0" u="none" strike="noStrike" kern="1200" cap="none" spc="0" normalizeH="0" baseline="30000" noProof="0" dirty="0">
                        <a:ln>
                          <a:noFill/>
                        </a:ln>
                        <a:solidFill>
                          <a:srgbClr val="FF0000"/>
                        </a:solidFill>
                        <a:effectLst/>
                        <a:uLnTx/>
                        <a:uFillTx/>
                        <a:latin typeface="Calibri"/>
                        <a:ea typeface="+mn-ea"/>
                        <a:cs typeface="+mn-cs"/>
                        <a:sym typeface="Wingdings" panose="05000000000000000000" pitchFamily="2" charset="2"/>
                      </a:rPr>
                      <a:t>4</a:t>
                    </a:r>
                    <a:endParaRPr kumimoji="0" lang="en-US" sz="1800" b="0" i="0" u="none" strike="noStrike" kern="1200" cap="none" spc="0" normalizeH="0" baseline="30000" noProof="0" dirty="0">
                      <a:ln>
                        <a:noFill/>
                      </a:ln>
                      <a:solidFill>
                        <a:prstClr val="black"/>
                      </a:solidFill>
                      <a:effectLst/>
                      <a:uLnTx/>
                      <a:uFillTx/>
                      <a:latin typeface="Calibri"/>
                      <a:ea typeface="+mn-ea"/>
                      <a:cs typeface="+mn-cs"/>
                    </a:endParaRPr>
                  </a:p>
                </p:txBody>
              </p:sp>
            </mc:Choice>
            <mc:Fallback xmlns="">
              <p:sp>
                <p:nvSpPr>
                  <p:cNvPr id="17" name="Rectangle 4">
                    <a:extLst>
                      <a:ext uri="{FF2B5EF4-FFF2-40B4-BE49-F238E27FC236}">
                        <a16:creationId xmlns:a16="http://schemas.microsoft.com/office/drawing/2014/main" id="{C6EE1544-490C-BB41-BEF7-5403F8E1BEE1}"/>
                      </a:ext>
                    </a:extLst>
                  </p:cNvPr>
                  <p:cNvSpPr>
                    <a:spLocks noRot="1" noChangeAspect="1" noMove="1" noResize="1" noEditPoints="1" noAdjustHandles="1" noChangeArrowheads="1" noChangeShapeType="1" noTextEdit="1"/>
                  </p:cNvSpPr>
                  <p:nvPr/>
                </p:nvSpPr>
                <p:spPr>
                  <a:xfrm>
                    <a:off x="3778015" y="849868"/>
                    <a:ext cx="1344369" cy="369332"/>
                  </a:xfrm>
                  <a:prstGeom prst="rect">
                    <a:avLst/>
                  </a:prstGeom>
                  <a:blipFill>
                    <a:blip r:embed="rId3"/>
                    <a:stretch>
                      <a:fillRect l="-4091" t="-11475" b="-24590"/>
                    </a:stretch>
                  </a:blipFill>
                </p:spPr>
                <p:txBody>
                  <a:bodyPr/>
                  <a:lstStyle/>
                  <a:p>
                    <a:r>
                      <a:rPr lang="en-US">
                        <a:noFill/>
                      </a:rPr>
                      <a:t> </a:t>
                    </a:r>
                  </a:p>
                </p:txBody>
              </p:sp>
            </mc:Fallback>
          </mc:AlternateContent>
          <p:cxnSp>
            <p:nvCxnSpPr>
              <p:cNvPr id="19" name="直线连接符 18">
                <a:extLst>
                  <a:ext uri="{FF2B5EF4-FFF2-40B4-BE49-F238E27FC236}">
                    <a16:creationId xmlns:a16="http://schemas.microsoft.com/office/drawing/2014/main" id="{92077AB9-012C-5045-BB27-E7A208D534AB}"/>
                  </a:ext>
                </a:extLst>
              </p:cNvPr>
              <p:cNvCxnSpPr/>
              <p:nvPr/>
            </p:nvCxnSpPr>
            <p:spPr>
              <a:xfrm>
                <a:off x="855183" y="796972"/>
                <a:ext cx="424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线连接符 19">
                <a:extLst>
                  <a:ext uri="{FF2B5EF4-FFF2-40B4-BE49-F238E27FC236}">
                    <a16:creationId xmlns:a16="http://schemas.microsoft.com/office/drawing/2014/main" id="{6C973817-ACEC-3049-92FC-5DC9A2A92E15}"/>
                  </a:ext>
                </a:extLst>
              </p:cNvPr>
              <p:cNvCxnSpPr/>
              <p:nvPr/>
            </p:nvCxnSpPr>
            <p:spPr>
              <a:xfrm>
                <a:off x="855183" y="3637472"/>
                <a:ext cx="424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线连接符 20">
                <a:extLst>
                  <a:ext uri="{FF2B5EF4-FFF2-40B4-BE49-F238E27FC236}">
                    <a16:creationId xmlns:a16="http://schemas.microsoft.com/office/drawing/2014/main" id="{A22B574B-DFC3-0847-93E3-96B2EF2CC91F}"/>
                  </a:ext>
                </a:extLst>
              </p:cNvPr>
              <p:cNvCxnSpPr>
                <a:cxnSpLocks/>
              </p:cNvCxnSpPr>
              <p:nvPr/>
            </p:nvCxnSpPr>
            <p:spPr>
              <a:xfrm flipV="1">
                <a:off x="855183" y="786492"/>
                <a:ext cx="0" cy="28532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线连接符 23">
                <a:extLst>
                  <a:ext uri="{FF2B5EF4-FFF2-40B4-BE49-F238E27FC236}">
                    <a16:creationId xmlns:a16="http://schemas.microsoft.com/office/drawing/2014/main" id="{2FCC654A-687A-D84E-8784-73D824E2954D}"/>
                  </a:ext>
                </a:extLst>
              </p:cNvPr>
              <p:cNvCxnSpPr>
                <a:cxnSpLocks/>
              </p:cNvCxnSpPr>
              <p:nvPr/>
            </p:nvCxnSpPr>
            <p:spPr>
              <a:xfrm flipV="1">
                <a:off x="5105401" y="783199"/>
                <a:ext cx="0" cy="28532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线连接符 26">
                <a:extLst>
                  <a:ext uri="{FF2B5EF4-FFF2-40B4-BE49-F238E27FC236}">
                    <a16:creationId xmlns:a16="http://schemas.microsoft.com/office/drawing/2014/main" id="{A22B574B-DFC3-0847-93E3-96B2EF2CC91F}"/>
                  </a:ext>
                </a:extLst>
              </p:cNvPr>
              <p:cNvCxnSpPr>
                <a:cxnSpLocks/>
              </p:cNvCxnSpPr>
              <p:nvPr/>
            </p:nvCxnSpPr>
            <p:spPr>
              <a:xfrm>
                <a:off x="848958" y="1675644"/>
                <a:ext cx="14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线连接符 28">
                <a:extLst>
                  <a:ext uri="{FF2B5EF4-FFF2-40B4-BE49-F238E27FC236}">
                    <a16:creationId xmlns:a16="http://schemas.microsoft.com/office/drawing/2014/main" id="{DB0D26F4-6B7E-FA4C-97AA-F250BF9EEC9B}"/>
                  </a:ext>
                </a:extLst>
              </p:cNvPr>
              <p:cNvCxnSpPr>
                <a:cxnSpLocks/>
              </p:cNvCxnSpPr>
              <p:nvPr/>
            </p:nvCxnSpPr>
            <p:spPr>
              <a:xfrm>
                <a:off x="861504" y="2656380"/>
                <a:ext cx="14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线连接符 29">
                <a:extLst>
                  <a:ext uri="{FF2B5EF4-FFF2-40B4-BE49-F238E27FC236}">
                    <a16:creationId xmlns:a16="http://schemas.microsoft.com/office/drawing/2014/main" id="{991C9D9F-A586-1B43-A108-F3D00E2EB090}"/>
                  </a:ext>
                </a:extLst>
              </p:cNvPr>
              <p:cNvCxnSpPr>
                <a:cxnSpLocks/>
              </p:cNvCxnSpPr>
              <p:nvPr/>
            </p:nvCxnSpPr>
            <p:spPr>
              <a:xfrm flipV="1">
                <a:off x="2313791" y="3484403"/>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线连接符 31">
                <a:extLst>
                  <a:ext uri="{FF2B5EF4-FFF2-40B4-BE49-F238E27FC236}">
                    <a16:creationId xmlns:a16="http://schemas.microsoft.com/office/drawing/2014/main" id="{AC495DAF-EEC2-2F4D-BD4A-FE019243452D}"/>
                  </a:ext>
                </a:extLst>
              </p:cNvPr>
              <p:cNvCxnSpPr>
                <a:cxnSpLocks/>
              </p:cNvCxnSpPr>
              <p:nvPr/>
            </p:nvCxnSpPr>
            <p:spPr>
              <a:xfrm flipV="1">
                <a:off x="3757109" y="348619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文本框 33">
                <a:extLst>
                  <a:ext uri="{FF2B5EF4-FFF2-40B4-BE49-F238E27FC236}">
                    <a16:creationId xmlns:a16="http://schemas.microsoft.com/office/drawing/2014/main" id="{A5C2E414-7826-E04C-A656-B5D79C2FD1F4}"/>
                  </a:ext>
                </a:extLst>
              </p:cNvPr>
              <p:cNvSpPr txBox="1"/>
              <p:nvPr/>
            </p:nvSpPr>
            <p:spPr>
              <a:xfrm>
                <a:off x="3619948" y="3624004"/>
                <a:ext cx="505599" cy="369332"/>
              </a:xfrm>
              <a:prstGeom prst="rect">
                <a:avLst/>
              </a:prstGeom>
              <a:noFill/>
            </p:spPr>
            <p:txBody>
              <a:bodyPr wrap="square">
                <a:spAutoFit/>
              </a:bodyPr>
              <a:lstStyle/>
              <a:p>
                <a:r>
                  <a:rPr kumimoji="1" lang="en-US" altLang="zh-CN">
                    <a:latin typeface="Times New Roman" panose="02020603050405020304" pitchFamily="18" charset="0"/>
                    <a:cs typeface="Times New Roman" panose="02020603050405020304" pitchFamily="18" charset="0"/>
                  </a:rPr>
                  <a:t>0</a:t>
                </a:r>
                <a:endParaRPr kumimoji="1" lang="zh-CN" altLang="en-US">
                  <a:latin typeface="Times New Roman" panose="02020603050405020304" pitchFamily="18" charset="0"/>
                  <a:cs typeface="Times New Roman" panose="02020603050405020304" pitchFamily="18" charset="0"/>
                </a:endParaRPr>
              </a:p>
            </p:txBody>
          </p:sp>
          <p:sp>
            <p:nvSpPr>
              <p:cNvPr id="35" name="文本框 34">
                <a:extLst>
                  <a:ext uri="{FF2B5EF4-FFF2-40B4-BE49-F238E27FC236}">
                    <a16:creationId xmlns:a16="http://schemas.microsoft.com/office/drawing/2014/main" id="{9C16C0E2-48AD-BA41-8831-245C943EFA20}"/>
                  </a:ext>
                </a:extLst>
              </p:cNvPr>
              <p:cNvSpPr txBox="1"/>
              <p:nvPr/>
            </p:nvSpPr>
            <p:spPr>
              <a:xfrm>
                <a:off x="2019326" y="3624004"/>
                <a:ext cx="505599" cy="369332"/>
              </a:xfrm>
              <a:prstGeom prst="rect">
                <a:avLst/>
              </a:prstGeom>
              <a:noFill/>
            </p:spPr>
            <p:txBody>
              <a:bodyPr wrap="square">
                <a:spAutoFit/>
              </a:bodyPr>
              <a:lstStyle/>
              <a:p>
                <a:r>
                  <a:rPr kumimoji="1" lang="en-US" altLang="zh-CN">
                    <a:latin typeface="Times New Roman" panose="02020603050405020304" pitchFamily="18" charset="0"/>
                    <a:cs typeface="Times New Roman" panose="02020603050405020304" pitchFamily="18" charset="0"/>
                  </a:rPr>
                  <a:t>-50</a:t>
                </a:r>
                <a:endParaRPr kumimoji="1" lang="zh-CN" altLang="en-US">
                  <a:latin typeface="Times New Roman" panose="02020603050405020304" pitchFamily="18" charset="0"/>
                  <a:cs typeface="Times New Roman" panose="02020603050405020304" pitchFamily="18" charset="0"/>
                </a:endParaRPr>
              </a:p>
            </p:txBody>
          </p:sp>
          <p:sp>
            <p:nvSpPr>
              <p:cNvPr id="38" name="文本框 35">
                <a:extLst>
                  <a:ext uri="{FF2B5EF4-FFF2-40B4-BE49-F238E27FC236}">
                    <a16:creationId xmlns:a16="http://schemas.microsoft.com/office/drawing/2014/main" id="{A14681BC-381C-9342-A99C-BAECE4F3B46A}"/>
                  </a:ext>
                </a:extLst>
              </p:cNvPr>
              <p:cNvSpPr txBox="1"/>
              <p:nvPr/>
            </p:nvSpPr>
            <p:spPr>
              <a:xfrm>
                <a:off x="2335926" y="3869623"/>
                <a:ext cx="1948023"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zh-CN" sz="1600" dirty="0">
                    <a:latin typeface="Calibri"/>
                    <a:ea typeface="宋体"/>
                    <a:cs typeface="Calibri"/>
                  </a:rPr>
                  <a:t>Temperature</a:t>
                </a:r>
                <a:r>
                  <a:rPr kumimoji="1" lang="zh-CN" altLang="en-US" sz="1600" dirty="0">
                    <a:latin typeface="Calibri"/>
                    <a:ea typeface="宋体"/>
                    <a:cs typeface="Calibri"/>
                  </a:rPr>
                  <a:t> </a:t>
                </a:r>
                <a:r>
                  <a:rPr kumimoji="1" lang="en-US" altLang="zh-CN" sz="1600" dirty="0">
                    <a:latin typeface="Calibri"/>
                    <a:ea typeface="宋体"/>
                    <a:cs typeface="Calibri"/>
                  </a:rPr>
                  <a:t>(</a:t>
                </a:r>
                <a:r>
                  <a:rPr kumimoji="1" lang="zh-CN" altLang="en-US" sz="1600" baseline="30000">
                    <a:latin typeface="Calibri"/>
                    <a:ea typeface="宋体"/>
                    <a:cs typeface="Calibri"/>
                  </a:rPr>
                  <a:t>o</a:t>
                </a:r>
                <a:r>
                  <a:rPr kumimoji="1" lang="zh-CN" altLang="en-US" sz="1600">
                    <a:latin typeface="Calibri"/>
                    <a:ea typeface="宋体"/>
                    <a:cs typeface="Calibri"/>
                  </a:rPr>
                  <a:t>C</a:t>
                </a:r>
                <a:r>
                  <a:rPr kumimoji="1" lang="en-US" altLang="zh-CN" sz="1600" dirty="0">
                    <a:latin typeface="Calibri"/>
                    <a:ea typeface="宋体"/>
                    <a:cs typeface="Calibri"/>
                  </a:rPr>
                  <a:t>)</a:t>
                </a:r>
                <a:endParaRPr kumimoji="1" lang="zh-CN" altLang="en-US" sz="1600" dirty="0">
                  <a:latin typeface="Calibri"/>
                  <a:ea typeface="宋体"/>
                  <a:cs typeface="Calibri"/>
                </a:endParaRPr>
              </a:p>
            </p:txBody>
          </p:sp>
          <p:sp>
            <p:nvSpPr>
              <p:cNvPr id="39" name="文本框 35">
                <a:extLst>
                  <a:ext uri="{FF2B5EF4-FFF2-40B4-BE49-F238E27FC236}">
                    <a16:creationId xmlns:a16="http://schemas.microsoft.com/office/drawing/2014/main" id="{0C72E1B1-6807-8041-A653-E819A3828319}"/>
                  </a:ext>
                </a:extLst>
              </p:cNvPr>
              <p:cNvSpPr txBox="1"/>
              <p:nvPr/>
            </p:nvSpPr>
            <p:spPr>
              <a:xfrm rot="16200000">
                <a:off x="-248061" y="2055445"/>
                <a:ext cx="1162210"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zh-CN" sz="1600">
                    <a:latin typeface="Calibri"/>
                    <a:cs typeface="Calibri"/>
                  </a:rPr>
                  <a:t>Height</a:t>
                </a:r>
                <a:r>
                  <a:rPr kumimoji="1" lang="zh-CN" altLang="en-US" sz="1600">
                    <a:latin typeface="Calibri"/>
                    <a:cs typeface="Calibri"/>
                  </a:rPr>
                  <a:t> </a:t>
                </a:r>
                <a:r>
                  <a:rPr kumimoji="1" lang="en-US" altLang="zh-CN" sz="1600">
                    <a:latin typeface="Calibri"/>
                    <a:cs typeface="Calibri"/>
                  </a:rPr>
                  <a:t>(km)</a:t>
                </a:r>
                <a:endParaRPr kumimoji="1" lang="zh-CN" altLang="en-US" sz="1600">
                  <a:latin typeface="Calibri"/>
                  <a:cs typeface="Calibri"/>
                </a:endParaRPr>
              </a:p>
            </p:txBody>
          </p:sp>
        </p:grpSp>
        <p:sp>
          <p:nvSpPr>
            <p:cNvPr id="2" name="TextBox 1">
              <a:extLst>
                <a:ext uri="{FF2B5EF4-FFF2-40B4-BE49-F238E27FC236}">
                  <a16:creationId xmlns:a16="http://schemas.microsoft.com/office/drawing/2014/main" id="{3CFC145D-C105-4863-B99D-0664DEDF747B}"/>
                </a:ext>
              </a:extLst>
            </p:cNvPr>
            <p:cNvSpPr txBox="1"/>
            <p:nvPr/>
          </p:nvSpPr>
          <p:spPr>
            <a:xfrm>
              <a:off x="3399640" y="1618591"/>
              <a:ext cx="131360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Calibri"/>
                  <a:cs typeface="Calibri"/>
                </a:rPr>
                <a:t>Levels of OLR</a:t>
              </a:r>
              <a:endParaRPr lang="en-US" sz="1400" dirty="0">
                <a:solidFill>
                  <a:prstClr val="black"/>
                </a:solidFill>
                <a:latin typeface="Calibri"/>
                <a:cs typeface="Calibri"/>
              </a:endParaRPr>
            </a:p>
          </p:txBody>
        </p:sp>
        <p:cxnSp>
          <p:nvCxnSpPr>
            <p:cNvPr id="4" name="直线连接符 28">
              <a:extLst>
                <a:ext uri="{FF2B5EF4-FFF2-40B4-BE49-F238E27FC236}">
                  <a16:creationId xmlns:a16="http://schemas.microsoft.com/office/drawing/2014/main" id="{E4CFD464-BBD1-4DC8-A6B6-B4C6C3F086E9}"/>
                </a:ext>
              </a:extLst>
            </p:cNvPr>
            <p:cNvCxnSpPr>
              <a:cxnSpLocks/>
            </p:cNvCxnSpPr>
            <p:nvPr/>
          </p:nvCxnSpPr>
          <p:spPr>
            <a:xfrm flipV="1">
              <a:off x="3041880" y="1772158"/>
              <a:ext cx="365811" cy="4255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线连接符 28">
              <a:extLst>
                <a:ext uri="{FF2B5EF4-FFF2-40B4-BE49-F238E27FC236}">
                  <a16:creationId xmlns:a16="http://schemas.microsoft.com/office/drawing/2014/main" id="{FEAB5CDC-7765-41D7-BA00-B185D824FB06}"/>
                </a:ext>
              </a:extLst>
            </p:cNvPr>
            <p:cNvCxnSpPr>
              <a:cxnSpLocks/>
            </p:cNvCxnSpPr>
            <p:nvPr/>
          </p:nvCxnSpPr>
          <p:spPr>
            <a:xfrm flipV="1">
              <a:off x="3078096" y="1767632"/>
              <a:ext cx="338647" cy="6473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Flowchart: Connector 17">
              <a:extLst>
                <a:ext uri="{FF2B5EF4-FFF2-40B4-BE49-F238E27FC236}">
                  <a16:creationId xmlns:a16="http://schemas.microsoft.com/office/drawing/2014/main" id="{5BF02103-8F66-4152-8CCD-1AB50A9AD8D4}"/>
                </a:ext>
              </a:extLst>
            </p:cNvPr>
            <p:cNvSpPr/>
            <p:nvPr/>
          </p:nvSpPr>
          <p:spPr>
            <a:xfrm>
              <a:off x="3008015" y="2399167"/>
              <a:ext cx="90535" cy="90535"/>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Connector 40">
              <a:extLst>
                <a:ext uri="{FF2B5EF4-FFF2-40B4-BE49-F238E27FC236}">
                  <a16:creationId xmlns:a16="http://schemas.microsoft.com/office/drawing/2014/main" id="{E4CC55AE-38CE-49B0-85BF-58880DCB10E1}"/>
                </a:ext>
              </a:extLst>
            </p:cNvPr>
            <p:cNvSpPr/>
            <p:nvPr/>
          </p:nvSpPr>
          <p:spPr>
            <a:xfrm>
              <a:off x="2998960" y="2159251"/>
              <a:ext cx="90535" cy="90535"/>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id="{9A06ABCA-80F1-250A-B03B-FFC4BE248FD0}"/>
              </a:ext>
            </a:extLst>
          </p:cNvPr>
          <p:cNvSpPr/>
          <p:nvPr/>
        </p:nvSpPr>
        <p:spPr>
          <a:xfrm>
            <a:off x="901132" y="5967025"/>
            <a:ext cx="7248625" cy="738664"/>
          </a:xfrm>
          <a:prstGeom prst="rect">
            <a:avLst/>
          </a:prstGeom>
        </p:spPr>
        <p:txBody>
          <a:bodyPr wrap="square" lIns="91440" tIns="45720" rIns="91440" bIns="45720" anchor="t">
            <a:spAutoFit/>
          </a:bodyPr>
          <a:lstStyle/>
          <a:p>
            <a:r>
              <a:rPr lang="en-US" sz="1400" b="1" dirty="0"/>
              <a:t>Fig. 13.2</a:t>
            </a:r>
            <a:r>
              <a:rPr lang="en-US" sz="1400" dirty="0"/>
              <a:t>. Atmospheric temperature profiles in the present climate (blue) and in equilibrium with increased CO2 concentration (red). The dot indicates the level where outgoing longwave radiation originates. </a:t>
            </a:r>
            <a:endParaRPr kumimoji="0" lang="en-US" sz="1400" b="0" i="0" u="none" strike="noStrike" kern="1200" cap="none" spc="0" normalizeH="0" baseline="0" noProof="0" dirty="0">
              <a:ln>
                <a:noFill/>
              </a:ln>
              <a:effectLst/>
              <a:uLnTx/>
              <a:uFillTx/>
              <a:latin typeface="Calibri"/>
              <a:ea typeface="+mn-ea"/>
              <a:cs typeface="+mn-cs"/>
            </a:endParaRPr>
          </a:p>
        </p:txBody>
      </p:sp>
      <p:sp>
        <p:nvSpPr>
          <p:cNvPr id="23" name="TextBox 22">
            <a:extLst>
              <a:ext uri="{FF2B5EF4-FFF2-40B4-BE49-F238E27FC236}">
                <a16:creationId xmlns:a16="http://schemas.microsoft.com/office/drawing/2014/main" id="{9389566E-0D3F-68AD-5585-D29CEA57F0A9}"/>
              </a:ext>
            </a:extLst>
          </p:cNvPr>
          <p:cNvSpPr txBox="1"/>
          <p:nvPr/>
        </p:nvSpPr>
        <p:spPr>
          <a:xfrm>
            <a:off x="5767664" y="855493"/>
            <a:ext cx="3017516" cy="3139321"/>
          </a:xfrm>
          <a:prstGeom prst="rect">
            <a:avLst/>
          </a:prstGeom>
          <a:noFill/>
        </p:spPr>
        <p:txBody>
          <a:bodyPr wrap="square" rtlCol="0">
            <a:spAutoFit/>
          </a:bodyPr>
          <a:lstStyle/>
          <a:p>
            <a:r>
              <a:rPr lang="en-US" dirty="0">
                <a:latin typeface="Symbol" panose="05050102010706020507" pitchFamily="18" charset="2"/>
              </a:rPr>
              <a:t>D</a:t>
            </a:r>
            <a:r>
              <a:rPr lang="en-US" dirty="0"/>
              <a:t>CO2</a:t>
            </a:r>
          </a:p>
          <a:p>
            <a:r>
              <a:rPr lang="en-US" dirty="0">
                <a:sym typeface="Symbol" panose="05050102010706020507" pitchFamily="18" charset="2"/>
              </a:rPr>
              <a:t></a:t>
            </a:r>
            <a:endParaRPr lang="en-US" dirty="0"/>
          </a:p>
          <a:p>
            <a:r>
              <a:rPr lang="en-US" dirty="0"/>
              <a:t>Higher level of emission</a:t>
            </a:r>
          </a:p>
          <a:p>
            <a:r>
              <a:rPr lang="en-US" dirty="0">
                <a:sym typeface="Symbol" panose="05050102010706020507" pitchFamily="18" charset="2"/>
              </a:rPr>
              <a:t></a:t>
            </a:r>
            <a:endParaRPr lang="en-US" dirty="0"/>
          </a:p>
          <a:p>
            <a:r>
              <a:rPr lang="en-US" dirty="0"/>
              <a:t>Reduced emission temp</a:t>
            </a:r>
          </a:p>
          <a:p>
            <a:r>
              <a:rPr lang="en-US" dirty="0">
                <a:sym typeface="Symbol" panose="05050102010706020507" pitchFamily="18" charset="2"/>
              </a:rPr>
              <a:t></a:t>
            </a:r>
            <a:endParaRPr lang="en-US" dirty="0"/>
          </a:p>
          <a:p>
            <a:r>
              <a:rPr lang="en-US" dirty="0"/>
              <a:t>Reduced OLR</a:t>
            </a:r>
            <a:r>
              <a:rPr lang="en-US" dirty="0">
                <a:sym typeface="Wingdings" panose="05000000000000000000" pitchFamily="2" charset="2"/>
              </a:rPr>
              <a:t> </a:t>
            </a:r>
            <a:r>
              <a:rPr lang="en-US" dirty="0">
                <a:solidFill>
                  <a:srgbClr val="FF0000"/>
                </a:solidFill>
                <a:sym typeface="Wingdings" panose="05000000000000000000" pitchFamily="2" charset="2"/>
              </a:rPr>
              <a:t>F</a:t>
            </a:r>
            <a:r>
              <a:rPr lang="en-US" dirty="0">
                <a:sym typeface="Wingdings" panose="05000000000000000000" pitchFamily="2" charset="2"/>
              </a:rPr>
              <a:t>=</a:t>
            </a:r>
            <a:r>
              <a:rPr lang="en-US" dirty="0">
                <a:latin typeface="Symbol" panose="05050102010706020507" pitchFamily="18" charset="2"/>
                <a:sym typeface="Wingdings" panose="05000000000000000000" pitchFamily="2" charset="2"/>
              </a:rPr>
              <a:t>D</a:t>
            </a:r>
            <a:r>
              <a:rPr lang="en-US" dirty="0">
                <a:sym typeface="Wingdings" panose="05000000000000000000" pitchFamily="2" charset="2"/>
              </a:rPr>
              <a:t>R&gt;0</a:t>
            </a:r>
          </a:p>
          <a:p>
            <a:r>
              <a:rPr lang="en-US" dirty="0">
                <a:solidFill>
                  <a:srgbClr val="FF0000"/>
                </a:solidFill>
                <a:sym typeface="Symbol" panose="05050102010706020507" pitchFamily="18" charset="2"/>
              </a:rPr>
              <a:t></a:t>
            </a:r>
            <a:endParaRPr lang="en-US" dirty="0">
              <a:solidFill>
                <a:srgbClr val="FF0000"/>
              </a:solidFill>
            </a:endParaRPr>
          </a:p>
          <a:p>
            <a:r>
              <a:rPr lang="en-US" dirty="0">
                <a:sym typeface="Wingdings" panose="05000000000000000000" pitchFamily="2" charset="2"/>
              </a:rPr>
              <a:t>Tropospheric warming </a:t>
            </a:r>
            <a:r>
              <a:rPr kumimoji="0" lang="en-US" sz="1800" b="0" i="0" u="none" strike="noStrike" kern="1200" cap="none" spc="0" normalizeH="0" baseline="0" noProof="0" dirty="0">
                <a:ln>
                  <a:noFill/>
                </a:ln>
                <a:solidFill>
                  <a:srgbClr val="FF0000"/>
                </a:solidFill>
                <a:effectLst/>
                <a:uLnTx/>
                <a:uFillTx/>
                <a:latin typeface="Symbol" panose="05050102010706020507" pitchFamily="18" charset="2"/>
                <a:ea typeface="+mn-ea"/>
                <a:cs typeface="+mn-cs"/>
              </a:rPr>
              <a:t>D</a:t>
            </a:r>
            <a:r>
              <a:rPr kumimoji="0" lang="en-US" sz="1800" b="0" i="0" u="none" strike="noStrike" kern="1200" cap="none" spc="0" normalizeH="0" baseline="0" noProof="0" dirty="0">
                <a:ln>
                  <a:noFill/>
                </a:ln>
                <a:solidFill>
                  <a:srgbClr val="FF0000"/>
                </a:solidFill>
                <a:effectLst/>
                <a:uLnTx/>
                <a:uFillTx/>
                <a:latin typeface="Calibri"/>
                <a:ea typeface="+mn-ea"/>
                <a:cs typeface="+mn-cs"/>
              </a:rPr>
              <a:t>T </a:t>
            </a:r>
            <a:r>
              <a:rPr lang="en-US" dirty="0">
                <a:sym typeface="Wingdings" panose="05000000000000000000" pitchFamily="2" charset="2"/>
              </a:rPr>
              <a:t>to restore TAO radiative balance.</a:t>
            </a:r>
          </a:p>
          <a:p>
            <a:endParaRPr lang="en-US" dirty="0"/>
          </a:p>
        </p:txBody>
      </p:sp>
      <p:sp>
        <p:nvSpPr>
          <p:cNvPr id="25" name="TextBox 24">
            <a:extLst>
              <a:ext uri="{FF2B5EF4-FFF2-40B4-BE49-F238E27FC236}">
                <a16:creationId xmlns:a16="http://schemas.microsoft.com/office/drawing/2014/main" id="{5CB97388-C881-3A04-BCAB-5401F751583E}"/>
              </a:ext>
            </a:extLst>
          </p:cNvPr>
          <p:cNvSpPr txBox="1"/>
          <p:nvPr/>
        </p:nvSpPr>
        <p:spPr>
          <a:xfrm>
            <a:off x="1006895" y="4414690"/>
            <a:ext cx="3269118" cy="1077218"/>
          </a:xfrm>
          <a:prstGeom prst="rect">
            <a:avLst/>
          </a:prstGeom>
          <a:noFill/>
        </p:spPr>
        <p:txBody>
          <a:bodyPr wrap="square" rtlCol="0">
            <a:spAutoFit/>
          </a:bodyPr>
          <a:lstStyle/>
          <a:p>
            <a:pPr>
              <a:spcAft>
                <a:spcPts val="600"/>
              </a:spcAft>
            </a:pPr>
            <a:r>
              <a:rPr lang="en-US" dirty="0"/>
              <a:t>For CO2 doubling (with fixed T), </a:t>
            </a:r>
          </a:p>
          <a:p>
            <a:pPr>
              <a:spcAft>
                <a:spcPts val="600"/>
              </a:spcAft>
            </a:pPr>
            <a:r>
              <a:rPr lang="en-US" dirty="0">
                <a:latin typeface="Symbol" panose="05050102010706020507" pitchFamily="18" charset="2"/>
              </a:rPr>
              <a:t>	D</a:t>
            </a:r>
            <a:r>
              <a:rPr lang="en-US" dirty="0"/>
              <a:t>Z</a:t>
            </a:r>
            <a:r>
              <a:rPr lang="en-US" baseline="-25000" dirty="0"/>
              <a:t>E</a:t>
            </a:r>
            <a:r>
              <a:rPr lang="en-US" dirty="0"/>
              <a:t>~150 m </a:t>
            </a:r>
          </a:p>
          <a:p>
            <a:pPr>
              <a:spcAft>
                <a:spcPts val="600"/>
              </a:spcAft>
            </a:pPr>
            <a:r>
              <a:rPr lang="en-US" dirty="0"/>
              <a:t>F~ 3.7 W/m</a:t>
            </a:r>
            <a:r>
              <a:rPr lang="en-US" baseline="30000" dirty="0"/>
              <a:t>2</a:t>
            </a:r>
            <a:r>
              <a:rPr lang="en-US" dirty="0"/>
              <a:t> reduction in OLR.</a:t>
            </a:r>
          </a:p>
        </p:txBody>
      </p:sp>
    </p:spTree>
    <p:extLst>
      <p:ext uri="{BB962C8B-B14F-4D97-AF65-F5344CB8AC3E}">
        <p14:creationId xmlns:p14="http://schemas.microsoft.com/office/powerpoint/2010/main" val="306074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D7760-B747-A299-17E0-3A248A1108D4}"/>
              </a:ext>
            </a:extLst>
          </p:cNvPr>
          <p:cNvSpPr>
            <a:spLocks noGrp="1"/>
          </p:cNvSpPr>
          <p:nvPr>
            <p:ph type="title"/>
          </p:nvPr>
        </p:nvSpPr>
        <p:spPr/>
        <p:txBody>
          <a:bodyPr/>
          <a:lstStyle/>
          <a:p>
            <a:r>
              <a:rPr lang="en-US" dirty="0"/>
              <a:t>This vertical temperature response won Suki Manabe the Nobel Prize. </a:t>
            </a:r>
          </a:p>
        </p:txBody>
      </p:sp>
      <p:pic>
        <p:nvPicPr>
          <p:cNvPr id="6146" name="Picture 2">
            <a:extLst>
              <a:ext uri="{FF2B5EF4-FFF2-40B4-BE49-F238E27FC236}">
                <a16:creationId xmlns:a16="http://schemas.microsoft.com/office/drawing/2014/main" id="{93511F30-3723-2E2B-0785-428EFE2C6539}"/>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324346" y="2202925"/>
            <a:ext cx="4416878" cy="348933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The most influential climate science paper of all time">
            <a:extLst>
              <a:ext uri="{FF2B5EF4-FFF2-40B4-BE49-F238E27FC236}">
                <a16:creationId xmlns:a16="http://schemas.microsoft.com/office/drawing/2014/main" id="{1D37429F-1DFA-5DBD-330A-5217F2E7BF2D}"/>
              </a:ext>
            </a:extLst>
          </p:cNvPr>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4940498" y="2226469"/>
            <a:ext cx="3263504" cy="32635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3E0BACB-D3B5-BBE7-8154-60920074AB1E}"/>
              </a:ext>
            </a:extLst>
          </p:cNvPr>
          <p:cNvSpPr txBox="1"/>
          <p:nvPr/>
        </p:nvSpPr>
        <p:spPr>
          <a:xfrm>
            <a:off x="1" y="5769917"/>
            <a:ext cx="3185487" cy="253916"/>
          </a:xfrm>
          <a:prstGeom prst="rect">
            <a:avLst/>
          </a:prstGeom>
          <a:noFill/>
        </p:spPr>
        <p:txBody>
          <a:bodyPr wrap="none" rtlCol="0">
            <a:spAutoFit/>
          </a:bodyPr>
          <a:lstStyle/>
          <a:p>
            <a:pPr defTabSz="685800"/>
            <a:r>
              <a:rPr lang="en-US" sz="1050" dirty="0">
                <a:solidFill>
                  <a:prstClr val="black">
                    <a:lumMod val="50000"/>
                    <a:lumOff val="50000"/>
                  </a:prstClr>
                </a:solidFill>
                <a:latin typeface="Arial" panose="020B0604020202020204" pitchFamily="34" charset="0"/>
                <a:cs typeface="Arial" panose="020B0604020202020204" pitchFamily="34" charset="0"/>
              </a:rPr>
              <a:t>2. How do we know climate change is not natural?</a:t>
            </a:r>
          </a:p>
        </p:txBody>
      </p:sp>
    </p:spTree>
    <p:extLst>
      <p:ext uri="{BB962C8B-B14F-4D97-AF65-F5344CB8AC3E}">
        <p14:creationId xmlns:p14="http://schemas.microsoft.com/office/powerpoint/2010/main" val="2743109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F3060-9E9C-2A7F-2692-20923A107731}"/>
              </a:ext>
            </a:extLst>
          </p:cNvPr>
          <p:cNvSpPr>
            <a:spLocks noGrp="1"/>
          </p:cNvSpPr>
          <p:nvPr>
            <p:ph type="title"/>
          </p:nvPr>
        </p:nvSpPr>
        <p:spPr>
          <a:xfrm>
            <a:off x="288542" y="2522765"/>
            <a:ext cx="3892882" cy="2474877"/>
          </a:xfrm>
        </p:spPr>
        <p:txBody>
          <a:bodyPr>
            <a:noAutofit/>
          </a:bodyPr>
          <a:lstStyle/>
          <a:p>
            <a:r>
              <a:rPr lang="en-US" sz="2700" dirty="0"/>
              <a:t>Climate models simulate observed global warming only when anthropogenic factors are included.</a:t>
            </a:r>
            <a:br>
              <a:rPr lang="en-US" sz="2700" b="1" dirty="0"/>
            </a:br>
            <a:br>
              <a:rPr lang="en-US" sz="2700" b="1" dirty="0"/>
            </a:br>
            <a:br>
              <a:rPr lang="en-US" sz="2100" dirty="0"/>
            </a:br>
            <a:r>
              <a:rPr lang="en-US" sz="2100" dirty="0">
                <a:sym typeface="Wingdings" pitchFamily="2" charset="2"/>
              </a:rPr>
              <a:t> Volcanic or solar forcing alone cannot explain observations.</a:t>
            </a:r>
            <a:br>
              <a:rPr lang="en-US" sz="2100" b="1" dirty="0"/>
            </a:br>
            <a:r>
              <a:rPr lang="en-US" sz="2700" b="1" dirty="0"/>
              <a:t> </a:t>
            </a:r>
          </a:p>
        </p:txBody>
      </p:sp>
      <p:pic>
        <p:nvPicPr>
          <p:cNvPr id="5" name="Content Placeholder 4">
            <a:extLst>
              <a:ext uri="{FF2B5EF4-FFF2-40B4-BE49-F238E27FC236}">
                <a16:creationId xmlns:a16="http://schemas.microsoft.com/office/drawing/2014/main" id="{28F7E720-D9DA-A9E6-1608-8420B0224418}"/>
              </a:ext>
            </a:extLst>
          </p:cNvPr>
          <p:cNvPicPr>
            <a:picLocks noGrp="1" noChangeAspect="1"/>
          </p:cNvPicPr>
          <p:nvPr>
            <p:ph idx="1"/>
          </p:nvPr>
        </p:nvPicPr>
        <p:blipFill rotWithShape="1">
          <a:blip r:embed="rId3"/>
          <a:srcRect r="47063" b="93800"/>
          <a:stretch/>
        </p:blipFill>
        <p:spPr>
          <a:xfrm>
            <a:off x="4181424" y="1677109"/>
            <a:ext cx="4960915" cy="306644"/>
          </a:xfrm>
        </p:spPr>
      </p:pic>
      <p:pic>
        <p:nvPicPr>
          <p:cNvPr id="3" name="Content Placeholder 4">
            <a:extLst>
              <a:ext uri="{FF2B5EF4-FFF2-40B4-BE49-F238E27FC236}">
                <a16:creationId xmlns:a16="http://schemas.microsoft.com/office/drawing/2014/main" id="{C59E74B3-80B3-F992-9EED-8C452D9F403A}"/>
              </a:ext>
            </a:extLst>
          </p:cNvPr>
          <p:cNvPicPr>
            <a:picLocks noChangeAspect="1"/>
          </p:cNvPicPr>
          <p:nvPr/>
        </p:nvPicPr>
        <p:blipFill rotWithShape="1">
          <a:blip r:embed="rId3"/>
          <a:srcRect l="47063" t="18168"/>
          <a:stretch/>
        </p:blipFill>
        <p:spPr>
          <a:xfrm>
            <a:off x="4379028" y="2113065"/>
            <a:ext cx="4763311" cy="3886153"/>
          </a:xfrm>
          <a:prstGeom prst="rect">
            <a:avLst/>
          </a:prstGeom>
        </p:spPr>
      </p:pic>
      <p:sp>
        <p:nvSpPr>
          <p:cNvPr id="4" name="TextBox 3">
            <a:extLst>
              <a:ext uri="{FF2B5EF4-FFF2-40B4-BE49-F238E27FC236}">
                <a16:creationId xmlns:a16="http://schemas.microsoft.com/office/drawing/2014/main" id="{5C1835D1-D4A2-27C2-F558-9295DB7C53AA}"/>
              </a:ext>
            </a:extLst>
          </p:cNvPr>
          <p:cNvSpPr txBox="1"/>
          <p:nvPr/>
        </p:nvSpPr>
        <p:spPr>
          <a:xfrm>
            <a:off x="8061925" y="5769917"/>
            <a:ext cx="1135247" cy="253916"/>
          </a:xfrm>
          <a:prstGeom prst="rect">
            <a:avLst/>
          </a:prstGeom>
          <a:noFill/>
        </p:spPr>
        <p:txBody>
          <a:bodyPr wrap="none" rtlCol="0">
            <a:spAutoFit/>
          </a:bodyPr>
          <a:lstStyle/>
          <a:p>
            <a:pPr defTabSz="685800"/>
            <a:r>
              <a:rPr lang="en-US" sz="1050" dirty="0">
                <a:solidFill>
                  <a:prstClr val="black"/>
                </a:solidFill>
                <a:latin typeface="Arial" panose="020B0604020202020204" pitchFamily="34" charset="0"/>
                <a:cs typeface="Arial" panose="020B0604020202020204" pitchFamily="34" charset="0"/>
              </a:rPr>
              <a:t>IPCC AR6 SPM</a:t>
            </a:r>
          </a:p>
        </p:txBody>
      </p:sp>
      <p:sp>
        <p:nvSpPr>
          <p:cNvPr id="6" name="TextBox 5">
            <a:extLst>
              <a:ext uri="{FF2B5EF4-FFF2-40B4-BE49-F238E27FC236}">
                <a16:creationId xmlns:a16="http://schemas.microsoft.com/office/drawing/2014/main" id="{76B01750-54DE-234B-CA35-853644B6ABA2}"/>
              </a:ext>
            </a:extLst>
          </p:cNvPr>
          <p:cNvSpPr txBox="1"/>
          <p:nvPr/>
        </p:nvSpPr>
        <p:spPr>
          <a:xfrm>
            <a:off x="1" y="5769917"/>
            <a:ext cx="3185487" cy="253916"/>
          </a:xfrm>
          <a:prstGeom prst="rect">
            <a:avLst/>
          </a:prstGeom>
          <a:noFill/>
        </p:spPr>
        <p:txBody>
          <a:bodyPr wrap="none" rtlCol="0">
            <a:spAutoFit/>
          </a:bodyPr>
          <a:lstStyle/>
          <a:p>
            <a:pPr defTabSz="685800"/>
            <a:r>
              <a:rPr lang="en-US" sz="1050" dirty="0">
                <a:solidFill>
                  <a:prstClr val="black">
                    <a:lumMod val="50000"/>
                    <a:lumOff val="50000"/>
                  </a:prstClr>
                </a:solidFill>
                <a:latin typeface="Arial" panose="020B0604020202020204" pitchFamily="34" charset="0"/>
                <a:cs typeface="Arial" panose="020B0604020202020204" pitchFamily="34" charset="0"/>
              </a:rPr>
              <a:t>2. How do we know climate change is not natural?</a:t>
            </a:r>
          </a:p>
        </p:txBody>
      </p:sp>
    </p:spTree>
    <p:extLst>
      <p:ext uri="{BB962C8B-B14F-4D97-AF65-F5344CB8AC3E}">
        <p14:creationId xmlns:p14="http://schemas.microsoft.com/office/powerpoint/2010/main" val="837450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5262" y="5423684"/>
            <a:ext cx="4371636" cy="1000274"/>
          </a:xfrm>
          <a:prstGeom prst="rect">
            <a:avLst/>
          </a:prstGeom>
          <a:noFill/>
        </p:spPr>
        <p:txBody>
          <a:bodyPr wrap="square" rtlCol="0">
            <a:spAutoFit/>
          </a:bodyPr>
          <a:lstStyle/>
          <a:p>
            <a:pPr>
              <a:spcAft>
                <a:spcPts val="600"/>
              </a:spcAft>
            </a:pPr>
            <a:r>
              <a:rPr lang="en-US" dirty="0">
                <a:sym typeface="Wingdings" panose="05000000000000000000" pitchFamily="2" charset="2"/>
              </a:rPr>
              <a:t>	3.76 W/m2</a:t>
            </a:r>
          </a:p>
          <a:p>
            <a:pPr>
              <a:spcAft>
                <a:spcPts val="600"/>
              </a:spcAft>
            </a:pPr>
            <a:r>
              <a:rPr lang="en-US" dirty="0"/>
              <a:t>which is about the radiative forcing due to CO2 doubling F~ 3.7 W/m</a:t>
            </a:r>
            <a:r>
              <a:rPr lang="en-US" baseline="30000" dirty="0"/>
              <a:t>2</a:t>
            </a:r>
            <a:r>
              <a:rPr lang="en-US" dirty="0"/>
              <a:t> in OLR.</a:t>
            </a:r>
          </a:p>
        </p:txBody>
      </p:sp>
      <mc:AlternateContent xmlns:mc="http://schemas.openxmlformats.org/markup-compatibility/2006" xmlns:a14="http://schemas.microsoft.com/office/drawing/2010/main">
        <mc:Choice Requires="a14">
          <p:sp>
            <p:nvSpPr>
              <p:cNvPr id="12" name="TextBox 11"/>
              <p:cNvSpPr txBox="1"/>
              <p:nvPr/>
            </p:nvSpPr>
            <p:spPr>
              <a:xfrm>
                <a:off x="5486400" y="2406403"/>
                <a:ext cx="2569934" cy="5267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𝑅</m:t>
                      </m:r>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𝑅</m:t>
                          </m:r>
                        </m:num>
                        <m:den>
                          <m:r>
                            <a:rPr lang="en-US" i="1">
                              <a:latin typeface="Cambria Math" panose="02040503050406030204" pitchFamily="18" charset="0"/>
                            </a:rPr>
                            <m:t>𝜕</m:t>
                          </m:r>
                          <m:r>
                            <a:rPr lang="en-US" b="0" i="1" smtClean="0">
                              <a:latin typeface="Cambria Math" panose="02040503050406030204" pitchFamily="18" charset="0"/>
                            </a:rPr>
                            <m:t>𝐺</m:t>
                          </m:r>
                        </m:den>
                      </m:f>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𝐺</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𝑅</m:t>
                          </m:r>
                        </m:num>
                        <m:den>
                          <m:r>
                            <a:rPr lang="en-US" b="0" i="1" smtClean="0">
                              <a:latin typeface="Cambria Math" panose="02040503050406030204" pitchFamily="18" charset="0"/>
                            </a:rPr>
                            <m:t>𝜕</m:t>
                          </m:r>
                          <m:r>
                            <a:rPr lang="en-US" b="0" i="1" smtClean="0">
                              <a:latin typeface="Cambria Math" panose="02040503050406030204" pitchFamily="18" charset="0"/>
                            </a:rPr>
                            <m:t>𝑇</m:t>
                          </m:r>
                        </m:den>
                      </m:f>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m:t>
                      </m:r>
                      <m:r>
                        <a:rPr lang="en-US" b="0" i="1" smtClean="0">
                          <a:latin typeface="Cambria Math" panose="02040503050406030204" pitchFamily="18" charset="0"/>
                          <a:ea typeface="Cambria Math" panose="02040503050406030204" pitchFamily="18" charset="0"/>
                        </a:rPr>
                        <m:t>=0</m:t>
                      </m:r>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5486400" y="2406403"/>
                <a:ext cx="2569934" cy="52674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5404206" y="3315847"/>
                <a:ext cx="3770584" cy="1060996"/>
              </a:xfrm>
              <a:prstGeom prst="rect">
                <a:avLst/>
              </a:prstGeom>
            </p:spPr>
            <p:txBody>
              <a:bodyPr wrap="none">
                <a:spAutoFit/>
              </a:bodyPr>
              <a:lstStyle/>
              <a:p>
                <a:pPr>
                  <a:spcAft>
                    <a:spcPts val="1200"/>
                  </a:spcAft>
                </a:pPr>
                <a14:m>
                  <m:oMath xmlns:m="http://schemas.openxmlformats.org/officeDocument/2006/math">
                    <m:r>
                      <m:rPr>
                        <m:sty m:val="p"/>
                      </m:rPr>
                      <a:rPr lang="en-US" b="0" i="0" smtClean="0">
                        <a:latin typeface="Cambria Math" panose="02040503050406030204" pitchFamily="18" charset="0"/>
                      </a:rPr>
                      <m:t>F</m:t>
                    </m:r>
                    <m:r>
                      <a:rPr lang="en-US" b="0" i="0"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𝑅</m:t>
                        </m:r>
                      </m:num>
                      <m:den>
                        <m:r>
                          <a:rPr lang="en-US" i="1">
                            <a:latin typeface="Cambria Math" panose="02040503050406030204" pitchFamily="18" charset="0"/>
                          </a:rPr>
                          <m:t>𝜕</m:t>
                        </m:r>
                        <m:r>
                          <a:rPr lang="en-US" i="1">
                            <a:latin typeface="Cambria Math" panose="02040503050406030204" pitchFamily="18" charset="0"/>
                          </a:rPr>
                          <m:t>𝐺</m:t>
                        </m:r>
                      </m:den>
                    </m:f>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𝐺</m:t>
                    </m:r>
                  </m:oMath>
                </a14:m>
                <a:r>
                  <a:rPr lang="en-US" dirty="0">
                    <a:solidFill>
                      <a:prstClr val="black"/>
                    </a:solidFill>
                    <a:ea typeface="SimSun"/>
                  </a:rPr>
                  <a:t>, radiative forcing</a:t>
                </a:r>
                <a:endParaRPr lang="en-US" dirty="0">
                  <a:solidFill>
                    <a:prstClr val="black"/>
                  </a:solidFill>
                  <a:latin typeface="Symbol" panose="05050102010706020507" pitchFamily="18" charset="2"/>
                  <a:ea typeface="SimSun"/>
                </a:endParaRPr>
              </a:p>
              <a:p>
                <a:pPr>
                  <a:spcAft>
                    <a:spcPts val="1200"/>
                  </a:spcAft>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𝜆</m:t>
                        </m:r>
                      </m:e>
                      <m:sub>
                        <m:r>
                          <a:rPr lang="en-US" i="1">
                            <a:latin typeface="Cambria Math" panose="02040503050406030204" pitchFamily="18" charset="0"/>
                          </a:rPr>
                          <m:t>𝑝</m:t>
                        </m:r>
                      </m:sub>
                    </m:sSub>
                  </m:oMath>
                </a14:m>
                <a:r>
                  <a:rPr lang="en-US" dirty="0">
                    <a:solidFill>
                      <a:prstClr val="black"/>
                    </a:solidFill>
                  </a:rPr>
                  <a:t> = </a:t>
                </a:r>
                <a14:m>
                  <m:oMath xmlns:m="http://schemas.openxmlformats.org/officeDocument/2006/math">
                    <m:f>
                      <m:fPr>
                        <m:ctrlPr>
                          <a:rPr lang="en-US" i="1">
                            <a:solidFill>
                              <a:prstClr val="black"/>
                            </a:solidFill>
                            <a:latin typeface="Cambria Math" panose="02040503050406030204" pitchFamily="18" charset="0"/>
                          </a:rPr>
                        </m:ctrlPr>
                      </m:fPr>
                      <m:num>
                        <m:r>
                          <a:rPr lang="en-US" i="1">
                            <a:solidFill>
                              <a:prstClr val="black"/>
                            </a:solidFill>
                            <a:latin typeface="Cambria Math"/>
                          </a:rPr>
                          <m:t>𝜕</m:t>
                        </m:r>
                        <m:r>
                          <a:rPr lang="en-US" i="1">
                            <a:solidFill>
                              <a:prstClr val="black"/>
                            </a:solidFill>
                            <a:latin typeface="Cambria Math"/>
                          </a:rPr>
                          <m:t>𝑅</m:t>
                        </m:r>
                      </m:num>
                      <m:den>
                        <m:r>
                          <a:rPr lang="en-US" i="1">
                            <a:solidFill>
                              <a:prstClr val="black"/>
                            </a:solidFill>
                            <a:latin typeface="Cambria Math"/>
                          </a:rPr>
                          <m:t>𝜕</m:t>
                        </m:r>
                        <m:r>
                          <a:rPr lang="en-US" i="1">
                            <a:solidFill>
                              <a:prstClr val="black"/>
                            </a:solidFill>
                            <a:latin typeface="Cambria Math"/>
                          </a:rPr>
                          <m:t>𝑇</m:t>
                        </m:r>
                      </m:den>
                    </m:f>
                    <m:r>
                      <a:rPr lang="en-US" b="0" i="1" smtClean="0">
                        <a:solidFill>
                          <a:prstClr val="black"/>
                        </a:solidFill>
                        <a:latin typeface="Cambria Math" panose="02040503050406030204" pitchFamily="18" charset="0"/>
                      </a:rPr>
                      <m:t>=−4</m:t>
                    </m:r>
                    <m:r>
                      <a:rPr lang="en-US" i="1">
                        <a:latin typeface="Cambria Math" panose="02040503050406030204" pitchFamily="18" charset="0"/>
                        <a:ea typeface="Cambria Math" panose="02040503050406030204" pitchFamily="18" charset="0"/>
                      </a:rPr>
                      <m:t>𝜎</m:t>
                    </m:r>
                    <m:sSup>
                      <m:sSupPr>
                        <m:ctrlPr>
                          <a:rPr lang="en-US" i="1">
                            <a:latin typeface="Cambria Math" panose="02040503050406030204" pitchFamily="18" charset="0"/>
                            <a:ea typeface="Cambria Math" panose="02040503050406030204" pitchFamily="18" charset="0"/>
                          </a:rPr>
                        </m:ctrlPr>
                      </m:sSupPr>
                      <m:e>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𝑇</m:t>
                            </m:r>
                          </m:e>
                        </m:acc>
                      </m:e>
                      <m:sup>
                        <m:r>
                          <a:rPr lang="en-US" i="1">
                            <a:latin typeface="Cambria Math" panose="02040503050406030204" pitchFamily="18" charset="0"/>
                            <a:ea typeface="Cambria Math" panose="02040503050406030204" pitchFamily="18" charset="0"/>
                          </a:rPr>
                          <m:t>3</m:t>
                        </m:r>
                      </m:sup>
                    </m:sSup>
                  </m:oMath>
                </a14:m>
                <a:r>
                  <a:rPr lang="en-US" dirty="0">
                    <a:solidFill>
                      <a:prstClr val="black"/>
                    </a:solidFill>
                  </a:rPr>
                  <a:t>&lt; 0, Planck feedback</a:t>
                </a:r>
              </a:p>
            </p:txBody>
          </p:sp>
        </mc:Choice>
        <mc:Fallback xmlns="">
          <p:sp>
            <p:nvSpPr>
              <p:cNvPr id="15" name="Rectangle 14"/>
              <p:cNvSpPr>
                <a:spLocks noRot="1" noChangeAspect="1" noMove="1" noResize="1" noEditPoints="1" noAdjustHandles="1" noChangeArrowheads="1" noChangeShapeType="1" noTextEdit="1"/>
              </p:cNvSpPr>
              <p:nvPr/>
            </p:nvSpPr>
            <p:spPr>
              <a:xfrm>
                <a:off x="5404206" y="3315847"/>
                <a:ext cx="3770584" cy="1060996"/>
              </a:xfrm>
              <a:prstGeom prst="rect">
                <a:avLst/>
              </a:prstGeom>
              <a:blipFill>
                <a:blip r:embed="rId5"/>
                <a:stretch>
                  <a:fillRect r="-647" b="-28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5508316" y="4643993"/>
                <a:ext cx="1823704" cy="5958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𝐹</m:t>
                          </m:r>
                        </m:num>
                        <m:den>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rPr>
                                <m:t>𝜆</m:t>
                              </m:r>
                            </m:e>
                            <m:sub>
                              <m:r>
                                <a:rPr lang="en-US" b="0" i="1" smtClean="0">
                                  <a:latin typeface="Cambria Math" panose="02040503050406030204" pitchFamily="18" charset="0"/>
                                  <a:ea typeface="Cambria Math" panose="02040503050406030204" pitchFamily="18" charset="0"/>
                                </a:rPr>
                                <m:t>𝑝</m:t>
                              </m:r>
                            </m:sub>
                          </m:sSub>
                        </m:den>
                      </m:f>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𝑆</m:t>
                          </m:r>
                        </m:e>
                        <m:sub>
                          <m:r>
                            <a:rPr lang="en-US" i="1">
                              <a:latin typeface="Cambria Math" panose="02040503050406030204" pitchFamily="18" charset="0"/>
                              <a:ea typeface="Cambria Math" panose="02040503050406030204" pitchFamily="18" charset="0"/>
                            </a:rPr>
                            <m:t>𝐸</m:t>
                          </m:r>
                          <m:r>
                            <a:rPr lang="en-US" i="1">
                              <a:latin typeface="Cambria Math" panose="02040503050406030204" pitchFamily="18" charset="0"/>
                              <a:ea typeface="Cambria Math" panose="02040503050406030204" pitchFamily="18" charset="0"/>
                            </a:rPr>
                            <m:t>0</m:t>
                          </m:r>
                        </m:sub>
                      </m:sSub>
                      <m:r>
                        <a:rPr lang="en-US" b="0" i="1" smtClean="0">
                          <a:latin typeface="Cambria Math" panose="02040503050406030204" pitchFamily="18" charset="0"/>
                          <a:ea typeface="Cambria Math" panose="02040503050406030204" pitchFamily="18" charset="0"/>
                        </a:rPr>
                        <m:t>𝐹</m:t>
                      </m:r>
                    </m:oMath>
                  </m:oMathPara>
                </a14:m>
                <a:endParaRPr 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5508316" y="4643993"/>
                <a:ext cx="1823704" cy="595804"/>
              </a:xfrm>
              <a:prstGeom prst="rect">
                <a:avLst/>
              </a:prstGeom>
              <a:blipFill>
                <a:blip r:embed="rId6"/>
                <a:stretch>
                  <a:fillRect/>
                </a:stretch>
              </a:blipFill>
            </p:spPr>
            <p:txBody>
              <a:bodyPr/>
              <a:lstStyle/>
              <a:p>
                <a:r>
                  <a:rPr lang="en-US">
                    <a:noFill/>
                  </a:rPr>
                  <a:t> </a:t>
                </a:r>
              </a:p>
            </p:txBody>
          </p:sp>
        </mc:Fallback>
      </mc:AlternateContent>
      <p:sp>
        <p:nvSpPr>
          <p:cNvPr id="18" name="TextBox 17"/>
          <p:cNvSpPr txBox="1"/>
          <p:nvPr/>
        </p:nvSpPr>
        <p:spPr>
          <a:xfrm>
            <a:off x="5346045" y="1346537"/>
            <a:ext cx="3493155" cy="646331"/>
          </a:xfrm>
          <a:prstGeom prst="rect">
            <a:avLst/>
          </a:prstGeom>
          <a:noFill/>
        </p:spPr>
        <p:txBody>
          <a:bodyPr wrap="square" rtlCol="0">
            <a:spAutoFit/>
          </a:bodyPr>
          <a:lstStyle/>
          <a:p>
            <a:r>
              <a:rPr lang="en-US" dirty="0"/>
              <a:t>R=R(</a:t>
            </a:r>
            <a:r>
              <a:rPr lang="en-US" b="1" dirty="0">
                <a:solidFill>
                  <a:srgbClr val="0070C0"/>
                </a:solidFill>
              </a:rPr>
              <a:t>G</a:t>
            </a:r>
            <a:r>
              <a:rPr lang="en-US" dirty="0"/>
              <a:t>, </a:t>
            </a:r>
            <a:r>
              <a:rPr lang="en-US" dirty="0">
                <a:solidFill>
                  <a:srgbClr val="FF0000"/>
                </a:solidFill>
              </a:rPr>
              <a:t>T</a:t>
            </a:r>
            <a:r>
              <a:rPr lang="en-US" dirty="0"/>
              <a:t>), TOA radiation (positive downward)</a:t>
            </a:r>
          </a:p>
        </p:txBody>
      </p:sp>
      <p:sp>
        <p:nvSpPr>
          <p:cNvPr id="20" name="Rectangle 19"/>
          <p:cNvSpPr/>
          <p:nvPr/>
        </p:nvSpPr>
        <p:spPr>
          <a:xfrm rot="18885654">
            <a:off x="5564210" y="611902"/>
            <a:ext cx="1746328" cy="338554"/>
          </a:xfrm>
          <a:prstGeom prst="rect">
            <a:avLst/>
          </a:prstGeom>
        </p:spPr>
        <p:txBody>
          <a:bodyPr wrap="square">
            <a:spAutoFit/>
          </a:bodyPr>
          <a:lstStyle/>
          <a:p>
            <a:r>
              <a:rPr lang="en-US" sz="1600" dirty="0">
                <a:solidFill>
                  <a:srgbClr val="0070C0"/>
                </a:solidFill>
              </a:rPr>
              <a:t>Greenhouse gas</a:t>
            </a:r>
          </a:p>
        </p:txBody>
      </p:sp>
      <p:sp>
        <p:nvSpPr>
          <p:cNvPr id="24" name="Rectangle 23"/>
          <p:cNvSpPr/>
          <p:nvPr/>
        </p:nvSpPr>
        <p:spPr>
          <a:xfrm rot="18885654">
            <a:off x="5957869" y="652829"/>
            <a:ext cx="1746328" cy="338554"/>
          </a:xfrm>
          <a:prstGeom prst="rect">
            <a:avLst/>
          </a:prstGeom>
        </p:spPr>
        <p:txBody>
          <a:bodyPr wrap="square">
            <a:spAutoFit/>
          </a:bodyPr>
          <a:lstStyle/>
          <a:p>
            <a:r>
              <a:rPr lang="en-US" sz="1600" dirty="0" err="1">
                <a:solidFill>
                  <a:srgbClr val="FF0000"/>
                </a:solidFill>
              </a:rPr>
              <a:t>Sfc</a:t>
            </a:r>
            <a:r>
              <a:rPr lang="en-US" sz="1600" dirty="0">
                <a:solidFill>
                  <a:srgbClr val="FF0000"/>
                </a:solidFill>
              </a:rPr>
              <a:t> temperature</a:t>
            </a:r>
          </a:p>
        </p:txBody>
      </p:sp>
      <mc:AlternateContent xmlns:mc="http://schemas.openxmlformats.org/markup-compatibility/2006" xmlns:a14="http://schemas.microsoft.com/office/drawing/2010/main">
        <mc:Choice Requires="a14">
          <p:sp>
            <p:nvSpPr>
              <p:cNvPr id="22" name="Rectangle 21"/>
              <p:cNvSpPr/>
              <p:nvPr/>
            </p:nvSpPr>
            <p:spPr>
              <a:xfrm>
                <a:off x="5369719" y="5487712"/>
                <a:ext cx="3552085" cy="646331"/>
              </a:xfrm>
              <a:prstGeom prst="rect">
                <a:avLst/>
              </a:prstGeom>
            </p:spPr>
            <p:txBody>
              <a:bodyPr wrap="square">
                <a:spAutoFit/>
              </a:bodyPr>
              <a:lstStyle/>
              <a:p>
                <a:pPr>
                  <a:spcAft>
                    <a:spcPts val="1200"/>
                  </a:spcAft>
                </a:pP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𝑆</m:t>
                        </m:r>
                      </m:e>
                      <m:sub>
                        <m:r>
                          <a:rPr lang="en-US" i="1">
                            <a:latin typeface="Cambria Math" panose="02040503050406030204" pitchFamily="18" charset="0"/>
                            <a:ea typeface="Cambria Math" panose="02040503050406030204" pitchFamily="18" charset="0"/>
                          </a:rPr>
                          <m:t>𝐸</m:t>
                        </m:r>
                        <m:r>
                          <a:rPr lang="en-US" i="1">
                            <a:latin typeface="Cambria Math" panose="02040503050406030204" pitchFamily="18" charset="0"/>
                            <a:ea typeface="Cambria Math" panose="02040503050406030204" pitchFamily="18" charset="0"/>
                          </a:rPr>
                          <m:t>0</m:t>
                        </m:r>
                      </m:sub>
                    </m:sSub>
                  </m:oMath>
                </a14:m>
                <a:r>
                  <a:rPr lang="en-US" dirty="0">
                    <a:solidFill>
                      <a:prstClr val="black"/>
                    </a:solidFill>
                    <a:latin typeface="Symbol" panose="05050102010706020507" pitchFamily="18" charset="2"/>
                    <a:ea typeface="SimSun"/>
                  </a:rPr>
                  <a:t>=1/(-</a:t>
                </a:r>
                <a:r>
                  <a:rPr lang="en-US" dirty="0"/>
                  <a:t> </a:t>
                </a:r>
                <a14:m>
                  <m:oMath xmlns:m="http://schemas.openxmlformats.org/officeDocument/2006/math">
                    <m:r>
                      <a:rPr lang="en-US" i="1">
                        <a:latin typeface="Cambria Math" panose="02040503050406030204" pitchFamily="18" charset="0"/>
                      </a:rPr>
                      <m:t>𝜆</m:t>
                    </m:r>
                  </m:oMath>
                </a14:m>
                <a:r>
                  <a:rPr lang="en-US" baseline="-25000" dirty="0">
                    <a:solidFill>
                      <a:prstClr val="black"/>
                    </a:solidFill>
                    <a:ea typeface="SimSun"/>
                  </a:rPr>
                  <a:t>p</a:t>
                </a:r>
                <a:r>
                  <a:rPr lang="en-US" dirty="0">
                    <a:solidFill>
                      <a:prstClr val="black"/>
                    </a:solidFill>
                  </a:rPr>
                  <a:t>), climate sensitivity [K (</a:t>
                </a:r>
                <a:r>
                  <a:rPr lang="en-US" dirty="0">
                    <a:sym typeface="Wingdings" panose="05000000000000000000" pitchFamily="2" charset="2"/>
                  </a:rPr>
                  <a:t>W/m</a:t>
                </a:r>
                <a:r>
                  <a:rPr lang="en-US" baseline="30000" dirty="0">
                    <a:sym typeface="Wingdings" panose="05000000000000000000" pitchFamily="2" charset="2"/>
                  </a:rPr>
                  <a:t>2</a:t>
                </a:r>
                <a:r>
                  <a:rPr lang="en-US" dirty="0">
                    <a:sym typeface="Wingdings" panose="05000000000000000000" pitchFamily="2" charset="2"/>
                  </a:rPr>
                  <a:t>)</a:t>
                </a:r>
                <a:r>
                  <a:rPr lang="en-US" baseline="30000" dirty="0">
                    <a:sym typeface="Wingdings" panose="05000000000000000000" pitchFamily="2" charset="2"/>
                  </a:rPr>
                  <a:t>-1</a:t>
                </a:r>
                <a:r>
                  <a:rPr lang="en-US" dirty="0">
                    <a:solidFill>
                      <a:prstClr val="black"/>
                    </a:solidFill>
                  </a:rPr>
                  <a:t>] w/ only Planck feedback</a:t>
                </a:r>
              </a:p>
            </p:txBody>
          </p:sp>
        </mc:Choice>
        <mc:Fallback xmlns="">
          <p:sp>
            <p:nvSpPr>
              <p:cNvPr id="22" name="Rectangle 21"/>
              <p:cNvSpPr>
                <a:spLocks noRot="1" noChangeAspect="1" noMove="1" noResize="1" noEditPoints="1" noAdjustHandles="1" noChangeArrowheads="1" noChangeShapeType="1" noTextEdit="1"/>
              </p:cNvSpPr>
              <p:nvPr/>
            </p:nvSpPr>
            <p:spPr>
              <a:xfrm>
                <a:off x="5369719" y="5487712"/>
                <a:ext cx="3552085" cy="646331"/>
              </a:xfrm>
              <a:prstGeom prst="rect">
                <a:avLst/>
              </a:prstGeom>
              <a:blipFill>
                <a:blip r:embed="rId7"/>
                <a:stretch>
                  <a:fillRect l="-1544" t="-6604"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5DFEF4B6-37FA-F046-2749-549DFEEF8C8F}"/>
                  </a:ext>
                </a:extLst>
              </p:cNvPr>
              <p:cNvSpPr txBox="1"/>
              <p:nvPr/>
            </p:nvSpPr>
            <p:spPr>
              <a:xfrm>
                <a:off x="525262" y="3124200"/>
                <a:ext cx="4275338" cy="2339102"/>
              </a:xfrm>
              <a:prstGeom prst="rect">
                <a:avLst/>
              </a:prstGeom>
              <a:noFill/>
            </p:spPr>
            <p:txBody>
              <a:bodyPr wrap="square" rtlCol="0">
                <a:spAutoFit/>
              </a:bodyPr>
              <a:lstStyle/>
              <a:p>
                <a:pPr>
                  <a:spcAft>
                    <a:spcPts val="600"/>
                  </a:spcAft>
                </a:pPr>
                <a:r>
                  <a:rPr lang="en-US" dirty="0"/>
                  <a:t>Exercise</a:t>
                </a:r>
              </a:p>
              <a:p>
                <a:pPr>
                  <a:spcAft>
                    <a:spcPts val="600"/>
                  </a:spcAft>
                </a:pPr>
                <a:r>
                  <a:rPr lang="en-US" dirty="0">
                    <a:sym typeface="Wingdings" panose="05000000000000000000" pitchFamily="2" charset="2"/>
                  </a:rPr>
                  <a:t>Calculate the plank feedback coefficient.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𝑇</m:t>
                        </m:r>
                      </m:e>
                    </m:acc>
                  </m:oMath>
                </a14:m>
                <a:r>
                  <a:rPr lang="en-US" dirty="0">
                    <a:sym typeface="Wingdings" panose="05000000000000000000" pitchFamily="2" charset="2"/>
                  </a:rPr>
                  <a:t>=255 K, </a:t>
                </a:r>
                <a14:m>
                  <m:oMath xmlns:m="http://schemas.openxmlformats.org/officeDocument/2006/math">
                    <m:r>
                      <a:rPr lang="en-US" i="1">
                        <a:latin typeface="Cambria Math" panose="02040503050406030204" pitchFamily="18" charset="0"/>
                        <a:ea typeface="Cambria Math" panose="02040503050406030204" pitchFamily="18" charset="0"/>
                      </a:rPr>
                      <m:t>𝜎</m:t>
                    </m:r>
                  </m:oMath>
                </a14:m>
                <a:r>
                  <a:rPr lang="en-US" dirty="0">
                    <a:sym typeface="Wingdings" panose="05000000000000000000" pitchFamily="2" charset="2"/>
                  </a:rPr>
                  <a:t>=5.67x10</a:t>
                </a:r>
                <a:r>
                  <a:rPr lang="en-US" baseline="30000" dirty="0">
                    <a:sym typeface="Wingdings" panose="05000000000000000000" pitchFamily="2" charset="2"/>
                  </a:rPr>
                  <a:t>-8</a:t>
                </a:r>
                <a:r>
                  <a:rPr lang="en-US" dirty="0">
                    <a:sym typeface="Wingdings" panose="05000000000000000000" pitchFamily="2" charset="2"/>
                  </a:rPr>
                  <a:t> W/m</a:t>
                </a:r>
                <a:r>
                  <a:rPr lang="en-US" baseline="30000" dirty="0">
                    <a:sym typeface="Wingdings" panose="05000000000000000000" pitchFamily="2" charset="2"/>
                  </a:rPr>
                  <a:t>2</a:t>
                </a:r>
                <a:r>
                  <a:rPr lang="en-US" dirty="0">
                    <a:sym typeface="Wingdings" panose="05000000000000000000" pitchFamily="2" charset="2"/>
                  </a:rPr>
                  <a:t> K</a:t>
                </a:r>
                <a:r>
                  <a:rPr lang="en-US" baseline="30000" dirty="0">
                    <a:sym typeface="Wingdings" panose="05000000000000000000" pitchFamily="2" charset="2"/>
                  </a:rPr>
                  <a:t>-4</a:t>
                </a:r>
              </a:p>
              <a:p>
                <a:pPr>
                  <a:spcAft>
                    <a:spcPts val="600"/>
                  </a:spcAft>
                </a:pPr>
                <a:r>
                  <a:rPr lang="en-US" dirty="0">
                    <a:sym typeface="Wingdings" panose="05000000000000000000" pitchFamily="2" charset="2"/>
                  </a:rPr>
                  <a:t>	-3.76 W/m2/K</a:t>
                </a:r>
              </a:p>
              <a:p>
                <a:pPr>
                  <a:spcAft>
                    <a:spcPts val="600"/>
                  </a:spcAft>
                </a:pPr>
                <a:endParaRPr lang="en-US" dirty="0">
                  <a:sym typeface="Wingdings" panose="05000000000000000000" pitchFamily="2" charset="2"/>
                </a:endParaRPr>
              </a:p>
              <a:p>
                <a:pPr>
                  <a:spcAft>
                    <a:spcPts val="600"/>
                  </a:spcAft>
                </a:pPr>
                <a:r>
                  <a:rPr lang="en-US" dirty="0">
                    <a:sym typeface="Wingdings" panose="05000000000000000000" pitchFamily="2" charset="2"/>
                  </a:rPr>
                  <a:t>What’s the radiative forcing it takes to raise temperature by 1 K? </a:t>
                </a:r>
              </a:p>
            </p:txBody>
          </p:sp>
        </mc:Choice>
        <mc:Fallback xmlns="">
          <p:sp>
            <p:nvSpPr>
              <p:cNvPr id="25" name="TextBox 24">
                <a:extLst>
                  <a:ext uri="{FF2B5EF4-FFF2-40B4-BE49-F238E27FC236}">
                    <a16:creationId xmlns:a16="http://schemas.microsoft.com/office/drawing/2014/main" id="{5DFEF4B6-37FA-F046-2749-549DFEEF8C8F}"/>
                  </a:ext>
                </a:extLst>
              </p:cNvPr>
              <p:cNvSpPr txBox="1">
                <a:spLocks noRot="1" noChangeAspect="1" noMove="1" noResize="1" noEditPoints="1" noAdjustHandles="1" noChangeArrowheads="1" noChangeShapeType="1" noTextEdit="1"/>
              </p:cNvSpPr>
              <p:nvPr/>
            </p:nvSpPr>
            <p:spPr>
              <a:xfrm>
                <a:off x="525262" y="3124200"/>
                <a:ext cx="4275338" cy="2339102"/>
              </a:xfrm>
              <a:prstGeom prst="rect">
                <a:avLst/>
              </a:prstGeom>
              <a:blipFill>
                <a:blip r:embed="rId8"/>
                <a:stretch>
                  <a:fillRect l="-1140" t="-1567" r="-712" b="-3133"/>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253333FC-49FC-FB79-7968-1D55AAA2ABD4}"/>
              </a:ext>
            </a:extLst>
          </p:cNvPr>
          <p:cNvSpPr txBox="1"/>
          <p:nvPr/>
        </p:nvSpPr>
        <p:spPr>
          <a:xfrm>
            <a:off x="525262" y="249376"/>
            <a:ext cx="4592782" cy="369332"/>
          </a:xfrm>
          <a:prstGeom prst="rect">
            <a:avLst/>
          </a:prstGeom>
          <a:noFill/>
        </p:spPr>
        <p:txBody>
          <a:bodyPr wrap="square">
            <a:spAutoFit/>
          </a:bodyPr>
          <a:lstStyle/>
          <a:p>
            <a:r>
              <a:rPr lang="en-US" dirty="0">
                <a:solidFill>
                  <a:prstClr val="black"/>
                </a:solidFill>
              </a:rPr>
              <a:t>Planck feedback (negative: stabilizing)</a:t>
            </a:r>
            <a:endParaRPr lang="en-US" dirty="0"/>
          </a:p>
        </p:txBody>
      </p:sp>
    </p:spTree>
    <p:extLst>
      <p:ext uri="{BB962C8B-B14F-4D97-AF65-F5344CB8AC3E}">
        <p14:creationId xmlns:p14="http://schemas.microsoft.com/office/powerpoint/2010/main" val="2600909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21" grpId="0"/>
      <p:bldP spid="18" grpId="0"/>
      <p:bldP spid="24"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 name="TextBox 11"/>
              <p:cNvSpPr txBox="1"/>
              <p:nvPr/>
            </p:nvSpPr>
            <p:spPr>
              <a:xfrm>
                <a:off x="5486400" y="2406403"/>
                <a:ext cx="3578416" cy="137916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𝑅</m:t>
                      </m:r>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𝑅</m:t>
                          </m:r>
                        </m:num>
                        <m:den>
                          <m:r>
                            <a:rPr lang="en-US" i="1">
                              <a:latin typeface="Cambria Math" panose="02040503050406030204" pitchFamily="18" charset="0"/>
                            </a:rPr>
                            <m:t>𝜕</m:t>
                          </m:r>
                          <m:r>
                            <a:rPr lang="en-US" b="0" i="1" smtClean="0">
                              <a:latin typeface="Cambria Math" panose="02040503050406030204" pitchFamily="18" charset="0"/>
                            </a:rPr>
                            <m:t>𝐺</m:t>
                          </m:r>
                        </m:den>
                      </m:f>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𝐺</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𝑅</m:t>
                          </m:r>
                        </m:num>
                        <m:den>
                          <m:r>
                            <a:rPr lang="en-US" b="0" i="1" smtClean="0">
                              <a:latin typeface="Cambria Math" panose="02040503050406030204" pitchFamily="18" charset="0"/>
                            </a:rPr>
                            <m:t>𝜕</m:t>
                          </m:r>
                          <m:r>
                            <a:rPr lang="en-US" b="0" i="1" smtClean="0">
                              <a:latin typeface="Cambria Math" panose="02040503050406030204" pitchFamily="18" charset="0"/>
                            </a:rPr>
                            <m:t>𝑇</m:t>
                          </m:r>
                        </m:den>
                      </m:f>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𝑅</m:t>
                          </m:r>
                        </m:num>
                        <m:den>
                          <m:r>
                            <a:rPr lang="en-US" i="1">
                              <a:latin typeface="Cambria Math" panose="02040503050406030204" pitchFamily="18" charset="0"/>
                            </a:rPr>
                            <m:t>𝜕</m:t>
                          </m:r>
                          <m:r>
                            <a:rPr lang="en-US" b="0" i="1" smtClean="0">
                              <a:latin typeface="Cambria Math" panose="02040503050406030204" pitchFamily="18" charset="0"/>
                            </a:rPr>
                            <m:t>𝑊</m:t>
                          </m:r>
                        </m:den>
                      </m:f>
                      <m:f>
                        <m:fPr>
                          <m:ctrlPr>
                            <a:rPr lang="en-US" i="1">
                              <a:latin typeface="Cambria Math" panose="02040503050406030204" pitchFamily="18" charset="0"/>
                            </a:rPr>
                          </m:ctrlPr>
                        </m:fPr>
                        <m:num>
                          <m:r>
                            <a:rPr lang="en-US" b="0" i="1" smtClean="0">
                              <a:latin typeface="Cambria Math" panose="02040503050406030204" pitchFamily="18" charset="0"/>
                            </a:rPr>
                            <m:t>𝑑𝑊</m:t>
                          </m:r>
                        </m:num>
                        <m:den>
                          <m:r>
                            <a:rPr lang="en-US" b="0" i="1" smtClean="0">
                              <a:latin typeface="Cambria Math" panose="02040503050406030204" pitchFamily="18" charset="0"/>
                            </a:rPr>
                            <m:t>𝑑𝑇</m:t>
                          </m:r>
                        </m:den>
                      </m:f>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𝑇</m:t>
                      </m:r>
                    </m:oMath>
                  </m:oMathPara>
                </a14:m>
                <a:endParaRPr lang="en-US"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𝐹</m:t>
                      </m:r>
                      <m:r>
                        <a:rPr lang="en-US" b="0"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rPr>
                            <m:t>𝜆</m:t>
                          </m:r>
                        </m:e>
                        <m:sub>
                          <m:r>
                            <a:rPr lang="en-US" i="1">
                              <a:latin typeface="Cambria Math" panose="02040503050406030204" pitchFamily="18" charset="0"/>
                              <a:ea typeface="Cambria Math" panose="02040503050406030204" pitchFamily="18" charset="0"/>
                            </a:rPr>
                            <m:t>𝑝</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rPr>
                            <m:t>𝜆</m:t>
                          </m:r>
                        </m:e>
                        <m:sub>
                          <m:r>
                            <a:rPr lang="en-US" b="0" i="1" smtClean="0">
                              <a:latin typeface="Cambria Math" panose="02040503050406030204" pitchFamily="18" charset="0"/>
                            </a:rPr>
                            <m:t>𝑊</m:t>
                          </m:r>
                        </m:sub>
                      </m:sSub>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𝑇</m:t>
                      </m:r>
                    </m:oMath>
                  </m:oMathPara>
                </a14:m>
                <a:endParaRPr lang="en-US" dirty="0">
                  <a:ea typeface="Cambria Math" panose="02040503050406030204" pitchFamily="18" charset="0"/>
                </a:endParaRPr>
              </a:p>
              <a:p>
                <a:endParaRPr lang="en-US" dirty="0">
                  <a:ea typeface="Cambria Math" panose="02040503050406030204" pitchFamily="18" charset="0"/>
                </a:endParaRPr>
              </a:p>
              <a:p>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5486400" y="2406403"/>
                <a:ext cx="3578416" cy="1379160"/>
              </a:xfrm>
              <a:prstGeom prst="rect">
                <a:avLst/>
              </a:prstGeom>
              <a:blipFill>
                <a:blip r:embed="rId3"/>
                <a:stretch>
                  <a:fillRect/>
                </a:stretch>
              </a:blipFill>
            </p:spPr>
            <p:txBody>
              <a:bodyPr/>
              <a:lstStyle/>
              <a:p>
                <a:r>
                  <a:rPr lang="en-US">
                    <a:noFill/>
                  </a:rPr>
                  <a:t> </a:t>
                </a:r>
              </a:p>
            </p:txBody>
          </p:sp>
        </mc:Fallback>
      </mc:AlternateContent>
      <p:sp>
        <p:nvSpPr>
          <p:cNvPr id="18" name="TextBox 17"/>
          <p:cNvSpPr txBox="1"/>
          <p:nvPr/>
        </p:nvSpPr>
        <p:spPr>
          <a:xfrm>
            <a:off x="5346045" y="1346537"/>
            <a:ext cx="3613014" cy="646331"/>
          </a:xfrm>
          <a:prstGeom prst="rect">
            <a:avLst/>
          </a:prstGeom>
          <a:noFill/>
        </p:spPr>
        <p:txBody>
          <a:bodyPr wrap="square" rtlCol="0">
            <a:spAutoFit/>
          </a:bodyPr>
          <a:lstStyle/>
          <a:p>
            <a:r>
              <a:rPr lang="en-US" dirty="0"/>
              <a:t>R=R(</a:t>
            </a:r>
            <a:r>
              <a:rPr lang="en-US" b="1" dirty="0">
                <a:solidFill>
                  <a:srgbClr val="0070C0"/>
                </a:solidFill>
              </a:rPr>
              <a:t>G</a:t>
            </a:r>
            <a:r>
              <a:rPr lang="en-US" dirty="0"/>
              <a:t>, </a:t>
            </a:r>
            <a:r>
              <a:rPr lang="en-US" dirty="0">
                <a:solidFill>
                  <a:srgbClr val="FF0000"/>
                </a:solidFill>
              </a:rPr>
              <a:t>T</a:t>
            </a:r>
            <a:r>
              <a:rPr lang="en-US" dirty="0"/>
              <a:t>, W), TOA radiation (positive downward)</a:t>
            </a:r>
          </a:p>
        </p:txBody>
      </p:sp>
      <p:sp>
        <p:nvSpPr>
          <p:cNvPr id="20" name="Rectangle 19"/>
          <p:cNvSpPr/>
          <p:nvPr/>
        </p:nvSpPr>
        <p:spPr>
          <a:xfrm rot="18885654">
            <a:off x="5527638" y="524129"/>
            <a:ext cx="1993558" cy="338554"/>
          </a:xfrm>
          <a:prstGeom prst="rect">
            <a:avLst/>
          </a:prstGeom>
        </p:spPr>
        <p:txBody>
          <a:bodyPr wrap="square">
            <a:spAutoFit/>
          </a:bodyPr>
          <a:lstStyle/>
          <a:p>
            <a:r>
              <a:rPr lang="en-US" sz="1600" dirty="0">
                <a:solidFill>
                  <a:srgbClr val="0070C0"/>
                </a:solidFill>
              </a:rPr>
              <a:t>Anthropogenic GHG</a:t>
            </a:r>
          </a:p>
        </p:txBody>
      </p:sp>
      <p:sp>
        <p:nvSpPr>
          <p:cNvPr id="24" name="Rectangle 23"/>
          <p:cNvSpPr/>
          <p:nvPr/>
        </p:nvSpPr>
        <p:spPr>
          <a:xfrm rot="18885654">
            <a:off x="5957869" y="652829"/>
            <a:ext cx="1746328" cy="338554"/>
          </a:xfrm>
          <a:prstGeom prst="rect">
            <a:avLst/>
          </a:prstGeom>
        </p:spPr>
        <p:txBody>
          <a:bodyPr wrap="square">
            <a:spAutoFit/>
          </a:bodyPr>
          <a:lstStyle/>
          <a:p>
            <a:r>
              <a:rPr lang="en-US" sz="1600" dirty="0" err="1">
                <a:solidFill>
                  <a:srgbClr val="FF0000"/>
                </a:solidFill>
              </a:rPr>
              <a:t>Sfc</a:t>
            </a:r>
            <a:r>
              <a:rPr lang="en-US" sz="1600" dirty="0">
                <a:solidFill>
                  <a:srgbClr val="FF0000"/>
                </a:solidFill>
              </a:rPr>
              <a:t> temperature</a:t>
            </a:r>
          </a:p>
        </p:txBody>
      </p:sp>
      <p:sp>
        <p:nvSpPr>
          <p:cNvPr id="3" name="TextBox 2">
            <a:extLst>
              <a:ext uri="{FF2B5EF4-FFF2-40B4-BE49-F238E27FC236}">
                <a16:creationId xmlns:a16="http://schemas.microsoft.com/office/drawing/2014/main" id="{D223B2B8-1F5A-CECD-6B89-7BACCCBA2827}"/>
              </a:ext>
            </a:extLst>
          </p:cNvPr>
          <p:cNvSpPr txBox="1"/>
          <p:nvPr/>
        </p:nvSpPr>
        <p:spPr>
          <a:xfrm>
            <a:off x="184941" y="661683"/>
            <a:ext cx="4590880" cy="183127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a:t>Water vapor is a strong greenhouse gas (GHG). Its mixing ratio W(T) is a strong function of temperature (relative humidity change is small), hence a feedback. </a:t>
            </a:r>
          </a:p>
          <a:p>
            <a:pPr marL="285750" indent="-285750">
              <a:spcAft>
                <a:spcPts val="600"/>
              </a:spcAft>
              <a:buFont typeface="Arial" panose="020B0604020202020204" pitchFamily="34" charset="0"/>
              <a:buChar char="•"/>
            </a:pPr>
            <a:r>
              <a:rPr lang="en-US" dirty="0"/>
              <a:t>Anthropogenic CO2 is GHG independent of temp and an external forcing.</a:t>
            </a:r>
            <a:endParaRPr lang="en-US" dirty="0">
              <a:sym typeface="Wingdings" panose="05000000000000000000" pitchFamily="2" charset="2"/>
            </a:endParaRPr>
          </a:p>
        </p:txBody>
      </p:sp>
      <p:sp>
        <p:nvSpPr>
          <p:cNvPr id="4" name="Rectangle 3">
            <a:extLst>
              <a:ext uri="{FF2B5EF4-FFF2-40B4-BE49-F238E27FC236}">
                <a16:creationId xmlns:a16="http://schemas.microsoft.com/office/drawing/2014/main" id="{AB2FD402-352E-6696-562F-2CC0589473BF}"/>
              </a:ext>
            </a:extLst>
          </p:cNvPr>
          <p:cNvSpPr/>
          <p:nvPr/>
        </p:nvSpPr>
        <p:spPr>
          <a:xfrm rot="18885654">
            <a:off x="6238217" y="572187"/>
            <a:ext cx="1993558" cy="338554"/>
          </a:xfrm>
          <a:prstGeom prst="rect">
            <a:avLst/>
          </a:prstGeom>
        </p:spPr>
        <p:txBody>
          <a:bodyPr wrap="square">
            <a:spAutoFit/>
          </a:bodyPr>
          <a:lstStyle/>
          <a:p>
            <a:r>
              <a:rPr lang="en-US" sz="1600" dirty="0">
                <a:solidFill>
                  <a:srgbClr val="0070C0"/>
                </a:solidFill>
              </a:rPr>
              <a:t>Water vapor</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16E34DC-BF51-33CC-1E8F-CA14019C7EA1}"/>
                  </a:ext>
                </a:extLst>
              </p:cNvPr>
              <p:cNvSpPr txBox="1"/>
              <p:nvPr/>
            </p:nvSpPr>
            <p:spPr>
              <a:xfrm>
                <a:off x="5418522" y="3768121"/>
                <a:ext cx="2811078" cy="499560"/>
              </a:xfrm>
              <a:prstGeom prst="rect">
                <a:avLst/>
              </a:prstGeom>
              <a:noFill/>
            </p:spPr>
            <p:txBody>
              <a:bodyPr wrap="square">
                <a:spAutoFit/>
              </a:bodyPr>
              <a:lstStyle/>
              <a:p>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rPr>
                          <m:t>𝜆</m:t>
                        </m:r>
                      </m:e>
                      <m:sub>
                        <m:r>
                          <a:rPr lang="en-US" i="1">
                            <a:latin typeface="Cambria Math" panose="02040503050406030204" pitchFamily="18" charset="0"/>
                          </a:rPr>
                          <m:t>𝑊</m:t>
                        </m:r>
                      </m:sub>
                    </m:sSub>
                    <m:r>
                      <a:rPr lang="en-US" b="0" i="1" smtClean="0">
                        <a:latin typeface="Cambria Math" panose="02040503050406030204" pitchFamily="18" charset="0"/>
                      </a:rPr>
                      <m:t>=</m:t>
                    </m:r>
                    <m:f>
                      <m:fPr>
                        <m:ctrlPr>
                          <a:rPr lang="en-US" i="1" smtClean="0">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𝑅</m:t>
                        </m:r>
                      </m:num>
                      <m:den>
                        <m:r>
                          <a:rPr lang="en-US" i="1">
                            <a:latin typeface="Cambria Math" panose="02040503050406030204" pitchFamily="18" charset="0"/>
                          </a:rPr>
                          <m:t>𝜕</m:t>
                        </m:r>
                        <m:r>
                          <a:rPr lang="en-US" b="0" i="1" smtClean="0">
                            <a:latin typeface="Cambria Math" panose="02040503050406030204" pitchFamily="18" charset="0"/>
                          </a:rPr>
                          <m:t>𝑊</m:t>
                        </m:r>
                      </m:den>
                    </m:f>
                    <m:f>
                      <m:fPr>
                        <m:ctrlPr>
                          <a:rPr lang="en-US" i="1">
                            <a:latin typeface="Cambria Math" panose="02040503050406030204" pitchFamily="18" charset="0"/>
                          </a:rPr>
                        </m:ctrlPr>
                      </m:fPr>
                      <m:num>
                        <m:r>
                          <a:rPr lang="en-US" b="0" i="1" smtClean="0">
                            <a:latin typeface="Cambria Math" panose="02040503050406030204" pitchFamily="18" charset="0"/>
                          </a:rPr>
                          <m:t>𝑑𝑊</m:t>
                        </m:r>
                      </m:num>
                      <m:den>
                        <m:r>
                          <a:rPr lang="en-US" b="0" i="1" smtClean="0">
                            <a:latin typeface="Cambria Math" panose="02040503050406030204" pitchFamily="18" charset="0"/>
                          </a:rPr>
                          <m:t>𝑑𝑇</m:t>
                        </m:r>
                      </m:den>
                    </m:f>
                    <m:r>
                      <a:rPr lang="en-US" b="0" i="1" smtClean="0">
                        <a:latin typeface="Cambria Math" panose="02040503050406030204" pitchFamily="18" charset="0"/>
                        <a:ea typeface="Cambria Math" panose="02040503050406030204" pitchFamily="18" charset="0"/>
                      </a:rPr>
                      <m:t>≈</m:t>
                    </m:r>
                  </m:oMath>
                </a14:m>
                <a:r>
                  <a:rPr lang="en-US" dirty="0"/>
                  <a:t>1.3</a:t>
                </a:r>
              </a:p>
            </p:txBody>
          </p:sp>
        </mc:Choice>
        <mc:Fallback xmlns="">
          <p:sp>
            <p:nvSpPr>
              <p:cNvPr id="6" name="TextBox 5">
                <a:extLst>
                  <a:ext uri="{FF2B5EF4-FFF2-40B4-BE49-F238E27FC236}">
                    <a16:creationId xmlns:a16="http://schemas.microsoft.com/office/drawing/2014/main" id="{216E34DC-BF51-33CC-1E8F-CA14019C7EA1}"/>
                  </a:ext>
                </a:extLst>
              </p:cNvPr>
              <p:cNvSpPr txBox="1">
                <a:spLocks noRot="1" noChangeAspect="1" noMove="1" noResize="1" noEditPoints="1" noAdjustHandles="1" noChangeArrowheads="1" noChangeShapeType="1" noTextEdit="1"/>
              </p:cNvSpPr>
              <p:nvPr/>
            </p:nvSpPr>
            <p:spPr>
              <a:xfrm>
                <a:off x="5418522" y="3768121"/>
                <a:ext cx="2811078" cy="499560"/>
              </a:xfrm>
              <a:prstGeom prst="rect">
                <a:avLst/>
              </a:prstGeom>
              <a:blipFill>
                <a:blip r:embed="rId4"/>
                <a:stretch>
                  <a:fillRect b="-73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E9A94B4-C7D0-59CA-65F5-CD974A50A719}"/>
                  </a:ext>
                </a:extLst>
              </p:cNvPr>
              <p:cNvSpPr txBox="1"/>
              <p:nvPr/>
            </p:nvSpPr>
            <p:spPr>
              <a:xfrm>
                <a:off x="493810" y="5582429"/>
                <a:ext cx="4479530" cy="923330"/>
              </a:xfrm>
              <a:prstGeom prst="rect">
                <a:avLst/>
              </a:prstGeom>
              <a:noFill/>
            </p:spPr>
            <p:txBody>
              <a:bodyPr wrap="square">
                <a:spAutoFit/>
              </a:bodyPr>
              <a:lstStyle/>
              <a:p>
                <a:r>
                  <a:rPr lang="en-US" dirty="0"/>
                  <a:t>How much does the inclusion of water vapor feedback increase climate sensitivity? </a:t>
                </a:r>
              </a:p>
              <a:p>
                <a:r>
                  <a:rPr lang="en-US" dirty="0">
                    <a:ea typeface="Cambria Math" panose="02040503050406030204" pitchFamily="18" charset="0"/>
                  </a:rPr>
                  <a:t>	</a:t>
                </a:r>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𝑆</m:t>
                        </m:r>
                      </m:e>
                      <m:sub>
                        <m:r>
                          <a:rPr lang="en-US" i="1">
                            <a:latin typeface="Cambria Math" panose="02040503050406030204" pitchFamily="18" charset="0"/>
                            <a:ea typeface="Cambria Math" panose="02040503050406030204" pitchFamily="18" charset="0"/>
                          </a:rPr>
                          <m:t>𝐸</m:t>
                        </m:r>
                      </m:sub>
                    </m:sSub>
                  </m:oMath>
                </a14:m>
                <a:r>
                  <a:rPr lang="en-US" dirty="0"/>
                  <a:t>/</a:t>
                </a:r>
                <a:r>
                  <a:rPr lang="en-US" dirty="0">
                    <a:ea typeface="Cambria Math" panose="02040503050406030204" pitchFamily="18" charset="0"/>
                  </a:rPr>
                  <a:t>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𝑆</m:t>
                        </m:r>
                      </m:e>
                      <m:sub>
                        <m:r>
                          <a:rPr lang="en-US" i="1">
                            <a:latin typeface="Cambria Math" panose="02040503050406030204" pitchFamily="18" charset="0"/>
                            <a:ea typeface="Cambria Math" panose="02040503050406030204" pitchFamily="18" charset="0"/>
                          </a:rPr>
                          <m:t>𝐸</m:t>
                        </m:r>
                        <m:r>
                          <a:rPr lang="en-US" b="0" i="1" smtClean="0">
                            <a:latin typeface="Cambria Math" panose="02040503050406030204" pitchFamily="18" charset="0"/>
                            <a:ea typeface="Cambria Math" panose="02040503050406030204" pitchFamily="18" charset="0"/>
                          </a:rPr>
                          <m:t>0</m:t>
                        </m:r>
                      </m:sub>
                    </m:sSub>
                  </m:oMath>
                </a14:m>
                <a:r>
                  <a:rPr lang="en-US" dirty="0"/>
                  <a:t>=1.68</a:t>
                </a:r>
              </a:p>
            </p:txBody>
          </p:sp>
        </mc:Choice>
        <mc:Fallback xmlns="">
          <p:sp>
            <p:nvSpPr>
              <p:cNvPr id="10" name="TextBox 9">
                <a:extLst>
                  <a:ext uri="{FF2B5EF4-FFF2-40B4-BE49-F238E27FC236}">
                    <a16:creationId xmlns:a16="http://schemas.microsoft.com/office/drawing/2014/main" id="{2E9A94B4-C7D0-59CA-65F5-CD974A50A719}"/>
                  </a:ext>
                </a:extLst>
              </p:cNvPr>
              <p:cNvSpPr txBox="1">
                <a:spLocks noRot="1" noChangeAspect="1" noMove="1" noResize="1" noEditPoints="1" noAdjustHandles="1" noChangeArrowheads="1" noChangeShapeType="1" noTextEdit="1"/>
              </p:cNvSpPr>
              <p:nvPr/>
            </p:nvSpPr>
            <p:spPr>
              <a:xfrm>
                <a:off x="493810" y="5582429"/>
                <a:ext cx="4479530" cy="923330"/>
              </a:xfrm>
              <a:prstGeom prst="rect">
                <a:avLst/>
              </a:prstGeom>
              <a:blipFill>
                <a:blip r:embed="rId5"/>
                <a:stretch>
                  <a:fillRect l="-1088" t="-3974" b="-99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8323AF2-3ED6-CD24-DD7C-313FD3E1A7D7}"/>
                  </a:ext>
                </a:extLst>
              </p:cNvPr>
              <p:cNvSpPr txBox="1"/>
              <p:nvPr/>
            </p:nvSpPr>
            <p:spPr>
              <a:xfrm>
                <a:off x="5562600" y="4657832"/>
                <a:ext cx="1371600" cy="61824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836967"/>
                              </a:solidFill>
                              <a:latin typeface="Cambria Math" panose="02040503050406030204" pitchFamily="18" charset="0"/>
                            </a:rPr>
                          </m:ctrlPr>
                        </m:fPr>
                        <m:num>
                          <m:r>
                            <a:rPr lang="en-US">
                              <a:latin typeface="Cambria Math" panose="02040503050406030204" pitchFamily="18" charset="0"/>
                            </a:rPr>
                            <m:t>1</m:t>
                          </m:r>
                        </m:num>
                        <m:den>
                          <m:r>
                            <a:rPr lang="en-US" i="1">
                              <a:latin typeface="Cambria Math" panose="02040503050406030204" pitchFamily="18" charset="0"/>
                            </a:rPr>
                            <m:t>𝑊</m:t>
                          </m:r>
                        </m:den>
                      </m:f>
                      <m:f>
                        <m:fPr>
                          <m:ctrlPr>
                            <a:rPr lang="en-US" i="1">
                              <a:solidFill>
                                <a:srgbClr val="836967"/>
                              </a:solidFill>
                              <a:latin typeface="Cambria Math" panose="02040503050406030204" pitchFamily="18" charset="0"/>
                            </a:rPr>
                          </m:ctrlPr>
                        </m:fPr>
                        <m:num>
                          <m:r>
                            <a:rPr lang="en-US" i="1">
                              <a:latin typeface="Cambria Math" panose="02040503050406030204" pitchFamily="18" charset="0"/>
                            </a:rPr>
                            <m:t>𝑑𝑊</m:t>
                          </m:r>
                        </m:num>
                        <m:den>
                          <m:r>
                            <a:rPr lang="en-US" i="1">
                              <a:latin typeface="Cambria Math" panose="02040503050406030204" pitchFamily="18" charset="0"/>
                            </a:rPr>
                            <m:t>𝑑𝑇</m:t>
                          </m:r>
                        </m:den>
                      </m:f>
                      <m:r>
                        <a:rPr lang="en-US" i="0">
                          <a:latin typeface="Cambria Math" panose="02040503050406030204" pitchFamily="18" charset="0"/>
                        </a:rPr>
                        <m:t>=</m:t>
                      </m:r>
                      <m:r>
                        <a:rPr lang="en-US" i="1">
                          <a:latin typeface="Cambria Math" panose="02040503050406030204" pitchFamily="18" charset="0"/>
                        </a:rPr>
                        <m:t>𝛼</m:t>
                      </m:r>
                    </m:oMath>
                  </m:oMathPara>
                </a14:m>
                <a:endParaRPr lang="en-US" dirty="0"/>
              </a:p>
            </p:txBody>
          </p:sp>
        </mc:Choice>
        <mc:Fallback xmlns="">
          <p:sp>
            <p:nvSpPr>
              <p:cNvPr id="13" name="TextBox 12">
                <a:extLst>
                  <a:ext uri="{FF2B5EF4-FFF2-40B4-BE49-F238E27FC236}">
                    <a16:creationId xmlns:a16="http://schemas.microsoft.com/office/drawing/2014/main" id="{88323AF2-3ED6-CD24-DD7C-313FD3E1A7D7}"/>
                  </a:ext>
                </a:extLst>
              </p:cNvPr>
              <p:cNvSpPr txBox="1">
                <a:spLocks noRot="1" noChangeAspect="1" noMove="1" noResize="1" noEditPoints="1" noAdjustHandles="1" noChangeArrowheads="1" noChangeShapeType="1" noTextEdit="1"/>
              </p:cNvSpPr>
              <p:nvPr/>
            </p:nvSpPr>
            <p:spPr>
              <a:xfrm>
                <a:off x="5562600" y="4657832"/>
                <a:ext cx="1371600" cy="61824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08DEC737-E089-0B7A-B6FC-13005CA0F0EA}"/>
                  </a:ext>
                </a:extLst>
              </p:cNvPr>
              <p:cNvSpPr txBox="1"/>
              <p:nvPr/>
            </p:nvSpPr>
            <p:spPr>
              <a:xfrm>
                <a:off x="401340" y="3700506"/>
                <a:ext cx="4572000" cy="71385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𝑆</m:t>
                          </m:r>
                        </m:e>
                        <m:sub>
                          <m:r>
                            <a:rPr lang="en-US" i="1">
                              <a:latin typeface="Cambria Math" panose="02040503050406030204" pitchFamily="18" charset="0"/>
                              <a:ea typeface="Cambria Math" panose="02040503050406030204" pitchFamily="18" charset="0"/>
                            </a:rPr>
                            <m:t>𝐸</m:t>
                          </m:r>
                        </m:sub>
                      </m:sSub>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rPr>
                                <m:t>𝜆</m:t>
                              </m:r>
                            </m:e>
                            <m:sub>
                              <m:r>
                                <a:rPr lang="en-US" i="1">
                                  <a:latin typeface="Cambria Math" panose="02040503050406030204" pitchFamily="18" charset="0"/>
                                  <a:ea typeface="Cambria Math" panose="02040503050406030204" pitchFamily="18" charset="0"/>
                                </a:rPr>
                                <m:t>𝑝</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rPr>
                                <m:t>𝜆</m:t>
                              </m:r>
                            </m:e>
                            <m:sub>
                              <m:r>
                                <a:rPr lang="en-US" i="1">
                                  <a:latin typeface="Cambria Math" panose="02040503050406030204" pitchFamily="18" charset="0"/>
                                </a:rPr>
                                <m:t>𝑊</m:t>
                              </m:r>
                            </m:sub>
                          </m:sSub>
                        </m:den>
                      </m:f>
                      <m:r>
                        <a:rPr lang="en-US" b="0"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𝜆</m:t>
                              </m:r>
                            </m:e>
                            <m:sub>
                              <m:r>
                                <a:rPr lang="en-US" i="1">
                                  <a:latin typeface="Cambria Math" panose="02040503050406030204" pitchFamily="18" charset="0"/>
                                  <a:ea typeface="Cambria Math" panose="02040503050406030204" pitchFamily="18" charset="0"/>
                                </a:rPr>
                                <m:t>𝑝</m:t>
                              </m:r>
                            </m:sub>
                          </m:sSub>
                        </m:den>
                      </m:f>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d>
                            <m:dPr>
                              <m:ctrlPr>
                                <a:rPr lang="en-US" i="1" smtClean="0">
                                  <a:latin typeface="Cambria Math" panose="02040503050406030204" pitchFamily="18" charset="0"/>
                                </a:rPr>
                              </m:ctrlPr>
                            </m:dPr>
                            <m:e>
                              <m:r>
                                <a:rPr lang="en-US" b="0" i="1" smtClean="0">
                                  <a:latin typeface="Cambria Math" panose="02040503050406030204" pitchFamily="18" charset="0"/>
                                </a:rPr>
                                <m:t>1+</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rPr>
                                    <m:t>𝜆</m:t>
                                  </m:r>
                                </m:e>
                                <m:sub>
                                  <m:r>
                                    <a:rPr lang="en-US" i="1">
                                      <a:latin typeface="Cambria Math" panose="02040503050406030204" pitchFamily="18" charset="0"/>
                                    </a:rPr>
                                    <m:t>𝑊</m:t>
                                  </m:r>
                                </m:sub>
                              </m:sSub>
                              <m:r>
                                <a:rPr lang="en-US" b="0" i="1" smtClean="0">
                                  <a:latin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rPr>
                                    <m:t>𝜆</m:t>
                                  </m:r>
                                </m:e>
                                <m:sub>
                                  <m:r>
                                    <a:rPr lang="en-US" i="1">
                                      <a:latin typeface="Cambria Math" panose="02040503050406030204" pitchFamily="18" charset="0"/>
                                      <a:ea typeface="Cambria Math" panose="02040503050406030204" pitchFamily="18" charset="0"/>
                                    </a:rPr>
                                    <m:t>𝑝</m:t>
                                  </m:r>
                                </m:sub>
                              </m:sSub>
                            </m:e>
                          </m:d>
                        </m:den>
                      </m:f>
                    </m:oMath>
                  </m:oMathPara>
                </a14:m>
                <a:endParaRPr lang="en-US" dirty="0"/>
              </a:p>
            </p:txBody>
          </p:sp>
        </mc:Choice>
        <mc:Fallback xmlns="">
          <p:sp>
            <p:nvSpPr>
              <p:cNvPr id="16" name="TextBox 15">
                <a:extLst>
                  <a:ext uri="{FF2B5EF4-FFF2-40B4-BE49-F238E27FC236}">
                    <a16:creationId xmlns:a16="http://schemas.microsoft.com/office/drawing/2014/main" id="{08DEC737-E089-0B7A-B6FC-13005CA0F0EA}"/>
                  </a:ext>
                </a:extLst>
              </p:cNvPr>
              <p:cNvSpPr txBox="1">
                <a:spLocks noRot="1" noChangeAspect="1" noMove="1" noResize="1" noEditPoints="1" noAdjustHandles="1" noChangeArrowheads="1" noChangeShapeType="1" noTextEdit="1"/>
              </p:cNvSpPr>
              <p:nvPr/>
            </p:nvSpPr>
            <p:spPr>
              <a:xfrm>
                <a:off x="401340" y="3700506"/>
                <a:ext cx="4572000" cy="71385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2DDA120A-B777-7A23-3494-A5A8DA3F5358}"/>
                  </a:ext>
                </a:extLst>
              </p:cNvPr>
              <p:cNvSpPr txBox="1"/>
              <p:nvPr/>
            </p:nvSpPr>
            <p:spPr>
              <a:xfrm>
                <a:off x="838200" y="4796068"/>
                <a:ext cx="2895600" cy="390748"/>
              </a:xfrm>
              <a:prstGeom prst="rect">
                <a:avLst/>
              </a:prstGeom>
              <a:noFill/>
            </p:spPr>
            <p:txBody>
              <a:bodyPr wrap="square">
                <a:spAutoFit/>
              </a:bodyPr>
              <a:lstStyle/>
              <a:p>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rPr>
                          <m:t>𝜆</m:t>
                        </m:r>
                      </m:e>
                      <m:sub>
                        <m:r>
                          <a:rPr lang="en-US" i="1">
                            <a:latin typeface="Cambria Math" panose="02040503050406030204" pitchFamily="18" charset="0"/>
                            <a:ea typeface="Cambria Math" panose="02040503050406030204" pitchFamily="18" charset="0"/>
                          </a:rPr>
                          <m:t>𝑝</m:t>
                        </m:r>
                      </m:sub>
                    </m:sSub>
                  </m:oMath>
                </a14:m>
                <a:r>
                  <a:rPr lang="en-US" dirty="0"/>
                  <a:t>=-3.2; </a:t>
                </a:r>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rPr>
                          <m:t>𝜆</m:t>
                        </m:r>
                      </m:e>
                      <m:sub>
                        <m:r>
                          <a:rPr lang="en-US" i="1">
                            <a:latin typeface="Cambria Math" panose="02040503050406030204" pitchFamily="18" charset="0"/>
                          </a:rPr>
                          <m:t>𝑊</m:t>
                        </m:r>
                      </m:sub>
                    </m:sSub>
                  </m:oMath>
                </a14:m>
                <a:r>
                  <a:rPr lang="en-US" dirty="0"/>
                  <a:t>=1.3 W/m</a:t>
                </a:r>
                <a:r>
                  <a:rPr lang="en-US" baseline="30000" dirty="0"/>
                  <a:t>2 </a:t>
                </a:r>
                <a:r>
                  <a:rPr lang="en-US" dirty="0"/>
                  <a:t>K</a:t>
                </a:r>
                <a:r>
                  <a:rPr lang="en-US" baseline="30000" dirty="0"/>
                  <a:t>-1</a:t>
                </a:r>
                <a:endParaRPr lang="en-US" dirty="0"/>
              </a:p>
            </p:txBody>
          </p:sp>
        </mc:Choice>
        <mc:Fallback xmlns="">
          <p:sp>
            <p:nvSpPr>
              <p:cNvPr id="23" name="TextBox 22">
                <a:extLst>
                  <a:ext uri="{FF2B5EF4-FFF2-40B4-BE49-F238E27FC236}">
                    <a16:creationId xmlns:a16="http://schemas.microsoft.com/office/drawing/2014/main" id="{2DDA120A-B777-7A23-3494-A5A8DA3F5358}"/>
                  </a:ext>
                </a:extLst>
              </p:cNvPr>
              <p:cNvSpPr txBox="1">
                <a:spLocks noRot="1" noChangeAspect="1" noMove="1" noResize="1" noEditPoints="1" noAdjustHandles="1" noChangeArrowheads="1" noChangeShapeType="1" noTextEdit="1"/>
              </p:cNvSpPr>
              <p:nvPr/>
            </p:nvSpPr>
            <p:spPr>
              <a:xfrm>
                <a:off x="838200" y="4796068"/>
                <a:ext cx="2895600" cy="390748"/>
              </a:xfrm>
              <a:prstGeom prst="rect">
                <a:avLst/>
              </a:prstGeom>
              <a:blipFill>
                <a:blip r:embed="rId8"/>
                <a:stretch>
                  <a:fillRect t="-7813" b="-20313"/>
                </a:stretch>
              </a:blipFill>
            </p:spPr>
            <p:txBody>
              <a:bodyPr/>
              <a:lstStyle/>
              <a:p>
                <a:r>
                  <a:rPr lang="en-US">
                    <a:noFill/>
                  </a:rPr>
                  <a:t> </a:t>
                </a:r>
              </a:p>
            </p:txBody>
          </p:sp>
        </mc:Fallback>
      </mc:AlternateContent>
      <p:sp>
        <p:nvSpPr>
          <p:cNvPr id="26" name="TextBox 25">
            <a:extLst>
              <a:ext uri="{FF2B5EF4-FFF2-40B4-BE49-F238E27FC236}">
                <a16:creationId xmlns:a16="http://schemas.microsoft.com/office/drawing/2014/main" id="{B4428EDF-D8FF-1E37-31CF-9926A2538C6F}"/>
              </a:ext>
            </a:extLst>
          </p:cNvPr>
          <p:cNvSpPr txBox="1"/>
          <p:nvPr/>
        </p:nvSpPr>
        <p:spPr>
          <a:xfrm>
            <a:off x="5638800" y="5720929"/>
            <a:ext cx="3657600" cy="646331"/>
          </a:xfrm>
          <a:prstGeom prst="rect">
            <a:avLst/>
          </a:prstGeom>
          <a:noFill/>
        </p:spPr>
        <p:txBody>
          <a:bodyPr wrap="square">
            <a:spAutoFit/>
          </a:bodyPr>
          <a:lstStyle/>
          <a:p>
            <a:r>
              <a:rPr lang="en-US" dirty="0"/>
              <a:t>Clausius-Clapeyron Eq: 7% increase per 1 K warming</a:t>
            </a:r>
          </a:p>
        </p:txBody>
      </p:sp>
      <p:sp>
        <p:nvSpPr>
          <p:cNvPr id="2" name="TextBox 1">
            <a:extLst>
              <a:ext uri="{FF2B5EF4-FFF2-40B4-BE49-F238E27FC236}">
                <a16:creationId xmlns:a16="http://schemas.microsoft.com/office/drawing/2014/main" id="{012DC922-741B-25F2-DFB9-1253F26FF958}"/>
              </a:ext>
            </a:extLst>
          </p:cNvPr>
          <p:cNvSpPr txBox="1"/>
          <p:nvPr/>
        </p:nvSpPr>
        <p:spPr>
          <a:xfrm>
            <a:off x="231125" y="81404"/>
            <a:ext cx="4592782" cy="369332"/>
          </a:xfrm>
          <a:prstGeom prst="rect">
            <a:avLst/>
          </a:prstGeom>
          <a:noFill/>
        </p:spPr>
        <p:txBody>
          <a:bodyPr wrap="square">
            <a:spAutoFit/>
          </a:bodyPr>
          <a:lstStyle/>
          <a:p>
            <a:r>
              <a:rPr lang="en-US" dirty="0">
                <a:solidFill>
                  <a:prstClr val="black"/>
                </a:solidFill>
              </a:rPr>
              <a:t>Water vapor feedback (positive: amplifying)</a:t>
            </a:r>
            <a:endParaRPr lang="en-US" dirty="0"/>
          </a:p>
        </p:txBody>
      </p:sp>
    </p:spTree>
    <p:extLst>
      <p:ext uri="{BB962C8B-B14F-4D97-AF65-F5344CB8AC3E}">
        <p14:creationId xmlns:p14="http://schemas.microsoft.com/office/powerpoint/2010/main" val="490494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1306135"/>
            <a:ext cx="8229600" cy="794507"/>
          </a:xfrm>
          <a:prstGeom prst="rect">
            <a:avLst/>
          </a:prstGeom>
        </p:spPr>
        <p:txBody>
          <a:bodyPr vert="horz" wrap="square" lIns="0" tIns="116263" rIns="0" bIns="0" rtlCol="0" anchor="ctr">
            <a:spAutoFit/>
          </a:bodyPr>
          <a:lstStyle/>
          <a:p>
            <a:pPr marL="154940">
              <a:spcBef>
                <a:spcPts val="100"/>
              </a:spcBef>
            </a:pPr>
            <a:r>
              <a:rPr spc="110" dirty="0"/>
              <a:t>Climate</a:t>
            </a:r>
            <a:r>
              <a:rPr spc="175" dirty="0"/>
              <a:t> </a:t>
            </a:r>
            <a:r>
              <a:rPr spc="180" dirty="0"/>
              <a:t>Feedback</a:t>
            </a:r>
          </a:p>
        </p:txBody>
      </p:sp>
      <p:grpSp>
        <p:nvGrpSpPr>
          <p:cNvPr id="3" name="object 3"/>
          <p:cNvGrpSpPr/>
          <p:nvPr/>
        </p:nvGrpSpPr>
        <p:grpSpPr>
          <a:xfrm>
            <a:off x="5331872" y="3272686"/>
            <a:ext cx="906144" cy="1067435"/>
            <a:chOff x="5331872" y="2415435"/>
            <a:chExt cx="906144" cy="1067435"/>
          </a:xfrm>
        </p:grpSpPr>
        <p:sp>
          <p:nvSpPr>
            <p:cNvPr id="4" name="object 4"/>
            <p:cNvSpPr/>
            <p:nvPr/>
          </p:nvSpPr>
          <p:spPr>
            <a:xfrm>
              <a:off x="5475538" y="2429723"/>
              <a:ext cx="748665" cy="991869"/>
            </a:xfrm>
            <a:custGeom>
              <a:avLst/>
              <a:gdLst/>
              <a:ahLst/>
              <a:cxnLst/>
              <a:rect l="l" t="t" r="r" b="b"/>
              <a:pathLst>
                <a:path w="748664" h="991870">
                  <a:moveTo>
                    <a:pt x="748142" y="0"/>
                  </a:moveTo>
                  <a:lnTo>
                    <a:pt x="748142" y="991603"/>
                  </a:lnTo>
                  <a:lnTo>
                    <a:pt x="0" y="991603"/>
                  </a:lnTo>
                </a:path>
              </a:pathLst>
            </a:custGeom>
            <a:ln w="28574">
              <a:solidFill>
                <a:srgbClr val="E69137"/>
              </a:solidFill>
            </a:ln>
          </p:spPr>
          <p:txBody>
            <a:bodyPr wrap="square" lIns="0" tIns="0" rIns="0" bIns="0" rtlCol="0"/>
            <a:lstStyle/>
            <a:p>
              <a:endParaRPr/>
            </a:p>
          </p:txBody>
        </p:sp>
        <p:pic>
          <p:nvPicPr>
            <p:cNvPr id="5" name="object 5"/>
            <p:cNvPicPr/>
            <p:nvPr/>
          </p:nvPicPr>
          <p:blipFill>
            <a:blip r:embed="rId2" cstate="print"/>
            <a:stretch>
              <a:fillRect/>
            </a:stretch>
          </p:blipFill>
          <p:spPr>
            <a:xfrm>
              <a:off x="5331872" y="3359948"/>
              <a:ext cx="161146" cy="122755"/>
            </a:xfrm>
            <a:prstGeom prst="rect">
              <a:avLst/>
            </a:prstGeom>
          </p:spPr>
        </p:pic>
      </p:grpSp>
      <p:grpSp>
        <p:nvGrpSpPr>
          <p:cNvPr id="6" name="object 6"/>
          <p:cNvGrpSpPr/>
          <p:nvPr/>
        </p:nvGrpSpPr>
        <p:grpSpPr>
          <a:xfrm>
            <a:off x="2734652" y="3377776"/>
            <a:ext cx="1134745" cy="972819"/>
            <a:chOff x="2734651" y="2520525"/>
            <a:chExt cx="1134745" cy="972819"/>
          </a:xfrm>
        </p:grpSpPr>
        <p:sp>
          <p:nvSpPr>
            <p:cNvPr id="7" name="object 7"/>
            <p:cNvSpPr/>
            <p:nvPr/>
          </p:nvSpPr>
          <p:spPr>
            <a:xfrm>
              <a:off x="2796124" y="2664453"/>
              <a:ext cx="1059180" cy="814705"/>
            </a:xfrm>
            <a:custGeom>
              <a:avLst/>
              <a:gdLst/>
              <a:ahLst/>
              <a:cxnLst/>
              <a:rect l="l" t="t" r="r" b="b"/>
              <a:pathLst>
                <a:path w="1059179" h="814704">
                  <a:moveTo>
                    <a:pt x="1058625" y="814395"/>
                  </a:moveTo>
                  <a:lnTo>
                    <a:pt x="0" y="814395"/>
                  </a:lnTo>
                  <a:lnTo>
                    <a:pt x="0" y="0"/>
                  </a:lnTo>
                </a:path>
              </a:pathLst>
            </a:custGeom>
            <a:ln w="28574">
              <a:solidFill>
                <a:srgbClr val="E69137"/>
              </a:solidFill>
            </a:ln>
          </p:spPr>
          <p:txBody>
            <a:bodyPr wrap="square" lIns="0" tIns="0" rIns="0" bIns="0" rtlCol="0"/>
            <a:lstStyle/>
            <a:p>
              <a:endParaRPr/>
            </a:p>
          </p:txBody>
        </p:sp>
        <p:pic>
          <p:nvPicPr>
            <p:cNvPr id="8" name="object 8"/>
            <p:cNvPicPr/>
            <p:nvPr/>
          </p:nvPicPr>
          <p:blipFill>
            <a:blip r:embed="rId3" cstate="print"/>
            <a:stretch>
              <a:fillRect/>
            </a:stretch>
          </p:blipFill>
          <p:spPr>
            <a:xfrm>
              <a:off x="2734651" y="2520525"/>
              <a:ext cx="122945" cy="159310"/>
            </a:xfrm>
            <a:prstGeom prst="rect">
              <a:avLst/>
            </a:prstGeom>
          </p:spPr>
        </p:pic>
      </p:grpSp>
      <p:sp>
        <p:nvSpPr>
          <p:cNvPr id="9" name="object 9"/>
          <p:cNvSpPr txBox="1"/>
          <p:nvPr/>
        </p:nvSpPr>
        <p:spPr>
          <a:xfrm>
            <a:off x="4035751" y="4060751"/>
            <a:ext cx="1072515" cy="294953"/>
          </a:xfrm>
          <a:prstGeom prst="rect">
            <a:avLst/>
          </a:prstGeom>
          <a:ln w="9524">
            <a:solidFill>
              <a:srgbClr val="666666"/>
            </a:solidFill>
          </a:ln>
        </p:spPr>
        <p:txBody>
          <a:bodyPr vert="horz" wrap="square" lIns="0" tIns="78740" rIns="0" bIns="0" rtlCol="0">
            <a:spAutoFit/>
          </a:bodyPr>
          <a:lstStyle/>
          <a:p>
            <a:pPr marL="151765">
              <a:spcBef>
                <a:spcPts val="620"/>
              </a:spcBef>
            </a:pPr>
            <a:r>
              <a:rPr sz="1400" i="1" spc="65" dirty="0">
                <a:latin typeface="Calibri"/>
                <a:cs typeface="Calibri"/>
              </a:rPr>
              <a:t>Feedback</a:t>
            </a:r>
            <a:endParaRPr sz="1400">
              <a:latin typeface="Calibri"/>
              <a:cs typeface="Calibri"/>
            </a:endParaRPr>
          </a:p>
        </p:txBody>
      </p:sp>
      <p:pic>
        <p:nvPicPr>
          <p:cNvPr id="11" name="object 11"/>
          <p:cNvPicPr/>
          <p:nvPr/>
        </p:nvPicPr>
        <p:blipFill>
          <a:blip r:embed="rId4" cstate="print"/>
          <a:stretch>
            <a:fillRect/>
          </a:stretch>
        </p:blipFill>
        <p:spPr>
          <a:xfrm>
            <a:off x="5615664" y="4787267"/>
            <a:ext cx="978868" cy="240393"/>
          </a:xfrm>
          <a:prstGeom prst="rect">
            <a:avLst/>
          </a:prstGeom>
        </p:spPr>
      </p:pic>
      <p:sp>
        <p:nvSpPr>
          <p:cNvPr id="12" name="object 12"/>
          <p:cNvSpPr txBox="1"/>
          <p:nvPr/>
        </p:nvSpPr>
        <p:spPr>
          <a:xfrm>
            <a:off x="3771451" y="2946238"/>
            <a:ext cx="1525270" cy="294311"/>
          </a:xfrm>
          <a:prstGeom prst="rect">
            <a:avLst/>
          </a:prstGeom>
          <a:ln w="9524">
            <a:solidFill>
              <a:srgbClr val="666666"/>
            </a:solidFill>
          </a:ln>
        </p:spPr>
        <p:txBody>
          <a:bodyPr vert="horz" wrap="square" lIns="0" tIns="78105" rIns="0" bIns="0" rtlCol="0">
            <a:spAutoFit/>
          </a:bodyPr>
          <a:lstStyle/>
          <a:p>
            <a:pPr marL="153670">
              <a:spcBef>
                <a:spcPts val="615"/>
              </a:spcBef>
            </a:pPr>
            <a:r>
              <a:rPr sz="1400" i="1" spc="65" dirty="0">
                <a:latin typeface="Calibri"/>
                <a:cs typeface="Calibri"/>
              </a:rPr>
              <a:t>Energy</a:t>
            </a:r>
            <a:r>
              <a:rPr sz="1400" i="1" spc="70" dirty="0">
                <a:latin typeface="Calibri"/>
                <a:cs typeface="Calibri"/>
              </a:rPr>
              <a:t> </a:t>
            </a:r>
            <a:r>
              <a:rPr sz="1400" i="1" spc="40" dirty="0">
                <a:latin typeface="Calibri"/>
                <a:cs typeface="Calibri"/>
              </a:rPr>
              <a:t>balance</a:t>
            </a:r>
            <a:endParaRPr sz="1400">
              <a:latin typeface="Calibri"/>
              <a:cs typeface="Calibri"/>
            </a:endParaRPr>
          </a:p>
        </p:txBody>
      </p:sp>
      <p:sp>
        <p:nvSpPr>
          <p:cNvPr id="14" name="object 14"/>
          <p:cNvSpPr/>
          <p:nvPr/>
        </p:nvSpPr>
        <p:spPr>
          <a:xfrm>
            <a:off x="2506863" y="3144704"/>
            <a:ext cx="901065" cy="4445"/>
          </a:xfrm>
          <a:custGeom>
            <a:avLst/>
            <a:gdLst/>
            <a:ahLst/>
            <a:cxnLst/>
            <a:rect l="l" t="t" r="r" b="b"/>
            <a:pathLst>
              <a:path w="901064" h="4444">
                <a:moveTo>
                  <a:pt x="0" y="4032"/>
                </a:moveTo>
                <a:lnTo>
                  <a:pt x="901051" y="0"/>
                </a:lnTo>
              </a:path>
            </a:pathLst>
          </a:custGeom>
          <a:ln w="28574">
            <a:solidFill>
              <a:srgbClr val="3D85C6"/>
            </a:solidFill>
          </a:ln>
        </p:spPr>
        <p:txBody>
          <a:bodyPr wrap="square" lIns="0" tIns="0" rIns="0" bIns="0" rtlCol="0"/>
          <a:lstStyle/>
          <a:p>
            <a:endParaRPr/>
          </a:p>
        </p:txBody>
      </p:sp>
      <p:pic>
        <p:nvPicPr>
          <p:cNvPr id="15" name="object 15"/>
          <p:cNvPicPr/>
          <p:nvPr/>
        </p:nvPicPr>
        <p:blipFill>
          <a:blip r:embed="rId5" cstate="print"/>
          <a:stretch>
            <a:fillRect/>
          </a:stretch>
        </p:blipFill>
        <p:spPr>
          <a:xfrm>
            <a:off x="3393416" y="3083219"/>
            <a:ext cx="158460" cy="122970"/>
          </a:xfrm>
          <a:prstGeom prst="rect">
            <a:avLst/>
          </a:prstGeom>
        </p:spPr>
      </p:pic>
      <p:grpSp>
        <p:nvGrpSpPr>
          <p:cNvPr id="17" name="object 17"/>
          <p:cNvGrpSpPr/>
          <p:nvPr/>
        </p:nvGrpSpPr>
        <p:grpSpPr>
          <a:xfrm>
            <a:off x="5474138" y="2678701"/>
            <a:ext cx="1059815" cy="527685"/>
            <a:chOff x="5474137" y="1821450"/>
            <a:chExt cx="1059815" cy="527685"/>
          </a:xfrm>
        </p:grpSpPr>
        <p:sp>
          <p:nvSpPr>
            <p:cNvPr id="18" name="object 18"/>
            <p:cNvSpPr/>
            <p:nvPr/>
          </p:nvSpPr>
          <p:spPr>
            <a:xfrm>
              <a:off x="5488425" y="2287454"/>
              <a:ext cx="901065" cy="4445"/>
            </a:xfrm>
            <a:custGeom>
              <a:avLst/>
              <a:gdLst/>
              <a:ahLst/>
              <a:cxnLst/>
              <a:rect l="l" t="t" r="r" b="b"/>
              <a:pathLst>
                <a:path w="901064" h="4444">
                  <a:moveTo>
                    <a:pt x="0" y="4032"/>
                  </a:moveTo>
                  <a:lnTo>
                    <a:pt x="901051" y="0"/>
                  </a:lnTo>
                </a:path>
              </a:pathLst>
            </a:custGeom>
            <a:ln w="28574">
              <a:solidFill>
                <a:srgbClr val="FF0000"/>
              </a:solidFill>
            </a:ln>
          </p:spPr>
          <p:txBody>
            <a:bodyPr wrap="square" lIns="0" tIns="0" rIns="0" bIns="0" rtlCol="0"/>
            <a:lstStyle/>
            <a:p>
              <a:endParaRPr/>
            </a:p>
          </p:txBody>
        </p:sp>
        <p:pic>
          <p:nvPicPr>
            <p:cNvPr id="19" name="object 19"/>
            <p:cNvPicPr/>
            <p:nvPr/>
          </p:nvPicPr>
          <p:blipFill>
            <a:blip r:embed="rId6" cstate="print"/>
            <a:stretch>
              <a:fillRect/>
            </a:stretch>
          </p:blipFill>
          <p:spPr>
            <a:xfrm>
              <a:off x="6374978" y="2225969"/>
              <a:ext cx="158460" cy="122970"/>
            </a:xfrm>
            <a:prstGeom prst="rect">
              <a:avLst/>
            </a:prstGeom>
          </p:spPr>
        </p:pic>
        <p:pic>
          <p:nvPicPr>
            <p:cNvPr id="20" name="object 20"/>
            <p:cNvPicPr/>
            <p:nvPr/>
          </p:nvPicPr>
          <p:blipFill>
            <a:blip r:embed="rId7" cstate="print"/>
            <a:stretch>
              <a:fillRect/>
            </a:stretch>
          </p:blipFill>
          <p:spPr>
            <a:xfrm>
              <a:off x="5640025" y="1821450"/>
              <a:ext cx="602364" cy="398024"/>
            </a:xfrm>
            <a:prstGeom prst="rect">
              <a:avLst/>
            </a:prstGeom>
          </p:spPr>
        </p:pic>
      </p:grpSp>
      <p:pic>
        <p:nvPicPr>
          <p:cNvPr id="21" name="object 21"/>
          <p:cNvPicPr/>
          <p:nvPr/>
        </p:nvPicPr>
        <p:blipFill>
          <a:blip r:embed="rId8" cstate="print"/>
          <a:stretch>
            <a:fillRect/>
          </a:stretch>
        </p:blipFill>
        <p:spPr>
          <a:xfrm>
            <a:off x="3950147" y="5190155"/>
            <a:ext cx="1403892" cy="303874"/>
          </a:xfrm>
          <a:prstGeom prst="rect">
            <a:avLst/>
          </a:prstGeom>
        </p:spPr>
      </p:pic>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469CBB1D-2AFE-F531-A2CC-0D40DCB70668}"/>
                  </a:ext>
                </a:extLst>
              </p:cNvPr>
              <p:cNvSpPr txBox="1"/>
              <p:nvPr/>
            </p:nvSpPr>
            <p:spPr>
              <a:xfrm>
                <a:off x="2868515" y="3572636"/>
                <a:ext cx="914400" cy="523220"/>
              </a:xfrm>
              <a:prstGeom prst="rect">
                <a:avLst/>
              </a:prstGeom>
              <a:noFill/>
            </p:spPr>
            <p:txBody>
              <a:bodyPr wrap="square" rtlCol="0">
                <a:spAutoFit/>
              </a:bodyPr>
              <a:lstStyle/>
              <a:p>
                <a14:m>
                  <m:oMath xmlns:m="http://schemas.openxmlformats.org/officeDocument/2006/math">
                    <m:r>
                      <a:rPr lang="en-US" sz="2800" i="1" smtClean="0">
                        <a:latin typeface="Cambria Math" panose="02040503050406030204" pitchFamily="18" charset="0"/>
                        <a:ea typeface="Cambria Math" panose="02040503050406030204" pitchFamily="18" charset="0"/>
                      </a:rPr>
                      <m:t>∆</m:t>
                    </m:r>
                  </m:oMath>
                </a14:m>
                <a:r>
                  <a:rPr lang="en-US" sz="2800" dirty="0">
                    <a:latin typeface="Cambria Math" panose="02040503050406030204" pitchFamily="18" charset="0"/>
                    <a:ea typeface="Cambria Math" panose="02040503050406030204" pitchFamily="18" charset="0"/>
                  </a:rPr>
                  <a:t>R</a:t>
                </a:r>
              </a:p>
            </p:txBody>
          </p:sp>
        </mc:Choice>
        <mc:Fallback xmlns="">
          <p:sp>
            <p:nvSpPr>
              <p:cNvPr id="24" name="TextBox 23">
                <a:extLst>
                  <a:ext uri="{FF2B5EF4-FFF2-40B4-BE49-F238E27FC236}">
                    <a16:creationId xmlns:a16="http://schemas.microsoft.com/office/drawing/2014/main" id="{469CBB1D-2AFE-F531-A2CC-0D40DCB70668}"/>
                  </a:ext>
                </a:extLst>
              </p:cNvPr>
              <p:cNvSpPr txBox="1">
                <a:spLocks noRot="1" noChangeAspect="1" noMove="1" noResize="1" noEditPoints="1" noAdjustHandles="1" noChangeArrowheads="1" noChangeShapeType="1" noTextEdit="1"/>
              </p:cNvSpPr>
              <p:nvPr/>
            </p:nvSpPr>
            <p:spPr>
              <a:xfrm>
                <a:off x="2868515" y="3572636"/>
                <a:ext cx="914400" cy="523220"/>
              </a:xfrm>
              <a:prstGeom prst="rect">
                <a:avLst/>
              </a:prstGeom>
              <a:blipFill>
                <a:blip r:embed="rId9"/>
                <a:stretch>
                  <a:fillRect t="-11628" b="-31395"/>
                </a:stretch>
              </a:blipFill>
            </p:spPr>
            <p:txBody>
              <a:bodyPr/>
              <a:lstStyle/>
              <a:p>
                <a:r>
                  <a:rPr lang="en-US">
                    <a:noFill/>
                  </a:rPr>
                  <a:t> </a:t>
                </a:r>
              </a:p>
            </p:txBody>
          </p:sp>
        </mc:Fallback>
      </mc:AlternateContent>
      <p:sp>
        <p:nvSpPr>
          <p:cNvPr id="25" name="TextBox 24">
            <a:extLst>
              <a:ext uri="{FF2B5EF4-FFF2-40B4-BE49-F238E27FC236}">
                <a16:creationId xmlns:a16="http://schemas.microsoft.com/office/drawing/2014/main" id="{24C0D946-752E-211D-7BC3-19DF1B093244}"/>
              </a:ext>
            </a:extLst>
          </p:cNvPr>
          <p:cNvSpPr txBox="1"/>
          <p:nvPr/>
        </p:nvSpPr>
        <p:spPr>
          <a:xfrm>
            <a:off x="2857597" y="2652152"/>
            <a:ext cx="914400" cy="523220"/>
          </a:xfrm>
          <a:prstGeom prst="rect">
            <a:avLst/>
          </a:prstGeom>
          <a:noFill/>
        </p:spPr>
        <p:txBody>
          <a:bodyPr wrap="square" rtlCol="0">
            <a:spAutoFit/>
          </a:bodyPr>
          <a:lstStyle/>
          <a:p>
            <a:r>
              <a:rPr lang="en-US" sz="2800" dirty="0">
                <a:latin typeface="Cambria Math" panose="02040503050406030204" pitchFamily="18" charset="0"/>
                <a:ea typeface="Cambria Math" panose="02040503050406030204" pitchFamily="18" charset="0"/>
              </a:rPr>
              <a:t>F</a:t>
            </a:r>
          </a:p>
        </p:txBody>
      </p:sp>
      <p:sp>
        <p:nvSpPr>
          <p:cNvPr id="26" name="TextBox 25">
            <a:extLst>
              <a:ext uri="{FF2B5EF4-FFF2-40B4-BE49-F238E27FC236}">
                <a16:creationId xmlns:a16="http://schemas.microsoft.com/office/drawing/2014/main" id="{86E6EA19-9797-FEC4-678A-9D51CD50CA10}"/>
              </a:ext>
            </a:extLst>
          </p:cNvPr>
          <p:cNvSpPr txBox="1"/>
          <p:nvPr/>
        </p:nvSpPr>
        <p:spPr>
          <a:xfrm>
            <a:off x="2396553" y="4648843"/>
            <a:ext cx="1858324" cy="400110"/>
          </a:xfrm>
          <a:prstGeom prst="rect">
            <a:avLst/>
          </a:prstGeom>
          <a:noFill/>
        </p:spPr>
        <p:txBody>
          <a:bodyPr wrap="square" rtlCol="0">
            <a:spAutoFit/>
          </a:bodyPr>
          <a:lstStyle/>
          <a:p>
            <a:r>
              <a:rPr lang="en-US" sz="2000" dirty="0">
                <a:latin typeface="Cambria Math" panose="02040503050406030204" pitchFamily="18" charset="0"/>
                <a:ea typeface="Cambria Math" panose="02040503050406030204" pitchFamily="18" charset="0"/>
              </a:rPr>
              <a:t>Radiative flux</a:t>
            </a:r>
          </a:p>
        </p:txBody>
      </p:sp>
      <p:sp>
        <p:nvSpPr>
          <p:cNvPr id="27" name="object 4">
            <a:extLst>
              <a:ext uri="{FF2B5EF4-FFF2-40B4-BE49-F238E27FC236}">
                <a16:creationId xmlns:a16="http://schemas.microsoft.com/office/drawing/2014/main" id="{F4728D14-414F-B049-D08D-43CD2A92CE01}"/>
              </a:ext>
            </a:extLst>
          </p:cNvPr>
          <p:cNvSpPr txBox="1"/>
          <p:nvPr/>
        </p:nvSpPr>
        <p:spPr>
          <a:xfrm>
            <a:off x="2253188" y="6295785"/>
            <a:ext cx="4833412" cy="259045"/>
          </a:xfrm>
          <a:prstGeom prst="rect">
            <a:avLst/>
          </a:prstGeom>
        </p:spPr>
        <p:txBody>
          <a:bodyPr vert="horz" wrap="square" lIns="0" tIns="12700" rIns="0" bIns="0" rtlCol="0">
            <a:spAutoFit/>
          </a:bodyPr>
          <a:lstStyle/>
          <a:p>
            <a:pPr marL="12700">
              <a:spcBef>
                <a:spcPts val="100"/>
              </a:spcBef>
            </a:pPr>
            <a:r>
              <a:rPr lang="en-US" sz="1600" spc="80" dirty="0">
                <a:latin typeface="Calibri"/>
                <a:cs typeface="Calibri"/>
              </a:rPr>
              <a:t>Water vapor</a:t>
            </a:r>
            <a:r>
              <a:rPr sz="1600" spc="245" dirty="0">
                <a:latin typeface="Calibri"/>
                <a:cs typeface="Calibri"/>
              </a:rPr>
              <a:t> </a:t>
            </a:r>
            <a:r>
              <a:rPr sz="1600" spc="75" dirty="0">
                <a:latin typeface="Calibri"/>
                <a:cs typeface="Calibri"/>
              </a:rPr>
              <a:t>is</a:t>
            </a:r>
            <a:r>
              <a:rPr sz="1600" spc="250" dirty="0">
                <a:latin typeface="Calibri"/>
                <a:cs typeface="Calibri"/>
              </a:rPr>
              <a:t> </a:t>
            </a:r>
            <a:r>
              <a:rPr sz="1600" spc="90" dirty="0">
                <a:latin typeface="Calibri"/>
                <a:cs typeface="Calibri"/>
              </a:rPr>
              <a:t>a</a:t>
            </a:r>
            <a:r>
              <a:rPr sz="1600" spc="245" dirty="0">
                <a:latin typeface="Calibri"/>
                <a:cs typeface="Calibri"/>
              </a:rPr>
              <a:t> </a:t>
            </a:r>
            <a:r>
              <a:rPr sz="1600" dirty="0">
                <a:latin typeface="Calibri"/>
                <a:cs typeface="Calibri"/>
              </a:rPr>
              <a:t>positive</a:t>
            </a:r>
            <a:r>
              <a:rPr sz="1600" spc="250" dirty="0">
                <a:latin typeface="Calibri"/>
                <a:cs typeface="Calibri"/>
              </a:rPr>
              <a:t> </a:t>
            </a:r>
            <a:r>
              <a:rPr sz="1600" dirty="0">
                <a:latin typeface="Calibri"/>
                <a:cs typeface="Calibri"/>
              </a:rPr>
              <a:t>or</a:t>
            </a:r>
            <a:r>
              <a:rPr sz="1600" spc="250" dirty="0">
                <a:latin typeface="Calibri"/>
                <a:cs typeface="Calibri"/>
              </a:rPr>
              <a:t> </a:t>
            </a:r>
            <a:r>
              <a:rPr lang="en-US" sz="1600" dirty="0">
                <a:latin typeface="Calibri"/>
                <a:cs typeface="Calibri"/>
              </a:rPr>
              <a:t>amplify</a:t>
            </a:r>
            <a:r>
              <a:rPr sz="1600" i="1" dirty="0">
                <a:latin typeface="Calibri"/>
                <a:cs typeface="Calibri"/>
              </a:rPr>
              <a:t>ing</a:t>
            </a:r>
            <a:r>
              <a:rPr sz="1600" i="1" spc="254" dirty="0">
                <a:latin typeface="Calibri"/>
                <a:cs typeface="Calibri"/>
              </a:rPr>
              <a:t> </a:t>
            </a:r>
            <a:r>
              <a:rPr sz="1600" spc="65" dirty="0">
                <a:latin typeface="Calibri"/>
                <a:cs typeface="Calibri"/>
              </a:rPr>
              <a:t>feedback</a:t>
            </a:r>
            <a:endParaRPr sz="1600" dirty="0">
              <a:latin typeface="Calibri"/>
              <a:cs typeface="Calibri"/>
            </a:endParaRP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AD89DEFC-D204-F815-2401-62923B9A2448}"/>
                  </a:ext>
                </a:extLst>
              </p:cNvPr>
              <p:cNvSpPr txBox="1"/>
              <p:nvPr/>
            </p:nvSpPr>
            <p:spPr>
              <a:xfrm>
                <a:off x="5491234" y="3591580"/>
                <a:ext cx="732969"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ea typeface="Cambria Math" panose="02040503050406030204" pitchFamily="18" charset="0"/>
                        </a:rPr>
                        <m:t>∆</m:t>
                      </m:r>
                      <m:r>
                        <m:rPr>
                          <m:sty m:val="p"/>
                        </m:rPr>
                        <a:rPr lang="en-US" sz="2800" b="0" i="0" smtClean="0">
                          <a:latin typeface="Cambria Math" panose="02040503050406030204" pitchFamily="18" charset="0"/>
                          <a:ea typeface="Cambria Math" panose="02040503050406030204" pitchFamily="18" charset="0"/>
                        </a:rPr>
                        <m:t>W</m:t>
                      </m:r>
                    </m:oMath>
                  </m:oMathPara>
                </a14:m>
                <a:endParaRPr lang="en-US" sz="2800" dirty="0">
                  <a:latin typeface="Cambria Math" panose="02040503050406030204" pitchFamily="18" charset="0"/>
                  <a:ea typeface="Cambria Math" panose="02040503050406030204" pitchFamily="18" charset="0"/>
                </a:endParaRPr>
              </a:p>
            </p:txBody>
          </p:sp>
        </mc:Choice>
        <mc:Fallback xmlns="">
          <p:sp>
            <p:nvSpPr>
              <p:cNvPr id="28" name="TextBox 27">
                <a:extLst>
                  <a:ext uri="{FF2B5EF4-FFF2-40B4-BE49-F238E27FC236}">
                    <a16:creationId xmlns:a16="http://schemas.microsoft.com/office/drawing/2014/main" id="{AD89DEFC-D204-F815-2401-62923B9A2448}"/>
                  </a:ext>
                </a:extLst>
              </p:cNvPr>
              <p:cNvSpPr txBox="1">
                <a:spLocks noRot="1" noChangeAspect="1" noMove="1" noResize="1" noEditPoints="1" noAdjustHandles="1" noChangeArrowheads="1" noChangeShapeType="1" noTextEdit="1"/>
              </p:cNvSpPr>
              <p:nvPr/>
            </p:nvSpPr>
            <p:spPr>
              <a:xfrm>
                <a:off x="5491234" y="3591580"/>
                <a:ext cx="732969" cy="523220"/>
              </a:xfrm>
              <a:prstGeom prst="rect">
                <a:avLst/>
              </a:prstGeom>
              <a:blipFill>
                <a:blip r:embed="rId10"/>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par>
                                <p:cTn id="8" presetID="22" presetClass="entr" presetSubtype="2"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right)">
                                      <p:cBhvr>
                                        <p:cTn id="13" dur="500"/>
                                        <p:tgtEl>
                                          <p:spTgt spid="9"/>
                                        </p:tgtEl>
                                      </p:cBhvr>
                                    </p:animEffect>
                                  </p:childTnLst>
                                </p:cTn>
                              </p:par>
                              <p:par>
                                <p:cTn id="14" presetID="22" presetClass="entr" presetSubtype="2"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par>
                                <p:cTn id="17" presetID="22" presetClass="entr" presetSubtype="2"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right)">
                                      <p:cBhvr>
                                        <p:cTn id="19" dur="500"/>
                                        <p:tgtEl>
                                          <p:spTgt spid="21"/>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right)">
                                      <p:cBhvr>
                                        <p:cTn id="22" dur="500"/>
                                        <p:tgtEl>
                                          <p:spTgt spid="24"/>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right)">
                                      <p:cBhvr>
                                        <p:cTn id="25" dur="500"/>
                                        <p:tgtEl>
                                          <p:spTgt spid="26"/>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right)">
                                      <p:cBhvr>
                                        <p:cTn id="2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4" grpId="0"/>
      <p:bldP spid="26" grpId="0"/>
      <p:bldP spid="2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eme4-3">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4-3" id="{ED70CD59-62F2-4500-A873-5F5D62DADE66}" vid="{3D8D49F4-0DB7-464A-979F-989EB2BF735B}"/>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2719</TotalTime>
  <Words>2396</Words>
  <Application>Microsoft Office PowerPoint</Application>
  <PresentationFormat>On-screen Show (4:3)</PresentationFormat>
  <Paragraphs>293</Paragraphs>
  <Slides>29</Slides>
  <Notes>9</Notes>
  <HiddenSlides>4</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29</vt:i4>
      </vt:variant>
    </vt:vector>
  </HeadingPairs>
  <TitlesOfParts>
    <vt:vector size="43" baseType="lpstr">
      <vt:lpstr>Frutiger LT Pro</vt:lpstr>
      <vt:lpstr>SimSun</vt:lpstr>
      <vt:lpstr>Arial</vt:lpstr>
      <vt:lpstr>Calibri</vt:lpstr>
      <vt:lpstr>Calibri Light</vt:lpstr>
      <vt:lpstr>Cambria Math</vt:lpstr>
      <vt:lpstr>Segoe Print</vt:lpstr>
      <vt:lpstr>Symbol</vt:lpstr>
      <vt:lpstr>Times New Roman</vt:lpstr>
      <vt:lpstr>Office Theme</vt:lpstr>
      <vt:lpstr>1_Office Theme</vt:lpstr>
      <vt:lpstr>2_Office Theme</vt:lpstr>
      <vt:lpstr>Theme4-3</vt:lpstr>
      <vt:lpstr>3_Office Theme</vt:lpstr>
      <vt:lpstr>PowerPoint Presentation</vt:lpstr>
      <vt:lpstr>PowerPoint Presentation</vt:lpstr>
      <vt:lpstr>PowerPoint Presentation</vt:lpstr>
      <vt:lpstr>PowerPoint Presentation</vt:lpstr>
      <vt:lpstr>This vertical temperature response won Suki Manabe the Nobel Prize. </vt:lpstr>
      <vt:lpstr>Climate models simulate observed global warming only when anthropogenic factors are included.    Volcanic or solar forcing alone cannot explain observations.  </vt:lpstr>
      <vt:lpstr>PowerPoint Presentation</vt:lpstr>
      <vt:lpstr>PowerPoint Presentation</vt:lpstr>
      <vt:lpstr>Climate Feedback</vt:lpstr>
      <vt:lpstr>PowerPoint Presentation</vt:lpstr>
      <vt:lpstr>Cloud Feedbacks</vt:lpstr>
      <vt:lpstr>Climate Feedbacks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Heat extremes are projected to increase.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Shang-Ping</dc:creator>
  <cp:lastModifiedBy>Shang-Ping Xie</cp:lastModifiedBy>
  <cp:revision>90</cp:revision>
  <dcterms:created xsi:type="dcterms:W3CDTF">2015-05-26T00:07:03Z</dcterms:created>
  <dcterms:modified xsi:type="dcterms:W3CDTF">2023-06-20T02:42:38Z</dcterms:modified>
</cp:coreProperties>
</file>