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7" r:id="rId3"/>
    <p:sldMasterId id="2147483710" r:id="rId4"/>
    <p:sldMasterId id="2147483722" r:id="rId5"/>
    <p:sldMasterId id="2147483734" r:id="rId6"/>
    <p:sldMasterId id="2147483759" r:id="rId7"/>
    <p:sldMasterId id="2147483772" r:id="rId8"/>
    <p:sldMasterId id="2147483784" r:id="rId9"/>
  </p:sldMasterIdLst>
  <p:notesMasterIdLst>
    <p:notesMasterId r:id="rId25"/>
  </p:notesMasterIdLst>
  <p:handoutMasterIdLst>
    <p:handoutMasterId r:id="rId26"/>
  </p:handoutMasterIdLst>
  <p:sldIdLst>
    <p:sldId id="636" r:id="rId10"/>
    <p:sldId id="1326" r:id="rId11"/>
    <p:sldId id="637" r:id="rId12"/>
    <p:sldId id="268" r:id="rId13"/>
    <p:sldId id="266" r:id="rId14"/>
    <p:sldId id="274" r:id="rId15"/>
    <p:sldId id="263" r:id="rId16"/>
    <p:sldId id="634" r:id="rId17"/>
    <p:sldId id="1323" r:id="rId18"/>
    <p:sldId id="291" r:id="rId19"/>
    <p:sldId id="1325" r:id="rId20"/>
    <p:sldId id="264" r:id="rId21"/>
    <p:sldId id="1324" r:id="rId22"/>
    <p:sldId id="275" r:id="rId23"/>
    <p:sldId id="1201" r:id="rId2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FFCC66"/>
    <a:srgbClr val="FF99CC"/>
    <a:srgbClr val="9900FF"/>
    <a:srgbClr val="6600FF"/>
    <a:srgbClr val="00800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338" autoAdjust="0"/>
  </p:normalViewPr>
  <p:slideViewPr>
    <p:cSldViewPr>
      <p:cViewPr varScale="1">
        <p:scale>
          <a:sx n="85" d="100"/>
          <a:sy n="85" d="100"/>
        </p:scale>
        <p:origin x="516" y="9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232E101E-65E7-468C-B03F-443084995A2B}" type="datetimeFigureOut">
              <a:rPr lang="en-US" smtClean="0"/>
              <a:t>6/16/2023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3010DBDE-C7E5-4125-8C5A-CAD8A4BB94B4}" type="slidenum">
              <a:rPr lang="en-US" smtClean="0"/>
              <a:t>‹#›</a:t>
            </a:fld>
            <a:endParaRPr lang="en-US"/>
          </a:p>
        </p:txBody>
      </p:sp>
    </p:spTree>
    <p:extLst>
      <p:ext uri="{BB962C8B-B14F-4D97-AF65-F5344CB8AC3E}">
        <p14:creationId xmlns:p14="http://schemas.microsoft.com/office/powerpoint/2010/main" val="1095557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849F140-4ED6-445D-A22F-5D8293E94979}" type="datetimeFigureOut">
              <a:rPr lang="en-US" smtClean="0"/>
              <a:t>6/16/2023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4F760CB-7419-46B7-8804-37290AB30CC5}" type="slidenum">
              <a:rPr lang="en-US" smtClean="0"/>
              <a:t>‹#›</a:t>
            </a:fld>
            <a:endParaRPr lang="en-US"/>
          </a:p>
        </p:txBody>
      </p:sp>
    </p:spTree>
    <p:extLst>
      <p:ext uri="{BB962C8B-B14F-4D97-AF65-F5344CB8AC3E}">
        <p14:creationId xmlns:p14="http://schemas.microsoft.com/office/powerpoint/2010/main" val="2550650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ipcc.ch/pdf/assessment-report/ar5/wg1/WG1AR5_Chapter11_FINAL.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Renaissanc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0C099F81-88E0-4C32-AD0D-6E633A39A86F}"/>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327A10F4-E2C9-4CCF-AC60-586780011D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24580" name="Slide Number Placeholder 3">
            <a:extLst>
              <a:ext uri="{FF2B5EF4-FFF2-40B4-BE49-F238E27FC236}">
                <a16:creationId xmlns:a16="http://schemas.microsoft.com/office/drawing/2014/main" id="{54A3527B-305C-403A-995F-D71932B3061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SimSun" panose="02010600030101010101" pitchFamily="2" charset="-122"/>
              </a:defRPr>
            </a:lvl1pPr>
            <a:lvl2pPr marL="742950" indent="-285750">
              <a:spcBef>
                <a:spcPct val="30000"/>
              </a:spcBef>
              <a:defRPr sz="1200">
                <a:solidFill>
                  <a:schemeClr val="tx1"/>
                </a:solidFill>
                <a:latin typeface="Arial" panose="020B0604020202020204" pitchFamily="34" charset="0"/>
                <a:ea typeface="SimSun" panose="02010600030101010101" pitchFamily="2" charset="-122"/>
              </a:defRPr>
            </a:lvl2pPr>
            <a:lvl3pPr marL="1143000" indent="-228600">
              <a:spcBef>
                <a:spcPct val="30000"/>
              </a:spcBef>
              <a:defRPr sz="1200">
                <a:solidFill>
                  <a:schemeClr val="tx1"/>
                </a:solidFill>
                <a:latin typeface="Arial" panose="020B0604020202020204" pitchFamily="34" charset="0"/>
                <a:ea typeface="SimSun" panose="02010600030101010101" pitchFamily="2" charset="-122"/>
              </a:defRPr>
            </a:lvl3pPr>
            <a:lvl4pPr marL="1600200" indent="-228600">
              <a:spcBef>
                <a:spcPct val="30000"/>
              </a:spcBef>
              <a:defRPr sz="1200">
                <a:solidFill>
                  <a:schemeClr val="tx1"/>
                </a:solidFill>
                <a:latin typeface="Arial" panose="020B0604020202020204" pitchFamily="34" charset="0"/>
                <a:ea typeface="SimSun" panose="02010600030101010101" pitchFamily="2" charset="-122"/>
              </a:defRPr>
            </a:lvl4pPr>
            <a:lvl5pPr marL="2057400" indent="-228600">
              <a:spcBef>
                <a:spcPct val="30000"/>
              </a:spcBef>
              <a:defRPr sz="12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SimSun"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F8CC5B3-B5C0-4CC4-8DF7-7C69412CCBEF}" type="slidenum">
              <a:rPr kumimoji="0" lang="en-US" altLang="zh-CN" sz="1300" b="0" i="0" u="none" strike="noStrike" kern="1200" cap="none" spc="0" normalizeH="0" baseline="0" noProof="0" smtClean="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zoo of climate modes arising from coupled ocean-atmospheric feedbacks: Anomalies of sea surface temperature (SST; color shading/line contours) and surface wind velocity (vectors) in tropical oceans. (We can replace the background with a simple, blank world map of 40S-40N.)</a:t>
            </a:r>
          </a:p>
        </p:txBody>
      </p:sp>
      <p:sp>
        <p:nvSpPr>
          <p:cNvPr id="4" name="Slide Number Placeholder 3"/>
          <p:cNvSpPr>
            <a:spLocks noGrp="1"/>
          </p:cNvSpPr>
          <p:nvPr>
            <p:ph type="sldNum" sz="quarter" idx="5"/>
          </p:nvPr>
        </p:nvSpPr>
        <p:spPr/>
        <p:txBody>
          <a:bodyPr/>
          <a:lstStyle/>
          <a:p>
            <a:fld id="{74F760CB-7419-46B7-8804-37290AB30CC5}" type="slidenum">
              <a:rPr lang="en-US" smtClean="0"/>
              <a:t>6</a:t>
            </a:fld>
            <a:endParaRPr lang="en-US"/>
          </a:p>
        </p:txBody>
      </p:sp>
    </p:spTree>
    <p:extLst>
      <p:ext uri="{BB962C8B-B14F-4D97-AF65-F5344CB8AC3E}">
        <p14:creationId xmlns:p14="http://schemas.microsoft.com/office/powerpoint/2010/main" val="4110661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3-4 week predictability gap is not real as SST is highly persistent.</a:t>
            </a:r>
          </a:p>
        </p:txBody>
      </p:sp>
      <p:sp>
        <p:nvSpPr>
          <p:cNvPr id="4" name="Slide Number Placeholder 3"/>
          <p:cNvSpPr>
            <a:spLocks noGrp="1"/>
          </p:cNvSpPr>
          <p:nvPr>
            <p:ph type="sldNum" sz="quarter" idx="5"/>
          </p:nvPr>
        </p:nvSpPr>
        <p:spPr/>
        <p:txBody>
          <a:bodyPr/>
          <a:lstStyle/>
          <a:p>
            <a:fld id="{74F760CB-7419-46B7-8804-37290AB30CC5}" type="slidenum">
              <a:rPr lang="en-US" smtClean="0"/>
              <a:t>7</a:t>
            </a:fld>
            <a:endParaRPr lang="en-US"/>
          </a:p>
        </p:txBody>
      </p:sp>
    </p:spTree>
    <p:extLst>
      <p:ext uri="{BB962C8B-B14F-4D97-AF65-F5344CB8AC3E}">
        <p14:creationId xmlns:p14="http://schemas.microsoft.com/office/powerpoint/2010/main" val="868242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Fig. 2 (Box 11.1) in AR5-WG1.</a:t>
            </a:r>
            <a:r>
              <a:rPr lang="en-US" dirty="0"/>
              <a:t> https://www.ipcc.ch/site/assets/uploads/2018/02/FigBox11.1-2-1.jpg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0F4A9C-C561-475C-8F76-91447BD2129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1529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8423EE4-E231-425B-B80B-CFD86E239B38}" type="slidenum">
              <a:rPr kumimoji="0" lang="en-US" altLang="zh-CN" sz="1300" b="0" i="0" u="none" strike="noStrike" kern="1200" cap="none" spc="0" normalizeH="0" baseline="0" noProof="0" smtClean="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122133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the field have a future? What are the most important problems?</a:t>
            </a:r>
          </a:p>
          <a:p>
            <a:r>
              <a:rPr lang="en-US" dirty="0"/>
              <a:t>2011 movie ($17 M costs, 154 M box office). Gil asks what they believe the best era was, and the three agree it is the </a:t>
            </a:r>
            <a:r>
              <a:rPr lang="en-US" dirty="0">
                <a:hlinkClick r:id="rId3" tooltip="Renaissance"/>
              </a:rPr>
              <a:t>Renaissance</a:t>
            </a:r>
            <a:r>
              <a:rPr lang="en-US" dirty="0"/>
              <a:t>. Gauguin had strong influence on Picasso &amp; Matisse.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37B3E1-8710-4A2A-83B0-2136C9670F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818763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Xie et al. (1989), Xie (1995), Xie et al. (2002), Xie et al. (2009)</a:t>
            </a:r>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6212DB-0E01-4209-93BC-2682A287D3D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6195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6508212-7846-4150-ADF2-6265C31066EF}" type="datetimeFigureOut">
              <a:rPr lang="en-US" smtClean="0"/>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18F19-5BC1-4EE9-A65E-B2B97BA5D07A}" type="slidenum">
              <a:rPr lang="en-US" smtClean="0"/>
              <a:t>‹#›</a:t>
            </a:fld>
            <a:endParaRPr lang="en-US"/>
          </a:p>
        </p:txBody>
      </p:sp>
    </p:spTree>
    <p:extLst>
      <p:ext uri="{BB962C8B-B14F-4D97-AF65-F5344CB8AC3E}">
        <p14:creationId xmlns:p14="http://schemas.microsoft.com/office/powerpoint/2010/main" val="2167755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508212-7846-4150-ADF2-6265C31066EF}" type="datetimeFigureOut">
              <a:rPr lang="en-US" smtClean="0"/>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18F19-5BC1-4EE9-A65E-B2B97BA5D07A}" type="slidenum">
              <a:rPr lang="en-US" smtClean="0"/>
              <a:t>‹#›</a:t>
            </a:fld>
            <a:endParaRPr lang="en-US"/>
          </a:p>
        </p:txBody>
      </p:sp>
    </p:spTree>
    <p:extLst>
      <p:ext uri="{BB962C8B-B14F-4D97-AF65-F5344CB8AC3E}">
        <p14:creationId xmlns:p14="http://schemas.microsoft.com/office/powerpoint/2010/main" val="296087854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AFEDFB8-8F93-4C32-AA23-C75A0B88A635}"/>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3B635DA2-96DA-4261-8669-FDAD452C6DB9}"/>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B119624D-562F-4AB3-A1F7-A1C3DDA2C9FD}"/>
              </a:ext>
            </a:extLst>
          </p:cNvPr>
          <p:cNvSpPr>
            <a:spLocks noGrp="1" noChangeArrowheads="1"/>
          </p:cNvSpPr>
          <p:nvPr>
            <p:ph type="sldNum" sz="quarter" idx="12"/>
          </p:nvPr>
        </p:nvSpPr>
        <p:spPr>
          <a:ln/>
        </p:spPr>
        <p:txBody>
          <a:bodyPr/>
          <a:lstStyle>
            <a:lvl1pPr>
              <a:defRPr/>
            </a:lvl1pPr>
          </a:lstStyle>
          <a:p>
            <a:pPr>
              <a:defRPr/>
            </a:pPr>
            <a:fld id="{B3E7C0EA-1B91-4354-B55D-CC9A57F7FA7F}" type="slidenum">
              <a:rPr lang="en-US" altLang="zh-CN"/>
              <a:pPr>
                <a:defRPr/>
              </a:pPr>
              <a:t>‹#›</a:t>
            </a:fld>
            <a:endParaRPr lang="en-US" altLang="zh-CN"/>
          </a:p>
        </p:txBody>
      </p:sp>
    </p:spTree>
    <p:extLst>
      <p:ext uri="{BB962C8B-B14F-4D97-AF65-F5344CB8AC3E}">
        <p14:creationId xmlns:p14="http://schemas.microsoft.com/office/powerpoint/2010/main" val="24542764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50F4887-BB6B-4E63-87E0-902F4A6F9C1B}"/>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21047CF9-856B-4983-968D-972ECBBA5050}"/>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4FCDADC8-D702-44D5-BAB4-052154DAA81F}"/>
              </a:ext>
            </a:extLst>
          </p:cNvPr>
          <p:cNvSpPr>
            <a:spLocks noGrp="1" noChangeArrowheads="1"/>
          </p:cNvSpPr>
          <p:nvPr>
            <p:ph type="sldNum" sz="quarter" idx="12"/>
          </p:nvPr>
        </p:nvSpPr>
        <p:spPr>
          <a:ln/>
        </p:spPr>
        <p:txBody>
          <a:bodyPr/>
          <a:lstStyle>
            <a:lvl1pPr>
              <a:defRPr/>
            </a:lvl1pPr>
          </a:lstStyle>
          <a:p>
            <a:pPr>
              <a:defRPr/>
            </a:pPr>
            <a:fld id="{0C42F686-52FD-4DB3-B390-2076D29AAB34}" type="slidenum">
              <a:rPr lang="en-US" altLang="zh-CN"/>
              <a:pPr>
                <a:defRPr/>
              </a:pPr>
              <a:t>‹#›</a:t>
            </a:fld>
            <a:endParaRPr lang="en-US" altLang="zh-CN"/>
          </a:p>
        </p:txBody>
      </p:sp>
    </p:spTree>
    <p:extLst>
      <p:ext uri="{BB962C8B-B14F-4D97-AF65-F5344CB8AC3E}">
        <p14:creationId xmlns:p14="http://schemas.microsoft.com/office/powerpoint/2010/main" val="36609147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1D1CB77-2188-4F54-9EBF-A0F56C6206D8}"/>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E6FD1009-B4BE-4CD6-937A-441DFCE77657}"/>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3A89F5DB-AA04-4096-AA52-389108CB37E5}"/>
              </a:ext>
            </a:extLst>
          </p:cNvPr>
          <p:cNvSpPr>
            <a:spLocks noGrp="1" noChangeArrowheads="1"/>
          </p:cNvSpPr>
          <p:nvPr>
            <p:ph type="sldNum" sz="quarter" idx="12"/>
          </p:nvPr>
        </p:nvSpPr>
        <p:spPr>
          <a:ln/>
        </p:spPr>
        <p:txBody>
          <a:bodyPr/>
          <a:lstStyle>
            <a:lvl1pPr>
              <a:defRPr/>
            </a:lvl1pPr>
          </a:lstStyle>
          <a:p>
            <a:pPr>
              <a:defRPr/>
            </a:pPr>
            <a:fld id="{B5664100-6D17-461B-AC35-FBF9E336EC3B}" type="slidenum">
              <a:rPr lang="en-US" altLang="zh-CN"/>
              <a:pPr>
                <a:defRPr/>
              </a:pPr>
              <a:t>‹#›</a:t>
            </a:fld>
            <a:endParaRPr lang="en-US" altLang="zh-CN"/>
          </a:p>
        </p:txBody>
      </p:sp>
    </p:spTree>
    <p:extLst>
      <p:ext uri="{BB962C8B-B14F-4D97-AF65-F5344CB8AC3E}">
        <p14:creationId xmlns:p14="http://schemas.microsoft.com/office/powerpoint/2010/main" val="1237537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508212-7846-4150-ADF2-6265C31066EF}" type="datetimeFigureOut">
              <a:rPr lang="en-US" smtClean="0"/>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18F19-5BC1-4EE9-A65E-B2B97BA5D07A}" type="slidenum">
              <a:rPr lang="en-US" smtClean="0"/>
              <a:t>‹#›</a:t>
            </a:fld>
            <a:endParaRPr lang="en-US"/>
          </a:p>
        </p:txBody>
      </p:sp>
    </p:spTree>
    <p:extLst>
      <p:ext uri="{BB962C8B-B14F-4D97-AF65-F5344CB8AC3E}">
        <p14:creationId xmlns:p14="http://schemas.microsoft.com/office/powerpoint/2010/main" val="1911344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7ABBE9-C4BC-4853-A5A1-34429277885A}"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817427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2743A4-C7FF-4013-B3FA-6469A7E20090}"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484838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766D09B-0B95-4041-BDFD-4A5AAD91B692}"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439983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09342F-D985-4EA5-8015-D11DAF621837}"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37677418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zh-CN"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B824E2D-1B02-4898-A284-C14433A54DAC}"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92370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zh-CN"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73E3903-5129-4385-8C99-274998D78066}"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2936611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zh-CN"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0663C06-DBD3-49EC-ADDB-33FDC8DE567F}"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41172138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74A8131-A6CF-4279-B48F-7BB3E66B78D6}"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299721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508212-7846-4150-ADF2-6265C31066EF}" type="datetimeFigureOut">
              <a:rPr lang="en-US" smtClean="0"/>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18F19-5BC1-4EE9-A65E-B2B97BA5D07A}" type="slidenum">
              <a:rPr lang="en-US" smtClean="0"/>
              <a:t>‹#›</a:t>
            </a:fld>
            <a:endParaRPr lang="en-US"/>
          </a:p>
        </p:txBody>
      </p:sp>
    </p:spTree>
    <p:extLst>
      <p:ext uri="{BB962C8B-B14F-4D97-AF65-F5344CB8AC3E}">
        <p14:creationId xmlns:p14="http://schemas.microsoft.com/office/powerpoint/2010/main" val="36035043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D6133A1-6470-4409-84BB-DAC8BB576CB1}"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2027854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E379A1-88A0-471A-BABA-14A203169971}"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2525357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69AC19-CE0D-42AC-A362-742E0489539E}"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xmlns:p14="http://schemas.microsoft.com/office/powerpoint/2010/main" val="2626178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6508212-7846-4150-ADF2-6265C31066EF}"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A18F19-5BC1-4EE9-A65E-B2B97BA5D0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36256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508212-7846-4150-ADF2-6265C31066EF}"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A18F19-5BC1-4EE9-A65E-B2B97BA5D0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5574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508212-7846-4150-ADF2-6265C31066EF}"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A18F19-5BC1-4EE9-A65E-B2B97BA5D0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4649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508212-7846-4150-ADF2-6265C31066EF}"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A18F19-5BC1-4EE9-A65E-B2B97BA5D0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3087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508212-7846-4150-ADF2-6265C31066EF}" type="datetimeFigureOut">
              <a:rPr lang="en-US" smtClean="0">
                <a:solidFill>
                  <a:prstClr val="black">
                    <a:tint val="75000"/>
                  </a:prstClr>
                </a:solidFill>
              </a:rPr>
              <a:pPr/>
              <a:t>6/16/2023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A18F19-5BC1-4EE9-A65E-B2B97BA5D0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6190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508212-7846-4150-ADF2-6265C31066EF}" type="datetimeFigureOut">
              <a:rPr lang="en-US" smtClean="0">
                <a:solidFill>
                  <a:prstClr val="black">
                    <a:tint val="75000"/>
                  </a:prstClr>
                </a:solidFill>
              </a:rPr>
              <a:pPr/>
              <a:t>6/16/2023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A18F19-5BC1-4EE9-A65E-B2B97BA5D0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35507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508212-7846-4150-ADF2-6265C31066EF}" type="datetimeFigureOut">
              <a:rPr lang="en-US" smtClean="0">
                <a:solidFill>
                  <a:prstClr val="black">
                    <a:tint val="75000"/>
                  </a:prstClr>
                </a:solidFill>
              </a:rPr>
              <a:pPr/>
              <a:t>6/16/2023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A18F19-5BC1-4EE9-A65E-B2B97BA5D0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710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508212-7846-4150-ADF2-6265C31066EF}" type="datetimeFigureOut">
              <a:rPr lang="en-US" smtClean="0"/>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A18F19-5BC1-4EE9-A65E-B2B97BA5D07A}" type="slidenum">
              <a:rPr lang="en-US" smtClean="0"/>
              <a:t>‹#›</a:t>
            </a:fld>
            <a:endParaRPr lang="en-US"/>
          </a:p>
        </p:txBody>
      </p:sp>
    </p:spTree>
    <p:extLst>
      <p:ext uri="{BB962C8B-B14F-4D97-AF65-F5344CB8AC3E}">
        <p14:creationId xmlns:p14="http://schemas.microsoft.com/office/powerpoint/2010/main" val="19535944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508212-7846-4150-ADF2-6265C31066EF}"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A18F19-5BC1-4EE9-A65E-B2B97BA5D0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34674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508212-7846-4150-ADF2-6265C31066EF}" type="datetimeFigureOut">
              <a:rPr lang="en-US" smtClean="0">
                <a:solidFill>
                  <a:prstClr val="black">
                    <a:tint val="75000"/>
                  </a:prstClr>
                </a:solidFill>
              </a:rPr>
              <a:pPr/>
              <a:t>6/16/2023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A18F19-5BC1-4EE9-A65E-B2B97BA5D0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51491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508212-7846-4150-ADF2-6265C31066EF}"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A18F19-5BC1-4EE9-A65E-B2B97BA5D0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24082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508212-7846-4150-ADF2-6265C31066EF}"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A18F19-5BC1-4EE9-A65E-B2B97BA5D0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8929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Slide with Title">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250825" y="260238"/>
            <a:ext cx="8642350" cy="792000"/>
          </a:xfrm>
          <a:prstGeom prst="rect">
            <a:avLst/>
          </a:prstGeom>
        </p:spPr>
        <p:txBody>
          <a:bodyPr lIns="0" tIns="36000" rIns="0" bIns="36000"/>
          <a:lstStyle>
            <a:lvl1pPr algn="l">
              <a:defRPr sz="2400" b="1" baseline="0">
                <a:solidFill>
                  <a:schemeClr val="bg1"/>
                </a:solidFill>
              </a:defRPr>
            </a:lvl1pPr>
          </a:lstStyle>
          <a:p>
            <a:r>
              <a:rPr lang="en-US"/>
              <a:t>Slide Title</a:t>
            </a:r>
            <a:endParaRPr lang="en-GB"/>
          </a:p>
        </p:txBody>
      </p:sp>
    </p:spTree>
    <p:extLst>
      <p:ext uri="{BB962C8B-B14F-4D97-AF65-F5344CB8AC3E}">
        <p14:creationId xmlns:p14="http://schemas.microsoft.com/office/powerpoint/2010/main" val="32035053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497F70B-47BC-4D61-8049-C2D67714CF12}"/>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21A59843-A7B1-4E3C-A34D-2A66A32B7644}"/>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B8B5325D-F3D0-42E0-893C-CE48FDF9F106}"/>
              </a:ext>
            </a:extLst>
          </p:cNvPr>
          <p:cNvSpPr>
            <a:spLocks noGrp="1" noChangeArrowheads="1"/>
          </p:cNvSpPr>
          <p:nvPr>
            <p:ph type="sldNum" sz="quarter" idx="12"/>
          </p:nvPr>
        </p:nvSpPr>
        <p:spPr>
          <a:ln/>
        </p:spPr>
        <p:txBody>
          <a:bodyPr/>
          <a:lstStyle>
            <a:lvl1pPr>
              <a:defRPr/>
            </a:lvl1pPr>
          </a:lstStyle>
          <a:p>
            <a:pPr>
              <a:defRPr/>
            </a:pPr>
            <a:fld id="{D92A33D6-7D2A-4DFB-850B-49AA6CE9281C}" type="slidenum">
              <a:rPr lang="en-US" altLang="zh-CN"/>
              <a:pPr>
                <a:defRPr/>
              </a:pPr>
              <a:t>‹#›</a:t>
            </a:fld>
            <a:endParaRPr lang="en-US" altLang="zh-CN"/>
          </a:p>
        </p:txBody>
      </p:sp>
    </p:spTree>
    <p:extLst>
      <p:ext uri="{BB962C8B-B14F-4D97-AF65-F5344CB8AC3E}">
        <p14:creationId xmlns:p14="http://schemas.microsoft.com/office/powerpoint/2010/main" val="10397725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45D642E-5718-4169-8BA9-5AAF6848D6A1}"/>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FF7498B7-5AC2-451D-BAEC-9094B65D483F}"/>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6531684D-5C47-4F9B-8A6F-B34049AE8C78}"/>
              </a:ext>
            </a:extLst>
          </p:cNvPr>
          <p:cNvSpPr>
            <a:spLocks noGrp="1" noChangeArrowheads="1"/>
          </p:cNvSpPr>
          <p:nvPr>
            <p:ph type="sldNum" sz="quarter" idx="12"/>
          </p:nvPr>
        </p:nvSpPr>
        <p:spPr>
          <a:ln/>
        </p:spPr>
        <p:txBody>
          <a:bodyPr/>
          <a:lstStyle>
            <a:lvl1pPr>
              <a:defRPr/>
            </a:lvl1pPr>
          </a:lstStyle>
          <a:p>
            <a:pPr>
              <a:defRPr/>
            </a:pPr>
            <a:fld id="{E0D5075A-8974-4881-BD11-B2E8F3665A3D}" type="slidenum">
              <a:rPr lang="en-US" altLang="zh-CN"/>
              <a:pPr>
                <a:defRPr/>
              </a:pPr>
              <a:t>‹#›</a:t>
            </a:fld>
            <a:endParaRPr lang="en-US" altLang="zh-CN"/>
          </a:p>
        </p:txBody>
      </p:sp>
    </p:spTree>
    <p:extLst>
      <p:ext uri="{BB962C8B-B14F-4D97-AF65-F5344CB8AC3E}">
        <p14:creationId xmlns:p14="http://schemas.microsoft.com/office/powerpoint/2010/main" val="9650135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ADBF6C2-A163-4810-BB19-A459E1F9169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324DF0A9-B783-499D-9DA2-D193B9965D71}"/>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830DEBFE-7140-4CA6-B634-3E86D0F50C24}"/>
              </a:ext>
            </a:extLst>
          </p:cNvPr>
          <p:cNvSpPr>
            <a:spLocks noGrp="1" noChangeArrowheads="1"/>
          </p:cNvSpPr>
          <p:nvPr>
            <p:ph type="sldNum" sz="quarter" idx="12"/>
          </p:nvPr>
        </p:nvSpPr>
        <p:spPr>
          <a:ln/>
        </p:spPr>
        <p:txBody>
          <a:bodyPr/>
          <a:lstStyle>
            <a:lvl1pPr>
              <a:defRPr/>
            </a:lvl1pPr>
          </a:lstStyle>
          <a:p>
            <a:pPr>
              <a:defRPr/>
            </a:pPr>
            <a:fld id="{370BEB54-873F-4D5E-A244-CBE82BD84C23}" type="slidenum">
              <a:rPr lang="en-US" altLang="zh-CN"/>
              <a:pPr>
                <a:defRPr/>
              </a:pPr>
              <a:t>‹#›</a:t>
            </a:fld>
            <a:endParaRPr lang="en-US" altLang="zh-CN"/>
          </a:p>
        </p:txBody>
      </p:sp>
    </p:spTree>
    <p:extLst>
      <p:ext uri="{BB962C8B-B14F-4D97-AF65-F5344CB8AC3E}">
        <p14:creationId xmlns:p14="http://schemas.microsoft.com/office/powerpoint/2010/main" val="40344700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A4A83E9-51E7-497A-8913-C4CA92145C2D}"/>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3B6EDE47-543F-4A3E-84FC-F7AED35C476D}"/>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604B7686-BF51-48B8-9B84-AB48336134D3}"/>
              </a:ext>
            </a:extLst>
          </p:cNvPr>
          <p:cNvSpPr>
            <a:spLocks noGrp="1" noChangeArrowheads="1"/>
          </p:cNvSpPr>
          <p:nvPr>
            <p:ph type="sldNum" sz="quarter" idx="12"/>
          </p:nvPr>
        </p:nvSpPr>
        <p:spPr>
          <a:ln/>
        </p:spPr>
        <p:txBody>
          <a:bodyPr/>
          <a:lstStyle>
            <a:lvl1pPr>
              <a:defRPr/>
            </a:lvl1pPr>
          </a:lstStyle>
          <a:p>
            <a:pPr>
              <a:defRPr/>
            </a:pPr>
            <a:fld id="{884D9F6B-2574-4575-94D8-55982F3A7290}" type="slidenum">
              <a:rPr lang="en-US" altLang="zh-CN"/>
              <a:pPr>
                <a:defRPr/>
              </a:pPr>
              <a:t>‹#›</a:t>
            </a:fld>
            <a:endParaRPr lang="en-US" altLang="zh-CN"/>
          </a:p>
        </p:txBody>
      </p:sp>
    </p:spTree>
    <p:extLst>
      <p:ext uri="{BB962C8B-B14F-4D97-AF65-F5344CB8AC3E}">
        <p14:creationId xmlns:p14="http://schemas.microsoft.com/office/powerpoint/2010/main" val="19621176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4A9F5A2-B0D9-4FCB-BC30-52FEBB141401}"/>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a:extLst>
              <a:ext uri="{FF2B5EF4-FFF2-40B4-BE49-F238E27FC236}">
                <a16:creationId xmlns:a16="http://schemas.microsoft.com/office/drawing/2014/main" id="{8804F888-0B3F-4C1E-8D8E-B8C55D6E01A6}"/>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a:extLst>
              <a:ext uri="{FF2B5EF4-FFF2-40B4-BE49-F238E27FC236}">
                <a16:creationId xmlns:a16="http://schemas.microsoft.com/office/drawing/2014/main" id="{601D1C3E-10BC-48C4-BE1A-F4E2ABABC014}"/>
              </a:ext>
            </a:extLst>
          </p:cNvPr>
          <p:cNvSpPr>
            <a:spLocks noGrp="1" noChangeArrowheads="1"/>
          </p:cNvSpPr>
          <p:nvPr>
            <p:ph type="sldNum" sz="quarter" idx="12"/>
          </p:nvPr>
        </p:nvSpPr>
        <p:spPr>
          <a:ln/>
        </p:spPr>
        <p:txBody>
          <a:bodyPr/>
          <a:lstStyle>
            <a:lvl1pPr>
              <a:defRPr/>
            </a:lvl1pPr>
          </a:lstStyle>
          <a:p>
            <a:pPr>
              <a:defRPr/>
            </a:pPr>
            <a:fld id="{7600A915-5493-46D3-95F7-27CB1ABBD5DF}" type="slidenum">
              <a:rPr lang="en-US" altLang="zh-CN"/>
              <a:pPr>
                <a:defRPr/>
              </a:pPr>
              <a:t>‹#›</a:t>
            </a:fld>
            <a:endParaRPr lang="en-US" altLang="zh-CN"/>
          </a:p>
        </p:txBody>
      </p:sp>
    </p:spTree>
    <p:extLst>
      <p:ext uri="{BB962C8B-B14F-4D97-AF65-F5344CB8AC3E}">
        <p14:creationId xmlns:p14="http://schemas.microsoft.com/office/powerpoint/2010/main" val="3651878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508212-7846-4150-ADF2-6265C31066EF}" type="datetimeFigureOut">
              <a:rPr lang="en-US" smtClean="0"/>
              <a:t>6/16/2023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A18F19-5BC1-4EE9-A65E-B2B97BA5D07A}" type="slidenum">
              <a:rPr lang="en-US" smtClean="0"/>
              <a:t>‹#›</a:t>
            </a:fld>
            <a:endParaRPr lang="en-US"/>
          </a:p>
        </p:txBody>
      </p:sp>
    </p:spTree>
    <p:extLst>
      <p:ext uri="{BB962C8B-B14F-4D97-AF65-F5344CB8AC3E}">
        <p14:creationId xmlns:p14="http://schemas.microsoft.com/office/powerpoint/2010/main" val="23896405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3706676-636C-4458-945C-29C8D76CF6ED}"/>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a:extLst>
              <a:ext uri="{FF2B5EF4-FFF2-40B4-BE49-F238E27FC236}">
                <a16:creationId xmlns:a16="http://schemas.microsoft.com/office/drawing/2014/main" id="{0C9D120E-5DC8-4BD0-92BD-A02D34B328FB}"/>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id="{1BC5A0C7-3B35-4D39-9C45-A15402604A60}"/>
              </a:ext>
            </a:extLst>
          </p:cNvPr>
          <p:cNvSpPr>
            <a:spLocks noGrp="1" noChangeArrowheads="1"/>
          </p:cNvSpPr>
          <p:nvPr>
            <p:ph type="sldNum" sz="quarter" idx="12"/>
          </p:nvPr>
        </p:nvSpPr>
        <p:spPr>
          <a:ln/>
        </p:spPr>
        <p:txBody>
          <a:bodyPr/>
          <a:lstStyle>
            <a:lvl1pPr>
              <a:defRPr/>
            </a:lvl1pPr>
          </a:lstStyle>
          <a:p>
            <a:pPr>
              <a:defRPr/>
            </a:pPr>
            <a:fld id="{D05DC287-7463-4F6A-9548-A5869E37A47F}" type="slidenum">
              <a:rPr lang="en-US" altLang="zh-CN"/>
              <a:pPr>
                <a:defRPr/>
              </a:pPr>
              <a:t>‹#›</a:t>
            </a:fld>
            <a:endParaRPr lang="en-US" altLang="zh-CN"/>
          </a:p>
        </p:txBody>
      </p:sp>
    </p:spTree>
    <p:extLst>
      <p:ext uri="{BB962C8B-B14F-4D97-AF65-F5344CB8AC3E}">
        <p14:creationId xmlns:p14="http://schemas.microsoft.com/office/powerpoint/2010/main" val="35130446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A7A5C32-20C4-4322-A444-554B05798539}"/>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a:extLst>
              <a:ext uri="{FF2B5EF4-FFF2-40B4-BE49-F238E27FC236}">
                <a16:creationId xmlns:a16="http://schemas.microsoft.com/office/drawing/2014/main" id="{9DFB6BC4-10F8-4F24-9ED0-559478B9A7DC}"/>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a:extLst>
              <a:ext uri="{FF2B5EF4-FFF2-40B4-BE49-F238E27FC236}">
                <a16:creationId xmlns:a16="http://schemas.microsoft.com/office/drawing/2014/main" id="{9E9C0C3C-3CC3-40EC-99A8-C081ECA749D3}"/>
              </a:ext>
            </a:extLst>
          </p:cNvPr>
          <p:cNvSpPr>
            <a:spLocks noGrp="1" noChangeArrowheads="1"/>
          </p:cNvSpPr>
          <p:nvPr>
            <p:ph type="sldNum" sz="quarter" idx="12"/>
          </p:nvPr>
        </p:nvSpPr>
        <p:spPr>
          <a:ln/>
        </p:spPr>
        <p:txBody>
          <a:bodyPr/>
          <a:lstStyle>
            <a:lvl1pPr>
              <a:defRPr/>
            </a:lvl1pPr>
          </a:lstStyle>
          <a:p>
            <a:pPr>
              <a:defRPr/>
            </a:pPr>
            <a:fld id="{9905467C-2F64-4820-81CA-966FF4176812}" type="slidenum">
              <a:rPr lang="en-US" altLang="zh-CN"/>
              <a:pPr>
                <a:defRPr/>
              </a:pPr>
              <a:t>‹#›</a:t>
            </a:fld>
            <a:endParaRPr lang="en-US" altLang="zh-CN"/>
          </a:p>
        </p:txBody>
      </p:sp>
    </p:spTree>
    <p:extLst>
      <p:ext uri="{BB962C8B-B14F-4D97-AF65-F5344CB8AC3E}">
        <p14:creationId xmlns:p14="http://schemas.microsoft.com/office/powerpoint/2010/main" val="39215518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FD920B5-C557-4BAF-A338-EDBAA29ED021}"/>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1A32503A-7EDA-4B28-BE53-13BBA2835706}"/>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7EE231BF-8CAA-463A-AAE0-2A5954B8D5E0}"/>
              </a:ext>
            </a:extLst>
          </p:cNvPr>
          <p:cNvSpPr>
            <a:spLocks noGrp="1" noChangeArrowheads="1"/>
          </p:cNvSpPr>
          <p:nvPr>
            <p:ph type="sldNum" sz="quarter" idx="12"/>
          </p:nvPr>
        </p:nvSpPr>
        <p:spPr>
          <a:ln/>
        </p:spPr>
        <p:txBody>
          <a:bodyPr/>
          <a:lstStyle>
            <a:lvl1pPr>
              <a:defRPr/>
            </a:lvl1pPr>
          </a:lstStyle>
          <a:p>
            <a:pPr>
              <a:defRPr/>
            </a:pPr>
            <a:fld id="{F02B5576-D5A7-4323-BDF6-DFBD34EB4E1E}" type="slidenum">
              <a:rPr lang="en-US" altLang="zh-CN"/>
              <a:pPr>
                <a:defRPr/>
              </a:pPr>
              <a:t>‹#›</a:t>
            </a:fld>
            <a:endParaRPr lang="en-US" altLang="zh-CN"/>
          </a:p>
        </p:txBody>
      </p:sp>
    </p:spTree>
    <p:extLst>
      <p:ext uri="{BB962C8B-B14F-4D97-AF65-F5344CB8AC3E}">
        <p14:creationId xmlns:p14="http://schemas.microsoft.com/office/powerpoint/2010/main" val="23994081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E0822EA-35A5-4901-8EE5-CD8F0BC7394E}"/>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915E2A1B-4705-4892-85BD-F6832E814EE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88A58B77-77FC-4164-BF22-B182F9141938}"/>
              </a:ext>
            </a:extLst>
          </p:cNvPr>
          <p:cNvSpPr>
            <a:spLocks noGrp="1" noChangeArrowheads="1"/>
          </p:cNvSpPr>
          <p:nvPr>
            <p:ph type="sldNum" sz="quarter" idx="12"/>
          </p:nvPr>
        </p:nvSpPr>
        <p:spPr>
          <a:ln/>
        </p:spPr>
        <p:txBody>
          <a:bodyPr/>
          <a:lstStyle>
            <a:lvl1pPr>
              <a:defRPr/>
            </a:lvl1pPr>
          </a:lstStyle>
          <a:p>
            <a:pPr>
              <a:defRPr/>
            </a:pPr>
            <a:fld id="{63481323-F0F3-425F-9FD2-08BE92B0F3CA}" type="slidenum">
              <a:rPr lang="en-US" altLang="zh-CN"/>
              <a:pPr>
                <a:defRPr/>
              </a:pPr>
              <a:t>‹#›</a:t>
            </a:fld>
            <a:endParaRPr lang="en-US" altLang="zh-CN"/>
          </a:p>
        </p:txBody>
      </p:sp>
    </p:spTree>
    <p:extLst>
      <p:ext uri="{BB962C8B-B14F-4D97-AF65-F5344CB8AC3E}">
        <p14:creationId xmlns:p14="http://schemas.microsoft.com/office/powerpoint/2010/main" val="26814443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568A3DF-FB41-4B33-B876-9622307EDAE7}"/>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425AF223-C1C7-4ED4-90D7-5A933995263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9EE33E82-209A-43EC-B1F2-E851C51A3DCC}"/>
              </a:ext>
            </a:extLst>
          </p:cNvPr>
          <p:cNvSpPr>
            <a:spLocks noGrp="1" noChangeArrowheads="1"/>
          </p:cNvSpPr>
          <p:nvPr>
            <p:ph type="sldNum" sz="quarter" idx="12"/>
          </p:nvPr>
        </p:nvSpPr>
        <p:spPr>
          <a:ln/>
        </p:spPr>
        <p:txBody>
          <a:bodyPr/>
          <a:lstStyle>
            <a:lvl1pPr>
              <a:defRPr/>
            </a:lvl1pPr>
          </a:lstStyle>
          <a:p>
            <a:pPr>
              <a:defRPr/>
            </a:pPr>
            <a:fld id="{268B1DF2-F020-4293-80E0-5626A250C4BA}" type="slidenum">
              <a:rPr lang="en-US" altLang="zh-CN"/>
              <a:pPr>
                <a:defRPr/>
              </a:pPr>
              <a:t>‹#›</a:t>
            </a:fld>
            <a:endParaRPr lang="en-US" altLang="zh-CN"/>
          </a:p>
        </p:txBody>
      </p:sp>
    </p:spTree>
    <p:extLst>
      <p:ext uri="{BB962C8B-B14F-4D97-AF65-F5344CB8AC3E}">
        <p14:creationId xmlns:p14="http://schemas.microsoft.com/office/powerpoint/2010/main" val="9422116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FEF4387-BCAF-4975-B06F-591A4893BF4B}"/>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4485F701-2702-43B3-B6F8-1D9397C96D8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C789C579-0CF2-4B8A-81ED-BC130718532F}"/>
              </a:ext>
            </a:extLst>
          </p:cNvPr>
          <p:cNvSpPr>
            <a:spLocks noGrp="1" noChangeArrowheads="1"/>
          </p:cNvSpPr>
          <p:nvPr>
            <p:ph type="sldNum" sz="quarter" idx="12"/>
          </p:nvPr>
        </p:nvSpPr>
        <p:spPr>
          <a:ln/>
        </p:spPr>
        <p:txBody>
          <a:bodyPr/>
          <a:lstStyle>
            <a:lvl1pPr>
              <a:defRPr/>
            </a:lvl1pPr>
          </a:lstStyle>
          <a:p>
            <a:pPr>
              <a:defRPr/>
            </a:pPr>
            <a:fld id="{629FED45-07ED-4B01-9772-16AC06E4099E}" type="slidenum">
              <a:rPr lang="en-US" altLang="zh-CN"/>
              <a:pPr>
                <a:defRPr/>
              </a:pPr>
              <a:t>‹#›</a:t>
            </a:fld>
            <a:endParaRPr lang="en-US" altLang="zh-CN"/>
          </a:p>
        </p:txBody>
      </p:sp>
    </p:spTree>
    <p:extLst>
      <p:ext uri="{BB962C8B-B14F-4D97-AF65-F5344CB8AC3E}">
        <p14:creationId xmlns:p14="http://schemas.microsoft.com/office/powerpoint/2010/main" val="33265680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D95A5D-1B49-4A72-AD48-69C8E020AEEF}" type="datetimeFigureOut">
              <a:rPr lang="en-US" smtClean="0"/>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0A25C-DCD2-4036-8E66-40421FB2D09D}" type="slidenum">
              <a:rPr lang="en-US" smtClean="0"/>
              <a:t>‹#›</a:t>
            </a:fld>
            <a:endParaRPr lang="en-US"/>
          </a:p>
        </p:txBody>
      </p:sp>
    </p:spTree>
    <p:extLst>
      <p:ext uri="{BB962C8B-B14F-4D97-AF65-F5344CB8AC3E}">
        <p14:creationId xmlns:p14="http://schemas.microsoft.com/office/powerpoint/2010/main" val="29289973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D95A5D-1B49-4A72-AD48-69C8E020AEEF}" type="datetimeFigureOut">
              <a:rPr lang="en-US" smtClean="0"/>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0A25C-DCD2-4036-8E66-40421FB2D09D}" type="slidenum">
              <a:rPr lang="en-US" smtClean="0"/>
              <a:t>‹#›</a:t>
            </a:fld>
            <a:endParaRPr lang="en-US"/>
          </a:p>
        </p:txBody>
      </p:sp>
    </p:spTree>
    <p:extLst>
      <p:ext uri="{BB962C8B-B14F-4D97-AF65-F5344CB8AC3E}">
        <p14:creationId xmlns:p14="http://schemas.microsoft.com/office/powerpoint/2010/main" val="16705580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D95A5D-1B49-4A72-AD48-69C8E020AEEF}" type="datetimeFigureOut">
              <a:rPr lang="en-US" smtClean="0"/>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0A25C-DCD2-4036-8E66-40421FB2D09D}" type="slidenum">
              <a:rPr lang="en-US" smtClean="0"/>
              <a:t>‹#›</a:t>
            </a:fld>
            <a:endParaRPr lang="en-US"/>
          </a:p>
        </p:txBody>
      </p:sp>
    </p:spTree>
    <p:extLst>
      <p:ext uri="{BB962C8B-B14F-4D97-AF65-F5344CB8AC3E}">
        <p14:creationId xmlns:p14="http://schemas.microsoft.com/office/powerpoint/2010/main" val="3859870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D95A5D-1B49-4A72-AD48-69C8E020AEEF}" type="datetimeFigureOut">
              <a:rPr lang="en-US" smtClean="0"/>
              <a:t>6/16/2023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0A25C-DCD2-4036-8E66-40421FB2D09D}" type="slidenum">
              <a:rPr lang="en-US" smtClean="0"/>
              <a:t>‹#›</a:t>
            </a:fld>
            <a:endParaRPr lang="en-US"/>
          </a:p>
        </p:txBody>
      </p:sp>
    </p:spTree>
    <p:extLst>
      <p:ext uri="{BB962C8B-B14F-4D97-AF65-F5344CB8AC3E}">
        <p14:creationId xmlns:p14="http://schemas.microsoft.com/office/powerpoint/2010/main" val="1777635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508212-7846-4150-ADF2-6265C31066EF}" type="datetimeFigureOut">
              <a:rPr lang="en-US" smtClean="0"/>
              <a:t>6/16/2023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A18F19-5BC1-4EE9-A65E-B2B97BA5D07A}" type="slidenum">
              <a:rPr lang="en-US" smtClean="0"/>
              <a:t>‹#›</a:t>
            </a:fld>
            <a:endParaRPr lang="en-US"/>
          </a:p>
        </p:txBody>
      </p:sp>
    </p:spTree>
    <p:extLst>
      <p:ext uri="{BB962C8B-B14F-4D97-AF65-F5344CB8AC3E}">
        <p14:creationId xmlns:p14="http://schemas.microsoft.com/office/powerpoint/2010/main" val="29197011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D95A5D-1B49-4A72-AD48-69C8E020AEEF}" type="datetimeFigureOut">
              <a:rPr lang="en-US" smtClean="0"/>
              <a:t>6/16/2023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B0A25C-DCD2-4036-8E66-40421FB2D09D}" type="slidenum">
              <a:rPr lang="en-US" smtClean="0"/>
              <a:t>‹#›</a:t>
            </a:fld>
            <a:endParaRPr lang="en-US"/>
          </a:p>
        </p:txBody>
      </p:sp>
    </p:spTree>
    <p:extLst>
      <p:ext uri="{BB962C8B-B14F-4D97-AF65-F5344CB8AC3E}">
        <p14:creationId xmlns:p14="http://schemas.microsoft.com/office/powerpoint/2010/main" val="33688709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D95A5D-1B49-4A72-AD48-69C8E020AEEF}" type="datetimeFigureOut">
              <a:rPr lang="en-US" smtClean="0"/>
              <a:t>6/16/2023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B0A25C-DCD2-4036-8E66-40421FB2D09D}" type="slidenum">
              <a:rPr lang="en-US" smtClean="0"/>
              <a:t>‹#›</a:t>
            </a:fld>
            <a:endParaRPr lang="en-US"/>
          </a:p>
        </p:txBody>
      </p:sp>
    </p:spTree>
    <p:extLst>
      <p:ext uri="{BB962C8B-B14F-4D97-AF65-F5344CB8AC3E}">
        <p14:creationId xmlns:p14="http://schemas.microsoft.com/office/powerpoint/2010/main" val="3739409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95A5D-1B49-4A72-AD48-69C8E020AEEF}" type="datetimeFigureOut">
              <a:rPr lang="en-US" smtClean="0"/>
              <a:t>6/16/2023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B0A25C-DCD2-4036-8E66-40421FB2D09D}" type="slidenum">
              <a:rPr lang="en-US" smtClean="0"/>
              <a:t>‹#›</a:t>
            </a:fld>
            <a:endParaRPr lang="en-US"/>
          </a:p>
        </p:txBody>
      </p:sp>
    </p:spTree>
    <p:extLst>
      <p:ext uri="{BB962C8B-B14F-4D97-AF65-F5344CB8AC3E}">
        <p14:creationId xmlns:p14="http://schemas.microsoft.com/office/powerpoint/2010/main" val="23184217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D95A5D-1B49-4A72-AD48-69C8E020AEEF}" type="datetimeFigureOut">
              <a:rPr lang="en-US" smtClean="0"/>
              <a:t>6/16/2023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0A25C-DCD2-4036-8E66-40421FB2D09D}" type="slidenum">
              <a:rPr lang="en-US" smtClean="0"/>
              <a:t>‹#›</a:t>
            </a:fld>
            <a:endParaRPr lang="en-US"/>
          </a:p>
        </p:txBody>
      </p:sp>
    </p:spTree>
    <p:extLst>
      <p:ext uri="{BB962C8B-B14F-4D97-AF65-F5344CB8AC3E}">
        <p14:creationId xmlns:p14="http://schemas.microsoft.com/office/powerpoint/2010/main" val="15734415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D95A5D-1B49-4A72-AD48-69C8E020AEEF}" type="datetimeFigureOut">
              <a:rPr lang="en-US" smtClean="0"/>
              <a:t>6/16/2023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0A25C-DCD2-4036-8E66-40421FB2D09D}" type="slidenum">
              <a:rPr lang="en-US" smtClean="0"/>
              <a:t>‹#›</a:t>
            </a:fld>
            <a:endParaRPr lang="en-US"/>
          </a:p>
        </p:txBody>
      </p:sp>
    </p:spTree>
    <p:extLst>
      <p:ext uri="{BB962C8B-B14F-4D97-AF65-F5344CB8AC3E}">
        <p14:creationId xmlns:p14="http://schemas.microsoft.com/office/powerpoint/2010/main" val="32438643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D95A5D-1B49-4A72-AD48-69C8E020AEEF}" type="datetimeFigureOut">
              <a:rPr lang="en-US" smtClean="0"/>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0A25C-DCD2-4036-8E66-40421FB2D09D}" type="slidenum">
              <a:rPr lang="en-US" smtClean="0"/>
              <a:t>‹#›</a:t>
            </a:fld>
            <a:endParaRPr lang="en-US"/>
          </a:p>
        </p:txBody>
      </p:sp>
    </p:spTree>
    <p:extLst>
      <p:ext uri="{BB962C8B-B14F-4D97-AF65-F5344CB8AC3E}">
        <p14:creationId xmlns:p14="http://schemas.microsoft.com/office/powerpoint/2010/main" val="13477997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D95A5D-1B49-4A72-AD48-69C8E020AEEF}" type="datetimeFigureOut">
              <a:rPr lang="en-US" smtClean="0"/>
              <a:t>6/16/2023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0A25C-DCD2-4036-8E66-40421FB2D09D}" type="slidenum">
              <a:rPr lang="en-US" smtClean="0"/>
              <a:t>‹#›</a:t>
            </a:fld>
            <a:endParaRPr lang="en-US"/>
          </a:p>
        </p:txBody>
      </p:sp>
    </p:spTree>
    <p:extLst>
      <p:ext uri="{BB962C8B-B14F-4D97-AF65-F5344CB8AC3E}">
        <p14:creationId xmlns:p14="http://schemas.microsoft.com/office/powerpoint/2010/main" val="32637457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28D54F9-1A7C-4D0B-BA75-0BCE48A6B65F}" type="slidenum">
              <a:rPr lang="en-US" altLang="en-US" smtClean="0"/>
              <a:pPr/>
              <a:t>‹#›</a:t>
            </a:fld>
            <a:endParaRPr lang="en-US" altLang="en-US"/>
          </a:p>
        </p:txBody>
      </p:sp>
    </p:spTree>
    <p:extLst>
      <p:ext uri="{BB962C8B-B14F-4D97-AF65-F5344CB8AC3E}">
        <p14:creationId xmlns:p14="http://schemas.microsoft.com/office/powerpoint/2010/main" val="14814184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72F3C98-823E-4394-B100-052947DA903D}" type="slidenum">
              <a:rPr lang="en-US" altLang="en-US" smtClean="0"/>
              <a:pPr/>
              <a:t>‹#›</a:t>
            </a:fld>
            <a:endParaRPr lang="en-US" altLang="en-US"/>
          </a:p>
        </p:txBody>
      </p:sp>
    </p:spTree>
    <p:extLst>
      <p:ext uri="{BB962C8B-B14F-4D97-AF65-F5344CB8AC3E}">
        <p14:creationId xmlns:p14="http://schemas.microsoft.com/office/powerpoint/2010/main" val="37556722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07A21A7-9949-416D-984E-A688E5C74E9D}" type="slidenum">
              <a:rPr lang="en-US" altLang="en-US" smtClean="0"/>
              <a:pPr/>
              <a:t>‹#›</a:t>
            </a:fld>
            <a:endParaRPr lang="en-US" altLang="en-US"/>
          </a:p>
        </p:txBody>
      </p:sp>
    </p:spTree>
    <p:extLst>
      <p:ext uri="{BB962C8B-B14F-4D97-AF65-F5344CB8AC3E}">
        <p14:creationId xmlns:p14="http://schemas.microsoft.com/office/powerpoint/2010/main" val="124371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508212-7846-4150-ADF2-6265C31066EF}" type="datetimeFigureOut">
              <a:rPr lang="en-US" smtClean="0"/>
              <a:t>6/16/2023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A18F19-5BC1-4EE9-A65E-B2B97BA5D07A}" type="slidenum">
              <a:rPr lang="en-US" smtClean="0"/>
              <a:t>‹#›</a:t>
            </a:fld>
            <a:endParaRPr lang="en-US"/>
          </a:p>
        </p:txBody>
      </p:sp>
    </p:spTree>
    <p:extLst>
      <p:ext uri="{BB962C8B-B14F-4D97-AF65-F5344CB8AC3E}">
        <p14:creationId xmlns:p14="http://schemas.microsoft.com/office/powerpoint/2010/main" val="29463346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9445B65-2C8C-4E21-9B23-DEC3E4511482}" type="slidenum">
              <a:rPr lang="en-US" altLang="en-US" smtClean="0"/>
              <a:pPr/>
              <a:t>‹#›</a:t>
            </a:fld>
            <a:endParaRPr lang="en-US" altLang="en-US"/>
          </a:p>
        </p:txBody>
      </p:sp>
    </p:spTree>
    <p:extLst>
      <p:ext uri="{BB962C8B-B14F-4D97-AF65-F5344CB8AC3E}">
        <p14:creationId xmlns:p14="http://schemas.microsoft.com/office/powerpoint/2010/main" val="37722557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25CD093D-7FBF-4D16-872B-453149597A7C}" type="slidenum">
              <a:rPr lang="en-US" altLang="en-US" smtClean="0"/>
              <a:pPr/>
              <a:t>‹#›</a:t>
            </a:fld>
            <a:endParaRPr lang="en-US" altLang="en-US"/>
          </a:p>
        </p:txBody>
      </p:sp>
    </p:spTree>
    <p:extLst>
      <p:ext uri="{BB962C8B-B14F-4D97-AF65-F5344CB8AC3E}">
        <p14:creationId xmlns:p14="http://schemas.microsoft.com/office/powerpoint/2010/main" val="41870091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03238F40-1A88-4B2B-835A-DA6725921A94}" type="slidenum">
              <a:rPr lang="en-US" altLang="en-US" smtClean="0"/>
              <a:pPr/>
              <a:t>‹#›</a:t>
            </a:fld>
            <a:endParaRPr lang="en-US" altLang="en-US"/>
          </a:p>
        </p:txBody>
      </p:sp>
    </p:spTree>
    <p:extLst>
      <p:ext uri="{BB962C8B-B14F-4D97-AF65-F5344CB8AC3E}">
        <p14:creationId xmlns:p14="http://schemas.microsoft.com/office/powerpoint/2010/main" val="6736781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F225BAC2-E227-42FC-A62B-0644AC1393F2}" type="slidenum">
              <a:rPr lang="en-US" altLang="en-US" smtClean="0"/>
              <a:pPr/>
              <a:t>‹#›</a:t>
            </a:fld>
            <a:endParaRPr lang="en-US" altLang="en-US"/>
          </a:p>
        </p:txBody>
      </p:sp>
    </p:spTree>
    <p:extLst>
      <p:ext uri="{BB962C8B-B14F-4D97-AF65-F5344CB8AC3E}">
        <p14:creationId xmlns:p14="http://schemas.microsoft.com/office/powerpoint/2010/main" val="31150413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499FA86-4BAF-4D04-8E2E-D9219B84032E}" type="slidenum">
              <a:rPr lang="en-US" altLang="en-US" smtClean="0"/>
              <a:pPr/>
              <a:t>‹#›</a:t>
            </a:fld>
            <a:endParaRPr lang="en-US" altLang="en-US"/>
          </a:p>
        </p:txBody>
      </p:sp>
    </p:spTree>
    <p:extLst>
      <p:ext uri="{BB962C8B-B14F-4D97-AF65-F5344CB8AC3E}">
        <p14:creationId xmlns:p14="http://schemas.microsoft.com/office/powerpoint/2010/main" val="32067119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1CAC072C-F024-46F1-886E-456C69D60A85}" type="slidenum">
              <a:rPr lang="en-US" altLang="en-US" smtClean="0"/>
              <a:pPr/>
              <a:t>‹#›</a:t>
            </a:fld>
            <a:endParaRPr lang="en-US" altLang="en-US"/>
          </a:p>
        </p:txBody>
      </p:sp>
    </p:spTree>
    <p:extLst>
      <p:ext uri="{BB962C8B-B14F-4D97-AF65-F5344CB8AC3E}">
        <p14:creationId xmlns:p14="http://schemas.microsoft.com/office/powerpoint/2010/main" val="20487269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8ED7753-216B-44A8-9832-869D8D7CD086}" type="slidenum">
              <a:rPr lang="en-US" altLang="en-US" smtClean="0"/>
              <a:pPr/>
              <a:t>‹#›</a:t>
            </a:fld>
            <a:endParaRPr lang="en-US" altLang="en-US"/>
          </a:p>
        </p:txBody>
      </p:sp>
    </p:spTree>
    <p:extLst>
      <p:ext uri="{BB962C8B-B14F-4D97-AF65-F5344CB8AC3E}">
        <p14:creationId xmlns:p14="http://schemas.microsoft.com/office/powerpoint/2010/main" val="2526933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84148FC-DE4B-42E3-B97B-97EF5F551393}" type="slidenum">
              <a:rPr lang="en-US" altLang="en-US" smtClean="0"/>
              <a:pPr/>
              <a:t>‹#›</a:t>
            </a:fld>
            <a:endParaRPr lang="en-US" altLang="en-US"/>
          </a:p>
        </p:txBody>
      </p:sp>
    </p:spTree>
    <p:extLst>
      <p:ext uri="{BB962C8B-B14F-4D97-AF65-F5344CB8AC3E}">
        <p14:creationId xmlns:p14="http://schemas.microsoft.com/office/powerpoint/2010/main" val="13734670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4"/>
          <p:cNvSpPr>
            <a:spLocks noGrp="1" noChangeArrowheads="1"/>
          </p:cNvSpPr>
          <p:nvPr>
            <p:ph type="dt" sz="half" idx="10"/>
          </p:nvPr>
        </p:nvSpPr>
        <p:spPr>
          <a:ln/>
        </p:spPr>
        <p:txBody>
          <a:bodyPr/>
          <a:lstStyle>
            <a:lvl1pPr>
              <a:defRPr/>
            </a:lvl1pPr>
          </a:lstStyle>
          <a:p>
            <a:pPr>
              <a:defRPr/>
            </a:pPr>
            <a:endParaRPr 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p:txBody>
      </p:sp>
      <p:sp>
        <p:nvSpPr>
          <p:cNvPr id="7" name="Rectangle 16"/>
          <p:cNvSpPr>
            <a:spLocks noGrp="1" noChangeArrowheads="1"/>
          </p:cNvSpPr>
          <p:nvPr>
            <p:ph type="sldNum" sz="quarter" idx="12"/>
          </p:nvPr>
        </p:nvSpPr>
        <p:spPr>
          <a:ln/>
        </p:spPr>
        <p:txBody>
          <a:bodyPr/>
          <a:lstStyle>
            <a:lvl1pPr>
              <a:defRPr/>
            </a:lvl1pPr>
          </a:lstStyle>
          <a:p>
            <a:fld id="{F42F99E3-200A-4A04-9043-367202F5A366}" type="slidenum">
              <a:rPr lang="en-US" altLang="en-US"/>
              <a:pPr/>
              <a:t>‹#›</a:t>
            </a:fld>
            <a:endParaRPr lang="en-US" altLang="en-US"/>
          </a:p>
        </p:txBody>
      </p:sp>
    </p:spTree>
    <p:extLst>
      <p:ext uri="{BB962C8B-B14F-4D97-AF65-F5344CB8AC3E}">
        <p14:creationId xmlns:p14="http://schemas.microsoft.com/office/powerpoint/2010/main" val="606304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536CE3AA-B72E-48AA-96C3-CBF454003CE7}" type="datetimeFigureOut">
              <a:rPr lang="zh-CN" altLang="en-US">
                <a:solidFill>
                  <a:prstClr val="black">
                    <a:tint val="75000"/>
                  </a:prstClr>
                </a:solidFill>
              </a:rPr>
              <a:pPr>
                <a:defRPr/>
              </a:pPr>
              <a:t>2023/6/16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B89D2A81-C805-4058-A159-EEF59D3ED3FC}" type="slidenum">
              <a:rPr lang="zh-CN" altLang="en-US"/>
              <a:pPr/>
              <a:t>‹#›</a:t>
            </a:fld>
            <a:endParaRPr lang="zh-CN" altLang="en-US"/>
          </a:p>
        </p:txBody>
      </p:sp>
    </p:spTree>
    <p:extLst>
      <p:ext uri="{BB962C8B-B14F-4D97-AF65-F5344CB8AC3E}">
        <p14:creationId xmlns:p14="http://schemas.microsoft.com/office/powerpoint/2010/main" val="3897752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508212-7846-4150-ADF2-6265C31066EF}" type="datetimeFigureOut">
              <a:rPr lang="en-US" smtClean="0"/>
              <a:t>6/16/2023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A18F19-5BC1-4EE9-A65E-B2B97BA5D07A}" type="slidenum">
              <a:rPr lang="en-US" smtClean="0"/>
              <a:t>‹#›</a:t>
            </a:fld>
            <a:endParaRPr lang="en-US"/>
          </a:p>
        </p:txBody>
      </p:sp>
    </p:spTree>
    <p:extLst>
      <p:ext uri="{BB962C8B-B14F-4D97-AF65-F5344CB8AC3E}">
        <p14:creationId xmlns:p14="http://schemas.microsoft.com/office/powerpoint/2010/main" val="14935423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2425E29D-3934-488F-BA38-2ED4F0E8BEB2}" type="datetimeFigureOut">
              <a:rPr lang="zh-CN" altLang="en-US">
                <a:solidFill>
                  <a:prstClr val="black">
                    <a:tint val="75000"/>
                  </a:prstClr>
                </a:solidFill>
              </a:rPr>
              <a:pPr>
                <a:defRPr/>
              </a:pPr>
              <a:t>2023/6/16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7FD421B6-23F8-4196-B6C1-412B6B846A3B}" type="slidenum">
              <a:rPr lang="zh-CN" altLang="en-US"/>
              <a:pPr/>
              <a:t>‹#›</a:t>
            </a:fld>
            <a:endParaRPr lang="zh-CN" altLang="en-US"/>
          </a:p>
        </p:txBody>
      </p:sp>
    </p:spTree>
    <p:extLst>
      <p:ext uri="{BB962C8B-B14F-4D97-AF65-F5344CB8AC3E}">
        <p14:creationId xmlns:p14="http://schemas.microsoft.com/office/powerpoint/2010/main" val="3037515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7C154B0F-FB2E-44F3-938C-AEA789B969D8}" type="datetimeFigureOut">
              <a:rPr lang="zh-CN" altLang="en-US">
                <a:solidFill>
                  <a:prstClr val="black">
                    <a:tint val="75000"/>
                  </a:prstClr>
                </a:solidFill>
              </a:rPr>
              <a:pPr>
                <a:defRPr/>
              </a:pPr>
              <a:t>2023/6/16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59E83389-BB02-4980-B84D-A1D2701FAE0A}" type="slidenum">
              <a:rPr lang="zh-CN" altLang="en-US"/>
              <a:pPr/>
              <a:t>‹#›</a:t>
            </a:fld>
            <a:endParaRPr lang="zh-CN" altLang="en-US"/>
          </a:p>
        </p:txBody>
      </p:sp>
    </p:spTree>
    <p:extLst>
      <p:ext uri="{BB962C8B-B14F-4D97-AF65-F5344CB8AC3E}">
        <p14:creationId xmlns:p14="http://schemas.microsoft.com/office/powerpoint/2010/main" val="6821579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FAC5222A-E527-4D8A-99D3-42C6916CF071}" type="datetimeFigureOut">
              <a:rPr lang="zh-CN" altLang="en-US">
                <a:solidFill>
                  <a:prstClr val="black">
                    <a:tint val="75000"/>
                  </a:prstClr>
                </a:solidFill>
              </a:rPr>
              <a:pPr>
                <a:defRPr/>
              </a:pPr>
              <a:t>2023/6/16</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fld id="{D4865A2D-9E29-4309-8598-F0F3D87F7A63}" type="slidenum">
              <a:rPr lang="zh-CN" altLang="en-US"/>
              <a:pPr/>
              <a:t>‹#›</a:t>
            </a:fld>
            <a:endParaRPr lang="zh-CN" altLang="en-US"/>
          </a:p>
        </p:txBody>
      </p:sp>
    </p:spTree>
    <p:extLst>
      <p:ext uri="{BB962C8B-B14F-4D97-AF65-F5344CB8AC3E}">
        <p14:creationId xmlns:p14="http://schemas.microsoft.com/office/powerpoint/2010/main" val="31679325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386317DB-DF8F-4B42-9468-4CABE0F002C7}" type="datetimeFigureOut">
              <a:rPr lang="zh-CN" altLang="en-US">
                <a:solidFill>
                  <a:prstClr val="black">
                    <a:tint val="75000"/>
                  </a:prstClr>
                </a:solidFill>
              </a:rPr>
              <a:pPr>
                <a:defRPr/>
              </a:pPr>
              <a:t>2023/6/16</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fld id="{99A28A0F-476E-4B1A-9C39-64D7240016C9}" type="slidenum">
              <a:rPr lang="zh-CN" altLang="en-US"/>
              <a:pPr/>
              <a:t>‹#›</a:t>
            </a:fld>
            <a:endParaRPr lang="zh-CN" altLang="en-US"/>
          </a:p>
        </p:txBody>
      </p:sp>
    </p:spTree>
    <p:extLst>
      <p:ext uri="{BB962C8B-B14F-4D97-AF65-F5344CB8AC3E}">
        <p14:creationId xmlns:p14="http://schemas.microsoft.com/office/powerpoint/2010/main" val="41919452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000B16E5-CB6F-4ADB-9DC2-4676AB0E49A7}" type="datetimeFigureOut">
              <a:rPr lang="zh-CN" altLang="en-US">
                <a:solidFill>
                  <a:prstClr val="black">
                    <a:tint val="75000"/>
                  </a:prstClr>
                </a:solidFill>
              </a:rPr>
              <a:pPr>
                <a:defRPr/>
              </a:pPr>
              <a:t>2023/6/16</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fld id="{4C43B506-9F5E-4A78-BB17-571EB9902CB2}" type="slidenum">
              <a:rPr lang="zh-CN" altLang="en-US"/>
              <a:pPr/>
              <a:t>‹#›</a:t>
            </a:fld>
            <a:endParaRPr lang="zh-CN" altLang="en-US"/>
          </a:p>
        </p:txBody>
      </p:sp>
    </p:spTree>
    <p:extLst>
      <p:ext uri="{BB962C8B-B14F-4D97-AF65-F5344CB8AC3E}">
        <p14:creationId xmlns:p14="http://schemas.microsoft.com/office/powerpoint/2010/main" val="7395915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34EC409-A510-47BE-973A-EA926F632B77}" type="datetimeFigureOut">
              <a:rPr lang="zh-CN" altLang="en-US">
                <a:solidFill>
                  <a:prstClr val="black">
                    <a:tint val="75000"/>
                  </a:prstClr>
                </a:solidFill>
              </a:rPr>
              <a:pPr>
                <a:defRPr/>
              </a:pPr>
              <a:t>2023/6/16</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fld id="{6DD94EBD-F8C3-4D17-BCBC-0172BF4AB5EF}" type="slidenum">
              <a:rPr lang="zh-CN" altLang="en-US"/>
              <a:pPr/>
              <a:t>‹#›</a:t>
            </a:fld>
            <a:endParaRPr lang="zh-CN" altLang="en-US"/>
          </a:p>
        </p:txBody>
      </p:sp>
    </p:spTree>
    <p:extLst>
      <p:ext uri="{BB962C8B-B14F-4D97-AF65-F5344CB8AC3E}">
        <p14:creationId xmlns:p14="http://schemas.microsoft.com/office/powerpoint/2010/main" val="19540338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AD2E4440-64CA-49C9-A0A6-29CC143593B0}" type="datetimeFigureOut">
              <a:rPr lang="zh-CN" altLang="en-US">
                <a:solidFill>
                  <a:prstClr val="black">
                    <a:tint val="75000"/>
                  </a:prstClr>
                </a:solidFill>
              </a:rPr>
              <a:pPr>
                <a:defRPr/>
              </a:pPr>
              <a:t>2023/6/16</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fld id="{9AE14B3F-7355-4D83-B5F0-B1A885E43511}" type="slidenum">
              <a:rPr lang="zh-CN" altLang="en-US"/>
              <a:pPr/>
              <a:t>‹#›</a:t>
            </a:fld>
            <a:endParaRPr lang="zh-CN" altLang="en-US"/>
          </a:p>
        </p:txBody>
      </p:sp>
    </p:spTree>
    <p:extLst>
      <p:ext uri="{BB962C8B-B14F-4D97-AF65-F5344CB8AC3E}">
        <p14:creationId xmlns:p14="http://schemas.microsoft.com/office/powerpoint/2010/main" val="29797657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8BD45273-47A5-4625-8267-989A0120D1D0}" type="datetimeFigureOut">
              <a:rPr lang="zh-CN" altLang="en-US">
                <a:solidFill>
                  <a:prstClr val="black">
                    <a:tint val="75000"/>
                  </a:prstClr>
                </a:solidFill>
              </a:rPr>
              <a:pPr>
                <a:defRPr/>
              </a:pPr>
              <a:t>2023/6/16</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fld id="{84BC1DEF-71AB-4E59-98F4-CBD87FC64BCC}" type="slidenum">
              <a:rPr lang="zh-CN" altLang="en-US"/>
              <a:pPr/>
              <a:t>‹#›</a:t>
            </a:fld>
            <a:endParaRPr lang="zh-CN" altLang="en-US"/>
          </a:p>
        </p:txBody>
      </p:sp>
    </p:spTree>
    <p:extLst>
      <p:ext uri="{BB962C8B-B14F-4D97-AF65-F5344CB8AC3E}">
        <p14:creationId xmlns:p14="http://schemas.microsoft.com/office/powerpoint/2010/main" val="9682946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570285D8-2209-42CF-BEB8-95F1341D8D28}" type="datetimeFigureOut">
              <a:rPr lang="zh-CN" altLang="en-US">
                <a:solidFill>
                  <a:prstClr val="black">
                    <a:tint val="75000"/>
                  </a:prstClr>
                </a:solidFill>
              </a:rPr>
              <a:pPr>
                <a:defRPr/>
              </a:pPr>
              <a:t>2023/6/16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8DDFDF76-F3A9-4E6F-9164-3F6545903A0D}" type="slidenum">
              <a:rPr lang="zh-CN" altLang="en-US"/>
              <a:pPr/>
              <a:t>‹#›</a:t>
            </a:fld>
            <a:endParaRPr lang="zh-CN" altLang="en-US"/>
          </a:p>
        </p:txBody>
      </p:sp>
    </p:spTree>
    <p:extLst>
      <p:ext uri="{BB962C8B-B14F-4D97-AF65-F5344CB8AC3E}">
        <p14:creationId xmlns:p14="http://schemas.microsoft.com/office/powerpoint/2010/main" val="14184623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545BB02A-C8A8-4A87-A545-5030AF3C499A}" type="datetimeFigureOut">
              <a:rPr lang="zh-CN" altLang="en-US">
                <a:solidFill>
                  <a:prstClr val="black">
                    <a:tint val="75000"/>
                  </a:prstClr>
                </a:solidFill>
              </a:rPr>
              <a:pPr>
                <a:defRPr/>
              </a:pPr>
              <a:t>2023/6/16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DAF286F9-65E1-4A00-A197-C3EEA5C959B0}" type="slidenum">
              <a:rPr lang="zh-CN" altLang="en-US"/>
              <a:pPr/>
              <a:t>‹#›</a:t>
            </a:fld>
            <a:endParaRPr lang="zh-CN" altLang="en-US"/>
          </a:p>
        </p:txBody>
      </p:sp>
    </p:spTree>
    <p:extLst>
      <p:ext uri="{BB962C8B-B14F-4D97-AF65-F5344CB8AC3E}">
        <p14:creationId xmlns:p14="http://schemas.microsoft.com/office/powerpoint/2010/main" val="1083722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508212-7846-4150-ADF2-6265C31066EF}" type="datetimeFigureOut">
              <a:rPr lang="en-US" smtClean="0"/>
              <a:t>6/16/2023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A18F19-5BC1-4EE9-A65E-B2B97BA5D07A}" type="slidenum">
              <a:rPr lang="en-US" smtClean="0"/>
              <a:t>‹#›</a:t>
            </a:fld>
            <a:endParaRPr lang="en-US"/>
          </a:p>
        </p:txBody>
      </p:sp>
    </p:spTree>
    <p:extLst>
      <p:ext uri="{BB962C8B-B14F-4D97-AF65-F5344CB8AC3E}">
        <p14:creationId xmlns:p14="http://schemas.microsoft.com/office/powerpoint/2010/main" val="17948284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30946930"/>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7ED7E-9231-48D9-BD47-1A6F7CCB120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060675-A4AB-4EBC-B04F-33217B495F2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11845C8-60C0-4AE7-9349-924B91F8618B}"/>
              </a:ext>
            </a:extLst>
          </p:cNvPr>
          <p:cNvSpPr>
            <a:spLocks noGrp="1"/>
          </p:cNvSpPr>
          <p:nvPr>
            <p:ph type="dt" sz="half" idx="10"/>
          </p:nvPr>
        </p:nvSpPr>
        <p:spPr/>
        <p:txBody>
          <a:bodyPr/>
          <a:lstStyle/>
          <a:p>
            <a:fld id="{3A00C9E5-C9C1-4951-A5EF-5C4736E776F1}" type="datetimeFigureOut">
              <a:rPr lang="en-US" smtClean="0"/>
              <a:t>6/16/2023</a:t>
            </a:fld>
            <a:endParaRPr lang="en-US"/>
          </a:p>
        </p:txBody>
      </p:sp>
      <p:sp>
        <p:nvSpPr>
          <p:cNvPr id="5" name="Footer Placeholder 4">
            <a:extLst>
              <a:ext uri="{FF2B5EF4-FFF2-40B4-BE49-F238E27FC236}">
                <a16:creationId xmlns:a16="http://schemas.microsoft.com/office/drawing/2014/main" id="{8538D725-124E-4926-86FD-7A0AFBD1BA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82DE8C-AF50-4855-AE04-063FF1513347}"/>
              </a:ext>
            </a:extLst>
          </p:cNvPr>
          <p:cNvSpPr>
            <a:spLocks noGrp="1"/>
          </p:cNvSpPr>
          <p:nvPr>
            <p:ph type="sldNum" sz="quarter" idx="12"/>
          </p:nvPr>
        </p:nvSpPr>
        <p:spPr/>
        <p:txBody>
          <a:bodyPr/>
          <a:lstStyle/>
          <a:p>
            <a:fld id="{375C0384-1791-47DE-A959-A89BA6253656}" type="slidenum">
              <a:rPr lang="en-US" smtClean="0"/>
              <a:t>‹#›</a:t>
            </a:fld>
            <a:endParaRPr lang="en-US"/>
          </a:p>
        </p:txBody>
      </p:sp>
    </p:spTree>
    <p:extLst>
      <p:ext uri="{BB962C8B-B14F-4D97-AF65-F5344CB8AC3E}">
        <p14:creationId xmlns:p14="http://schemas.microsoft.com/office/powerpoint/2010/main" val="6199776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EB66-8FA3-41A9-A3CC-FD041D694C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DEB118-3F7F-42F9-9ECD-7916AAF79F3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549A96-71D1-4BA0-93D0-A391C374AA0C}"/>
              </a:ext>
            </a:extLst>
          </p:cNvPr>
          <p:cNvSpPr>
            <a:spLocks noGrp="1"/>
          </p:cNvSpPr>
          <p:nvPr>
            <p:ph type="dt" sz="half" idx="10"/>
          </p:nvPr>
        </p:nvSpPr>
        <p:spPr/>
        <p:txBody>
          <a:bodyPr/>
          <a:lstStyle/>
          <a:p>
            <a:fld id="{3A00C9E5-C9C1-4951-A5EF-5C4736E776F1}" type="datetimeFigureOut">
              <a:rPr lang="en-US" smtClean="0"/>
              <a:t>6/16/2023</a:t>
            </a:fld>
            <a:endParaRPr lang="en-US"/>
          </a:p>
        </p:txBody>
      </p:sp>
      <p:sp>
        <p:nvSpPr>
          <p:cNvPr id="5" name="Footer Placeholder 4">
            <a:extLst>
              <a:ext uri="{FF2B5EF4-FFF2-40B4-BE49-F238E27FC236}">
                <a16:creationId xmlns:a16="http://schemas.microsoft.com/office/drawing/2014/main" id="{DA08DD30-FA6D-4980-BDF5-1460DE29B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A9C859-B68C-448E-97D0-BB05F2850A2B}"/>
              </a:ext>
            </a:extLst>
          </p:cNvPr>
          <p:cNvSpPr>
            <a:spLocks noGrp="1"/>
          </p:cNvSpPr>
          <p:nvPr>
            <p:ph type="sldNum" sz="quarter" idx="12"/>
          </p:nvPr>
        </p:nvSpPr>
        <p:spPr/>
        <p:txBody>
          <a:bodyPr/>
          <a:lstStyle/>
          <a:p>
            <a:fld id="{375C0384-1791-47DE-A959-A89BA6253656}" type="slidenum">
              <a:rPr lang="en-US" smtClean="0"/>
              <a:t>‹#›</a:t>
            </a:fld>
            <a:endParaRPr lang="en-US"/>
          </a:p>
        </p:txBody>
      </p:sp>
    </p:spTree>
    <p:extLst>
      <p:ext uri="{BB962C8B-B14F-4D97-AF65-F5344CB8AC3E}">
        <p14:creationId xmlns:p14="http://schemas.microsoft.com/office/powerpoint/2010/main" val="36302521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D1BFD-4235-48C9-BDDB-87E118BF98C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E5C9CA8-C1B6-4DF5-8C29-99BE816B76E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A5DCB06-1341-416F-94D4-3F666A3E5A08}"/>
              </a:ext>
            </a:extLst>
          </p:cNvPr>
          <p:cNvSpPr>
            <a:spLocks noGrp="1"/>
          </p:cNvSpPr>
          <p:nvPr>
            <p:ph type="dt" sz="half" idx="10"/>
          </p:nvPr>
        </p:nvSpPr>
        <p:spPr/>
        <p:txBody>
          <a:bodyPr/>
          <a:lstStyle/>
          <a:p>
            <a:fld id="{3A00C9E5-C9C1-4951-A5EF-5C4736E776F1}" type="datetimeFigureOut">
              <a:rPr lang="en-US" smtClean="0"/>
              <a:t>6/16/2023</a:t>
            </a:fld>
            <a:endParaRPr lang="en-US"/>
          </a:p>
        </p:txBody>
      </p:sp>
      <p:sp>
        <p:nvSpPr>
          <p:cNvPr id="5" name="Footer Placeholder 4">
            <a:extLst>
              <a:ext uri="{FF2B5EF4-FFF2-40B4-BE49-F238E27FC236}">
                <a16:creationId xmlns:a16="http://schemas.microsoft.com/office/drawing/2014/main" id="{F1C8726A-199B-4B2A-BAAA-D45B4D48B6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72574A-D367-4A40-99F7-2597B0365207}"/>
              </a:ext>
            </a:extLst>
          </p:cNvPr>
          <p:cNvSpPr>
            <a:spLocks noGrp="1"/>
          </p:cNvSpPr>
          <p:nvPr>
            <p:ph type="sldNum" sz="quarter" idx="12"/>
          </p:nvPr>
        </p:nvSpPr>
        <p:spPr/>
        <p:txBody>
          <a:bodyPr/>
          <a:lstStyle/>
          <a:p>
            <a:fld id="{375C0384-1791-47DE-A959-A89BA6253656}" type="slidenum">
              <a:rPr lang="en-US" smtClean="0"/>
              <a:t>‹#›</a:t>
            </a:fld>
            <a:endParaRPr lang="en-US"/>
          </a:p>
        </p:txBody>
      </p:sp>
    </p:spTree>
    <p:extLst>
      <p:ext uri="{BB962C8B-B14F-4D97-AF65-F5344CB8AC3E}">
        <p14:creationId xmlns:p14="http://schemas.microsoft.com/office/powerpoint/2010/main" val="40437324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62385-86EB-4EE2-86E0-A449E5AF77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F7BEEC-E17D-40DF-88EA-215A25AB8C25}"/>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76FFD7-780A-4A52-97E0-4C5CF8B9D1B4}"/>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566FBC-72EF-48AB-87A1-EE414CCDC7F8}"/>
              </a:ext>
            </a:extLst>
          </p:cNvPr>
          <p:cNvSpPr>
            <a:spLocks noGrp="1"/>
          </p:cNvSpPr>
          <p:nvPr>
            <p:ph type="dt" sz="half" idx="10"/>
          </p:nvPr>
        </p:nvSpPr>
        <p:spPr/>
        <p:txBody>
          <a:bodyPr/>
          <a:lstStyle/>
          <a:p>
            <a:fld id="{3A00C9E5-C9C1-4951-A5EF-5C4736E776F1}" type="datetimeFigureOut">
              <a:rPr lang="en-US" smtClean="0"/>
              <a:t>6/16/2023</a:t>
            </a:fld>
            <a:endParaRPr lang="en-US"/>
          </a:p>
        </p:txBody>
      </p:sp>
      <p:sp>
        <p:nvSpPr>
          <p:cNvPr id="6" name="Footer Placeholder 5">
            <a:extLst>
              <a:ext uri="{FF2B5EF4-FFF2-40B4-BE49-F238E27FC236}">
                <a16:creationId xmlns:a16="http://schemas.microsoft.com/office/drawing/2014/main" id="{ED2A1F25-87F6-4781-8F7B-3F7B509E79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B7CDF-1BFB-4C1E-8C79-FD51DDF5F6AF}"/>
              </a:ext>
            </a:extLst>
          </p:cNvPr>
          <p:cNvSpPr>
            <a:spLocks noGrp="1"/>
          </p:cNvSpPr>
          <p:nvPr>
            <p:ph type="sldNum" sz="quarter" idx="12"/>
          </p:nvPr>
        </p:nvSpPr>
        <p:spPr/>
        <p:txBody>
          <a:bodyPr/>
          <a:lstStyle/>
          <a:p>
            <a:fld id="{375C0384-1791-47DE-A959-A89BA6253656}" type="slidenum">
              <a:rPr lang="en-US" smtClean="0"/>
              <a:t>‹#›</a:t>
            </a:fld>
            <a:endParaRPr lang="en-US"/>
          </a:p>
        </p:txBody>
      </p:sp>
    </p:spTree>
    <p:extLst>
      <p:ext uri="{BB962C8B-B14F-4D97-AF65-F5344CB8AC3E}">
        <p14:creationId xmlns:p14="http://schemas.microsoft.com/office/powerpoint/2010/main" val="13020660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8D931-D016-4688-BA78-C2BD79497D5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BCE04D-B144-42F5-922F-A4162F9CEAF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E62A9B8-7D75-42CB-9521-BAE9AA22C694}"/>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AC2F7E-01A0-48A0-8AF8-E486D2BFBED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4C2B276F-7D96-4EDE-BE94-D16E880FC62A}"/>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BE3FAB-8592-4256-8809-7CE9CEAB51B8}"/>
              </a:ext>
            </a:extLst>
          </p:cNvPr>
          <p:cNvSpPr>
            <a:spLocks noGrp="1"/>
          </p:cNvSpPr>
          <p:nvPr>
            <p:ph type="dt" sz="half" idx="10"/>
          </p:nvPr>
        </p:nvSpPr>
        <p:spPr/>
        <p:txBody>
          <a:bodyPr/>
          <a:lstStyle/>
          <a:p>
            <a:fld id="{3A00C9E5-C9C1-4951-A5EF-5C4736E776F1}" type="datetimeFigureOut">
              <a:rPr lang="en-US" smtClean="0"/>
              <a:t>6/16/2023</a:t>
            </a:fld>
            <a:endParaRPr lang="en-US"/>
          </a:p>
        </p:txBody>
      </p:sp>
      <p:sp>
        <p:nvSpPr>
          <p:cNvPr id="8" name="Footer Placeholder 7">
            <a:extLst>
              <a:ext uri="{FF2B5EF4-FFF2-40B4-BE49-F238E27FC236}">
                <a16:creationId xmlns:a16="http://schemas.microsoft.com/office/drawing/2014/main" id="{E1EF98AD-ADA3-4254-97E5-FCA73DE72B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BCD8D6-FAA1-43FA-BC2B-AE36DFBB868E}"/>
              </a:ext>
            </a:extLst>
          </p:cNvPr>
          <p:cNvSpPr>
            <a:spLocks noGrp="1"/>
          </p:cNvSpPr>
          <p:nvPr>
            <p:ph type="sldNum" sz="quarter" idx="12"/>
          </p:nvPr>
        </p:nvSpPr>
        <p:spPr/>
        <p:txBody>
          <a:bodyPr/>
          <a:lstStyle/>
          <a:p>
            <a:fld id="{375C0384-1791-47DE-A959-A89BA6253656}" type="slidenum">
              <a:rPr lang="en-US" smtClean="0"/>
              <a:t>‹#›</a:t>
            </a:fld>
            <a:endParaRPr lang="en-US"/>
          </a:p>
        </p:txBody>
      </p:sp>
    </p:spTree>
    <p:extLst>
      <p:ext uri="{BB962C8B-B14F-4D97-AF65-F5344CB8AC3E}">
        <p14:creationId xmlns:p14="http://schemas.microsoft.com/office/powerpoint/2010/main" val="26498242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291CB-B1C8-4C4D-BCFF-85719585CC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FAECF9-BB6B-4013-8AD8-B15E8C8DB8F3}"/>
              </a:ext>
            </a:extLst>
          </p:cNvPr>
          <p:cNvSpPr>
            <a:spLocks noGrp="1"/>
          </p:cNvSpPr>
          <p:nvPr>
            <p:ph type="dt" sz="half" idx="10"/>
          </p:nvPr>
        </p:nvSpPr>
        <p:spPr/>
        <p:txBody>
          <a:bodyPr/>
          <a:lstStyle/>
          <a:p>
            <a:fld id="{3A00C9E5-C9C1-4951-A5EF-5C4736E776F1}" type="datetimeFigureOut">
              <a:rPr lang="en-US" smtClean="0"/>
              <a:t>6/16/2023</a:t>
            </a:fld>
            <a:endParaRPr lang="en-US"/>
          </a:p>
        </p:txBody>
      </p:sp>
      <p:sp>
        <p:nvSpPr>
          <p:cNvPr id="4" name="Footer Placeholder 3">
            <a:extLst>
              <a:ext uri="{FF2B5EF4-FFF2-40B4-BE49-F238E27FC236}">
                <a16:creationId xmlns:a16="http://schemas.microsoft.com/office/drawing/2014/main" id="{490C0245-9DB5-46BD-86C3-CAD211C5B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6169D8-8FBE-4808-B622-1F55384A6AF1}"/>
              </a:ext>
            </a:extLst>
          </p:cNvPr>
          <p:cNvSpPr>
            <a:spLocks noGrp="1"/>
          </p:cNvSpPr>
          <p:nvPr>
            <p:ph type="sldNum" sz="quarter" idx="12"/>
          </p:nvPr>
        </p:nvSpPr>
        <p:spPr/>
        <p:txBody>
          <a:bodyPr/>
          <a:lstStyle/>
          <a:p>
            <a:fld id="{375C0384-1791-47DE-A959-A89BA6253656}" type="slidenum">
              <a:rPr lang="en-US" smtClean="0"/>
              <a:t>‹#›</a:t>
            </a:fld>
            <a:endParaRPr lang="en-US"/>
          </a:p>
        </p:txBody>
      </p:sp>
    </p:spTree>
    <p:extLst>
      <p:ext uri="{BB962C8B-B14F-4D97-AF65-F5344CB8AC3E}">
        <p14:creationId xmlns:p14="http://schemas.microsoft.com/office/powerpoint/2010/main" val="28057224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BAA5D6-75A7-4A5B-985E-31EB5F309C19}"/>
              </a:ext>
            </a:extLst>
          </p:cNvPr>
          <p:cNvSpPr>
            <a:spLocks noGrp="1"/>
          </p:cNvSpPr>
          <p:nvPr>
            <p:ph type="dt" sz="half" idx="10"/>
          </p:nvPr>
        </p:nvSpPr>
        <p:spPr/>
        <p:txBody>
          <a:bodyPr/>
          <a:lstStyle/>
          <a:p>
            <a:fld id="{3A00C9E5-C9C1-4951-A5EF-5C4736E776F1}" type="datetimeFigureOut">
              <a:rPr lang="en-US" smtClean="0"/>
              <a:t>6/16/2023</a:t>
            </a:fld>
            <a:endParaRPr lang="en-US"/>
          </a:p>
        </p:txBody>
      </p:sp>
      <p:sp>
        <p:nvSpPr>
          <p:cNvPr id="3" name="Footer Placeholder 2">
            <a:extLst>
              <a:ext uri="{FF2B5EF4-FFF2-40B4-BE49-F238E27FC236}">
                <a16:creationId xmlns:a16="http://schemas.microsoft.com/office/drawing/2014/main" id="{C96E2718-AFEF-4442-B65A-BEC77E0298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6F51A8-A642-43A1-AEEC-5059DEF908C0}"/>
              </a:ext>
            </a:extLst>
          </p:cNvPr>
          <p:cNvSpPr>
            <a:spLocks noGrp="1"/>
          </p:cNvSpPr>
          <p:nvPr>
            <p:ph type="sldNum" sz="quarter" idx="12"/>
          </p:nvPr>
        </p:nvSpPr>
        <p:spPr/>
        <p:txBody>
          <a:bodyPr/>
          <a:lstStyle/>
          <a:p>
            <a:fld id="{375C0384-1791-47DE-A959-A89BA6253656}" type="slidenum">
              <a:rPr lang="en-US" smtClean="0"/>
              <a:t>‹#›</a:t>
            </a:fld>
            <a:endParaRPr lang="en-US"/>
          </a:p>
        </p:txBody>
      </p:sp>
    </p:spTree>
    <p:extLst>
      <p:ext uri="{BB962C8B-B14F-4D97-AF65-F5344CB8AC3E}">
        <p14:creationId xmlns:p14="http://schemas.microsoft.com/office/powerpoint/2010/main" val="63282327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63AB4-DE7A-4017-ADC0-F73EBD06B7E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99B1A3F-3B55-4624-8000-420C9FFF730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5FE6EB-2436-4802-BC79-E283386DBA7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397CDC0-4E83-4845-90CC-68D2237E80B2}"/>
              </a:ext>
            </a:extLst>
          </p:cNvPr>
          <p:cNvSpPr>
            <a:spLocks noGrp="1"/>
          </p:cNvSpPr>
          <p:nvPr>
            <p:ph type="dt" sz="half" idx="10"/>
          </p:nvPr>
        </p:nvSpPr>
        <p:spPr/>
        <p:txBody>
          <a:bodyPr/>
          <a:lstStyle/>
          <a:p>
            <a:fld id="{3A00C9E5-C9C1-4951-A5EF-5C4736E776F1}" type="datetimeFigureOut">
              <a:rPr lang="en-US" smtClean="0"/>
              <a:t>6/16/2023</a:t>
            </a:fld>
            <a:endParaRPr lang="en-US"/>
          </a:p>
        </p:txBody>
      </p:sp>
      <p:sp>
        <p:nvSpPr>
          <p:cNvPr id="6" name="Footer Placeholder 5">
            <a:extLst>
              <a:ext uri="{FF2B5EF4-FFF2-40B4-BE49-F238E27FC236}">
                <a16:creationId xmlns:a16="http://schemas.microsoft.com/office/drawing/2014/main" id="{AE20664D-1849-452B-8094-1CDEB4EBE6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AD5558-4A32-472C-9926-C693661B36FE}"/>
              </a:ext>
            </a:extLst>
          </p:cNvPr>
          <p:cNvSpPr>
            <a:spLocks noGrp="1"/>
          </p:cNvSpPr>
          <p:nvPr>
            <p:ph type="sldNum" sz="quarter" idx="12"/>
          </p:nvPr>
        </p:nvSpPr>
        <p:spPr/>
        <p:txBody>
          <a:bodyPr/>
          <a:lstStyle/>
          <a:p>
            <a:fld id="{375C0384-1791-47DE-A959-A89BA6253656}" type="slidenum">
              <a:rPr lang="en-US" smtClean="0"/>
              <a:t>‹#›</a:t>
            </a:fld>
            <a:endParaRPr lang="en-US"/>
          </a:p>
        </p:txBody>
      </p:sp>
    </p:spTree>
    <p:extLst>
      <p:ext uri="{BB962C8B-B14F-4D97-AF65-F5344CB8AC3E}">
        <p14:creationId xmlns:p14="http://schemas.microsoft.com/office/powerpoint/2010/main" val="9226182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844D2-AA37-41DC-9519-069A2A5AF9F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B6CF34D-B779-45E0-90F7-EC6E641A0F1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9559B37-6A57-4DE8-B98D-31D038C3B71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61D29FF-8068-4B89-A605-EE9ABF320309}"/>
              </a:ext>
            </a:extLst>
          </p:cNvPr>
          <p:cNvSpPr>
            <a:spLocks noGrp="1"/>
          </p:cNvSpPr>
          <p:nvPr>
            <p:ph type="dt" sz="half" idx="10"/>
          </p:nvPr>
        </p:nvSpPr>
        <p:spPr/>
        <p:txBody>
          <a:bodyPr/>
          <a:lstStyle/>
          <a:p>
            <a:fld id="{3A00C9E5-C9C1-4951-A5EF-5C4736E776F1}" type="datetimeFigureOut">
              <a:rPr lang="en-US" smtClean="0"/>
              <a:t>6/16/2023</a:t>
            </a:fld>
            <a:endParaRPr lang="en-US"/>
          </a:p>
        </p:txBody>
      </p:sp>
      <p:sp>
        <p:nvSpPr>
          <p:cNvPr id="6" name="Footer Placeholder 5">
            <a:extLst>
              <a:ext uri="{FF2B5EF4-FFF2-40B4-BE49-F238E27FC236}">
                <a16:creationId xmlns:a16="http://schemas.microsoft.com/office/drawing/2014/main" id="{CB2AD4C3-7911-4BE9-B89D-8EF9FEF301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3B9E48-CED4-4812-A1E7-4ABD152C409A}"/>
              </a:ext>
            </a:extLst>
          </p:cNvPr>
          <p:cNvSpPr>
            <a:spLocks noGrp="1"/>
          </p:cNvSpPr>
          <p:nvPr>
            <p:ph type="sldNum" sz="quarter" idx="12"/>
          </p:nvPr>
        </p:nvSpPr>
        <p:spPr/>
        <p:txBody>
          <a:bodyPr/>
          <a:lstStyle/>
          <a:p>
            <a:fld id="{375C0384-1791-47DE-A959-A89BA6253656}" type="slidenum">
              <a:rPr lang="en-US" smtClean="0"/>
              <a:t>‹#›</a:t>
            </a:fld>
            <a:endParaRPr lang="en-US"/>
          </a:p>
        </p:txBody>
      </p:sp>
    </p:spTree>
    <p:extLst>
      <p:ext uri="{BB962C8B-B14F-4D97-AF65-F5344CB8AC3E}">
        <p14:creationId xmlns:p14="http://schemas.microsoft.com/office/powerpoint/2010/main" val="1708983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508212-7846-4150-ADF2-6265C31066EF}" type="datetimeFigureOut">
              <a:rPr lang="en-US" smtClean="0"/>
              <a:t>6/16/2023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A18F19-5BC1-4EE9-A65E-B2B97BA5D07A}" type="slidenum">
              <a:rPr lang="en-US" smtClean="0"/>
              <a:t>‹#›</a:t>
            </a:fld>
            <a:endParaRPr lang="en-US"/>
          </a:p>
        </p:txBody>
      </p:sp>
    </p:spTree>
    <p:extLst>
      <p:ext uri="{BB962C8B-B14F-4D97-AF65-F5344CB8AC3E}">
        <p14:creationId xmlns:p14="http://schemas.microsoft.com/office/powerpoint/2010/main" val="3663850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1B692-A4E2-4A1A-A273-4ECEE3996E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B518B8-1BB1-4FE7-B3D4-66265620CD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3CE67B-2F60-4638-B608-4E2ABF8AF838}"/>
              </a:ext>
            </a:extLst>
          </p:cNvPr>
          <p:cNvSpPr>
            <a:spLocks noGrp="1"/>
          </p:cNvSpPr>
          <p:nvPr>
            <p:ph type="dt" sz="half" idx="10"/>
          </p:nvPr>
        </p:nvSpPr>
        <p:spPr/>
        <p:txBody>
          <a:bodyPr/>
          <a:lstStyle/>
          <a:p>
            <a:fld id="{3A00C9E5-C9C1-4951-A5EF-5C4736E776F1}" type="datetimeFigureOut">
              <a:rPr lang="en-US" smtClean="0"/>
              <a:t>6/16/2023</a:t>
            </a:fld>
            <a:endParaRPr lang="en-US"/>
          </a:p>
        </p:txBody>
      </p:sp>
      <p:sp>
        <p:nvSpPr>
          <p:cNvPr id="5" name="Footer Placeholder 4">
            <a:extLst>
              <a:ext uri="{FF2B5EF4-FFF2-40B4-BE49-F238E27FC236}">
                <a16:creationId xmlns:a16="http://schemas.microsoft.com/office/drawing/2014/main" id="{511C9505-53C4-495B-BC8C-1C9D945B8F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8BE307-C4CE-4932-AB79-FA76EC9E18B2}"/>
              </a:ext>
            </a:extLst>
          </p:cNvPr>
          <p:cNvSpPr>
            <a:spLocks noGrp="1"/>
          </p:cNvSpPr>
          <p:nvPr>
            <p:ph type="sldNum" sz="quarter" idx="12"/>
          </p:nvPr>
        </p:nvSpPr>
        <p:spPr/>
        <p:txBody>
          <a:bodyPr/>
          <a:lstStyle/>
          <a:p>
            <a:fld id="{375C0384-1791-47DE-A959-A89BA6253656}" type="slidenum">
              <a:rPr lang="en-US" smtClean="0"/>
              <a:t>‹#›</a:t>
            </a:fld>
            <a:endParaRPr lang="en-US"/>
          </a:p>
        </p:txBody>
      </p:sp>
    </p:spTree>
    <p:extLst>
      <p:ext uri="{BB962C8B-B14F-4D97-AF65-F5344CB8AC3E}">
        <p14:creationId xmlns:p14="http://schemas.microsoft.com/office/powerpoint/2010/main" val="29896698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7C1AB5-72E9-4DFC-9899-673C72918C1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33CD66-BE2C-4706-9BD1-381D579A431C}"/>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769-7DE8-4FBB-8D51-06A832AA9653}"/>
              </a:ext>
            </a:extLst>
          </p:cNvPr>
          <p:cNvSpPr>
            <a:spLocks noGrp="1"/>
          </p:cNvSpPr>
          <p:nvPr>
            <p:ph type="dt" sz="half" idx="10"/>
          </p:nvPr>
        </p:nvSpPr>
        <p:spPr/>
        <p:txBody>
          <a:bodyPr/>
          <a:lstStyle/>
          <a:p>
            <a:fld id="{3A00C9E5-C9C1-4951-A5EF-5C4736E776F1}" type="datetimeFigureOut">
              <a:rPr lang="en-US" smtClean="0"/>
              <a:t>6/16/2023</a:t>
            </a:fld>
            <a:endParaRPr lang="en-US"/>
          </a:p>
        </p:txBody>
      </p:sp>
      <p:sp>
        <p:nvSpPr>
          <p:cNvPr id="5" name="Footer Placeholder 4">
            <a:extLst>
              <a:ext uri="{FF2B5EF4-FFF2-40B4-BE49-F238E27FC236}">
                <a16:creationId xmlns:a16="http://schemas.microsoft.com/office/drawing/2014/main" id="{FE6538E1-B4DB-4871-B9FD-052229D3A2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AFF0FC-CAF0-41DD-986E-110EA3D2D808}"/>
              </a:ext>
            </a:extLst>
          </p:cNvPr>
          <p:cNvSpPr>
            <a:spLocks noGrp="1"/>
          </p:cNvSpPr>
          <p:nvPr>
            <p:ph type="sldNum" sz="quarter" idx="12"/>
          </p:nvPr>
        </p:nvSpPr>
        <p:spPr/>
        <p:txBody>
          <a:bodyPr/>
          <a:lstStyle/>
          <a:p>
            <a:fld id="{375C0384-1791-47DE-A959-A89BA6253656}" type="slidenum">
              <a:rPr lang="en-US" smtClean="0"/>
              <a:t>‹#›</a:t>
            </a:fld>
            <a:endParaRPr lang="en-US"/>
          </a:p>
        </p:txBody>
      </p:sp>
    </p:spTree>
    <p:extLst>
      <p:ext uri="{BB962C8B-B14F-4D97-AF65-F5344CB8AC3E}">
        <p14:creationId xmlns:p14="http://schemas.microsoft.com/office/powerpoint/2010/main" val="788128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DE6DBCC-F083-45B7-AEC8-6C62AD2A798D}"/>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C028BA59-CC3D-49FA-88FD-0A4EEAAEA0A1}"/>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F48F9D77-F46E-4F71-811C-6ED3F6DDB5DD}"/>
              </a:ext>
            </a:extLst>
          </p:cNvPr>
          <p:cNvSpPr>
            <a:spLocks noGrp="1" noChangeArrowheads="1"/>
          </p:cNvSpPr>
          <p:nvPr>
            <p:ph type="sldNum" sz="quarter" idx="12"/>
          </p:nvPr>
        </p:nvSpPr>
        <p:spPr>
          <a:ln/>
        </p:spPr>
        <p:txBody>
          <a:bodyPr/>
          <a:lstStyle>
            <a:lvl1pPr>
              <a:defRPr/>
            </a:lvl1pPr>
          </a:lstStyle>
          <a:p>
            <a:pPr>
              <a:defRPr/>
            </a:pPr>
            <a:fld id="{23476779-1348-48A9-9923-23882D91A1B5}" type="slidenum">
              <a:rPr lang="en-US" altLang="zh-CN"/>
              <a:pPr>
                <a:defRPr/>
              </a:pPr>
              <a:t>‹#›</a:t>
            </a:fld>
            <a:endParaRPr lang="en-US" altLang="zh-CN"/>
          </a:p>
        </p:txBody>
      </p:sp>
    </p:spTree>
    <p:extLst>
      <p:ext uri="{BB962C8B-B14F-4D97-AF65-F5344CB8AC3E}">
        <p14:creationId xmlns:p14="http://schemas.microsoft.com/office/powerpoint/2010/main" val="35339554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8CB28EC-3D00-4805-B982-04EFD111A474}"/>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6E92CC50-8680-4760-9BCC-74B7FCD44C37}"/>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049AA811-6F85-43E3-B912-D5908E51CF00}"/>
              </a:ext>
            </a:extLst>
          </p:cNvPr>
          <p:cNvSpPr>
            <a:spLocks noGrp="1" noChangeArrowheads="1"/>
          </p:cNvSpPr>
          <p:nvPr>
            <p:ph type="sldNum" sz="quarter" idx="12"/>
          </p:nvPr>
        </p:nvSpPr>
        <p:spPr>
          <a:ln/>
        </p:spPr>
        <p:txBody>
          <a:bodyPr/>
          <a:lstStyle>
            <a:lvl1pPr>
              <a:defRPr/>
            </a:lvl1pPr>
          </a:lstStyle>
          <a:p>
            <a:pPr>
              <a:defRPr/>
            </a:pPr>
            <a:fld id="{7706ADC0-37E6-4655-B2C2-610D36DDD5A2}" type="slidenum">
              <a:rPr lang="en-US" altLang="zh-CN"/>
              <a:pPr>
                <a:defRPr/>
              </a:pPr>
              <a:t>‹#›</a:t>
            </a:fld>
            <a:endParaRPr lang="en-US" altLang="zh-CN"/>
          </a:p>
        </p:txBody>
      </p:sp>
    </p:spTree>
    <p:extLst>
      <p:ext uri="{BB962C8B-B14F-4D97-AF65-F5344CB8AC3E}">
        <p14:creationId xmlns:p14="http://schemas.microsoft.com/office/powerpoint/2010/main" val="22124260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111B4A8-F856-4EF1-B3A2-8814043384BC}"/>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1AF5F3B4-BB18-40FE-966A-84064E46B2D1}"/>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4A88DF76-CA05-447B-81ED-EF2696A391B6}"/>
              </a:ext>
            </a:extLst>
          </p:cNvPr>
          <p:cNvSpPr>
            <a:spLocks noGrp="1" noChangeArrowheads="1"/>
          </p:cNvSpPr>
          <p:nvPr>
            <p:ph type="sldNum" sz="quarter" idx="12"/>
          </p:nvPr>
        </p:nvSpPr>
        <p:spPr>
          <a:ln/>
        </p:spPr>
        <p:txBody>
          <a:bodyPr/>
          <a:lstStyle>
            <a:lvl1pPr>
              <a:defRPr/>
            </a:lvl1pPr>
          </a:lstStyle>
          <a:p>
            <a:pPr>
              <a:defRPr/>
            </a:pPr>
            <a:fld id="{B7B29159-AFB6-4B53-A6E1-F270C79CEA61}" type="slidenum">
              <a:rPr lang="en-US" altLang="zh-CN"/>
              <a:pPr>
                <a:defRPr/>
              </a:pPr>
              <a:t>‹#›</a:t>
            </a:fld>
            <a:endParaRPr lang="en-US" altLang="zh-CN"/>
          </a:p>
        </p:txBody>
      </p:sp>
    </p:spTree>
    <p:extLst>
      <p:ext uri="{BB962C8B-B14F-4D97-AF65-F5344CB8AC3E}">
        <p14:creationId xmlns:p14="http://schemas.microsoft.com/office/powerpoint/2010/main" val="12967538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56F5094-D597-4E7B-B6BB-5A211989F2DA}"/>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39B07F75-D4C4-4FCA-9706-6A9943A71304}"/>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A22CBF04-8D6E-4DEA-B83C-BA6FCBEBF79A}"/>
              </a:ext>
            </a:extLst>
          </p:cNvPr>
          <p:cNvSpPr>
            <a:spLocks noGrp="1" noChangeArrowheads="1"/>
          </p:cNvSpPr>
          <p:nvPr>
            <p:ph type="sldNum" sz="quarter" idx="12"/>
          </p:nvPr>
        </p:nvSpPr>
        <p:spPr>
          <a:ln/>
        </p:spPr>
        <p:txBody>
          <a:bodyPr/>
          <a:lstStyle>
            <a:lvl1pPr>
              <a:defRPr/>
            </a:lvl1pPr>
          </a:lstStyle>
          <a:p>
            <a:pPr>
              <a:defRPr/>
            </a:pPr>
            <a:fld id="{C6EE3931-994E-4A6A-B5A5-1785F20C3D74}" type="slidenum">
              <a:rPr lang="en-US" altLang="zh-CN"/>
              <a:pPr>
                <a:defRPr/>
              </a:pPr>
              <a:t>‹#›</a:t>
            </a:fld>
            <a:endParaRPr lang="en-US" altLang="zh-CN"/>
          </a:p>
        </p:txBody>
      </p:sp>
    </p:spTree>
    <p:extLst>
      <p:ext uri="{BB962C8B-B14F-4D97-AF65-F5344CB8AC3E}">
        <p14:creationId xmlns:p14="http://schemas.microsoft.com/office/powerpoint/2010/main" val="210835702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3325EA5-6D6F-47BD-9311-7B75AC77DC5C}"/>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a:extLst>
              <a:ext uri="{FF2B5EF4-FFF2-40B4-BE49-F238E27FC236}">
                <a16:creationId xmlns:a16="http://schemas.microsoft.com/office/drawing/2014/main" id="{EDB00438-EC7D-4283-AC05-AD06D17765C3}"/>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a:extLst>
              <a:ext uri="{FF2B5EF4-FFF2-40B4-BE49-F238E27FC236}">
                <a16:creationId xmlns:a16="http://schemas.microsoft.com/office/drawing/2014/main" id="{34AE9C57-FF10-460E-9CDB-1ED4A0EC229E}"/>
              </a:ext>
            </a:extLst>
          </p:cNvPr>
          <p:cNvSpPr>
            <a:spLocks noGrp="1" noChangeArrowheads="1"/>
          </p:cNvSpPr>
          <p:nvPr>
            <p:ph type="sldNum" sz="quarter" idx="12"/>
          </p:nvPr>
        </p:nvSpPr>
        <p:spPr>
          <a:ln/>
        </p:spPr>
        <p:txBody>
          <a:bodyPr/>
          <a:lstStyle>
            <a:lvl1pPr>
              <a:defRPr/>
            </a:lvl1pPr>
          </a:lstStyle>
          <a:p>
            <a:pPr>
              <a:defRPr/>
            </a:pPr>
            <a:fld id="{98722A7B-5CD6-4CCB-A0E7-986096FAB5B4}" type="slidenum">
              <a:rPr lang="en-US" altLang="zh-CN"/>
              <a:pPr>
                <a:defRPr/>
              </a:pPr>
              <a:t>‹#›</a:t>
            </a:fld>
            <a:endParaRPr lang="en-US" altLang="zh-CN"/>
          </a:p>
        </p:txBody>
      </p:sp>
    </p:spTree>
    <p:extLst>
      <p:ext uri="{BB962C8B-B14F-4D97-AF65-F5344CB8AC3E}">
        <p14:creationId xmlns:p14="http://schemas.microsoft.com/office/powerpoint/2010/main" val="817706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D440962-BA53-495F-9C16-B581B8DBAD2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a:extLst>
              <a:ext uri="{FF2B5EF4-FFF2-40B4-BE49-F238E27FC236}">
                <a16:creationId xmlns:a16="http://schemas.microsoft.com/office/drawing/2014/main" id="{A477D350-A83F-4606-B7EA-F953337ECD38}"/>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id="{87560420-5A50-4B30-B867-0B7022DEDB42}"/>
              </a:ext>
            </a:extLst>
          </p:cNvPr>
          <p:cNvSpPr>
            <a:spLocks noGrp="1" noChangeArrowheads="1"/>
          </p:cNvSpPr>
          <p:nvPr>
            <p:ph type="sldNum" sz="quarter" idx="12"/>
          </p:nvPr>
        </p:nvSpPr>
        <p:spPr>
          <a:ln/>
        </p:spPr>
        <p:txBody>
          <a:bodyPr/>
          <a:lstStyle>
            <a:lvl1pPr>
              <a:defRPr/>
            </a:lvl1pPr>
          </a:lstStyle>
          <a:p>
            <a:pPr>
              <a:defRPr/>
            </a:pPr>
            <a:fld id="{3E2D2808-0FCF-4385-9168-400F2F035438}" type="slidenum">
              <a:rPr lang="en-US" altLang="zh-CN"/>
              <a:pPr>
                <a:defRPr/>
              </a:pPr>
              <a:t>‹#›</a:t>
            </a:fld>
            <a:endParaRPr lang="en-US" altLang="zh-CN"/>
          </a:p>
        </p:txBody>
      </p:sp>
    </p:spTree>
    <p:extLst>
      <p:ext uri="{BB962C8B-B14F-4D97-AF65-F5344CB8AC3E}">
        <p14:creationId xmlns:p14="http://schemas.microsoft.com/office/powerpoint/2010/main" val="35197243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77B04B3-C5CB-48E9-8E94-646892DBC835}"/>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a:extLst>
              <a:ext uri="{FF2B5EF4-FFF2-40B4-BE49-F238E27FC236}">
                <a16:creationId xmlns:a16="http://schemas.microsoft.com/office/drawing/2014/main" id="{EB71937E-ABCB-4CEB-A3C8-6B3EF8CE33D4}"/>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a:extLst>
              <a:ext uri="{FF2B5EF4-FFF2-40B4-BE49-F238E27FC236}">
                <a16:creationId xmlns:a16="http://schemas.microsoft.com/office/drawing/2014/main" id="{09883E76-A38A-4F4A-9B63-86667FA54D58}"/>
              </a:ext>
            </a:extLst>
          </p:cNvPr>
          <p:cNvSpPr>
            <a:spLocks noGrp="1" noChangeArrowheads="1"/>
          </p:cNvSpPr>
          <p:nvPr>
            <p:ph type="sldNum" sz="quarter" idx="12"/>
          </p:nvPr>
        </p:nvSpPr>
        <p:spPr>
          <a:ln/>
        </p:spPr>
        <p:txBody>
          <a:bodyPr/>
          <a:lstStyle>
            <a:lvl1pPr>
              <a:defRPr/>
            </a:lvl1pPr>
          </a:lstStyle>
          <a:p>
            <a:pPr>
              <a:defRPr/>
            </a:pPr>
            <a:fld id="{39B5D381-054F-443B-A19B-1A36D1B29197}" type="slidenum">
              <a:rPr lang="en-US" altLang="zh-CN"/>
              <a:pPr>
                <a:defRPr/>
              </a:pPr>
              <a:t>‹#›</a:t>
            </a:fld>
            <a:endParaRPr lang="en-US" altLang="zh-CN"/>
          </a:p>
        </p:txBody>
      </p:sp>
    </p:spTree>
    <p:extLst>
      <p:ext uri="{BB962C8B-B14F-4D97-AF65-F5344CB8AC3E}">
        <p14:creationId xmlns:p14="http://schemas.microsoft.com/office/powerpoint/2010/main" val="419515817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FE373B2-312F-49A3-B3A5-AED2D1D52963}"/>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77A7BB1F-E4DA-4886-9EE6-7B04512310B7}"/>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26278D16-D5DE-4D9E-A770-F6C1169BBB19}"/>
              </a:ext>
            </a:extLst>
          </p:cNvPr>
          <p:cNvSpPr>
            <a:spLocks noGrp="1" noChangeArrowheads="1"/>
          </p:cNvSpPr>
          <p:nvPr>
            <p:ph type="sldNum" sz="quarter" idx="12"/>
          </p:nvPr>
        </p:nvSpPr>
        <p:spPr>
          <a:ln/>
        </p:spPr>
        <p:txBody>
          <a:bodyPr/>
          <a:lstStyle>
            <a:lvl1pPr>
              <a:defRPr/>
            </a:lvl1pPr>
          </a:lstStyle>
          <a:p>
            <a:pPr>
              <a:defRPr/>
            </a:pPr>
            <a:fld id="{2034634B-065B-418B-9C2D-464396C7E956}" type="slidenum">
              <a:rPr lang="en-US" altLang="zh-CN"/>
              <a:pPr>
                <a:defRPr/>
              </a:pPr>
              <a:t>‹#›</a:t>
            </a:fld>
            <a:endParaRPr lang="en-US" altLang="zh-CN"/>
          </a:p>
        </p:txBody>
      </p:sp>
    </p:spTree>
    <p:extLst>
      <p:ext uri="{BB962C8B-B14F-4D97-AF65-F5344CB8AC3E}">
        <p14:creationId xmlns:p14="http://schemas.microsoft.com/office/powerpoint/2010/main" val="1297496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508212-7846-4150-ADF2-6265C31066EF}" type="datetimeFigureOut">
              <a:rPr lang="en-US" smtClean="0"/>
              <a:t>6/16/2023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A18F19-5BC1-4EE9-A65E-B2B97BA5D07A}" type="slidenum">
              <a:rPr lang="en-US" smtClean="0"/>
              <a:t>‹#›</a:t>
            </a:fld>
            <a:endParaRPr lang="en-US"/>
          </a:p>
        </p:txBody>
      </p:sp>
    </p:spTree>
    <p:extLst>
      <p:ext uri="{BB962C8B-B14F-4D97-AF65-F5344CB8AC3E}">
        <p14:creationId xmlns:p14="http://schemas.microsoft.com/office/powerpoint/2010/main" val="1733490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SimSun" pitchFamily="2" charset="-122"/>
              </a:defRPr>
            </a:lvl1pPr>
          </a:lstStyle>
          <a:p>
            <a:pPr fontAlgn="base">
              <a:spcBef>
                <a:spcPct val="0"/>
              </a:spcBef>
              <a:spcAft>
                <a:spcPct val="0"/>
              </a:spcAft>
              <a:defRPr/>
            </a:pPr>
            <a:endParaRPr lang="zh-CN" alt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SimSun" pitchFamily="2" charset="-122"/>
              </a:defRPr>
            </a:lvl1pPr>
          </a:lstStyle>
          <a:p>
            <a:pPr fontAlgn="base">
              <a:spcBef>
                <a:spcPct val="0"/>
              </a:spcBef>
              <a:spcAft>
                <a:spcPct val="0"/>
              </a:spcAft>
              <a:defRPr/>
            </a:pPr>
            <a:endParaRPr lang="zh-CN" alt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SimSun" pitchFamily="2" charset="-122"/>
              </a:defRPr>
            </a:lvl1pPr>
          </a:lstStyle>
          <a:p>
            <a:pPr fontAlgn="base">
              <a:spcBef>
                <a:spcPct val="0"/>
              </a:spcBef>
              <a:spcAft>
                <a:spcPct val="0"/>
              </a:spcAft>
              <a:defRPr/>
            </a:pPr>
            <a:fld id="{AF28D5DA-692C-44BE-ACE9-A01E2E104CEF}" type="slidenum">
              <a:rPr lang="zh-CN" altLang="en-US">
                <a:solidFill>
                  <a:srgbClr val="000000"/>
                </a:solidFill>
              </a:rPr>
              <a:pPr fontAlgn="base">
                <a:spcBef>
                  <a:spcPct val="0"/>
                </a:spcBef>
                <a:spcAft>
                  <a:spcPct val="0"/>
                </a:spcAft>
                <a:defRPr/>
              </a:pPr>
              <a:t>‹#›</a:t>
            </a:fld>
            <a:endParaRPr lang="zh-CN" altLang="en-US">
              <a:solidFill>
                <a:srgbClr val="000000"/>
              </a:solidFill>
            </a:endParaRPr>
          </a:p>
        </p:txBody>
      </p:sp>
    </p:spTree>
    <p:extLst>
      <p:ext uri="{BB962C8B-B14F-4D97-AF65-F5344CB8AC3E}">
        <p14:creationId xmlns:p14="http://schemas.microsoft.com/office/powerpoint/2010/main" val="32539430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508212-7846-4150-ADF2-6265C31066EF}" type="datetimeFigureOut">
              <a:rPr lang="en-US" smtClean="0">
                <a:solidFill>
                  <a:prstClr val="black">
                    <a:tint val="75000"/>
                  </a:prstClr>
                </a:solidFill>
              </a:rPr>
              <a:pPr/>
              <a:t>6/16/2023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A18F19-5BC1-4EE9-A65E-B2B97BA5D0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933009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7FF539F-1D27-49B8-A29D-A359605FCDED}"/>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a:extLst>
              <a:ext uri="{FF2B5EF4-FFF2-40B4-BE49-F238E27FC236}">
                <a16:creationId xmlns:a16="http://schemas.microsoft.com/office/drawing/2014/main" id="{3F971B86-7119-4807-8CD4-26E46ED83F5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a:extLst>
              <a:ext uri="{FF2B5EF4-FFF2-40B4-BE49-F238E27FC236}">
                <a16:creationId xmlns:a16="http://schemas.microsoft.com/office/drawing/2014/main" id="{48F571B7-1B5A-4B31-A92E-72416AA865C6}"/>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ltLang="zh-CN"/>
          </a:p>
        </p:txBody>
      </p:sp>
      <p:sp>
        <p:nvSpPr>
          <p:cNvPr id="1029" name="Rectangle 5">
            <a:extLst>
              <a:ext uri="{FF2B5EF4-FFF2-40B4-BE49-F238E27FC236}">
                <a16:creationId xmlns:a16="http://schemas.microsoft.com/office/drawing/2014/main" id="{8258922D-BFFF-4C70-8D2E-6AE1A28F24C6}"/>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zh-CN"/>
          </a:p>
        </p:txBody>
      </p:sp>
      <p:sp>
        <p:nvSpPr>
          <p:cNvPr id="1030" name="Rectangle 6">
            <a:extLst>
              <a:ext uri="{FF2B5EF4-FFF2-40B4-BE49-F238E27FC236}">
                <a16:creationId xmlns:a16="http://schemas.microsoft.com/office/drawing/2014/main" id="{7D87ACB4-D8EC-4EB4-88DB-C4B0FB666B14}"/>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30F2654C-E968-4960-948E-6F4CCFCF66FE}" type="slidenum">
              <a:rPr lang="en-US" altLang="zh-CN"/>
              <a:pPr>
                <a:defRPr/>
              </a:pPr>
              <a:t>‹#›</a:t>
            </a:fld>
            <a:endParaRPr lang="en-US" altLang="zh-CN"/>
          </a:p>
        </p:txBody>
      </p:sp>
    </p:spTree>
    <p:extLst>
      <p:ext uri="{BB962C8B-B14F-4D97-AF65-F5344CB8AC3E}">
        <p14:creationId xmlns:p14="http://schemas.microsoft.com/office/powerpoint/2010/main" val="322166847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SimSun" pitchFamily="2" charset="-122"/>
        </a:defRPr>
      </a:lvl2pPr>
      <a:lvl3pPr algn="ctr" rtl="0" eaLnBrk="0" fontAlgn="base" hangingPunct="0">
        <a:spcBef>
          <a:spcPct val="0"/>
        </a:spcBef>
        <a:spcAft>
          <a:spcPct val="0"/>
        </a:spcAft>
        <a:defRPr sz="4400">
          <a:solidFill>
            <a:schemeClr val="tx2"/>
          </a:solidFill>
          <a:latin typeface="Arial" charset="0"/>
          <a:ea typeface="SimSun" pitchFamily="2" charset="-122"/>
        </a:defRPr>
      </a:lvl3pPr>
      <a:lvl4pPr algn="ctr" rtl="0" eaLnBrk="0" fontAlgn="base" hangingPunct="0">
        <a:spcBef>
          <a:spcPct val="0"/>
        </a:spcBef>
        <a:spcAft>
          <a:spcPct val="0"/>
        </a:spcAft>
        <a:defRPr sz="4400">
          <a:solidFill>
            <a:schemeClr val="tx2"/>
          </a:solidFill>
          <a:latin typeface="Arial" charset="0"/>
          <a:ea typeface="SimSun" pitchFamily="2" charset="-122"/>
        </a:defRPr>
      </a:lvl4pPr>
      <a:lvl5pPr algn="ctr" rtl="0" eaLnBrk="0" fontAlgn="base" hangingPunct="0">
        <a:spcBef>
          <a:spcPct val="0"/>
        </a:spcBef>
        <a:spcAft>
          <a:spcPct val="0"/>
        </a:spcAft>
        <a:defRPr sz="4400">
          <a:solidFill>
            <a:schemeClr val="tx2"/>
          </a:solidFill>
          <a:latin typeface="Arial" charset="0"/>
          <a:ea typeface="SimSun" pitchFamily="2" charset="-122"/>
        </a:defRPr>
      </a:lvl5pPr>
      <a:lvl6pPr marL="457200" algn="ctr" rtl="0" fontAlgn="base">
        <a:spcBef>
          <a:spcPct val="0"/>
        </a:spcBef>
        <a:spcAft>
          <a:spcPct val="0"/>
        </a:spcAft>
        <a:defRPr sz="4400">
          <a:solidFill>
            <a:schemeClr val="tx2"/>
          </a:solidFill>
          <a:latin typeface="Arial" charset="0"/>
          <a:ea typeface="SimSun" pitchFamily="2" charset="-122"/>
        </a:defRPr>
      </a:lvl6pPr>
      <a:lvl7pPr marL="914400" algn="ctr" rtl="0" fontAlgn="base">
        <a:spcBef>
          <a:spcPct val="0"/>
        </a:spcBef>
        <a:spcAft>
          <a:spcPct val="0"/>
        </a:spcAft>
        <a:defRPr sz="4400">
          <a:solidFill>
            <a:schemeClr val="tx2"/>
          </a:solidFill>
          <a:latin typeface="Arial" charset="0"/>
          <a:ea typeface="SimSun" pitchFamily="2" charset="-122"/>
        </a:defRPr>
      </a:lvl7pPr>
      <a:lvl8pPr marL="1371600" algn="ctr" rtl="0" fontAlgn="base">
        <a:spcBef>
          <a:spcPct val="0"/>
        </a:spcBef>
        <a:spcAft>
          <a:spcPct val="0"/>
        </a:spcAft>
        <a:defRPr sz="4400">
          <a:solidFill>
            <a:schemeClr val="tx2"/>
          </a:solidFill>
          <a:latin typeface="Arial" charset="0"/>
          <a:ea typeface="SimSun" pitchFamily="2" charset="-122"/>
        </a:defRPr>
      </a:lvl8pPr>
      <a:lvl9pPr marL="1828800" algn="ctr" rtl="0" fontAlgn="base">
        <a:spcBef>
          <a:spcPct val="0"/>
        </a:spcBef>
        <a:spcAft>
          <a:spcPct val="0"/>
        </a:spcAft>
        <a:defRPr sz="4400">
          <a:solidFill>
            <a:schemeClr val="tx2"/>
          </a:solidFill>
          <a:latin typeface="Arial" charset="0"/>
          <a:ea typeface="SimSun"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95A5D-1B49-4A72-AD48-69C8E020AEEF}" type="datetimeFigureOut">
              <a:rPr lang="en-US" smtClean="0"/>
              <a:t>6/16/2023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B0A25C-DCD2-4036-8E66-40421FB2D09D}" type="slidenum">
              <a:rPr lang="en-US" smtClean="0"/>
              <a:t>‹#›</a:t>
            </a:fld>
            <a:endParaRPr lang="en-US"/>
          </a:p>
        </p:txBody>
      </p:sp>
    </p:spTree>
    <p:extLst>
      <p:ext uri="{BB962C8B-B14F-4D97-AF65-F5344CB8AC3E}">
        <p14:creationId xmlns:p14="http://schemas.microsoft.com/office/powerpoint/2010/main" val="304717605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15867B-B9F3-49AB-BB22-910DE1DF6959}" type="slidenum">
              <a:rPr lang="en-US" altLang="en-US" smtClean="0"/>
              <a:pPr/>
              <a:t>‹#›</a:t>
            </a:fld>
            <a:endParaRPr lang="en-US" altLang="en-US"/>
          </a:p>
        </p:txBody>
      </p:sp>
    </p:spTree>
    <p:extLst>
      <p:ext uri="{BB962C8B-B14F-4D97-AF65-F5344CB8AC3E}">
        <p14:creationId xmlns:p14="http://schemas.microsoft.com/office/powerpoint/2010/main" val="57192435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1F91A522-BB7F-437E-87CB-66956688A507}" type="datetimeFigureOut">
              <a:rPr lang="zh-CN" altLang="en-US">
                <a:solidFill>
                  <a:prstClr val="black">
                    <a:tint val="75000"/>
                  </a:prstClr>
                </a:solidFill>
              </a:rPr>
              <a:pPr>
                <a:defRPr/>
              </a:pPr>
              <a:t>2023/6/16</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C1095F99-949F-4B3D-AD58-25B128A79311}" type="slidenum">
              <a:rPr lang="zh-CN" altLang="en-US"/>
              <a:pPr fontAlgn="base">
                <a:spcBef>
                  <a:spcPct val="0"/>
                </a:spcBef>
                <a:spcAft>
                  <a:spcPct val="0"/>
                </a:spcAft>
              </a:pPr>
              <a:t>‹#›</a:t>
            </a:fld>
            <a:endParaRPr lang="zh-CN" altLang="en-US"/>
          </a:p>
        </p:txBody>
      </p:sp>
    </p:spTree>
    <p:extLst>
      <p:ext uri="{BB962C8B-B14F-4D97-AF65-F5344CB8AC3E}">
        <p14:creationId xmlns:p14="http://schemas.microsoft.com/office/powerpoint/2010/main" val="2088863392"/>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EDD498-4808-4607-987E-A0ED611AB29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D71A6E-DC76-41DE-9CEF-9849872CEA2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3F8CBD-2700-4BD4-A804-EB281A53065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A00C9E5-C9C1-4951-A5EF-5C4736E776F1}" type="datetimeFigureOut">
              <a:rPr lang="en-US" smtClean="0"/>
              <a:t>6/16/2023</a:t>
            </a:fld>
            <a:endParaRPr lang="en-US"/>
          </a:p>
        </p:txBody>
      </p:sp>
      <p:sp>
        <p:nvSpPr>
          <p:cNvPr id="5" name="Footer Placeholder 4">
            <a:extLst>
              <a:ext uri="{FF2B5EF4-FFF2-40B4-BE49-F238E27FC236}">
                <a16:creationId xmlns:a16="http://schemas.microsoft.com/office/drawing/2014/main" id="{64D464E9-B66C-46AB-948D-9E191E2CCD3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9B330-DB89-4895-A3F7-F6FD3CEC694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75C0384-1791-47DE-A959-A89BA6253656}" type="slidenum">
              <a:rPr lang="en-US" smtClean="0"/>
              <a:t>‹#›</a:t>
            </a:fld>
            <a:endParaRPr lang="en-US"/>
          </a:p>
        </p:txBody>
      </p:sp>
    </p:spTree>
    <p:extLst>
      <p:ext uri="{BB962C8B-B14F-4D97-AF65-F5344CB8AC3E}">
        <p14:creationId xmlns:p14="http://schemas.microsoft.com/office/powerpoint/2010/main" val="885175030"/>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8EED227-340E-4747-BB82-6838E2611956}"/>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Rectangle 3">
            <a:extLst>
              <a:ext uri="{FF2B5EF4-FFF2-40B4-BE49-F238E27FC236}">
                <a16:creationId xmlns:a16="http://schemas.microsoft.com/office/drawing/2014/main" id="{567D0A95-71AD-4075-AB76-F5FCC53FC67C}"/>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a:extLst>
              <a:ext uri="{FF2B5EF4-FFF2-40B4-BE49-F238E27FC236}">
                <a16:creationId xmlns:a16="http://schemas.microsoft.com/office/drawing/2014/main" id="{35EE5ABE-07D4-44D5-A4B9-9CE040915314}"/>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zh-CN"/>
          </a:p>
        </p:txBody>
      </p:sp>
      <p:sp>
        <p:nvSpPr>
          <p:cNvPr id="1029" name="Rectangle 5">
            <a:extLst>
              <a:ext uri="{FF2B5EF4-FFF2-40B4-BE49-F238E27FC236}">
                <a16:creationId xmlns:a16="http://schemas.microsoft.com/office/drawing/2014/main" id="{D9C04777-D1BB-400E-A470-63EB5E4ED237}"/>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CN"/>
          </a:p>
        </p:txBody>
      </p:sp>
      <p:sp>
        <p:nvSpPr>
          <p:cNvPr id="1030" name="Rectangle 6">
            <a:extLst>
              <a:ext uri="{FF2B5EF4-FFF2-40B4-BE49-F238E27FC236}">
                <a16:creationId xmlns:a16="http://schemas.microsoft.com/office/drawing/2014/main" id="{EBA068F2-3C14-4DAA-A450-666244F7C97A}"/>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CF4D8A4F-A79C-41A0-8A62-18E583579570}" type="slidenum">
              <a:rPr lang="en-US" altLang="zh-CN"/>
              <a:pPr>
                <a:defRPr/>
              </a:pPr>
              <a:t>‹#›</a:t>
            </a:fld>
            <a:endParaRPr lang="en-US" altLang="zh-CN"/>
          </a:p>
        </p:txBody>
      </p:sp>
    </p:spTree>
    <p:extLst>
      <p:ext uri="{BB962C8B-B14F-4D97-AF65-F5344CB8AC3E}">
        <p14:creationId xmlns:p14="http://schemas.microsoft.com/office/powerpoint/2010/main" val="368578978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SimSun" pitchFamily="2" charset="-122"/>
        </a:defRPr>
      </a:lvl2pPr>
      <a:lvl3pPr algn="ctr" rtl="0" eaLnBrk="0" fontAlgn="base" hangingPunct="0">
        <a:spcBef>
          <a:spcPct val="0"/>
        </a:spcBef>
        <a:spcAft>
          <a:spcPct val="0"/>
        </a:spcAft>
        <a:defRPr kumimoji="1" sz="4400">
          <a:solidFill>
            <a:schemeClr val="tx2"/>
          </a:solidFill>
          <a:latin typeface="Times New Roman" pitchFamily="18" charset="0"/>
          <a:ea typeface="SimSun" pitchFamily="2" charset="-122"/>
        </a:defRPr>
      </a:lvl3pPr>
      <a:lvl4pPr algn="ctr" rtl="0" eaLnBrk="0" fontAlgn="base" hangingPunct="0">
        <a:spcBef>
          <a:spcPct val="0"/>
        </a:spcBef>
        <a:spcAft>
          <a:spcPct val="0"/>
        </a:spcAft>
        <a:defRPr kumimoji="1" sz="4400">
          <a:solidFill>
            <a:schemeClr val="tx2"/>
          </a:solidFill>
          <a:latin typeface="Times New Roman" pitchFamily="18" charset="0"/>
          <a:ea typeface="SimSun" pitchFamily="2" charset="-122"/>
        </a:defRPr>
      </a:lvl4pPr>
      <a:lvl5pPr algn="ctr" rtl="0" eaLnBrk="0" fontAlgn="base" hangingPunct="0">
        <a:spcBef>
          <a:spcPct val="0"/>
        </a:spcBef>
        <a:spcAft>
          <a:spcPct val="0"/>
        </a:spcAft>
        <a:defRPr kumimoji="1" sz="4400">
          <a:solidFill>
            <a:schemeClr val="tx2"/>
          </a:solidFill>
          <a:latin typeface="Times New Roman" pitchFamily="18" charset="0"/>
          <a:ea typeface="SimSun" pitchFamily="2" charset="-122"/>
        </a:defRPr>
      </a:lvl5pPr>
      <a:lvl6pPr marL="457200" algn="ctr" rtl="0" fontAlgn="base">
        <a:spcBef>
          <a:spcPct val="0"/>
        </a:spcBef>
        <a:spcAft>
          <a:spcPct val="0"/>
        </a:spcAft>
        <a:defRPr kumimoji="1" sz="4400">
          <a:solidFill>
            <a:schemeClr val="tx2"/>
          </a:solidFill>
          <a:latin typeface="Times New Roman" pitchFamily="18" charset="0"/>
          <a:ea typeface="SimSun" pitchFamily="2" charset="-122"/>
        </a:defRPr>
      </a:lvl6pPr>
      <a:lvl7pPr marL="914400" algn="ctr" rtl="0" fontAlgn="base">
        <a:spcBef>
          <a:spcPct val="0"/>
        </a:spcBef>
        <a:spcAft>
          <a:spcPct val="0"/>
        </a:spcAft>
        <a:defRPr kumimoji="1" sz="4400">
          <a:solidFill>
            <a:schemeClr val="tx2"/>
          </a:solidFill>
          <a:latin typeface="Times New Roman" pitchFamily="18" charset="0"/>
          <a:ea typeface="SimSun" pitchFamily="2" charset="-122"/>
        </a:defRPr>
      </a:lvl7pPr>
      <a:lvl8pPr marL="1371600" algn="ctr" rtl="0" fontAlgn="base">
        <a:spcBef>
          <a:spcPct val="0"/>
        </a:spcBef>
        <a:spcAft>
          <a:spcPct val="0"/>
        </a:spcAft>
        <a:defRPr kumimoji="1" sz="4400">
          <a:solidFill>
            <a:schemeClr val="tx2"/>
          </a:solidFill>
          <a:latin typeface="Times New Roman" pitchFamily="18" charset="0"/>
          <a:ea typeface="SimSun" pitchFamily="2" charset="-122"/>
        </a:defRPr>
      </a:lvl8pPr>
      <a:lvl9pPr marL="1828800" algn="ctr" rtl="0" fontAlgn="base">
        <a:spcBef>
          <a:spcPct val="0"/>
        </a:spcBef>
        <a:spcAft>
          <a:spcPct val="0"/>
        </a:spcAft>
        <a:defRPr kumimoji="1" sz="4400">
          <a:solidFill>
            <a:schemeClr val="tx2"/>
          </a:solidFill>
          <a:latin typeface="Times New Roman" pitchFamily="18" charset="0"/>
          <a:ea typeface="SimSun" pitchFamily="2" charset="-122"/>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8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wmf"/></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jpeg"/><Relationship Id="rId12"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image" Target="../media/image35.jpeg"/><Relationship Id="rId11" Type="http://schemas.openxmlformats.org/officeDocument/2006/relationships/image" Target="../media/image28.wmf"/><Relationship Id="rId5" Type="http://schemas.openxmlformats.org/officeDocument/2006/relationships/image" Target="../media/image34.png"/><Relationship Id="rId10" Type="http://schemas.openxmlformats.org/officeDocument/2006/relationships/image" Target="../media/image4.emf"/><Relationship Id="rId4" Type="http://schemas.openxmlformats.org/officeDocument/2006/relationships/image" Target="../media/image33.png"/><Relationship Id="rId9"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png"/><Relationship Id="rId1" Type="http://schemas.openxmlformats.org/officeDocument/2006/relationships/slideLayout" Target="../slideLayouts/slideLayout9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emf"/><Relationship Id="rId9"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5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3.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5EBA0A-8E95-4622-92C8-DAD85A8F53FB}"/>
              </a:ext>
            </a:extLst>
          </p:cNvPr>
          <p:cNvSpPr txBox="1"/>
          <p:nvPr/>
        </p:nvSpPr>
        <p:spPr>
          <a:xfrm>
            <a:off x="1021081" y="715649"/>
            <a:ext cx="7360919" cy="35086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Student presentations: Building on and extending class lectures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Narrow down your focus (just part of a long paper).</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Build a story around the focus, with additional material as necessary. </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Provide the background and context for fellow students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a:t>
            </a:r>
            <a:r>
              <a:rPr kumimoji="0" lang="en-US" sz="1800" b="0" i="0" u="none" strike="noStrike" kern="1200" cap="none" spc="0" normalizeH="0" baseline="0" noProof="0" dirty="0" err="1">
                <a:ln>
                  <a:noFill/>
                </a:ln>
                <a:solidFill>
                  <a:prstClr val="black"/>
                </a:solidFill>
                <a:effectLst/>
                <a:uLnTx/>
                <a:uFillTx/>
                <a:latin typeface="Calibri"/>
                <a:ea typeface="+mn-ea"/>
                <a:cs typeface="+mn-cs"/>
              </a:rPr>
              <a:t>ighlight</a:t>
            </a:r>
            <a:r>
              <a:rPr kumimoji="0" lang="en-US" sz="1800" b="0" i="0" u="none" strike="noStrike" kern="1200" cap="none" spc="0" normalizeH="0" baseline="0" noProof="0" dirty="0">
                <a:ln>
                  <a:noFill/>
                </a:ln>
                <a:solidFill>
                  <a:prstClr val="black"/>
                </a:solidFill>
                <a:effectLst/>
                <a:uLnTx/>
                <a:uFillTx/>
                <a:latin typeface="Calibri"/>
                <a:ea typeface="+mn-ea"/>
                <a:cs typeface="+mn-cs"/>
              </a:rPr>
              <a:t> novel contributions &amp; surprises.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Connect to the material covered in class (PNA pattern, monsoon, low clouds …).</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Step out of the authors’ confines by asking: what are the fundamental drivers/mechanisms?  </a:t>
            </a:r>
          </a:p>
        </p:txBody>
      </p:sp>
      <p:sp>
        <p:nvSpPr>
          <p:cNvPr id="4" name="TextBox 3">
            <a:extLst>
              <a:ext uri="{FF2B5EF4-FFF2-40B4-BE49-F238E27FC236}">
                <a16:creationId xmlns:a16="http://schemas.microsoft.com/office/drawing/2014/main" id="{BF4C0A16-0610-F9DD-46AB-6D3ED842457C}"/>
              </a:ext>
            </a:extLst>
          </p:cNvPr>
          <p:cNvSpPr txBox="1"/>
          <p:nvPr/>
        </p:nvSpPr>
        <p:spPr>
          <a:xfrm>
            <a:off x="1025165" y="4612140"/>
            <a:ext cx="7093669" cy="175432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Student presentations</a:t>
            </a:r>
            <a:r>
              <a:rPr kumimoji="0" lang="en-US" sz="1800" b="0" i="0" u="none" strike="noStrike" kern="1200" cap="none" spc="0" normalizeH="0" baseline="0" noProof="0" dirty="0">
                <a:ln>
                  <a:noFill/>
                </a:ln>
                <a:solidFill>
                  <a:prstClr val="black"/>
                </a:solidFill>
                <a:effectLst/>
                <a:uLnTx/>
                <a:uFillTx/>
                <a:latin typeface="Calibri"/>
                <a:ea typeface="+mn-ea"/>
                <a:cs typeface="+mn-cs"/>
              </a:rPr>
              <a:t>:</a:t>
            </a:r>
          </a:p>
          <a:p>
            <a:pPr marL="339725"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12 min talk + 3 min Q&amp;A</a:t>
            </a:r>
          </a:p>
          <a:p>
            <a:pPr marL="339725"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Time: 6/2 (F) 1-3:50pm. Place: Eckart 227</a:t>
            </a:r>
          </a:p>
          <a:p>
            <a:pPr marL="339725" marR="0" lvl="0" indent="-339725"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Submit </a:t>
            </a:r>
            <a:br>
              <a:rPr kumimoji="0" lang="en-US" sz="1800" b="0" i="0" u="none" strike="noStrike" kern="1200" cap="none" spc="0" normalizeH="0" baseline="0" noProof="0" dirty="0">
                <a:ln>
                  <a:noFill/>
                </a:ln>
                <a:solidFill>
                  <a:prstClr val="black"/>
                </a:solidFill>
                <a:effectLst/>
                <a:uLnTx/>
                <a:uFillTx/>
                <a:latin typeface="Calibri"/>
                <a:ea typeface="+mn-ea"/>
                <a:cs typeface="+mn-cs"/>
              </a:rPr>
            </a:br>
            <a:r>
              <a:rPr kumimoji="0" lang="en-US" sz="1800" b="0" i="0" u="none" strike="noStrike" kern="1200" cap="none" spc="0" normalizeH="0" baseline="0" noProof="0" dirty="0">
                <a:ln>
                  <a:noFill/>
                </a:ln>
                <a:solidFill>
                  <a:prstClr val="black"/>
                </a:solidFill>
                <a:effectLst/>
                <a:uLnTx/>
                <a:uFillTx/>
                <a:latin typeface="Calibri"/>
                <a:ea typeface="+mn-ea"/>
                <a:cs typeface="+mn-cs"/>
              </a:rPr>
              <a:t>- written summary (1~2 pages), with reference to your paper(s). </a:t>
            </a:r>
            <a:br>
              <a:rPr kumimoji="0" lang="en-US" sz="1800" b="0" i="0" u="none" strike="noStrike" kern="1200" cap="none" spc="0" normalizeH="0" baseline="0" noProof="0" dirty="0">
                <a:ln>
                  <a:noFill/>
                </a:ln>
                <a:solidFill>
                  <a:prstClr val="black"/>
                </a:solidFill>
                <a:effectLst/>
                <a:uLnTx/>
                <a:uFillTx/>
                <a:latin typeface="Calibri"/>
                <a:ea typeface="+mn-ea"/>
                <a:cs typeface="+mn-cs"/>
              </a:rPr>
            </a:br>
            <a:r>
              <a:rPr kumimoji="0" lang="en-US" sz="1800" b="0" i="0" u="none" strike="noStrike" kern="1200" cap="none" spc="0" normalizeH="0" baseline="0" noProof="0" dirty="0">
                <a:ln>
                  <a:noFill/>
                </a:ln>
                <a:solidFill>
                  <a:prstClr val="black"/>
                </a:solidFill>
                <a:effectLst/>
                <a:uLnTx/>
                <a:uFillTx/>
                <a:latin typeface="Calibri"/>
                <a:ea typeface="+mn-ea"/>
                <a:cs typeface="+mn-cs"/>
              </a:rPr>
              <a:t>- Paper(s) and your talk in PDF</a:t>
            </a:r>
          </a:p>
        </p:txBody>
      </p:sp>
    </p:spTree>
    <p:extLst>
      <p:ext uri="{BB962C8B-B14F-4D97-AF65-F5344CB8AC3E}">
        <p14:creationId xmlns:p14="http://schemas.microsoft.com/office/powerpoint/2010/main" val="1670891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https://www.climate.gov/sites/default/files/Fig1-Initial-State-Of-AtmosphereV12_6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146" y="1882601"/>
            <a:ext cx="5905500" cy="38862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2D43914-EE5F-4FE1-96A8-48F5F7F1189E}"/>
              </a:ext>
            </a:extLst>
          </p:cNvPr>
          <p:cNvSpPr txBox="1"/>
          <p:nvPr/>
        </p:nvSpPr>
        <p:spPr>
          <a:xfrm>
            <a:off x="1794294" y="396814"/>
            <a:ext cx="5722188" cy="830997"/>
          </a:xfrm>
          <a:prstGeom prst="rect">
            <a:avLst/>
          </a:prstGeom>
          <a:noFill/>
        </p:spPr>
        <p:txBody>
          <a:bodyPr wrap="square" rtlCol="0">
            <a:spAutoFit/>
          </a:bodyPr>
          <a:lstStyle/>
          <a:p>
            <a:r>
              <a:rPr lang="en-US" sz="2400" b="1" dirty="0">
                <a:solidFill>
                  <a:srgbClr val="0070C0"/>
                </a:solidFill>
              </a:rPr>
              <a:t>Coupled ocean-atmosphere feedback </a:t>
            </a:r>
            <a:r>
              <a:rPr lang="en-US" sz="2400" b="1" dirty="0"/>
              <a:t>is an important source of seasonal predictability</a:t>
            </a:r>
          </a:p>
        </p:txBody>
      </p:sp>
      <p:sp>
        <p:nvSpPr>
          <p:cNvPr id="3" name="TextBox 2">
            <a:extLst>
              <a:ext uri="{FF2B5EF4-FFF2-40B4-BE49-F238E27FC236}">
                <a16:creationId xmlns:a16="http://schemas.microsoft.com/office/drawing/2014/main" id="{D551E152-271A-4091-841C-074DCC000A72}"/>
              </a:ext>
            </a:extLst>
          </p:cNvPr>
          <p:cNvSpPr txBox="1"/>
          <p:nvPr/>
        </p:nvSpPr>
        <p:spPr>
          <a:xfrm>
            <a:off x="990600" y="6248400"/>
            <a:ext cx="5905500" cy="369332"/>
          </a:xfrm>
          <a:prstGeom prst="rect">
            <a:avLst/>
          </a:prstGeom>
          <a:noFill/>
        </p:spPr>
        <p:txBody>
          <a:bodyPr wrap="square" rtlCol="0">
            <a:spAutoFit/>
          </a:bodyPr>
          <a:lstStyle/>
          <a:p>
            <a:r>
              <a:rPr lang="en-US" dirty="0"/>
              <a:t>Mixing weather and climate predictability in soil and ocean</a:t>
            </a:r>
          </a:p>
        </p:txBody>
      </p:sp>
    </p:spTree>
    <p:extLst>
      <p:ext uri="{BB962C8B-B14F-4D97-AF65-F5344CB8AC3E}">
        <p14:creationId xmlns:p14="http://schemas.microsoft.com/office/powerpoint/2010/main" val="1862390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03526E-4AC9-58A6-6685-6D32B6EFE386}"/>
              </a:ext>
            </a:extLst>
          </p:cNvPr>
          <p:cNvPicPr>
            <a:picLocks noChangeAspect="1"/>
          </p:cNvPicPr>
          <p:nvPr/>
        </p:nvPicPr>
        <p:blipFill>
          <a:blip r:embed="rId3"/>
          <a:stretch>
            <a:fillRect/>
          </a:stretch>
        </p:blipFill>
        <p:spPr>
          <a:xfrm>
            <a:off x="0" y="3240101"/>
            <a:ext cx="8959193" cy="2932099"/>
          </a:xfrm>
          <a:prstGeom prst="rect">
            <a:avLst/>
          </a:prstGeom>
        </p:spPr>
      </p:pic>
      <p:cxnSp>
        <p:nvCxnSpPr>
          <p:cNvPr id="6" name="Straight Connector 5">
            <a:extLst>
              <a:ext uri="{FF2B5EF4-FFF2-40B4-BE49-F238E27FC236}">
                <a16:creationId xmlns:a16="http://schemas.microsoft.com/office/drawing/2014/main" id="{7388103E-43EE-457A-A643-F1CBDE7337EC}"/>
              </a:ext>
            </a:extLst>
          </p:cNvPr>
          <p:cNvCxnSpPr>
            <a:cxnSpLocks/>
          </p:cNvCxnSpPr>
          <p:nvPr/>
        </p:nvCxnSpPr>
        <p:spPr>
          <a:xfrm>
            <a:off x="2438400" y="4648200"/>
            <a:ext cx="3048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6724A26-8CA3-49B4-BBD4-A47E422C5721}"/>
              </a:ext>
            </a:extLst>
          </p:cNvPr>
          <p:cNvCxnSpPr>
            <a:cxnSpLocks/>
          </p:cNvCxnSpPr>
          <p:nvPr/>
        </p:nvCxnSpPr>
        <p:spPr>
          <a:xfrm>
            <a:off x="914400" y="5597931"/>
            <a:ext cx="47244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DEC3255-D9CB-4414-A6F1-F60939CB2138}"/>
              </a:ext>
            </a:extLst>
          </p:cNvPr>
          <p:cNvCxnSpPr>
            <a:cxnSpLocks/>
          </p:cNvCxnSpPr>
          <p:nvPr/>
        </p:nvCxnSpPr>
        <p:spPr>
          <a:xfrm>
            <a:off x="1000348" y="6131331"/>
            <a:ext cx="440985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B133F42B-F244-4A73-90C5-E58FE4F06188}"/>
              </a:ext>
            </a:extLst>
          </p:cNvPr>
          <p:cNvSpPr/>
          <p:nvPr/>
        </p:nvSpPr>
        <p:spPr>
          <a:xfrm>
            <a:off x="1371600" y="3907244"/>
            <a:ext cx="1828800" cy="290511"/>
          </a:xfrm>
          <a:prstGeom prst="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9F094F77-6ACC-4EEB-A71E-0478B9A6DD2A}"/>
              </a:ext>
            </a:extLst>
          </p:cNvPr>
          <p:cNvSpPr txBox="1"/>
          <p:nvPr/>
        </p:nvSpPr>
        <p:spPr>
          <a:xfrm>
            <a:off x="3200400" y="5052862"/>
            <a:ext cx="4974439"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Segoe Print" panose="02000600000000000000" pitchFamily="2" charset="0"/>
                <a:ea typeface="SimSun" panose="02010600030101010101" pitchFamily="2" charset="-122"/>
                <a:cs typeface="+mn-cs"/>
              </a:rPr>
              <a:t>Is the projection robust &amp; reliable? Why?</a:t>
            </a:r>
          </a:p>
        </p:txBody>
      </p:sp>
      <p:sp>
        <p:nvSpPr>
          <p:cNvPr id="15" name="TextBox 14">
            <a:extLst>
              <a:ext uri="{FF2B5EF4-FFF2-40B4-BE49-F238E27FC236}">
                <a16:creationId xmlns:a16="http://schemas.microsoft.com/office/drawing/2014/main" id="{01B26A61-562E-4AEA-BEC8-5217F07F1879}"/>
              </a:ext>
            </a:extLst>
          </p:cNvPr>
          <p:cNvSpPr txBox="1"/>
          <p:nvPr/>
        </p:nvSpPr>
        <p:spPr>
          <a:xfrm>
            <a:off x="2743200" y="4150131"/>
            <a:ext cx="3098925"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Segoe Print" panose="02000600000000000000" pitchFamily="2" charset="0"/>
                <a:ea typeface="SimSun" panose="02010600030101010101" pitchFamily="2" charset="-122"/>
                <a:cs typeface="+mn-cs"/>
              </a:rPr>
              <a:t>Is IPO predictable? Why?</a:t>
            </a:r>
          </a:p>
        </p:txBody>
      </p:sp>
      <p:sp>
        <p:nvSpPr>
          <p:cNvPr id="7" name="TextBox 6">
            <a:extLst>
              <a:ext uri="{FF2B5EF4-FFF2-40B4-BE49-F238E27FC236}">
                <a16:creationId xmlns:a16="http://schemas.microsoft.com/office/drawing/2014/main" id="{E029CA67-D57F-23E2-5609-19FB083FA41A}"/>
              </a:ext>
            </a:extLst>
          </p:cNvPr>
          <p:cNvSpPr txBox="1"/>
          <p:nvPr/>
        </p:nvSpPr>
        <p:spPr>
          <a:xfrm>
            <a:off x="4342517" y="2316771"/>
            <a:ext cx="4592846" cy="1200329"/>
          </a:xfrm>
          <a:prstGeom prst="rect">
            <a:avLst/>
          </a:prstGeom>
          <a:solidFill>
            <a:schemeClr val="bg1">
              <a:lumMod val="95000"/>
            </a:schemeClr>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Calibri" panose="020F0502020204030204" pitchFamily="34" charset="0"/>
              </a:rPr>
              <a:t>Correlate beach </a:t>
            </a:r>
            <a:r>
              <a:rPr kumimoji="0" lang="en-US" sz="1800" b="0" i="0" u="none" strike="noStrike" kern="1200" cap="none" spc="0" normalizeH="0" baseline="0" noProof="0" dirty="0">
                <a:ln>
                  <a:noFill/>
                </a:ln>
                <a:solidFill>
                  <a:srgbClr val="C00000"/>
                </a:solidFill>
                <a:effectLst/>
                <a:uLnTx/>
                <a:uFillTx/>
                <a:latin typeface="Calibri" panose="020F0502020204030204" pitchFamily="34" charset="0"/>
                <a:ea typeface="SimSun" panose="02010600030101010101" pitchFamily="2" charset="-122"/>
                <a:cs typeface="+mn-cs"/>
              </a:rPr>
              <a:t>morphological variations</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Calibri" panose="020F0502020204030204" pitchFamily="34" charset="0"/>
              </a:rPr>
              <a:t> with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Calibri" panose="020F0502020204030204" pitchFamily="34" charset="0"/>
              </a:rPr>
              <a:t>El Nino/Southern Oscillation (ENSO),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Calibri" panose="020F0502020204030204" pitchFamily="34" charset="0"/>
              </a:rPr>
              <a:t>Interdecadal Pacific Oscillation (IPO),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Calibri" panose="020F0502020204030204" pitchFamily="34" charset="0"/>
              </a:rPr>
              <a:t>Annular Mode…</a:t>
            </a:r>
          </a:p>
        </p:txBody>
      </p:sp>
      <p:sp>
        <p:nvSpPr>
          <p:cNvPr id="2" name="TextBox 1">
            <a:extLst>
              <a:ext uri="{FF2B5EF4-FFF2-40B4-BE49-F238E27FC236}">
                <a16:creationId xmlns:a16="http://schemas.microsoft.com/office/drawing/2014/main" id="{ADB3A951-67FF-F76D-BC77-B7012FBAD018}"/>
              </a:ext>
            </a:extLst>
          </p:cNvPr>
          <p:cNvSpPr txBox="1"/>
          <p:nvPr/>
        </p:nvSpPr>
        <p:spPr>
          <a:xfrm>
            <a:off x="267966" y="395580"/>
            <a:ext cx="4820498" cy="1429622"/>
          </a:xfrm>
          <a:prstGeom prst="rect">
            <a:avLst/>
          </a:prstGeom>
          <a:solidFill>
            <a:srgbClr val="FFFFCC"/>
          </a:solidFill>
        </p:spPr>
        <p:txBody>
          <a:bodyPr wrap="square" rtlCol="0">
            <a:spAutoFit/>
          </a:bodyPr>
          <a:lstStyle/>
          <a:p>
            <a:pPr>
              <a:lnSpc>
                <a:spcPct val="150000"/>
              </a:lnSpc>
            </a:pPr>
            <a:r>
              <a:rPr lang="en-US" sz="2000" dirty="0">
                <a:latin typeface="Calibri" panose="020F0502020204030204" pitchFamily="34" charset="0"/>
                <a:cs typeface="Calibri" panose="020F0502020204030204" pitchFamily="34" charset="0"/>
              </a:rPr>
              <a:t>Coupled OA dynamics guiding data analytics</a:t>
            </a:r>
          </a:p>
          <a:p>
            <a:pPr marL="342900" indent="-342900">
              <a:lnSpc>
                <a:spcPct val="150000"/>
              </a:lnSpc>
              <a:buFont typeface="Arial" panose="020B0604020202020204" pitchFamily="34" charset="0"/>
              <a:buChar char="•"/>
            </a:pPr>
            <a:r>
              <a:rPr lang="en-US" sz="2000" dirty="0">
                <a:solidFill>
                  <a:srgbClr val="00B0F0"/>
                </a:solidFill>
                <a:latin typeface="Calibri" panose="020F0502020204030204" pitchFamily="34" charset="0"/>
                <a:cs typeface="Calibri" panose="020F0502020204030204" pitchFamily="34" charset="0"/>
              </a:rPr>
              <a:t>Not all the modes are equal;</a:t>
            </a:r>
          </a:p>
          <a:p>
            <a:pPr marL="342900" indent="-342900">
              <a:lnSpc>
                <a:spcPct val="150000"/>
              </a:lnSpc>
              <a:buFont typeface="Arial" panose="020B0604020202020204" pitchFamily="34" charset="0"/>
              <a:buChar char="•"/>
            </a:pPr>
            <a:r>
              <a:rPr lang="en-US" sz="2000" dirty="0">
                <a:solidFill>
                  <a:srgbClr val="00B0F0"/>
                </a:solidFill>
                <a:latin typeface="Calibri" panose="020F0502020204030204" pitchFamily="34" charset="0"/>
                <a:cs typeface="Calibri" panose="020F0502020204030204" pitchFamily="34" charset="0"/>
              </a:rPr>
              <a:t>A label does not mean predictability. </a:t>
            </a:r>
          </a:p>
        </p:txBody>
      </p:sp>
      <p:pic>
        <p:nvPicPr>
          <p:cNvPr id="3" name="Picture 2" descr="A close up of a pier next to a body of water&#10;&#10;Description automatically generated">
            <a:extLst>
              <a:ext uri="{FF2B5EF4-FFF2-40B4-BE49-F238E27FC236}">
                <a16:creationId xmlns:a16="http://schemas.microsoft.com/office/drawing/2014/main" id="{095AB37D-2AB4-EC16-4B78-78BDAB2290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1228" y="-9444"/>
            <a:ext cx="3174135" cy="2197478"/>
          </a:xfrm>
          <a:prstGeom prst="rect">
            <a:avLst/>
          </a:prstGeom>
        </p:spPr>
      </p:pic>
    </p:spTree>
    <p:extLst>
      <p:ext uri="{BB962C8B-B14F-4D97-AF65-F5344CB8AC3E}">
        <p14:creationId xmlns:p14="http://schemas.microsoft.com/office/powerpoint/2010/main" val="67363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8D8DE945-2857-D624-BBEF-3EC523D49ACE}"/>
              </a:ext>
            </a:extLst>
          </p:cNvPr>
          <p:cNvSpPr txBox="1"/>
          <p:nvPr/>
        </p:nvSpPr>
        <p:spPr>
          <a:xfrm>
            <a:off x="4343400" y="1781648"/>
            <a:ext cx="1175074"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Best era? </a:t>
            </a:r>
          </a:p>
        </p:txBody>
      </p:sp>
      <p:pic>
        <p:nvPicPr>
          <p:cNvPr id="3" name="Picture 2">
            <a:extLst>
              <a:ext uri="{FF2B5EF4-FFF2-40B4-BE49-F238E27FC236}">
                <a16:creationId xmlns:a16="http://schemas.microsoft.com/office/drawing/2014/main" id="{B70141A3-9A9E-4064-92AE-B1483AF0EB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14500"/>
            <a:ext cx="3482150" cy="5143500"/>
          </a:xfrm>
          <a:prstGeom prst="rect">
            <a:avLst/>
          </a:prstGeom>
        </p:spPr>
      </p:pic>
      <p:pic>
        <p:nvPicPr>
          <p:cNvPr id="5" name="Picture 4">
            <a:extLst>
              <a:ext uri="{FF2B5EF4-FFF2-40B4-BE49-F238E27FC236}">
                <a16:creationId xmlns:a16="http://schemas.microsoft.com/office/drawing/2014/main" id="{0D450C06-8874-458C-9C45-EB0CD738ED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2149" y="1714500"/>
            <a:ext cx="5677673" cy="4563208"/>
          </a:xfrm>
          <a:prstGeom prst="rect">
            <a:avLst/>
          </a:prstGeom>
        </p:spPr>
      </p:pic>
      <p:sp>
        <p:nvSpPr>
          <p:cNvPr id="6" name="Rectangle 5">
            <a:extLst>
              <a:ext uri="{FF2B5EF4-FFF2-40B4-BE49-F238E27FC236}">
                <a16:creationId xmlns:a16="http://schemas.microsoft.com/office/drawing/2014/main" id="{06FBD2A2-F454-4FCA-A8B9-BCA1F85D0E13}"/>
              </a:ext>
            </a:extLst>
          </p:cNvPr>
          <p:cNvSpPr/>
          <p:nvPr/>
        </p:nvSpPr>
        <p:spPr>
          <a:xfrm>
            <a:off x="3634549" y="6400800"/>
            <a:ext cx="5585651" cy="307777"/>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pitchFamily="34" charset="0"/>
                <a:ea typeface="SimSun" panose="02010600030101010101" pitchFamily="2" charset="-122"/>
                <a:cs typeface="Calibri" panose="020F0502020204030204" pitchFamily="34" charset="0"/>
              </a:rPr>
              <a:t>Portrait of Vincent van Gogh, sunflowers painting; by Paul Gauguin (1888)</a:t>
            </a:r>
          </a:p>
        </p:txBody>
      </p:sp>
      <p:pic>
        <p:nvPicPr>
          <p:cNvPr id="4" name="Picture 3" descr="A painting of a person with a beard&#10;&#10;Description automatically generated with low confidence">
            <a:extLst>
              <a:ext uri="{FF2B5EF4-FFF2-40B4-BE49-F238E27FC236}">
                <a16:creationId xmlns:a16="http://schemas.microsoft.com/office/drawing/2014/main" id="{8B56A586-DB2A-74C6-19AF-0206609B9C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118" y="-13764"/>
            <a:ext cx="2202067" cy="1766364"/>
          </a:xfrm>
          <a:prstGeom prst="rect">
            <a:avLst/>
          </a:prstGeom>
        </p:spPr>
      </p:pic>
      <p:pic>
        <p:nvPicPr>
          <p:cNvPr id="8" name="Picture 7" descr="A painting of a person&#10;&#10;Description automatically generated">
            <a:extLst>
              <a:ext uri="{FF2B5EF4-FFF2-40B4-BE49-F238E27FC236}">
                <a16:creationId xmlns:a16="http://schemas.microsoft.com/office/drawing/2014/main" id="{A0C12D1B-3C3B-8D9E-CD8C-7EA09DAF0B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8073" y="1"/>
            <a:ext cx="2181015" cy="2667000"/>
          </a:xfrm>
          <a:prstGeom prst="rect">
            <a:avLst/>
          </a:prstGeom>
        </p:spPr>
      </p:pic>
      <p:sp>
        <p:nvSpPr>
          <p:cNvPr id="10" name="TextBox 9">
            <a:extLst>
              <a:ext uri="{FF2B5EF4-FFF2-40B4-BE49-F238E27FC236}">
                <a16:creationId xmlns:a16="http://schemas.microsoft.com/office/drawing/2014/main" id="{CC69C91C-8041-17CA-5787-AE84AD1387A8}"/>
              </a:ext>
            </a:extLst>
          </p:cNvPr>
          <p:cNvSpPr txBox="1"/>
          <p:nvPr/>
        </p:nvSpPr>
        <p:spPr>
          <a:xfrm>
            <a:off x="5593139" y="18162"/>
            <a:ext cx="2255461" cy="46166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Vincent van Gogh, </a:t>
            </a:r>
            <a:r>
              <a:rPr kumimoji="0" lang="en-US" sz="1200" b="0" i="1"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Self-Portrait Dedicated to Gauguin</a:t>
            </a:r>
            <a:r>
              <a:rPr kumimoji="0" lang="en-US"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 1888</a:t>
            </a:r>
          </a:p>
        </p:txBody>
      </p:sp>
      <p:sp>
        <p:nvSpPr>
          <p:cNvPr id="12" name="TextBox 11">
            <a:extLst>
              <a:ext uri="{FF2B5EF4-FFF2-40B4-BE49-F238E27FC236}">
                <a16:creationId xmlns:a16="http://schemas.microsoft.com/office/drawing/2014/main" id="{9033B298-C806-1013-6544-301EADC8FC9B}"/>
              </a:ext>
            </a:extLst>
          </p:cNvPr>
          <p:cNvSpPr txBox="1"/>
          <p:nvPr/>
        </p:nvSpPr>
        <p:spPr>
          <a:xfrm>
            <a:off x="304800" y="1290935"/>
            <a:ext cx="2202067" cy="46166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Paul Gauguin, </a:t>
            </a:r>
            <a:r>
              <a:rPr kumimoji="0" lang="en-US" sz="1200" b="0" i="1"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Self-Portrait Dedicated to van Gogh</a:t>
            </a:r>
            <a:r>
              <a:rPr kumimoji="0" lang="en-US" sz="12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rPr>
              <a:t>, 1888</a:t>
            </a:r>
          </a:p>
        </p:txBody>
      </p:sp>
      <p:pic>
        <p:nvPicPr>
          <p:cNvPr id="14" name="Picture 13" descr="A painting of a person sleeping&#10;&#10;Description automatically generated with low confidence">
            <a:extLst>
              <a:ext uri="{FF2B5EF4-FFF2-40B4-BE49-F238E27FC236}">
                <a16:creationId xmlns:a16="http://schemas.microsoft.com/office/drawing/2014/main" id="{9BBAF95F-571B-B639-6B40-2AD35977908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04686" y="0"/>
            <a:ext cx="1314460" cy="1781648"/>
          </a:xfrm>
          <a:prstGeom prst="rect">
            <a:avLst/>
          </a:prstGeom>
        </p:spPr>
      </p:pic>
      <p:pic>
        <p:nvPicPr>
          <p:cNvPr id="16" name="Picture 15">
            <a:extLst>
              <a:ext uri="{FF2B5EF4-FFF2-40B4-BE49-F238E27FC236}">
                <a16:creationId xmlns:a16="http://schemas.microsoft.com/office/drawing/2014/main" id="{BA29ADC9-3EF5-CC10-AC69-9CA62909CBF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64670" y="-34199"/>
            <a:ext cx="2824204" cy="1737972"/>
          </a:xfrm>
          <a:prstGeom prst="rect">
            <a:avLst/>
          </a:prstGeom>
        </p:spPr>
      </p:pic>
    </p:spTree>
    <p:extLst>
      <p:ext uri="{BB962C8B-B14F-4D97-AF65-F5344CB8AC3E}">
        <p14:creationId xmlns:p14="http://schemas.microsoft.com/office/powerpoint/2010/main" val="61034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par>
                                <p:cTn id="19" presetID="22" presetClass="entr" presetSubtype="8"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3532" y="1066800"/>
            <a:ext cx="1098762" cy="73866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libri"/>
                <a:ea typeface="SimSun" panose="02010600030101010101" pitchFamily="2" charset="-122"/>
                <a:cs typeface="+mn-cs"/>
              </a:rPr>
              <a:t>NorPac</a:t>
            </a:r>
            <a:endParaRPr kumimoji="0" lang="en-US" sz="2400" b="1" i="0" u="none" strike="noStrike" kern="1200" cap="none" spc="0" normalizeH="0" baseline="0" noProof="0" dirty="0">
              <a:ln>
                <a:noFill/>
              </a:ln>
              <a:solidFill>
                <a:prstClr val="black"/>
              </a:solidFill>
              <a:effectLst/>
              <a:uLnTx/>
              <a:uFillTx/>
              <a:latin typeface="Calibri"/>
              <a:ea typeface="SimSun" panose="02010600030101010101"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a:ea typeface="SimSun" panose="02010600030101010101" pitchFamily="2" charset="-122"/>
                <a:cs typeface="+mn-cs"/>
              </a:rPr>
              <a:t>Namias</a:t>
            </a:r>
            <a:endPar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endParaRPr>
          </a:p>
        </p:txBody>
      </p:sp>
      <p:sp>
        <p:nvSpPr>
          <p:cNvPr id="3" name="TextBox 2"/>
          <p:cNvSpPr txBox="1"/>
          <p:nvPr/>
        </p:nvSpPr>
        <p:spPr>
          <a:xfrm>
            <a:off x="329523" y="1020633"/>
            <a:ext cx="188027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Weather forecast</a:t>
            </a:r>
          </a:p>
        </p:txBody>
      </p:sp>
      <p:sp>
        <p:nvSpPr>
          <p:cNvPr id="4" name="TextBox 3"/>
          <p:cNvSpPr txBox="1"/>
          <p:nvPr/>
        </p:nvSpPr>
        <p:spPr>
          <a:xfrm>
            <a:off x="4392188" y="1090245"/>
            <a:ext cx="4370812"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Ocean integrating </a:t>
            </a:r>
            <a:r>
              <a:rPr kumimoji="0" lang="en-US" sz="1800" b="0" i="0" u="none" strike="noStrike" kern="1200" cap="none" spc="0" normalizeH="0" baseline="0" noProof="0" dirty="0" err="1">
                <a:ln>
                  <a:noFill/>
                </a:ln>
                <a:solidFill>
                  <a:prstClr val="black"/>
                </a:solidFill>
                <a:effectLst/>
                <a:uLnTx/>
                <a:uFillTx/>
                <a:latin typeface="Calibri"/>
                <a:ea typeface="SimSun" panose="02010600030101010101" pitchFamily="2" charset="-122"/>
                <a:cs typeface="+mn-cs"/>
              </a:rPr>
              <a:t>atmos</a:t>
            </a:r>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 noise w/o 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Davis; </a:t>
            </a:r>
            <a:r>
              <a:rPr kumimoji="0" lang="en-US" sz="1800" b="0" i="0" u="none" strike="noStrike" kern="1200" cap="none" spc="0" normalizeH="0" baseline="0" noProof="0" dirty="0" err="1">
                <a:ln>
                  <a:noFill/>
                </a:ln>
                <a:solidFill>
                  <a:prstClr val="black"/>
                </a:solidFill>
                <a:effectLst/>
                <a:uLnTx/>
                <a:uFillTx/>
                <a:latin typeface="Calibri"/>
                <a:ea typeface="SimSun" panose="02010600030101010101" pitchFamily="2" charset="-122"/>
                <a:cs typeface="+mn-cs"/>
              </a:rPr>
              <a:t>Hasselmann</a:t>
            </a:r>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 (1976)</a:t>
            </a:r>
          </a:p>
        </p:txBody>
      </p:sp>
      <p:sp>
        <p:nvSpPr>
          <p:cNvPr id="5" name="TextBox 4"/>
          <p:cNvSpPr txBox="1"/>
          <p:nvPr/>
        </p:nvSpPr>
        <p:spPr>
          <a:xfrm>
            <a:off x="723900" y="4110335"/>
            <a:ext cx="2288640"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libri"/>
                <a:ea typeface="SimSun" panose="02010600030101010101" pitchFamily="2" charset="-122"/>
                <a:cs typeface="+mn-cs"/>
              </a:rPr>
              <a:t>Eq</a:t>
            </a:r>
            <a:r>
              <a:rPr kumimoji="0" lang="en-US" sz="2400" b="1"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 Undercurrent</a:t>
            </a:r>
          </a:p>
        </p:txBody>
      </p:sp>
      <p:sp>
        <p:nvSpPr>
          <p:cNvPr id="7" name="TextBox 6"/>
          <p:cNvSpPr txBox="1"/>
          <p:nvPr/>
        </p:nvSpPr>
        <p:spPr>
          <a:xfrm>
            <a:off x="304800" y="2817558"/>
            <a:ext cx="289824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Equatorial waves </a:t>
            </a:r>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in stratosphere (</a:t>
            </a:r>
            <a:r>
              <a:rPr kumimoji="0" lang="en-US" sz="1800" b="0" i="0" u="none" strike="noStrike" kern="1200" cap="none" spc="0" normalizeH="0" baseline="0" noProof="0" dirty="0" err="1">
                <a:ln>
                  <a:noFill/>
                </a:ln>
                <a:solidFill>
                  <a:prstClr val="black"/>
                </a:solidFill>
                <a:effectLst/>
                <a:uLnTx/>
                <a:uFillTx/>
                <a:latin typeface="Calibri"/>
                <a:ea typeface="SimSun" panose="02010600030101010101" pitchFamily="2" charset="-122"/>
                <a:cs typeface="+mn-cs"/>
              </a:rPr>
              <a:t>Matsuno</a:t>
            </a:r>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 1966)</a:t>
            </a:r>
          </a:p>
        </p:txBody>
      </p:sp>
      <p:sp>
        <p:nvSpPr>
          <p:cNvPr id="8" name="TextBox 7"/>
          <p:cNvSpPr txBox="1"/>
          <p:nvPr/>
        </p:nvSpPr>
        <p:spPr>
          <a:xfrm>
            <a:off x="3578991" y="3374294"/>
            <a:ext cx="1675459"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libri"/>
                <a:ea typeface="SimSun" panose="02010600030101010101" pitchFamily="2" charset="-122"/>
                <a:cs typeface="+mn-cs"/>
              </a:rPr>
              <a:t>Bjerknes</a:t>
            </a:r>
            <a:r>
              <a:rPr kumimoji="0" lang="en-US" sz="2400" b="1"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 FB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Ocean waves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1969, 75, 84</a:t>
            </a:r>
          </a:p>
        </p:txBody>
      </p:sp>
      <p:sp>
        <p:nvSpPr>
          <p:cNvPr id="9" name="TextBox 8"/>
          <p:cNvSpPr txBox="1"/>
          <p:nvPr/>
        </p:nvSpPr>
        <p:spPr>
          <a:xfrm>
            <a:off x="5791200" y="3350958"/>
            <a:ext cx="2413867" cy="73866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Seasonal forecast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Cane (1986)</a:t>
            </a:r>
          </a:p>
        </p:txBody>
      </p:sp>
      <p:sp>
        <p:nvSpPr>
          <p:cNvPr id="10" name="Right Brace 9"/>
          <p:cNvSpPr/>
          <p:nvPr/>
        </p:nvSpPr>
        <p:spPr>
          <a:xfrm>
            <a:off x="3233331" y="3046158"/>
            <a:ext cx="307799" cy="13716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12" name="Straight Arrow Connector 11"/>
          <p:cNvCxnSpPr>
            <a:cxnSpLocks/>
          </p:cNvCxnSpPr>
          <p:nvPr/>
        </p:nvCxnSpPr>
        <p:spPr>
          <a:xfrm>
            <a:off x="5181600" y="3808158"/>
            <a:ext cx="689150" cy="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a:off x="1905000" y="1524000"/>
            <a:ext cx="689150" cy="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a:off x="3810000" y="1536306"/>
            <a:ext cx="689150" cy="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886200" y="1295400"/>
            <a:ext cx="35458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SimSun" panose="02010600030101010101" pitchFamily="2" charset="-122"/>
                <a:cs typeface="+mn-cs"/>
              </a:rPr>
              <a:t>X</a:t>
            </a:r>
            <a:endParaRPr kumimoji="0" lang="en-US" sz="2400" b="0" i="0" u="none" strike="noStrike" kern="1200" cap="none" spc="0" normalizeH="0" baseline="0" noProof="0" dirty="0">
              <a:ln>
                <a:noFill/>
              </a:ln>
              <a:solidFill>
                <a:srgbClr val="FF0000"/>
              </a:solidFill>
              <a:effectLst/>
              <a:uLnTx/>
              <a:uFillTx/>
              <a:latin typeface="Calibri"/>
              <a:ea typeface="SimSun" panose="02010600030101010101" pitchFamily="2" charset="-122"/>
              <a:cs typeface="+mn-cs"/>
            </a:endParaRPr>
          </a:p>
        </p:txBody>
      </p:sp>
      <p:sp>
        <p:nvSpPr>
          <p:cNvPr id="17" name="TextBox 16"/>
          <p:cNvSpPr txBox="1"/>
          <p:nvPr/>
        </p:nvSpPr>
        <p:spPr>
          <a:xfrm>
            <a:off x="5638800" y="4807277"/>
            <a:ext cx="3085781" cy="110799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Trans-Pacific</a:t>
            </a:r>
            <a:r>
              <a:rPr kumimoji="0" lang="en-US" sz="2400" b="1"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 TAO array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Zoo of coupled modes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endParaRPr>
          </a:p>
        </p:txBody>
      </p:sp>
      <p:sp>
        <p:nvSpPr>
          <p:cNvPr id="20" name="TextBox 19"/>
          <p:cNvSpPr txBox="1"/>
          <p:nvPr/>
        </p:nvSpPr>
        <p:spPr>
          <a:xfrm>
            <a:off x="1699475" y="2129135"/>
            <a:ext cx="3759042"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F0"/>
                </a:solidFill>
                <a:effectLst/>
                <a:uLnTx/>
                <a:uFillTx/>
                <a:latin typeface="Calibri"/>
                <a:ea typeface="SimSun" panose="02010600030101010101" pitchFamily="2" charset="-122"/>
                <a:cs typeface="+mn-cs"/>
              </a:rPr>
              <a:t>SST effect in N or Eq Pacific?</a:t>
            </a:r>
          </a:p>
        </p:txBody>
      </p:sp>
      <p:pic>
        <p:nvPicPr>
          <p:cNvPr id="18" name="Picture 6" descr="http://docs.lib.noaa.gov/rescue/Bibliographies/Bjerknes/Bjerknes_July_2004_files/image019.gif">
            <a:extLst>
              <a:ext uri="{FF2B5EF4-FFF2-40B4-BE49-F238E27FC236}">
                <a16:creationId xmlns:a16="http://schemas.microsoft.com/office/drawing/2014/main" id="{7703CD04-A3EA-8FBB-4081-4BE600FC99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022" r="9167" b="30785"/>
          <a:stretch>
            <a:fillRect/>
          </a:stretch>
        </p:blipFill>
        <p:spPr bwMode="auto">
          <a:xfrm>
            <a:off x="4121842" y="2649454"/>
            <a:ext cx="605439" cy="81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http://www.earth.columbia.edu/sitefiles/image/education/profiles/MCane_250.jpg">
            <a:extLst>
              <a:ext uri="{FF2B5EF4-FFF2-40B4-BE49-F238E27FC236}">
                <a16:creationId xmlns:a16="http://schemas.microsoft.com/office/drawing/2014/main" id="{602A7122-3F0B-BA42-7522-B87B5F227B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5994" r="20961"/>
          <a:stretch>
            <a:fillRect/>
          </a:stretch>
        </p:blipFill>
        <p:spPr bwMode="auto">
          <a:xfrm>
            <a:off x="6577594" y="2688023"/>
            <a:ext cx="63990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
            <a:extLst>
              <a:ext uri="{FF2B5EF4-FFF2-40B4-BE49-F238E27FC236}">
                <a16:creationId xmlns:a16="http://schemas.microsoft.com/office/drawing/2014/main" id="{9B7B748B-32F2-1A15-9DC0-EA96BB08E4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097" y="2163595"/>
            <a:ext cx="660695" cy="72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a:extLst>
              <a:ext uri="{FF2B5EF4-FFF2-40B4-BE49-F238E27FC236}">
                <a16:creationId xmlns:a16="http://schemas.microsoft.com/office/drawing/2014/main" id="{CABAAF55-722F-094B-B1DE-16CD5877C946}"/>
              </a:ext>
            </a:extLst>
          </p:cNvPr>
          <p:cNvPicPr>
            <a:picLocks noChangeAspect="1"/>
          </p:cNvPicPr>
          <p:nvPr/>
        </p:nvPicPr>
        <p:blipFill>
          <a:blip r:embed="rId5"/>
          <a:stretch>
            <a:fillRect/>
          </a:stretch>
        </p:blipFill>
        <p:spPr>
          <a:xfrm>
            <a:off x="2711166" y="189298"/>
            <a:ext cx="723509" cy="946591"/>
          </a:xfrm>
          <a:prstGeom prst="rect">
            <a:avLst/>
          </a:prstGeom>
        </p:spPr>
      </p:pic>
      <p:pic>
        <p:nvPicPr>
          <p:cNvPr id="24" name="Picture 23">
            <a:extLst>
              <a:ext uri="{FF2B5EF4-FFF2-40B4-BE49-F238E27FC236}">
                <a16:creationId xmlns:a16="http://schemas.microsoft.com/office/drawing/2014/main" id="{407B94E8-3D48-243D-DD54-56D7FE6EC5F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6474" t="15820" r="7687" b="45118"/>
          <a:stretch/>
        </p:blipFill>
        <p:spPr>
          <a:xfrm>
            <a:off x="4578209" y="272829"/>
            <a:ext cx="676241" cy="832295"/>
          </a:xfrm>
          <a:prstGeom prst="rect">
            <a:avLst/>
          </a:prstGeom>
        </p:spPr>
      </p:pic>
      <p:pic>
        <p:nvPicPr>
          <p:cNvPr id="25" name="Picture 24">
            <a:extLst>
              <a:ext uri="{FF2B5EF4-FFF2-40B4-BE49-F238E27FC236}">
                <a16:creationId xmlns:a16="http://schemas.microsoft.com/office/drawing/2014/main" id="{CCE8815C-93AB-9460-7991-0164C2842F94}"/>
              </a:ext>
            </a:extLst>
          </p:cNvPr>
          <p:cNvPicPr>
            <a:picLocks noChangeAspect="1"/>
          </p:cNvPicPr>
          <p:nvPr/>
        </p:nvPicPr>
        <p:blipFill>
          <a:blip r:embed="rId7"/>
          <a:stretch>
            <a:fillRect/>
          </a:stretch>
        </p:blipFill>
        <p:spPr>
          <a:xfrm>
            <a:off x="5400013" y="272829"/>
            <a:ext cx="590060" cy="832295"/>
          </a:xfrm>
          <a:prstGeom prst="rect">
            <a:avLst/>
          </a:prstGeom>
        </p:spPr>
      </p:pic>
      <p:cxnSp>
        <p:nvCxnSpPr>
          <p:cNvPr id="15" name="Straight Arrow Connector 14">
            <a:extLst>
              <a:ext uri="{FF2B5EF4-FFF2-40B4-BE49-F238E27FC236}">
                <a16:creationId xmlns:a16="http://schemas.microsoft.com/office/drawing/2014/main" id="{B18A17EC-CD94-F435-D423-6A63E15D0061}"/>
              </a:ext>
            </a:extLst>
          </p:cNvPr>
          <p:cNvCxnSpPr>
            <a:cxnSpLocks/>
          </p:cNvCxnSpPr>
          <p:nvPr/>
        </p:nvCxnSpPr>
        <p:spPr>
          <a:xfrm>
            <a:off x="5429" y="3999066"/>
            <a:ext cx="689150" cy="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B8CB3F51-485C-2CAB-9A9A-4829D05E7BAE}"/>
              </a:ext>
            </a:extLst>
          </p:cNvPr>
          <p:cNvSpPr/>
          <p:nvPr/>
        </p:nvSpPr>
        <p:spPr>
          <a:xfrm>
            <a:off x="81629" y="3758160"/>
            <a:ext cx="35458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SimSun" panose="02010600030101010101" pitchFamily="2" charset="-122"/>
                <a:cs typeface="+mn-cs"/>
              </a:rPr>
              <a:t>X</a:t>
            </a:r>
            <a:endParaRPr kumimoji="0" lang="en-US" sz="2400" b="0" i="0" u="none" strike="noStrike" kern="1200" cap="none" spc="0" normalizeH="0" baseline="0" noProof="0" dirty="0">
              <a:ln>
                <a:noFill/>
              </a:ln>
              <a:solidFill>
                <a:srgbClr val="FF0000"/>
              </a:solidFill>
              <a:effectLst/>
              <a:uLnTx/>
              <a:uFillTx/>
              <a:latin typeface="Calibri"/>
              <a:ea typeface="SimSun" panose="02010600030101010101" pitchFamily="2" charset="-122"/>
              <a:cs typeface="+mn-cs"/>
            </a:endParaRPr>
          </a:p>
        </p:txBody>
      </p:sp>
      <p:sp>
        <p:nvSpPr>
          <p:cNvPr id="28" name="TextBox 27">
            <a:extLst>
              <a:ext uri="{FF2B5EF4-FFF2-40B4-BE49-F238E27FC236}">
                <a16:creationId xmlns:a16="http://schemas.microsoft.com/office/drawing/2014/main" id="{BA93793E-A301-D2AB-B558-D90A4D6F3B82}"/>
              </a:ext>
            </a:extLst>
          </p:cNvPr>
          <p:cNvSpPr txBox="1"/>
          <p:nvPr/>
        </p:nvSpPr>
        <p:spPr>
          <a:xfrm>
            <a:off x="24588" y="3573494"/>
            <a:ext cx="560423"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SimSun" panose="02010600030101010101" pitchFamily="2" charset="-122"/>
                <a:cs typeface="+mn-cs"/>
              </a:rPr>
              <a:t>QG</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
        <p:nvSpPr>
          <p:cNvPr id="30" name="Arrow: Left 29">
            <a:extLst>
              <a:ext uri="{FF2B5EF4-FFF2-40B4-BE49-F238E27FC236}">
                <a16:creationId xmlns:a16="http://schemas.microsoft.com/office/drawing/2014/main" id="{9634D030-061B-CBB8-80F5-2CC666E9612C}"/>
              </a:ext>
            </a:extLst>
          </p:cNvPr>
          <p:cNvSpPr/>
          <p:nvPr/>
        </p:nvSpPr>
        <p:spPr>
          <a:xfrm rot="2691306">
            <a:off x="3232330" y="2077885"/>
            <a:ext cx="1017565" cy="347276"/>
          </a:xfrm>
          <a:prstGeom prst="leftArrow">
            <a:avLst/>
          </a:prstGeom>
          <a:solidFill>
            <a:schemeClr val="tx2">
              <a:lumMod val="20000"/>
              <a:lumOff val="80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Calibri"/>
                <a:ea typeface="+mn-ea"/>
                <a:cs typeface="+mn-cs"/>
              </a:rPr>
              <a:t>PNA</a:t>
            </a:r>
          </a:p>
        </p:txBody>
      </p:sp>
      <p:sp>
        <p:nvSpPr>
          <p:cNvPr id="31" name="Arrow: Right 30">
            <a:extLst>
              <a:ext uri="{FF2B5EF4-FFF2-40B4-BE49-F238E27FC236}">
                <a16:creationId xmlns:a16="http://schemas.microsoft.com/office/drawing/2014/main" id="{1610F9BC-7233-5A6C-1E9E-07FA89C6E03E}"/>
              </a:ext>
            </a:extLst>
          </p:cNvPr>
          <p:cNvSpPr/>
          <p:nvPr/>
        </p:nvSpPr>
        <p:spPr>
          <a:xfrm rot="2391658">
            <a:off x="5409843" y="2031250"/>
            <a:ext cx="993240" cy="299732"/>
          </a:xfrm>
          <a:prstGeom prst="rightArrow">
            <a:avLst/>
          </a:prstGeom>
          <a:solidFill>
            <a:schemeClr val="tx2">
              <a:lumMod val="20000"/>
              <a:lumOff val="80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FF"/>
                </a:solidFill>
                <a:effectLst/>
                <a:uLnTx/>
                <a:uFillTx/>
                <a:latin typeface="Calibri"/>
                <a:ea typeface="+mn-ea"/>
                <a:cs typeface="+mn-cs"/>
              </a:rPr>
              <a:t>PMM</a:t>
            </a:r>
          </a:p>
        </p:txBody>
      </p:sp>
    </p:spTree>
    <p:extLst>
      <p:ext uri="{BB962C8B-B14F-4D97-AF65-F5344CB8AC3E}">
        <p14:creationId xmlns:p14="http://schemas.microsoft.com/office/powerpoint/2010/main" val="358342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500"/>
                                        <p:tgtEl>
                                          <p:spTgt spid="20"/>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par>
                                <p:cTn id="26" presetID="22" presetClass="entr" presetSubtype="8"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500"/>
                                        <p:tgtEl>
                                          <p:spTgt spid="2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par>
                                <p:cTn id="38" presetID="22" presetClass="entr" presetSubtype="8"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par>
                                <p:cTn id="41" presetID="22" presetClass="entr" presetSubtype="8"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par>
                                <p:cTn id="44" presetID="22" presetClass="entr" presetSubtype="8"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left)">
                                      <p:cBhvr>
                                        <p:cTn id="46" dur="500"/>
                                        <p:tgtEl>
                                          <p:spTgt spid="21"/>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up)">
                                      <p:cBhvr>
                                        <p:cTn id="54" dur="500"/>
                                        <p:tgtEl>
                                          <p:spTgt spid="17"/>
                                        </p:tgtEl>
                                      </p:cBhvr>
                                    </p:animEffect>
                                  </p:childTnLst>
                                </p:cTn>
                              </p:par>
                            </p:childTnLst>
                          </p:cTn>
                        </p:par>
                        <p:par>
                          <p:cTn id="55" fill="hold">
                            <p:stCondLst>
                              <p:cond delay="500"/>
                            </p:stCondLst>
                            <p:childTnLst>
                              <p:par>
                                <p:cTn id="56" presetID="22" presetClass="entr" presetSubtype="1"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animBg="1"/>
      <p:bldP spid="17" grpId="0"/>
      <p:bldP spid="20" grpId="0"/>
      <p:bldP spid="26" grpId="0"/>
      <p:bldP spid="28" grpId="0"/>
      <p:bldP spid="30" grpId="0" animBg="1"/>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0" y="3660775"/>
            <a:ext cx="144783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charset="0"/>
                <a:ea typeface="+mn-ea"/>
                <a:cs typeface="+mn-cs"/>
              </a:rPr>
              <a:t>Walker (1923)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charset="0"/>
                <a:ea typeface="+mn-ea"/>
                <a:cs typeface="+mn-cs"/>
              </a:rPr>
              <a:t>Bjerknes</a:t>
            </a:r>
            <a:r>
              <a:rPr kumimoji="0" lang="en-US" altLang="en-US" sz="1400" b="0" i="0" u="none" strike="noStrike" kern="1200" cap="none" spc="0" normalizeH="0" baseline="0" noProof="0" dirty="0">
                <a:ln>
                  <a:noFill/>
                </a:ln>
                <a:solidFill>
                  <a:srgbClr val="000000"/>
                </a:solidFill>
                <a:effectLst/>
                <a:uLnTx/>
                <a:uFillTx/>
                <a:latin typeface="Arial" charset="0"/>
                <a:ea typeface="+mn-ea"/>
                <a:cs typeface="+mn-cs"/>
              </a:rPr>
              <a:t> (1969)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charset="0"/>
                <a:ea typeface="+mn-ea"/>
                <a:cs typeface="+mn-cs"/>
              </a:rPr>
              <a:t>Wyrtki</a:t>
            </a:r>
            <a:r>
              <a:rPr kumimoji="0" lang="en-US" altLang="en-US" sz="1400" b="0" i="0" u="none" strike="noStrike" kern="1200" cap="none" spc="0" normalizeH="0" baseline="0" noProof="0" dirty="0">
                <a:ln>
                  <a:noFill/>
                </a:ln>
                <a:solidFill>
                  <a:srgbClr val="000000"/>
                </a:solidFill>
                <a:effectLst/>
                <a:uLnTx/>
                <a:uFillTx/>
                <a:latin typeface="Arial" charset="0"/>
                <a:ea typeface="+mn-ea"/>
                <a:cs typeface="+mn-cs"/>
              </a:rPr>
              <a:t> (1975</a:t>
            </a:r>
            <a:r>
              <a:rPr kumimoji="0" lang="en-US" altLang="en-US" sz="1400" b="0" i="0" u="none" strike="noStrike" kern="1200" cap="none" spc="0" normalizeH="0" baseline="0" noProof="0" dirty="0">
                <a:ln>
                  <a:noFill/>
                </a:ln>
                <a:solidFill>
                  <a:srgbClr val="A6A6A6"/>
                </a:solidFill>
                <a:effectLst/>
                <a:uLnTx/>
                <a:uFillTx/>
                <a:latin typeface="Arial" charset="0"/>
                <a:ea typeface="+mn-ea"/>
                <a:cs typeface="+mn-cs"/>
              </a:rPr>
              <a:t>)</a:t>
            </a:r>
          </a:p>
        </p:txBody>
      </p:sp>
      <p:sp>
        <p:nvSpPr>
          <p:cNvPr id="8195" name="Text Box 5"/>
          <p:cNvSpPr txBox="1">
            <a:spLocks noChangeArrowheads="1"/>
          </p:cNvSpPr>
          <p:nvPr/>
        </p:nvSpPr>
        <p:spPr bwMode="auto">
          <a:xfrm>
            <a:off x="1066800" y="2690336"/>
            <a:ext cx="2362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66CC"/>
                </a:solidFill>
                <a:effectLst/>
                <a:uLnTx/>
                <a:uFillTx/>
                <a:latin typeface="Arial" charset="0"/>
                <a:ea typeface="+mn-ea"/>
                <a:cs typeface="+mn-cs"/>
              </a:rPr>
              <a:t>Atmos</a:t>
            </a:r>
            <a:r>
              <a:rPr kumimoji="0" lang="en-US" altLang="en-US" sz="1400" b="0" i="0" u="none" strike="noStrike" kern="1200" cap="none" spc="0" normalizeH="0" baseline="0" noProof="0" dirty="0">
                <a:ln>
                  <a:noFill/>
                </a:ln>
                <a:solidFill>
                  <a:srgbClr val="0066CC"/>
                </a:solidFill>
                <a:effectLst/>
                <a:uLnTx/>
                <a:uFillTx/>
                <a:latin typeface="Arial" charset="0"/>
                <a:ea typeface="+mn-ea"/>
                <a:cs typeface="+mn-cs"/>
              </a:rPr>
              <a:t> response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charset="0"/>
                <a:ea typeface="+mn-ea"/>
                <a:cs typeface="+mn-cs"/>
              </a:rPr>
              <a:t>Matsuno</a:t>
            </a:r>
            <a:r>
              <a:rPr kumimoji="0" lang="en-US" altLang="en-US" sz="1400" b="0" i="0" u="none" strike="noStrike" kern="1200" cap="none" spc="0" normalizeH="0" baseline="0" noProof="0" dirty="0">
                <a:ln>
                  <a:noFill/>
                </a:ln>
                <a:solidFill>
                  <a:srgbClr val="000000"/>
                </a:solidFill>
                <a:effectLst/>
                <a:uLnTx/>
                <a:uFillTx/>
                <a:latin typeface="Arial" charset="0"/>
                <a:ea typeface="+mn-ea"/>
                <a:cs typeface="+mn-cs"/>
              </a:rPr>
              <a:t> (1966); Gill (1980)</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BFBFBF"/>
                </a:solidFill>
                <a:effectLst/>
                <a:uLnTx/>
                <a:uFillTx/>
                <a:latin typeface="Arial" charset="0"/>
                <a:ea typeface="+mn-ea"/>
                <a:cs typeface="+mn-cs"/>
              </a:rPr>
              <a:t>Rowntree (1972)</a:t>
            </a:r>
            <a:endParaRPr kumimoji="0" lang="en-US" alt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196" name="Text Box 6"/>
          <p:cNvSpPr txBox="1">
            <a:spLocks noChangeArrowheads="1"/>
          </p:cNvSpPr>
          <p:nvPr/>
        </p:nvSpPr>
        <p:spPr bwMode="auto">
          <a:xfrm>
            <a:off x="4305355" y="3505200"/>
            <a:ext cx="209544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66CC"/>
                </a:solidFill>
                <a:effectLst/>
                <a:uLnTx/>
                <a:uFillTx/>
                <a:latin typeface="Arial" charset="0"/>
                <a:ea typeface="+mn-ea"/>
                <a:cs typeface="+mn-cs"/>
              </a:rPr>
              <a:t>Coupled instability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charset="0"/>
                <a:ea typeface="+mn-ea"/>
                <a:cs typeface="+mn-cs"/>
              </a:rPr>
              <a:t>Philander et al. (1984)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charset="0"/>
                <a:ea typeface="+mn-ea"/>
                <a:cs typeface="+mn-cs"/>
              </a:rPr>
              <a:t>Hirst</a:t>
            </a:r>
            <a:r>
              <a:rPr kumimoji="0" lang="en-US" altLang="en-US" sz="1400" b="0" i="0" u="none" strike="noStrike" kern="1200" cap="none" spc="0" normalizeH="0" baseline="0" noProof="0" dirty="0">
                <a:ln>
                  <a:noFill/>
                </a:ln>
                <a:solidFill>
                  <a:srgbClr val="000000"/>
                </a:solidFill>
                <a:effectLst/>
                <a:uLnTx/>
                <a:uFillTx/>
                <a:latin typeface="Arial" charset="0"/>
                <a:ea typeface="+mn-ea"/>
                <a:cs typeface="+mn-cs"/>
              </a:rPr>
              <a:t> (1985)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66CC"/>
                </a:solidFill>
                <a:effectLst/>
                <a:uLnTx/>
                <a:uFillTx/>
                <a:latin typeface="Arial" charset="0"/>
                <a:ea typeface="+mn-ea"/>
                <a:cs typeface="+mn-cs"/>
              </a:rPr>
              <a:t>Delayed oscillator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charset="0"/>
                <a:ea typeface="+mn-ea"/>
                <a:cs typeface="+mn-cs"/>
              </a:rPr>
              <a:t>McCreary (1983)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charset="0"/>
                <a:ea typeface="+mn-ea"/>
                <a:cs typeface="+mn-cs"/>
              </a:rPr>
              <a:t>Schopf</a:t>
            </a:r>
            <a:r>
              <a:rPr kumimoji="0" lang="en-US" altLang="en-US" sz="1400" b="0" i="0" u="none" strike="noStrike" kern="1200" cap="none" spc="0" normalizeH="0" baseline="0" noProof="0" dirty="0">
                <a:ln>
                  <a:noFill/>
                </a:ln>
                <a:solidFill>
                  <a:srgbClr val="000000"/>
                </a:solidFill>
                <a:effectLst/>
                <a:uLnTx/>
                <a:uFillTx/>
                <a:latin typeface="Arial" charset="0"/>
                <a:ea typeface="+mn-ea"/>
                <a:cs typeface="+mn-cs"/>
              </a:rPr>
              <a:t> &amp; Suarez (1988)</a:t>
            </a:r>
          </a:p>
        </p:txBody>
      </p:sp>
      <p:sp>
        <p:nvSpPr>
          <p:cNvPr id="8197" name="Text Box 8"/>
          <p:cNvSpPr txBox="1">
            <a:spLocks noChangeArrowheads="1"/>
          </p:cNvSpPr>
          <p:nvPr/>
        </p:nvSpPr>
        <p:spPr bwMode="auto">
          <a:xfrm>
            <a:off x="3586147" y="2654300"/>
            <a:ext cx="212885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66CC"/>
                </a:solidFill>
                <a:effectLst/>
                <a:uLnTx/>
                <a:uFillTx/>
                <a:latin typeface="Arial" charset="0"/>
                <a:ea typeface="+mn-ea"/>
                <a:cs typeface="+mn-cs"/>
              </a:rPr>
              <a:t>PNA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charset="0"/>
                <a:ea typeface="+mn-ea"/>
                <a:cs typeface="+mn-cs"/>
              </a:rPr>
              <a:t>Wallace &amp; </a:t>
            </a:r>
            <a:r>
              <a:rPr kumimoji="0" lang="en-US" altLang="en-US" sz="1400" b="0" i="0" u="none" strike="noStrike" kern="1200" cap="none" spc="0" normalizeH="0" baseline="0" noProof="0" dirty="0" err="1">
                <a:ln>
                  <a:noFill/>
                </a:ln>
                <a:solidFill>
                  <a:srgbClr val="000000"/>
                </a:solidFill>
                <a:effectLst/>
                <a:uLnTx/>
                <a:uFillTx/>
                <a:latin typeface="Arial" charset="0"/>
                <a:ea typeface="+mn-ea"/>
                <a:cs typeface="+mn-cs"/>
              </a:rPr>
              <a:t>Guzler</a:t>
            </a:r>
            <a:r>
              <a:rPr kumimoji="0" lang="en-US" altLang="en-US" sz="1400" b="0" i="0" u="none" strike="noStrike" kern="1200" cap="none" spc="0" normalizeH="0" baseline="0" noProof="0" dirty="0">
                <a:ln>
                  <a:noFill/>
                </a:ln>
                <a:solidFill>
                  <a:srgbClr val="000000"/>
                </a:solidFill>
                <a:effectLst/>
                <a:uLnTx/>
                <a:uFillTx/>
                <a:latin typeface="Arial" charset="0"/>
                <a:ea typeface="+mn-ea"/>
                <a:cs typeface="+mn-cs"/>
              </a:rPr>
              <a:t> (1981)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charset="0"/>
                <a:ea typeface="+mn-ea"/>
                <a:cs typeface="+mn-cs"/>
              </a:rPr>
              <a:t>Hoskins &amp; </a:t>
            </a:r>
            <a:r>
              <a:rPr kumimoji="0" lang="en-US" altLang="en-US" sz="1400" b="0" i="0" u="none" strike="noStrike" kern="1200" cap="none" spc="0" normalizeH="0" baseline="0" noProof="0" dirty="0" err="1">
                <a:ln>
                  <a:noFill/>
                </a:ln>
                <a:solidFill>
                  <a:srgbClr val="000000"/>
                </a:solidFill>
                <a:effectLst/>
                <a:uLnTx/>
                <a:uFillTx/>
                <a:latin typeface="Arial" charset="0"/>
                <a:ea typeface="+mn-ea"/>
                <a:cs typeface="+mn-cs"/>
              </a:rPr>
              <a:t>Karoly</a:t>
            </a:r>
            <a:r>
              <a:rPr kumimoji="0" lang="en-US" altLang="en-US" sz="1400" b="0" i="0" u="none" strike="noStrike" kern="1200" cap="none" spc="0" normalizeH="0" baseline="0" noProof="0" dirty="0">
                <a:ln>
                  <a:noFill/>
                </a:ln>
                <a:solidFill>
                  <a:srgbClr val="000000"/>
                </a:solidFill>
                <a:effectLst/>
                <a:uLnTx/>
                <a:uFillTx/>
                <a:latin typeface="Arial" charset="0"/>
                <a:ea typeface="+mn-ea"/>
                <a:cs typeface="+mn-cs"/>
              </a:rPr>
              <a:t> (1981)</a:t>
            </a:r>
          </a:p>
        </p:txBody>
      </p:sp>
      <p:sp>
        <p:nvSpPr>
          <p:cNvPr id="8198" name="Text Box 9"/>
          <p:cNvSpPr txBox="1">
            <a:spLocks noChangeArrowheads="1"/>
          </p:cNvSpPr>
          <p:nvPr/>
        </p:nvSpPr>
        <p:spPr bwMode="auto">
          <a:xfrm>
            <a:off x="5867400" y="2667000"/>
            <a:ext cx="271099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66CC"/>
                </a:solidFill>
                <a:effectLst/>
                <a:uLnTx/>
                <a:uFillTx/>
                <a:latin typeface="Arial" charset="0"/>
                <a:ea typeface="+mn-ea"/>
                <a:cs typeface="+mn-cs"/>
              </a:rPr>
              <a:t>ENSO teleconnections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charset="0"/>
                <a:ea typeface="+mn-ea"/>
                <a:cs typeface="+mn-cs"/>
              </a:rPr>
              <a:t>Rasmusson</a:t>
            </a:r>
            <a:r>
              <a:rPr kumimoji="0" lang="en-US" altLang="en-US" sz="1400" b="0" i="0" u="none" strike="noStrike" kern="1200" cap="none" spc="0" normalizeH="0" baseline="0" noProof="0" dirty="0">
                <a:ln>
                  <a:noFill/>
                </a:ln>
                <a:solidFill>
                  <a:srgbClr val="000000"/>
                </a:solidFill>
                <a:effectLst/>
                <a:uLnTx/>
                <a:uFillTx/>
                <a:latin typeface="Arial" charset="0"/>
                <a:ea typeface="+mn-ea"/>
                <a:cs typeface="+mn-cs"/>
              </a:rPr>
              <a:t> &amp; Carpenter (1982)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charset="0"/>
                <a:ea typeface="+mn-ea"/>
                <a:cs typeface="+mn-cs"/>
              </a:rPr>
              <a:t>Ropelewski</a:t>
            </a:r>
            <a:r>
              <a:rPr kumimoji="0" lang="en-US" altLang="en-US" sz="1400" b="0" i="0" u="none" strike="noStrike" kern="1200" cap="none" spc="0" normalizeH="0" baseline="0" noProof="0" dirty="0">
                <a:ln>
                  <a:noFill/>
                </a:ln>
                <a:solidFill>
                  <a:srgbClr val="000000"/>
                </a:solidFill>
                <a:effectLst/>
                <a:uLnTx/>
                <a:uFillTx/>
                <a:latin typeface="Arial" charset="0"/>
                <a:ea typeface="+mn-ea"/>
                <a:cs typeface="+mn-cs"/>
              </a:rPr>
              <a:t> &amp; </a:t>
            </a:r>
            <a:r>
              <a:rPr kumimoji="0" lang="en-US" altLang="en-US" sz="1400" b="0" i="0" u="none" strike="noStrike" kern="1200" cap="none" spc="0" normalizeH="0" baseline="0" noProof="0" dirty="0" err="1">
                <a:ln>
                  <a:noFill/>
                </a:ln>
                <a:solidFill>
                  <a:srgbClr val="000000"/>
                </a:solidFill>
                <a:effectLst/>
                <a:uLnTx/>
                <a:uFillTx/>
                <a:latin typeface="Arial" charset="0"/>
                <a:ea typeface="+mn-ea"/>
                <a:cs typeface="+mn-cs"/>
              </a:rPr>
              <a:t>Halpert</a:t>
            </a:r>
            <a:r>
              <a:rPr kumimoji="0" lang="en-US" altLang="en-US" sz="1400" b="0" i="0" u="none" strike="noStrike" kern="1200" cap="none" spc="0" normalizeH="0" baseline="0" noProof="0" dirty="0">
                <a:ln>
                  <a:noFill/>
                </a:ln>
                <a:solidFill>
                  <a:srgbClr val="000000"/>
                </a:solidFill>
                <a:effectLst/>
                <a:uLnTx/>
                <a:uFillTx/>
                <a:latin typeface="Arial" charset="0"/>
                <a:ea typeface="+mn-ea"/>
                <a:cs typeface="+mn-cs"/>
              </a:rPr>
              <a:t> (1987)</a:t>
            </a:r>
          </a:p>
        </p:txBody>
      </p:sp>
      <p:sp>
        <p:nvSpPr>
          <p:cNvPr id="28685" name="Line 13"/>
          <p:cNvSpPr>
            <a:spLocks noChangeShapeType="1"/>
          </p:cNvSpPr>
          <p:nvPr/>
        </p:nvSpPr>
        <p:spPr bwMode="auto">
          <a:xfrm>
            <a:off x="-174625" y="3423489"/>
            <a:ext cx="8991600" cy="0"/>
          </a:xfrm>
          <a:prstGeom prst="line">
            <a:avLst/>
          </a:prstGeom>
          <a:noFill/>
          <a:ln w="952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8202" name="Text Box 15"/>
          <p:cNvSpPr txBox="1">
            <a:spLocks noChangeArrowheads="1"/>
          </p:cNvSpPr>
          <p:nvPr/>
        </p:nvSpPr>
        <p:spPr bwMode="auto">
          <a:xfrm>
            <a:off x="1676400" y="3604736"/>
            <a:ext cx="227498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66CC"/>
                </a:solidFill>
                <a:effectLst/>
                <a:uLnTx/>
                <a:uFillTx/>
                <a:latin typeface="Arial" charset="0"/>
                <a:ea typeface="+mn-ea"/>
                <a:cs typeface="+mn-cs"/>
              </a:rPr>
              <a:t>Ocean response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err="1">
                <a:ln>
                  <a:noFill/>
                </a:ln>
                <a:solidFill>
                  <a:srgbClr val="000000"/>
                </a:solidFill>
                <a:effectLst/>
                <a:uLnTx/>
                <a:uFillTx/>
                <a:latin typeface="Arial" charset="0"/>
                <a:ea typeface="+mn-ea"/>
                <a:cs typeface="+mn-cs"/>
              </a:rPr>
              <a:t>Busalacchi</a:t>
            </a:r>
            <a:r>
              <a:rPr kumimoji="0" lang="en-US" altLang="en-US" sz="1400" b="0" i="0" u="none" strike="noStrike" kern="1200" cap="none" spc="0" normalizeH="0" baseline="0" noProof="0" dirty="0">
                <a:ln>
                  <a:noFill/>
                </a:ln>
                <a:solidFill>
                  <a:srgbClr val="000000"/>
                </a:solidFill>
                <a:effectLst/>
                <a:uLnTx/>
                <a:uFillTx/>
                <a:latin typeface="Arial" charset="0"/>
                <a:ea typeface="+mn-ea"/>
                <a:cs typeface="+mn-cs"/>
              </a:rPr>
              <a:t> et al. (1981)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charset="0"/>
                <a:ea typeface="+mn-ea"/>
                <a:cs typeface="+mn-cs"/>
              </a:rPr>
              <a:t>Philander &amp; Siegel (1985) </a:t>
            </a:r>
          </a:p>
        </p:txBody>
      </p:sp>
      <p:pic>
        <p:nvPicPr>
          <p:cNvPr id="820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091"/>
          <a:stretch/>
        </p:blipFill>
        <p:spPr bwMode="auto">
          <a:xfrm>
            <a:off x="3429000" y="914400"/>
            <a:ext cx="125571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8" descr="http://www.aos.princeton.edu/WWWPUBLIC/gphlder/1philander.gif"/>
          <p:cNvPicPr>
            <a:picLocks noChangeAspect="1" noChangeArrowheads="1"/>
          </p:cNvPicPr>
          <p:nvPr/>
        </p:nvPicPr>
        <p:blipFill rotWithShape="1">
          <a:blip r:embed="rId4">
            <a:extLst>
              <a:ext uri="{28A0092B-C50C-407E-A947-70E740481C1C}">
                <a14:useLocalDpi xmlns:a14="http://schemas.microsoft.com/office/drawing/2010/main" val="0"/>
              </a:ext>
            </a:extLst>
          </a:blip>
          <a:srcRect l="8412" r="9925" b="8888"/>
          <a:stretch/>
        </p:blipFill>
        <p:spPr bwMode="auto">
          <a:xfrm>
            <a:off x="1519238" y="4458632"/>
            <a:ext cx="1371601"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6" name="Rectangle 15"/>
          <p:cNvSpPr>
            <a:spLocks noChangeArrowheads="1"/>
          </p:cNvSpPr>
          <p:nvPr/>
        </p:nvSpPr>
        <p:spPr bwMode="auto">
          <a:xfrm>
            <a:off x="1485279" y="5961803"/>
            <a:ext cx="17668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a:ln>
                  <a:noFill/>
                </a:ln>
                <a:solidFill>
                  <a:srgbClr val="FFFFFF"/>
                </a:solidFill>
                <a:effectLst/>
                <a:uLnTx/>
                <a:uFillTx/>
                <a:latin typeface="Calibri" pitchFamily="34" charset="0"/>
                <a:ea typeface="+mn-ea"/>
                <a:cs typeface="+mn-cs"/>
              </a:rPr>
              <a:t>George Philander</a:t>
            </a:r>
            <a:endParaRPr kumimoji="0" lang="en-US" altLang="en-US" sz="14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pic>
        <p:nvPicPr>
          <p:cNvPr id="820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2500" y="848502"/>
            <a:ext cx="1226855" cy="1443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208" name="Rectangle 17"/>
          <p:cNvSpPr>
            <a:spLocks noChangeArrowheads="1"/>
          </p:cNvSpPr>
          <p:nvPr/>
        </p:nvSpPr>
        <p:spPr bwMode="auto">
          <a:xfrm>
            <a:off x="4732497" y="2228039"/>
            <a:ext cx="15921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1" u="none" strike="noStrike" kern="1200" cap="none" spc="0" normalizeH="0" baseline="0" noProof="0">
                <a:ln>
                  <a:noFill/>
                </a:ln>
                <a:solidFill>
                  <a:srgbClr val="000000"/>
                </a:solidFill>
                <a:effectLst/>
                <a:uLnTx/>
                <a:uFillTx/>
                <a:latin typeface="Calibri" pitchFamily="34" charset="0"/>
                <a:ea typeface="+mn-ea"/>
                <a:cs typeface="+mn-cs"/>
              </a:rPr>
              <a:t>Gene Rasmussen</a:t>
            </a:r>
            <a:endParaRPr kumimoji="0" lang="en-US" altLang="en-US" sz="1600" b="0" i="0" u="none" strike="noStrike" kern="1200" cap="none" spc="0" normalizeH="0" baseline="0" noProof="0">
              <a:ln>
                <a:noFill/>
              </a:ln>
              <a:solidFill>
                <a:srgbClr val="000000"/>
              </a:solidFill>
              <a:effectLst/>
              <a:uLnTx/>
              <a:uFillTx/>
              <a:latin typeface="Calibri" pitchFamily="34" charset="0"/>
              <a:ea typeface="+mn-ea"/>
              <a:cs typeface="+mn-cs"/>
            </a:endParaRPr>
          </a:p>
        </p:txBody>
      </p:sp>
      <p:pic>
        <p:nvPicPr>
          <p:cNvPr id="8209" name="Picture 2" descr="http://www.earth.columbia.edu/sitefiles/image/education/profiles/MCane_250.jpg"/>
          <p:cNvPicPr>
            <a:picLocks noChangeAspect="1" noChangeArrowheads="1"/>
          </p:cNvPicPr>
          <p:nvPr/>
        </p:nvPicPr>
        <p:blipFill>
          <a:blip r:embed="rId6">
            <a:extLst>
              <a:ext uri="{28A0092B-C50C-407E-A947-70E740481C1C}">
                <a14:useLocalDpi xmlns:a14="http://schemas.microsoft.com/office/drawing/2010/main" val="0"/>
              </a:ext>
            </a:extLst>
          </a:blip>
          <a:srcRect l="15994" r="20961"/>
          <a:stretch>
            <a:fillRect/>
          </a:stretch>
        </p:blipFill>
        <p:spPr bwMode="auto">
          <a:xfrm>
            <a:off x="7620000" y="4116259"/>
            <a:ext cx="1501775"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0" name="Picture 4" descr="http://www.uhm.hawaii.edu/news/attachments/img1782_19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72" y="4458632"/>
            <a:ext cx="144780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1" name="Picture 6" descr="http://docs.lib.noaa.gov/rescue/Bibliographies/Bjerknes/Bjerknes_July_2004_files/image019.gif"/>
          <p:cNvPicPr>
            <a:picLocks noChangeAspect="1" noChangeArrowheads="1"/>
          </p:cNvPicPr>
          <p:nvPr/>
        </p:nvPicPr>
        <p:blipFill>
          <a:blip r:embed="rId8">
            <a:extLst>
              <a:ext uri="{28A0092B-C50C-407E-A947-70E740481C1C}">
                <a14:useLocalDpi xmlns:a14="http://schemas.microsoft.com/office/drawing/2010/main" val="0"/>
              </a:ext>
            </a:extLst>
          </a:blip>
          <a:srcRect l="18022" r="9167" b="30785"/>
          <a:stretch>
            <a:fillRect/>
          </a:stretch>
        </p:blipFill>
        <p:spPr bwMode="auto">
          <a:xfrm>
            <a:off x="147638" y="852488"/>
            <a:ext cx="11239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2" name="Rectangle 21"/>
          <p:cNvSpPr>
            <a:spLocks noChangeArrowheads="1"/>
          </p:cNvSpPr>
          <p:nvPr/>
        </p:nvSpPr>
        <p:spPr bwMode="auto">
          <a:xfrm>
            <a:off x="7758113" y="5849809"/>
            <a:ext cx="1204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1" u="none" strike="noStrike" kern="1200" cap="none" spc="0" normalizeH="0" baseline="0" noProof="0" dirty="0">
                <a:ln>
                  <a:noFill/>
                </a:ln>
                <a:solidFill>
                  <a:srgbClr val="000000"/>
                </a:solidFill>
                <a:effectLst/>
                <a:uLnTx/>
                <a:uFillTx/>
                <a:latin typeface="Calibri" pitchFamily="34" charset="0"/>
                <a:ea typeface="+mn-ea"/>
                <a:cs typeface="+mn-cs"/>
              </a:rPr>
              <a:t>Mark Cane</a:t>
            </a:r>
            <a:endParaRPr kumimoji="0" lang="en-US" altLang="en-US" sz="18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sp>
        <p:nvSpPr>
          <p:cNvPr id="8213" name="Rectangle 22"/>
          <p:cNvSpPr>
            <a:spLocks noChangeArrowheads="1"/>
          </p:cNvSpPr>
          <p:nvPr/>
        </p:nvSpPr>
        <p:spPr bwMode="auto">
          <a:xfrm>
            <a:off x="95634" y="5981044"/>
            <a:ext cx="17668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1" u="none" strike="noStrike" kern="1200" cap="none" spc="0" normalizeH="0" baseline="0" noProof="0">
                <a:ln>
                  <a:noFill/>
                </a:ln>
                <a:solidFill>
                  <a:srgbClr val="FFFFFF"/>
                </a:solidFill>
                <a:effectLst/>
                <a:uLnTx/>
                <a:uFillTx/>
                <a:latin typeface="Calibri" pitchFamily="34" charset="0"/>
                <a:ea typeface="+mn-ea"/>
                <a:cs typeface="+mn-cs"/>
              </a:rPr>
              <a:t>Klaus Wyrtki</a:t>
            </a:r>
            <a:endParaRPr kumimoji="0" lang="en-US" altLang="en-US" sz="1600" b="0" i="0" u="none" strike="noStrike" kern="1200" cap="none" spc="0" normalizeH="0" baseline="0" noProof="0">
              <a:ln>
                <a:noFill/>
              </a:ln>
              <a:solidFill>
                <a:srgbClr val="000000"/>
              </a:solidFill>
              <a:effectLst/>
              <a:uLnTx/>
              <a:uFillTx/>
              <a:latin typeface="Calibri" pitchFamily="34" charset="0"/>
              <a:ea typeface="+mn-ea"/>
              <a:cs typeface="+mn-cs"/>
            </a:endParaRPr>
          </a:p>
        </p:txBody>
      </p:sp>
      <p:sp>
        <p:nvSpPr>
          <p:cNvPr id="8215" name="Rectangle 24"/>
          <p:cNvSpPr>
            <a:spLocks noChangeArrowheads="1"/>
          </p:cNvSpPr>
          <p:nvPr/>
        </p:nvSpPr>
        <p:spPr bwMode="auto">
          <a:xfrm>
            <a:off x="3428999" y="2133600"/>
            <a:ext cx="13034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1" u="none" strike="noStrike" kern="1200" cap="none" spc="0" normalizeH="0" baseline="0" noProof="0" dirty="0">
                <a:ln>
                  <a:noFill/>
                </a:ln>
                <a:solidFill>
                  <a:srgbClr val="FFFFFF"/>
                </a:solidFill>
                <a:effectLst/>
                <a:uLnTx/>
                <a:uFillTx/>
                <a:latin typeface="Calibri" pitchFamily="34" charset="0"/>
                <a:ea typeface="+mn-ea"/>
                <a:cs typeface="+mn-cs"/>
              </a:rPr>
              <a:t>Mike Wallace</a:t>
            </a:r>
            <a:endParaRPr kumimoji="0" lang="en-US" altLang="en-US" sz="1600" b="0"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8216" name="Rectangle 25"/>
          <p:cNvSpPr>
            <a:spLocks noChangeArrowheads="1"/>
          </p:cNvSpPr>
          <p:nvPr/>
        </p:nvSpPr>
        <p:spPr bwMode="auto">
          <a:xfrm>
            <a:off x="76200" y="2286000"/>
            <a:ext cx="17668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1" u="none" strike="noStrike" kern="1200" cap="none" spc="0" normalizeH="0" baseline="0" noProof="0">
                <a:ln>
                  <a:noFill/>
                </a:ln>
                <a:solidFill>
                  <a:srgbClr val="000000"/>
                </a:solidFill>
                <a:effectLst/>
                <a:uLnTx/>
                <a:uFillTx/>
                <a:latin typeface="Calibri" pitchFamily="34" charset="0"/>
                <a:ea typeface="+mn-ea"/>
                <a:cs typeface="+mn-cs"/>
              </a:rPr>
              <a:t>J. Bjerknes</a:t>
            </a:r>
            <a:endParaRPr kumimoji="0" lang="en-US" altLang="en-US" sz="1600" b="0" i="0" u="none" strike="noStrike" kern="1200" cap="none" spc="0" normalizeH="0" baseline="0" noProof="0">
              <a:ln>
                <a:noFill/>
              </a:ln>
              <a:solidFill>
                <a:srgbClr val="000000"/>
              </a:solidFill>
              <a:effectLst/>
              <a:uLnTx/>
              <a:uFillTx/>
              <a:latin typeface="Calibri" pitchFamily="34" charset="0"/>
              <a:ea typeface="+mn-ea"/>
              <a:cs typeface="+mn-cs"/>
            </a:endParaRPr>
          </a:p>
        </p:txBody>
      </p:sp>
      <p:sp>
        <p:nvSpPr>
          <p:cNvPr id="3" name="Rectangle 2"/>
          <p:cNvSpPr/>
          <p:nvPr/>
        </p:nvSpPr>
        <p:spPr>
          <a:xfrm>
            <a:off x="6640353" y="3591580"/>
            <a:ext cx="1741647" cy="52322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66CC"/>
                </a:solidFill>
                <a:effectLst/>
                <a:uLnTx/>
                <a:uFillTx/>
                <a:latin typeface="Arial" charset="0"/>
                <a:ea typeface="+mn-ea"/>
                <a:cs typeface="+mn-cs"/>
              </a:rPr>
              <a:t>ENSO prediction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charset="0"/>
                <a:ea typeface="+mn-ea"/>
                <a:cs typeface="+mn-cs"/>
              </a:rPr>
              <a:t>Cane et al. (1986)</a:t>
            </a:r>
          </a:p>
        </p:txBody>
      </p:sp>
      <p:pic>
        <p:nvPicPr>
          <p:cNvPr id="29" name="Picture 2" descr="horel-wallace-pna-fig"/>
          <p:cNvPicPr>
            <a:picLocks noChangeAspect="1" noChangeArrowheads="1"/>
          </p:cNvPicPr>
          <p:nvPr/>
        </p:nvPicPr>
        <p:blipFill>
          <a:blip r:embed="rId9">
            <a:extLst>
              <a:ext uri="{28A0092B-C50C-407E-A947-70E740481C1C}">
                <a14:useLocalDpi xmlns:a14="http://schemas.microsoft.com/office/drawing/2010/main" val="0"/>
              </a:ext>
            </a:extLst>
          </a:blip>
          <a:srcRect b="34514"/>
          <a:stretch>
            <a:fillRect/>
          </a:stretch>
        </p:blipFill>
        <p:spPr bwMode="auto">
          <a:xfrm>
            <a:off x="6482868" y="0"/>
            <a:ext cx="2661132" cy="2590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eof1_1980to1999.eps"/>
          <p:cNvPicPr>
            <a:picLocks noChangeAspect="1"/>
          </p:cNvPicPr>
          <p:nvPr/>
        </p:nvPicPr>
        <p:blipFill rotWithShape="1">
          <a:blip r:embed="rId10">
            <a:extLst>
              <a:ext uri="{28A0092B-C50C-407E-A947-70E740481C1C}">
                <a14:useLocalDpi xmlns:a14="http://schemas.microsoft.com/office/drawing/2010/main" val="0"/>
              </a:ext>
            </a:extLst>
          </a:blip>
          <a:srcRect l="11667" t="21724" r="22894" b="26070"/>
          <a:stretch/>
        </p:blipFill>
        <p:spPr>
          <a:xfrm>
            <a:off x="4314826" y="4959843"/>
            <a:ext cx="3228974" cy="1685900"/>
          </a:xfrm>
          <a:prstGeom prst="rect">
            <a:avLst/>
          </a:prstGeom>
        </p:spPr>
      </p:pic>
      <p:sp>
        <p:nvSpPr>
          <p:cNvPr id="4" name="Rectangle 3"/>
          <p:cNvSpPr/>
          <p:nvPr/>
        </p:nvSpPr>
        <p:spPr>
          <a:xfrm>
            <a:off x="28800" y="172137"/>
            <a:ext cx="6770828"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66CC"/>
                </a:solidFill>
                <a:effectLst/>
                <a:uLnTx/>
                <a:uFillTx/>
                <a:latin typeface="Calibri"/>
                <a:ea typeface="+mn-ea"/>
                <a:cs typeface="+mn-cs"/>
              </a:rPr>
              <a:t>Integrate </a:t>
            </a:r>
            <a:r>
              <a:rPr kumimoji="0" lang="en-US" altLang="en-US" sz="2000" b="1" i="0" u="none" strike="noStrike" kern="1200" cap="none" spc="0" normalizeH="0" baseline="0" noProof="0" dirty="0" err="1">
                <a:ln>
                  <a:noFill/>
                </a:ln>
                <a:solidFill>
                  <a:srgbClr val="0066CC"/>
                </a:solidFill>
                <a:effectLst/>
                <a:uLnTx/>
                <a:uFillTx/>
                <a:latin typeface="Calibri"/>
                <a:ea typeface="+mn-ea"/>
                <a:cs typeface="+mn-cs"/>
              </a:rPr>
              <a:t>atmos</a:t>
            </a:r>
            <a:r>
              <a:rPr kumimoji="0" lang="en-US" altLang="en-US" sz="2000" b="1" i="0" u="none" strike="noStrike" kern="1200" cap="none" spc="0" normalizeH="0" baseline="0" noProof="0" dirty="0">
                <a:ln>
                  <a:noFill/>
                </a:ln>
                <a:solidFill>
                  <a:srgbClr val="0066CC"/>
                </a:solidFill>
                <a:effectLst/>
                <a:uLnTx/>
                <a:uFillTx/>
                <a:latin typeface="Calibri"/>
                <a:ea typeface="+mn-ea"/>
                <a:cs typeface="+mn-cs"/>
              </a:rPr>
              <a:t>-ocean dynamics: El Nino-Southern Oscillation</a:t>
            </a:r>
          </a:p>
        </p:txBody>
      </p:sp>
      <p:sp>
        <p:nvSpPr>
          <p:cNvPr id="2" name="TextBox 1"/>
          <p:cNvSpPr txBox="1"/>
          <p:nvPr/>
        </p:nvSpPr>
        <p:spPr>
          <a:xfrm>
            <a:off x="5029200" y="1371600"/>
            <a:ext cx="38862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a:ea typeface="+mn-ea"/>
                <a:cs typeface="+mn-cs"/>
              </a:rPr>
              <a:t>Few people live in eq. Pacific so why care? </a:t>
            </a:r>
          </a:p>
        </p:txBody>
      </p:sp>
      <p:pic>
        <p:nvPicPr>
          <p:cNvPr id="26"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96705" y="863503"/>
            <a:ext cx="13811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3"/>
          <p:cNvSpPr>
            <a:spLocks noChangeArrowheads="1"/>
          </p:cNvSpPr>
          <p:nvPr/>
        </p:nvSpPr>
        <p:spPr bwMode="auto">
          <a:xfrm>
            <a:off x="1371600" y="2286000"/>
            <a:ext cx="17668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600" b="0" i="1" u="none" strike="noStrike" kern="1200" cap="none" spc="0" normalizeH="0" baseline="0" noProof="0" dirty="0" err="1">
                <a:ln>
                  <a:noFill/>
                </a:ln>
                <a:solidFill>
                  <a:srgbClr val="000000"/>
                </a:solidFill>
                <a:effectLst/>
                <a:uLnTx/>
                <a:uFillTx/>
                <a:latin typeface="Calibri" pitchFamily="34" charset="0"/>
                <a:ea typeface="+mn-ea"/>
                <a:cs typeface="+mn-cs"/>
              </a:rPr>
              <a:t>Taroh</a:t>
            </a:r>
            <a:r>
              <a:rPr kumimoji="0" lang="en-US" altLang="en-US" sz="1600" b="0" i="1" u="none" strike="noStrike" kern="1200" cap="none" spc="0" normalizeH="0" baseline="0" noProof="0" dirty="0">
                <a:ln>
                  <a:noFill/>
                </a:ln>
                <a:solidFill>
                  <a:srgbClr val="000000"/>
                </a:solidFill>
                <a:effectLst/>
                <a:uLnTx/>
                <a:uFillTx/>
                <a:latin typeface="Calibri" pitchFamily="34" charset="0"/>
                <a:ea typeface="+mn-ea"/>
                <a:cs typeface="+mn-cs"/>
              </a:rPr>
              <a:t> </a:t>
            </a:r>
            <a:r>
              <a:rPr kumimoji="0" lang="en-US" altLang="en-US" sz="1600" b="0" i="1" u="none" strike="noStrike" kern="1200" cap="none" spc="0" normalizeH="0" baseline="0" noProof="0" dirty="0" err="1">
                <a:ln>
                  <a:noFill/>
                </a:ln>
                <a:solidFill>
                  <a:srgbClr val="000000"/>
                </a:solidFill>
                <a:effectLst/>
                <a:uLnTx/>
                <a:uFillTx/>
                <a:latin typeface="Calibri" pitchFamily="34" charset="0"/>
                <a:ea typeface="+mn-ea"/>
                <a:cs typeface="+mn-cs"/>
              </a:rPr>
              <a:t>Matsuno</a:t>
            </a:r>
            <a:endParaRPr kumimoji="0" lang="en-US" altLang="en-US" sz="16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pic>
        <p:nvPicPr>
          <p:cNvPr id="28" name="Picture 10" descr="http://iprc.soest.hawaii.edu/people/images/mccreary.jpg"/>
          <p:cNvPicPr>
            <a:picLocks noChangeAspect="1" noChangeArrowheads="1"/>
          </p:cNvPicPr>
          <p:nvPr/>
        </p:nvPicPr>
        <p:blipFill rotWithShape="1">
          <a:blip r:embed="rId12">
            <a:extLst>
              <a:ext uri="{28A0092B-C50C-407E-A947-70E740481C1C}">
                <a14:useLocalDpi xmlns:a14="http://schemas.microsoft.com/office/drawing/2010/main" val="0"/>
              </a:ext>
            </a:extLst>
          </a:blip>
          <a:srcRect t="7479"/>
          <a:stretch/>
        </p:blipFill>
        <p:spPr bwMode="auto">
          <a:xfrm>
            <a:off x="2994955" y="4550032"/>
            <a:ext cx="1250010" cy="1734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15"/>
          <p:cNvSpPr>
            <a:spLocks noChangeArrowheads="1"/>
          </p:cNvSpPr>
          <p:nvPr/>
        </p:nvSpPr>
        <p:spPr bwMode="auto">
          <a:xfrm>
            <a:off x="3035379" y="5929076"/>
            <a:ext cx="11556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1" u="none" strike="noStrike" kern="1200" cap="none" spc="0" normalizeH="0" baseline="0" noProof="0" dirty="0">
                <a:ln>
                  <a:noFill/>
                </a:ln>
                <a:solidFill>
                  <a:srgbClr val="FFFFFF"/>
                </a:solidFill>
                <a:effectLst/>
                <a:uLnTx/>
                <a:uFillTx/>
                <a:latin typeface="Calibri" pitchFamily="34" charset="0"/>
                <a:ea typeface="+mn-ea"/>
                <a:cs typeface="+mn-cs"/>
              </a:rPr>
              <a:t>Jay McCreary</a:t>
            </a:r>
            <a:endParaRPr kumimoji="0" lang="en-US" altLang="en-US" sz="14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90807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6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9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20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20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20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2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0" presetClass="exit" presetSubtype="0" fill="hold" grpId="0" nodeType="withEffect">
                                  <p:stCondLst>
                                    <p:cond delay="0"/>
                                  </p:stCondLst>
                                  <p:childTnLst>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198" grpId="0"/>
      <p:bldP spid="28685" grpId="0" animBg="1"/>
      <p:bldP spid="8208" grpId="0"/>
      <p:bldP spid="8215"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A1FF8B-C3EF-42D0-9A77-44D2E5F8A1BD}"/>
              </a:ext>
            </a:extLst>
          </p:cNvPr>
          <p:cNvPicPr>
            <a:picLocks noChangeAspect="1"/>
          </p:cNvPicPr>
          <p:nvPr/>
        </p:nvPicPr>
        <p:blipFill rotWithShape="1">
          <a:blip r:embed="rId2"/>
          <a:srcRect b="25316"/>
          <a:stretch/>
        </p:blipFill>
        <p:spPr>
          <a:xfrm>
            <a:off x="1806373" y="304800"/>
            <a:ext cx="5432627" cy="4495800"/>
          </a:xfrm>
          <a:prstGeom prst="rect">
            <a:avLst/>
          </a:prstGeom>
        </p:spPr>
      </p:pic>
      <p:sp>
        <p:nvSpPr>
          <p:cNvPr id="7" name="TextBox 6">
            <a:extLst>
              <a:ext uri="{FF2B5EF4-FFF2-40B4-BE49-F238E27FC236}">
                <a16:creationId xmlns:a16="http://schemas.microsoft.com/office/drawing/2014/main" id="{13E90A16-2CD3-417A-A26A-7BE6A9F0609D}"/>
              </a:ext>
            </a:extLst>
          </p:cNvPr>
          <p:cNvSpPr txBox="1"/>
          <p:nvPr/>
        </p:nvSpPr>
        <p:spPr>
          <a:xfrm>
            <a:off x="3130659" y="500619"/>
            <a:ext cx="1078013" cy="30777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1901–2018</a:t>
            </a:r>
          </a:p>
        </p:txBody>
      </p:sp>
      <p:sp>
        <p:nvSpPr>
          <p:cNvPr id="4" name="TextBox 3">
            <a:extLst>
              <a:ext uri="{FF2B5EF4-FFF2-40B4-BE49-F238E27FC236}">
                <a16:creationId xmlns:a16="http://schemas.microsoft.com/office/drawing/2014/main" id="{3D9E33F0-5F7D-4E0F-9E8F-20C750A2375D}"/>
              </a:ext>
            </a:extLst>
          </p:cNvPr>
          <p:cNvSpPr txBox="1"/>
          <p:nvPr/>
        </p:nvSpPr>
        <p:spPr>
          <a:xfrm>
            <a:off x="457201" y="5206323"/>
            <a:ext cx="8001000"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Arial" panose="020B0604020202020204" pitchFamily="34" charset="0"/>
              </a:rPr>
              <a:t>Your slides remind me of Gilbert Walker’s attempt (in 1920s) to predict Indian summer rainfall. The correlation with D(-1)JF(0) Nino3.4 indicates that Southern Oscillation can be a predictor for EOF2, but not for EOF1. Walker would be pleased at advances in meteorology over past 100 years...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Arial" panose="020B0604020202020204" pitchFamily="34" charset="0"/>
              </a:rPr>
              <a:t>Email from T.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等线" panose="02010600030101010101" pitchFamily="2" charset="-122"/>
                <a:cs typeface="Arial" panose="020B0604020202020204" pitchFamily="34" charset="0"/>
              </a:rPr>
              <a:t>Sampe</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Arial" panose="020B0604020202020204" pitchFamily="34" charset="0"/>
              </a:rPr>
              <a:t>, 6/1/2021</a:t>
            </a:r>
          </a:p>
        </p:txBody>
      </p:sp>
      <p:sp>
        <p:nvSpPr>
          <p:cNvPr id="2" name="Rectangle 1">
            <a:extLst>
              <a:ext uri="{FF2B5EF4-FFF2-40B4-BE49-F238E27FC236}">
                <a16:creationId xmlns:a16="http://schemas.microsoft.com/office/drawing/2014/main" id="{02F23F4E-80F9-4B2C-8339-953113C69A36}"/>
              </a:ext>
            </a:extLst>
          </p:cNvPr>
          <p:cNvSpPr/>
          <p:nvPr/>
        </p:nvSpPr>
        <p:spPr bwMode="auto">
          <a:xfrm>
            <a:off x="2386335" y="5768002"/>
            <a:ext cx="1752600" cy="304800"/>
          </a:xfrm>
          <a:prstGeom prst="rect">
            <a:avLst/>
          </a:prstGeom>
          <a:solidFill>
            <a:srgbClr val="FF000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a:ln>
                <a:noFill/>
              </a:ln>
              <a:solidFill>
                <a:srgbClr val="000000"/>
              </a:solidFill>
              <a:effectLst/>
              <a:uLnTx/>
              <a:uFillTx/>
              <a:latin typeface="Times New Roman" pitchFamily="18" charset="0"/>
              <a:ea typeface="SimSun" pitchFamily="2" charset="-122"/>
              <a:cs typeface="+mn-cs"/>
            </a:endParaRPr>
          </a:p>
        </p:txBody>
      </p:sp>
      <p:pic>
        <p:nvPicPr>
          <p:cNvPr id="6" name="Picture 5" descr="A person in a suit&#10;&#10;Description automatically generated with low confidence">
            <a:extLst>
              <a:ext uri="{FF2B5EF4-FFF2-40B4-BE49-F238E27FC236}">
                <a16:creationId xmlns:a16="http://schemas.microsoft.com/office/drawing/2014/main" id="{2836633E-E93A-D8F2-7272-57FD8446F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467" y="806825"/>
            <a:ext cx="1089796" cy="1324051"/>
          </a:xfrm>
          <a:prstGeom prst="rect">
            <a:avLst/>
          </a:prstGeom>
        </p:spPr>
      </p:pic>
      <p:sp>
        <p:nvSpPr>
          <p:cNvPr id="9" name="TextBox 8">
            <a:extLst>
              <a:ext uri="{FF2B5EF4-FFF2-40B4-BE49-F238E27FC236}">
                <a16:creationId xmlns:a16="http://schemas.microsoft.com/office/drawing/2014/main" id="{15DF0483-1CDE-E2AA-269D-8B21C68F8746}"/>
              </a:ext>
            </a:extLst>
          </p:cNvPr>
          <p:cNvSpPr txBox="1"/>
          <p:nvPr/>
        </p:nvSpPr>
        <p:spPr>
          <a:xfrm>
            <a:off x="5181600" y="2971800"/>
            <a:ext cx="938538"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FF"/>
                </a:solidFill>
                <a:effectLst/>
                <a:uLnTx/>
                <a:uFillTx/>
                <a:latin typeface="Calibri" panose="020F0502020204030204" pitchFamily="34" charset="0"/>
                <a:ea typeface="等线" panose="02010600030101010101" pitchFamily="2" charset="-122"/>
                <a:cs typeface="Arial" panose="020B0604020202020204" pitchFamily="34" charset="0"/>
              </a:rPr>
              <a:t>Antecedent Nino3.4</a:t>
            </a:r>
            <a:endParaRPr kumimoji="0" lang="en-US" sz="1200" b="0" i="0" u="none" strike="noStrike" kern="1200" cap="none" spc="0" normalizeH="0" baseline="0" noProof="0" dirty="0">
              <a:ln>
                <a:noFill/>
              </a:ln>
              <a:solidFill>
                <a:srgbClr val="0000FF"/>
              </a:solidFill>
              <a:effectLst/>
              <a:uLnTx/>
              <a:uFillTx/>
              <a:latin typeface="Arial" panose="020B0604020202020204" pitchFamily="34" charset="0"/>
              <a:ea typeface="SimSun" panose="02010600030101010101" pitchFamily="2" charset="-122"/>
              <a:cs typeface="+mn-cs"/>
            </a:endParaRPr>
          </a:p>
        </p:txBody>
      </p:sp>
      <p:sp>
        <p:nvSpPr>
          <p:cNvPr id="10" name="TextBox 9">
            <a:extLst>
              <a:ext uri="{FF2B5EF4-FFF2-40B4-BE49-F238E27FC236}">
                <a16:creationId xmlns:a16="http://schemas.microsoft.com/office/drawing/2014/main" id="{50D5110D-14F3-8288-C7CD-F938186A3691}"/>
              </a:ext>
            </a:extLst>
          </p:cNvPr>
          <p:cNvSpPr txBox="1"/>
          <p:nvPr/>
        </p:nvSpPr>
        <p:spPr>
          <a:xfrm>
            <a:off x="2743200" y="3352800"/>
            <a:ext cx="598386" cy="369332"/>
          </a:xfrm>
          <a:prstGeom prst="rect">
            <a:avLst/>
          </a:prstGeom>
          <a:noFill/>
        </p:spPr>
        <p:txBody>
          <a:bodyPr wrap="squar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FF"/>
                </a:solidFill>
                <a:effectLst/>
                <a:uLnTx/>
                <a:uFillTx/>
                <a:latin typeface="Calibri" panose="020F0502020204030204" pitchFamily="34" charset="0"/>
                <a:ea typeface="等线" panose="02010600030101010101" pitchFamily="2" charset="-122"/>
                <a:cs typeface="Arial" panose="020B0604020202020204" pitchFamily="34" charset="0"/>
              </a:rPr>
              <a:t>ENSO forecast</a:t>
            </a:r>
            <a:endParaRPr kumimoji="0" lang="en-US" sz="1200" b="0" i="0" u="none" strike="noStrike" kern="1200" cap="none" spc="0" normalizeH="0" baseline="0" noProof="0" dirty="0">
              <a:ln>
                <a:noFill/>
              </a:ln>
              <a:solidFill>
                <a:srgbClr val="0000FF"/>
              </a:solidFill>
              <a:effectLst/>
              <a:uLnTx/>
              <a:uFillTx/>
              <a:latin typeface="Arial" panose="020B0604020202020204" pitchFamily="34" charset="0"/>
              <a:ea typeface="SimSun" panose="02010600030101010101" pitchFamily="2" charset="-122"/>
              <a:cs typeface="+mn-cs"/>
            </a:endParaRPr>
          </a:p>
        </p:txBody>
      </p:sp>
      <p:sp>
        <p:nvSpPr>
          <p:cNvPr id="11" name="TextBox 10">
            <a:extLst>
              <a:ext uri="{FF2B5EF4-FFF2-40B4-BE49-F238E27FC236}">
                <a16:creationId xmlns:a16="http://schemas.microsoft.com/office/drawing/2014/main" id="{8A813130-11CC-E835-18F8-ACC5516D577E}"/>
              </a:ext>
            </a:extLst>
          </p:cNvPr>
          <p:cNvSpPr txBox="1"/>
          <p:nvPr/>
        </p:nvSpPr>
        <p:spPr>
          <a:xfrm>
            <a:off x="359963" y="2163015"/>
            <a:ext cx="1078013" cy="30777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rPr>
              <a:t>G. Walker</a:t>
            </a:r>
          </a:p>
        </p:txBody>
      </p:sp>
      <p:sp>
        <p:nvSpPr>
          <p:cNvPr id="12" name="Rectangle 11">
            <a:extLst>
              <a:ext uri="{FF2B5EF4-FFF2-40B4-BE49-F238E27FC236}">
                <a16:creationId xmlns:a16="http://schemas.microsoft.com/office/drawing/2014/main" id="{8B0B99E1-3C96-F1D4-571F-06C02DA2EDA6}"/>
              </a:ext>
            </a:extLst>
          </p:cNvPr>
          <p:cNvSpPr/>
          <p:nvPr/>
        </p:nvSpPr>
        <p:spPr bwMode="auto">
          <a:xfrm>
            <a:off x="3200398" y="231577"/>
            <a:ext cx="938537" cy="225623"/>
          </a:xfrm>
          <a:prstGeom prst="rect">
            <a:avLst/>
          </a:prstGeom>
          <a:solidFill>
            <a:srgbClr val="FF000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a:ln>
                <a:noFill/>
              </a:ln>
              <a:solidFill>
                <a:srgbClr val="000000"/>
              </a:solidFill>
              <a:effectLst/>
              <a:uLnTx/>
              <a:uFillTx/>
              <a:latin typeface="Times New Roman" pitchFamily="18" charset="0"/>
              <a:ea typeface="SimSun" pitchFamily="2" charset="-122"/>
              <a:cs typeface="+mn-cs"/>
            </a:endParaRPr>
          </a:p>
        </p:txBody>
      </p:sp>
      <p:sp>
        <p:nvSpPr>
          <p:cNvPr id="13" name="Rectangle 12">
            <a:extLst>
              <a:ext uri="{FF2B5EF4-FFF2-40B4-BE49-F238E27FC236}">
                <a16:creationId xmlns:a16="http://schemas.microsoft.com/office/drawing/2014/main" id="{501B2288-96B2-00AE-9703-C20779D67E4B}"/>
              </a:ext>
            </a:extLst>
          </p:cNvPr>
          <p:cNvSpPr/>
          <p:nvPr/>
        </p:nvSpPr>
        <p:spPr bwMode="auto">
          <a:xfrm>
            <a:off x="2725615" y="3352800"/>
            <a:ext cx="549212" cy="413147"/>
          </a:xfrm>
          <a:prstGeom prst="rect">
            <a:avLst/>
          </a:prstGeom>
          <a:solidFill>
            <a:srgbClr val="FF0000">
              <a:alpha val="3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a:ln>
                <a:noFill/>
              </a:ln>
              <a:solidFill>
                <a:srgbClr val="000000"/>
              </a:solidFill>
              <a:effectLst/>
              <a:uLnTx/>
              <a:uFillTx/>
              <a:latin typeface="Times New Roman" pitchFamily="18" charset="0"/>
              <a:ea typeface="SimSun" pitchFamily="2" charset="-122"/>
              <a:cs typeface="+mn-cs"/>
            </a:endParaRPr>
          </a:p>
        </p:txBody>
      </p:sp>
    </p:spTree>
    <p:extLst>
      <p:ext uri="{BB962C8B-B14F-4D97-AF65-F5344CB8AC3E}">
        <p14:creationId xmlns:p14="http://schemas.microsoft.com/office/powerpoint/2010/main" val="140784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8BAB8E-1CD3-0435-1B71-9B2E343CFB2C}"/>
              </a:ext>
            </a:extLst>
          </p:cNvPr>
          <p:cNvSpPr txBox="1"/>
          <p:nvPr/>
        </p:nvSpPr>
        <p:spPr>
          <a:xfrm>
            <a:off x="226243" y="652935"/>
            <a:ext cx="8691513" cy="5693866"/>
          </a:xfrm>
          <a:prstGeom prst="rect">
            <a:avLst/>
          </a:prstGeom>
          <a:noFill/>
        </p:spPr>
        <p:txBody>
          <a:bodyPr wrap="square">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Agenda</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2575" marR="0" lvl="0" indent="-282575" algn="l" defTabSz="4572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Ankitha</a:t>
            </a:r>
            <a:r>
              <a:rPr kumimoji="0" lang="en-US" sz="1800" b="0" i="0" u="none" strike="noStrike" kern="1200" cap="none" spc="0" normalizeH="0" baseline="0" noProof="0" dirty="0">
                <a:ln>
                  <a:noFill/>
                </a:ln>
                <a:solidFill>
                  <a:prstClr val="black"/>
                </a:solidFill>
                <a:effectLst/>
                <a:uLnTx/>
                <a:uFillTx/>
                <a:latin typeface="Calibri"/>
                <a:ea typeface="+mn-ea"/>
                <a:cs typeface="+mn-cs"/>
              </a:rPr>
              <a:t>. Boos, W. R. and Z. Kuang, 2010: Dominant control of the South Asian monsoon by orographic insulation versus plateau heating. </a:t>
            </a:r>
            <a:r>
              <a:rPr kumimoji="0" lang="en-US" sz="1800" b="0" i="1" u="none" strike="noStrike" kern="1200" cap="none" spc="0" normalizeH="0" baseline="0" noProof="0" dirty="0">
                <a:ln>
                  <a:noFill/>
                </a:ln>
                <a:solidFill>
                  <a:prstClr val="black"/>
                </a:solidFill>
                <a:effectLst/>
                <a:uLnTx/>
                <a:uFillTx/>
                <a:latin typeface="Calibri"/>
                <a:ea typeface="+mn-ea"/>
                <a:cs typeface="+mn-cs"/>
              </a:rPr>
              <a:t>Nature</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a:ln>
                  <a:noFill/>
                </a:ln>
                <a:solidFill>
                  <a:prstClr val="black"/>
                </a:solidFill>
                <a:effectLst/>
                <a:uLnTx/>
                <a:uFillTx/>
                <a:latin typeface="Calibri"/>
                <a:ea typeface="+mn-ea"/>
                <a:cs typeface="+mn-cs"/>
              </a:rPr>
              <a:t>463</a:t>
            </a:r>
            <a:r>
              <a:rPr kumimoji="0" lang="en-US" sz="1800" b="0" i="0" u="none" strike="noStrike" kern="1200" cap="none" spc="0" normalizeH="0" baseline="0" noProof="0" dirty="0">
                <a:ln>
                  <a:noFill/>
                </a:ln>
                <a:solidFill>
                  <a:prstClr val="black"/>
                </a:solidFill>
                <a:effectLst/>
                <a:uLnTx/>
                <a:uFillTx/>
                <a:latin typeface="Calibri"/>
                <a:ea typeface="+mn-ea"/>
                <a:cs typeface="+mn-cs"/>
              </a:rPr>
              <a:t>, 218-222.</a:t>
            </a:r>
          </a:p>
          <a:p>
            <a:pPr marL="282575" marR="0" lvl="0" indent="-282575" algn="l" defTabSz="4572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Sourita</a:t>
            </a:r>
            <a:r>
              <a:rPr kumimoji="0" lang="en-US" sz="1800" b="0" i="0" u="none" strike="noStrike" kern="1200" cap="none" spc="0" normalizeH="0" baseline="0" noProof="0" dirty="0">
                <a:ln>
                  <a:noFill/>
                </a:ln>
                <a:solidFill>
                  <a:prstClr val="black"/>
                </a:solidFill>
                <a:effectLst/>
                <a:uLnTx/>
                <a:uFillTx/>
                <a:latin typeface="Calibri"/>
                <a:ea typeface="+mn-ea"/>
                <a:cs typeface="+mn-cs"/>
              </a:rPr>
              <a:t>. Lin W. et al. 2009: Seasonal Variation of the Physical Properties of Marine Boundary Layer Clouds off the California Coast. </a:t>
            </a:r>
            <a:r>
              <a:rPr kumimoji="0" lang="en-US" sz="1800" b="0" i="1" u="none" strike="noStrike" kern="1200" cap="none" spc="0" normalizeH="0" baseline="0" noProof="0" dirty="0">
                <a:ln>
                  <a:noFill/>
                </a:ln>
                <a:solidFill>
                  <a:prstClr val="black"/>
                </a:solidFill>
                <a:effectLst/>
                <a:uLnTx/>
                <a:uFillTx/>
                <a:latin typeface="Calibri"/>
                <a:ea typeface="+mn-ea"/>
                <a:cs typeface="+mn-cs"/>
              </a:rPr>
              <a:t>J Climate</a:t>
            </a:r>
            <a:r>
              <a:rPr kumimoji="0" lang="en-US" sz="1800" b="0" i="0" u="none" strike="noStrike" kern="1200" cap="none" spc="0" normalizeH="0" baseline="0" noProof="0">
                <a:ln>
                  <a:noFill/>
                </a:ln>
                <a:solidFill>
                  <a:prstClr val="black"/>
                </a:solidFill>
                <a:effectLst/>
                <a:uLnTx/>
                <a:uFillTx/>
                <a:latin typeface="Calibri"/>
                <a:ea typeface="+mn-ea"/>
                <a:cs typeface="+mn-cs"/>
              </a:rPr>
              <a:t>, </a:t>
            </a:r>
            <a:r>
              <a:rPr kumimoji="0" lang="en-US" sz="1800" b="1" i="0" u="none" strike="noStrike" kern="1200" cap="none" spc="0" normalizeH="0" baseline="0" noProof="0">
                <a:ln>
                  <a:noFill/>
                </a:ln>
                <a:solidFill>
                  <a:prstClr val="black"/>
                </a:solidFill>
                <a:effectLst/>
                <a:uLnTx/>
                <a:uFillTx/>
                <a:latin typeface="Calibri"/>
                <a:ea typeface="+mn-ea"/>
                <a:cs typeface="+mn-cs"/>
              </a:rPr>
              <a:t>22</a:t>
            </a:r>
            <a:r>
              <a:rPr kumimoji="0" lang="en-US" sz="1800" b="0" i="0" u="none" strike="noStrike" kern="1200" cap="none" spc="0" normalizeH="0" baseline="0" noProof="0">
                <a:ln>
                  <a:noFill/>
                </a:ln>
                <a:solidFill>
                  <a:prstClr val="black"/>
                </a:solidFill>
                <a:effectLst/>
                <a:uLnTx/>
                <a:uFillTx/>
                <a:latin typeface="Calibri"/>
                <a:ea typeface="+mn-ea"/>
                <a:cs typeface="+mn-cs"/>
              </a:rPr>
              <a:t>, 2624–2638.</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2575" marR="0" lvl="0" indent="-282575" algn="l" defTabSz="4572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Jeep</a:t>
            </a:r>
            <a:r>
              <a:rPr kumimoji="0" lang="en-US" sz="1800" b="0" i="0" u="none" strike="noStrike" kern="1200" cap="none" spc="0" normalizeH="0" baseline="0" noProof="0" dirty="0">
                <a:ln>
                  <a:noFill/>
                </a:ln>
                <a:solidFill>
                  <a:prstClr val="black"/>
                </a:solidFill>
                <a:effectLst/>
                <a:uLnTx/>
                <a:uFillTx/>
                <a:latin typeface="Calibri"/>
                <a:ea typeface="+mn-ea"/>
                <a:cs typeface="+mn-cs"/>
              </a:rPr>
              <a:t>. Ault et al. 2009: Impact of emissions from the LA port region on San Diego air quality during regional transport events. </a:t>
            </a:r>
            <a:r>
              <a:rPr kumimoji="0" lang="en-US" sz="1800" b="0" i="1" u="none" strike="noStrike" kern="1200" cap="none" spc="0" normalizeH="0" baseline="0" noProof="0" dirty="0">
                <a:ln>
                  <a:noFill/>
                </a:ln>
                <a:solidFill>
                  <a:prstClr val="black"/>
                </a:solidFill>
                <a:effectLst/>
                <a:uLnTx/>
                <a:uFillTx/>
                <a:latin typeface="Calibri"/>
                <a:ea typeface="+mn-ea"/>
                <a:cs typeface="+mn-cs"/>
              </a:rPr>
              <a:t>Environ. Sci. Technol</a:t>
            </a:r>
            <a:r>
              <a:rPr kumimoji="0" lang="en-US" sz="1800" b="0" i="0" u="none" strike="noStrike" kern="1200" cap="none" spc="0" normalizeH="0" baseline="0" noProof="0" dirty="0">
                <a:ln>
                  <a:noFill/>
                </a:ln>
                <a:solidFill>
                  <a:prstClr val="black"/>
                </a:solidFill>
                <a:effectLst/>
                <a:uLnTx/>
                <a:uFillTx/>
                <a:latin typeface="Calibri"/>
                <a:ea typeface="+mn-ea"/>
                <a:cs typeface="+mn-cs"/>
              </a:rPr>
              <a:t>., 43, 3500-3506.</a:t>
            </a:r>
          </a:p>
          <a:p>
            <a:pPr marL="282575" marR="0" lvl="0" indent="-282575" algn="l" defTabSz="4572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Kylie</a:t>
            </a:r>
            <a:r>
              <a:rPr kumimoji="0" lang="en-US" sz="1800" b="0" i="0" u="none" strike="noStrike" kern="1200" cap="none" spc="0" normalizeH="0" baseline="0" noProof="0" dirty="0">
                <a:ln>
                  <a:noFill/>
                </a:ln>
                <a:solidFill>
                  <a:prstClr val="black"/>
                </a:solidFill>
                <a:effectLst/>
                <a:uLnTx/>
                <a:uFillTx/>
                <a:latin typeface="Calibri"/>
                <a:ea typeface="+mn-ea"/>
                <a:cs typeface="+mn-cs"/>
              </a:rPr>
              <a:t>. Wang, M. et al. 2017: Mechanism of seasonal eddy kinetic energy variability in the eastern equatorial Pacific Ocean. </a:t>
            </a:r>
            <a:r>
              <a:rPr kumimoji="0" lang="en-US" sz="1800" b="0" i="1" u="none" strike="noStrike" kern="1200" cap="none" spc="0" normalizeH="0" baseline="0" noProof="0" dirty="0">
                <a:ln>
                  <a:noFill/>
                </a:ln>
                <a:solidFill>
                  <a:prstClr val="black"/>
                </a:solidFill>
                <a:effectLst/>
                <a:uLnTx/>
                <a:uFillTx/>
                <a:latin typeface="Calibri"/>
                <a:ea typeface="+mn-ea"/>
                <a:cs typeface="+mn-cs"/>
              </a:rPr>
              <a:t>J. </a:t>
            </a:r>
            <a:r>
              <a:rPr kumimoji="0" lang="en-US" sz="1800" b="0" i="1" u="none" strike="noStrike" kern="1200" cap="none" spc="0" normalizeH="0" baseline="0" noProof="0" dirty="0" err="1">
                <a:ln>
                  <a:noFill/>
                </a:ln>
                <a:solidFill>
                  <a:prstClr val="black"/>
                </a:solidFill>
                <a:effectLst/>
                <a:uLnTx/>
                <a:uFillTx/>
                <a:latin typeface="Calibri"/>
                <a:ea typeface="+mn-ea"/>
                <a:cs typeface="+mn-cs"/>
              </a:rPr>
              <a:t>Geophys</a:t>
            </a:r>
            <a:r>
              <a:rPr kumimoji="0" lang="en-US" sz="1800" b="0" i="1" u="none" strike="noStrike" kern="1200" cap="none" spc="0" normalizeH="0" baseline="0" noProof="0" dirty="0">
                <a:ln>
                  <a:noFill/>
                </a:ln>
                <a:solidFill>
                  <a:prstClr val="black"/>
                </a:solidFill>
                <a:effectLst/>
                <a:uLnTx/>
                <a:uFillTx/>
                <a:latin typeface="Calibri"/>
                <a:ea typeface="+mn-ea"/>
                <a:cs typeface="+mn-cs"/>
              </a:rPr>
              <a:t>. Res. Oceans</a:t>
            </a:r>
            <a:r>
              <a:rPr kumimoji="0" lang="en-US" sz="1800" b="0" i="0" u="none" strike="noStrike" kern="1200" cap="none" spc="0" normalizeH="0" baseline="0" noProof="0" dirty="0">
                <a:ln>
                  <a:noFill/>
                </a:ln>
                <a:solidFill>
                  <a:prstClr val="black"/>
                </a:solidFill>
                <a:effectLst/>
                <a:uLnTx/>
                <a:uFillTx/>
                <a:latin typeface="Calibri"/>
                <a:ea typeface="+mn-ea"/>
                <a:cs typeface="+mn-cs"/>
              </a:rPr>
              <a:t>, 122, 3240– 3252.</a:t>
            </a:r>
          </a:p>
          <a:p>
            <a:pPr marL="282575" marR="0" lvl="0" indent="-282575" algn="l" defTabSz="4572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Madat</a:t>
            </a:r>
            <a:r>
              <a:rPr kumimoji="0" lang="en-US" sz="1800" b="0" i="0" u="none" strike="noStrike" kern="1200" cap="none" spc="0" normalizeH="0" baseline="0" noProof="0" dirty="0">
                <a:ln>
                  <a:noFill/>
                </a:ln>
                <a:solidFill>
                  <a:prstClr val="black"/>
                </a:solidFill>
                <a:effectLst/>
                <a:uLnTx/>
                <a:uFillTx/>
                <a:latin typeface="Calibri"/>
                <a:ea typeface="+mn-ea"/>
                <a:cs typeface="+mn-cs"/>
              </a:rPr>
              <a:t>. Berg, N., A. Hall, S. B. Capps, M. Hughes. (2013) El Niño-Southern Oscillation impacts on winter winds over Southern California. </a:t>
            </a:r>
            <a:r>
              <a:rPr kumimoji="0" lang="en-US" sz="1800" b="0" i="1" u="none" strike="noStrike" kern="1200" cap="none" spc="0" normalizeH="0" baseline="0" noProof="0" dirty="0">
                <a:ln>
                  <a:noFill/>
                </a:ln>
                <a:solidFill>
                  <a:prstClr val="black"/>
                </a:solidFill>
                <a:effectLst/>
                <a:uLnTx/>
                <a:uFillTx/>
                <a:latin typeface="Calibri"/>
                <a:ea typeface="+mn-ea"/>
                <a:cs typeface="+mn-cs"/>
              </a:rPr>
              <a:t>Climate Dynamics </a:t>
            </a:r>
            <a:r>
              <a:rPr kumimoji="0" lang="en-US" sz="1800" b="0" i="0" u="none" strike="noStrike" kern="1200" cap="none" spc="0" normalizeH="0" baseline="0" noProof="0" dirty="0">
                <a:ln>
                  <a:noFill/>
                </a:ln>
                <a:solidFill>
                  <a:prstClr val="black"/>
                </a:solidFill>
                <a:effectLst/>
                <a:uLnTx/>
                <a:uFillTx/>
                <a:latin typeface="Calibri"/>
                <a:ea typeface="+mn-ea"/>
                <a:cs typeface="+mn-cs"/>
              </a:rPr>
              <a:t>40, 109-121.</a:t>
            </a:r>
          </a:p>
          <a:p>
            <a:pPr marL="282575" marR="0" lvl="0" indent="-282575" algn="l" defTabSz="4572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Laney</a:t>
            </a:r>
            <a:r>
              <a:rPr kumimoji="0" lang="en-US" sz="1800" b="0" i="0" u="none" strike="noStrike" kern="1200" cap="none" spc="0" normalizeH="0" baseline="0" noProof="0" dirty="0">
                <a:ln>
                  <a:noFill/>
                </a:ln>
                <a:solidFill>
                  <a:prstClr val="black"/>
                </a:solidFill>
                <a:effectLst/>
                <a:uLnTx/>
                <a:uFillTx/>
                <a:latin typeface="Calibri"/>
                <a:ea typeface="+mn-ea"/>
                <a:cs typeface="+mn-cs"/>
              </a:rPr>
              <a:t>. Cayan, D., et al., 1999: ENSO and Hydrologic Extremes in the Western United States. </a:t>
            </a:r>
            <a:r>
              <a:rPr kumimoji="0" lang="en-US" sz="1800" b="0" i="1" u="none" strike="noStrike" kern="1200" cap="none" spc="0" normalizeH="0" baseline="0" noProof="0" dirty="0">
                <a:ln>
                  <a:noFill/>
                </a:ln>
                <a:solidFill>
                  <a:prstClr val="black"/>
                </a:solidFill>
                <a:effectLst/>
                <a:uLnTx/>
                <a:uFillTx/>
                <a:latin typeface="Calibri"/>
                <a:ea typeface="+mn-ea"/>
                <a:cs typeface="+mn-cs"/>
              </a:rPr>
              <a:t>J. Climate</a:t>
            </a:r>
            <a:r>
              <a:rPr kumimoji="0" lang="en-US" sz="1800" b="0" i="0" u="none" strike="noStrike" kern="1200" cap="none" spc="0" normalizeH="0" baseline="0" noProof="0" dirty="0">
                <a:ln>
                  <a:noFill/>
                </a:ln>
                <a:solidFill>
                  <a:prstClr val="black"/>
                </a:solidFill>
                <a:effectLst/>
                <a:uLnTx/>
                <a:uFillTx/>
                <a:latin typeface="Calibri"/>
                <a:ea typeface="+mn-ea"/>
                <a:cs typeface="+mn-cs"/>
              </a:rPr>
              <a:t>, 12, 2881-.  </a:t>
            </a:r>
          </a:p>
          <a:p>
            <a:pPr marL="282575" marR="0" lvl="0" indent="-282575" algn="l" defTabSz="4572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Ben</a:t>
            </a:r>
            <a:r>
              <a:rPr kumimoji="0" lang="en-US" sz="1800" b="0" i="0" u="none" strike="noStrike" kern="1200" cap="none" spc="0" normalizeH="0" baseline="0" noProof="0" dirty="0">
                <a:ln>
                  <a:noFill/>
                </a:ln>
                <a:solidFill>
                  <a:prstClr val="black"/>
                </a:solidFill>
                <a:effectLst/>
                <a:uLnTx/>
                <a:uFillTx/>
                <a:latin typeface="Calibri"/>
                <a:ea typeface="+mn-ea"/>
                <a:cs typeface="+mn-cs"/>
              </a:rPr>
              <a:t>. Deser et al. 2012: Communication of the role of natural variability in future North American climate. </a:t>
            </a:r>
            <a:r>
              <a:rPr kumimoji="0" lang="en-US" sz="1800" b="0" i="1" u="none" strike="noStrike" kern="1200" cap="none" spc="0" normalizeH="0" baseline="0" noProof="0" dirty="0">
                <a:ln>
                  <a:noFill/>
                </a:ln>
                <a:solidFill>
                  <a:prstClr val="black"/>
                </a:solidFill>
                <a:effectLst/>
                <a:uLnTx/>
                <a:uFillTx/>
                <a:latin typeface="Calibri"/>
                <a:ea typeface="+mn-ea"/>
                <a:cs typeface="+mn-cs"/>
              </a:rPr>
              <a:t>Nat. </a:t>
            </a:r>
            <a:r>
              <a:rPr kumimoji="0" lang="en-US" sz="1800" b="0" i="1" u="none" strike="noStrike" kern="1200" cap="none" spc="0" normalizeH="0" baseline="0" noProof="0" dirty="0" err="1">
                <a:ln>
                  <a:noFill/>
                </a:ln>
                <a:solidFill>
                  <a:prstClr val="black"/>
                </a:solidFill>
                <a:effectLst/>
                <a:uLnTx/>
                <a:uFillTx/>
                <a:latin typeface="Calibri"/>
                <a:ea typeface="+mn-ea"/>
                <a:cs typeface="+mn-cs"/>
              </a:rPr>
              <a:t>Clim</a:t>
            </a:r>
            <a:r>
              <a:rPr kumimoji="0" lang="en-US" sz="1800" b="0" i="1" u="none" strike="noStrike" kern="1200" cap="none" spc="0" normalizeH="0" baseline="0" noProof="0" dirty="0">
                <a:ln>
                  <a:noFill/>
                </a:ln>
                <a:solidFill>
                  <a:prstClr val="black"/>
                </a:solidFill>
                <a:effectLst/>
                <a:uLnTx/>
                <a:uFillTx/>
                <a:latin typeface="Calibri"/>
                <a:ea typeface="+mn-ea"/>
                <a:cs typeface="+mn-cs"/>
              </a:rPr>
              <a:t>. Change</a:t>
            </a:r>
            <a:r>
              <a:rPr kumimoji="0" lang="en-US" sz="1800" b="0" i="0" u="none" strike="noStrike" kern="1200" cap="none" spc="0" normalizeH="0" baseline="0" noProof="0" dirty="0">
                <a:ln>
                  <a:noFill/>
                </a:ln>
                <a:solidFill>
                  <a:prstClr val="black"/>
                </a:solidFill>
                <a:effectLst/>
                <a:uLnTx/>
                <a:uFillTx/>
                <a:latin typeface="Calibri"/>
                <a:ea typeface="+mn-ea"/>
                <a:cs typeface="+mn-cs"/>
              </a:rPr>
              <a:t>, 2, 775-779.</a:t>
            </a:r>
          </a:p>
          <a:p>
            <a:pPr marL="282575" marR="0" lvl="0" indent="-282575" algn="l" defTabSz="4572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Brandon</a:t>
            </a:r>
            <a:r>
              <a:rPr kumimoji="0" lang="en-US" sz="1800" b="0" i="0" u="none" strike="noStrike" kern="1200" cap="none" spc="0" normalizeH="0" baseline="0" noProof="0" dirty="0">
                <a:ln>
                  <a:noFill/>
                </a:ln>
                <a:solidFill>
                  <a:prstClr val="black"/>
                </a:solidFill>
                <a:effectLst/>
                <a:uLnTx/>
                <a:uFillTx/>
                <a:latin typeface="Calibri"/>
                <a:ea typeface="+mn-ea"/>
                <a:cs typeface="+mn-cs"/>
              </a:rPr>
              <a:t>. Zhou, C.,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Zelinka</a:t>
            </a:r>
            <a:r>
              <a:rPr kumimoji="0" lang="en-US" sz="1800" b="0" i="0" u="none" strike="noStrike" kern="1200" cap="none" spc="0" normalizeH="0" baseline="0" noProof="0" dirty="0">
                <a:ln>
                  <a:noFill/>
                </a:ln>
                <a:solidFill>
                  <a:prstClr val="black"/>
                </a:solidFill>
                <a:effectLst/>
                <a:uLnTx/>
                <a:uFillTx/>
                <a:latin typeface="Calibri"/>
                <a:ea typeface="+mn-ea"/>
                <a:cs typeface="+mn-cs"/>
              </a:rPr>
              <a:t>, M. D., and Klein, S. A. (2017), Analyzing the dependence of global cloud feedback on the spatial pattern of sea surface temperature change with a Green's function approach, </a:t>
            </a:r>
            <a:r>
              <a:rPr kumimoji="0" lang="en-US" sz="1800" b="0" i="1" u="none" strike="noStrike" kern="1200" cap="none" spc="0" normalizeH="0" baseline="0" noProof="0" dirty="0">
                <a:ln>
                  <a:noFill/>
                </a:ln>
                <a:solidFill>
                  <a:prstClr val="black"/>
                </a:solidFill>
                <a:effectLst/>
                <a:uLnTx/>
                <a:uFillTx/>
                <a:latin typeface="Calibri"/>
                <a:ea typeface="+mn-ea"/>
                <a:cs typeface="+mn-cs"/>
              </a:rPr>
              <a:t>J. Adv. Model. Earth Syst.</a:t>
            </a:r>
            <a:r>
              <a:rPr kumimoji="0" lang="en-US" sz="1800" b="0" i="0" u="none" strike="noStrike" kern="1200" cap="none" spc="0" normalizeH="0" baseline="0" noProof="0" dirty="0">
                <a:ln>
                  <a:noFill/>
                </a:ln>
                <a:solidFill>
                  <a:prstClr val="black"/>
                </a:solidFill>
                <a:effectLst/>
                <a:uLnTx/>
                <a:uFillTx/>
                <a:latin typeface="Calibri"/>
                <a:ea typeface="+mn-ea"/>
                <a:cs typeface="+mn-cs"/>
              </a:rPr>
              <a:t>, 9, 2174– 2189.</a:t>
            </a:r>
          </a:p>
        </p:txBody>
      </p:sp>
    </p:spTree>
    <p:extLst>
      <p:ext uri="{BB962C8B-B14F-4D97-AF65-F5344CB8AC3E}">
        <p14:creationId xmlns:p14="http://schemas.microsoft.com/office/powerpoint/2010/main" val="550381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5">
            <a:extLst>
              <a:ext uri="{FF2B5EF4-FFF2-40B4-BE49-F238E27FC236}">
                <a16:creationId xmlns:a16="http://schemas.microsoft.com/office/drawing/2014/main" id="{329D4054-9F35-4ACE-8D8D-F350D2737102}"/>
              </a:ext>
            </a:extLst>
          </p:cNvPr>
          <p:cNvSpPr>
            <a:spLocks noChangeArrowheads="1"/>
          </p:cNvSpPr>
          <p:nvPr/>
        </p:nvSpPr>
        <p:spPr bwMode="auto">
          <a:xfrm>
            <a:off x="1920081" y="686288"/>
            <a:ext cx="6096000" cy="510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457200" marR="0" lvl="0" indent="-457200" algn="l" defTabSz="914400" rtl="0" eaLnBrk="1" fontAlgn="base" latinLnBrk="0" hangingPunct="1">
              <a:lnSpc>
                <a:spcPct val="100000"/>
              </a:lnSpc>
              <a:spcBef>
                <a:spcPct val="0"/>
              </a:spcBef>
              <a:spcAft>
                <a:spcPct val="15000"/>
              </a:spcAft>
              <a:buClrTx/>
              <a:buSzTx/>
              <a:buFontTx/>
              <a:buNone/>
              <a:tabLst/>
              <a:defRPr/>
            </a:pPr>
            <a:r>
              <a:rPr kumimoji="0" lang="en-US" altLang="zh-CN"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1. Introduction &amp; radiative imbalance</a:t>
            </a:r>
            <a:endPar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endParaRPr>
          </a:p>
          <a:p>
            <a:pPr marL="457200" marR="0" lvl="0" indent="-457200" algn="l" defTabSz="914400" rtl="0" eaLnBrk="1" fontAlgn="base" latinLnBrk="0" hangingPunct="1">
              <a:lnSpc>
                <a:spcPct val="100000"/>
              </a:lnSpc>
              <a:spcBef>
                <a:spcPct val="0"/>
              </a:spcBef>
              <a:spcAft>
                <a:spcPct val="15000"/>
              </a:spcAft>
              <a:buClrTx/>
              <a:buSzTx/>
              <a:buFontTx/>
              <a:buNone/>
              <a:tabLst/>
              <a:defRPr/>
            </a:pPr>
            <a:r>
              <a:rPr kumimoji="0" lang="en-US" altLang="zh-CN"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2. Zonal-mean (Hadley) circulation</a:t>
            </a:r>
          </a:p>
          <a:p>
            <a:pPr marL="457200" marR="0" lvl="0" indent="-457200" algn="l" defTabSz="914400" rtl="0" eaLnBrk="1" fontAlgn="base" latinLnBrk="0" hangingPunct="1">
              <a:lnSpc>
                <a:spcPct val="100000"/>
              </a:lnSpc>
              <a:spcBef>
                <a:spcPct val="0"/>
              </a:spcBef>
              <a:spcAft>
                <a:spcPct val="15000"/>
              </a:spcAft>
              <a:buClrTx/>
              <a:buSzTx/>
              <a:buFontTx/>
              <a:buNone/>
              <a:tabLst/>
              <a:defRPr/>
            </a:pPr>
            <a:r>
              <a:rPr kumimoji="0" lang="en-US" altLang="zh-CN"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3. Convection and hydrological cycle</a:t>
            </a:r>
            <a:endPar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endParaRPr>
          </a:p>
          <a:p>
            <a:pPr marL="457200" marR="0" lvl="0" indent="-457200" algn="l" defTabSz="914400" rtl="0" eaLnBrk="1" fontAlgn="base" latinLnBrk="0" hangingPunct="1">
              <a:lnSpc>
                <a:spcPct val="100000"/>
              </a:lnSpc>
              <a:spcBef>
                <a:spcPct val="0"/>
              </a:spcBef>
              <a:spcAft>
                <a:spcPct val="15000"/>
              </a:spcAft>
              <a:buClrTx/>
              <a:buSzTx/>
              <a:buFontTx/>
              <a:buNone/>
              <a:tabLst/>
              <a:defRPr/>
            </a:pPr>
            <a:r>
              <a:rPr kumimoji="0" lang="en-US" altLang="zh-CN"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4. Planetary-scale circulation &amp; equatorial waves</a:t>
            </a:r>
            <a:endPar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endParaRPr>
          </a:p>
          <a:p>
            <a:pPr marL="457200" marR="0" lvl="0" indent="-457200" algn="l" defTabSz="914400" rtl="0" eaLnBrk="1" fontAlgn="base" latinLnBrk="0" hangingPunct="1">
              <a:lnSpc>
                <a:spcPct val="100000"/>
              </a:lnSpc>
              <a:spcBef>
                <a:spcPct val="0"/>
              </a:spcBef>
              <a:spcAft>
                <a:spcPct val="15000"/>
              </a:spcAft>
              <a:buClrTx/>
              <a:buSzTx/>
              <a:buFontTx/>
              <a:buNone/>
              <a:tabLst/>
              <a:defRPr/>
            </a:pPr>
            <a:r>
              <a:rPr kumimoji="0" lang="en-US" altLang="zh-CN" sz="1800" b="0" i="0" u="none" strike="sng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5. Madden-Julian Oscillation</a:t>
            </a:r>
          </a:p>
          <a:p>
            <a:pPr marL="457200" marR="0" lvl="0" indent="-457200" algn="l" defTabSz="914400" rtl="0" eaLnBrk="1" fontAlgn="base" latinLnBrk="0" hangingPunct="1">
              <a:lnSpc>
                <a:spcPct val="100000"/>
              </a:lnSpc>
              <a:spcBef>
                <a:spcPct val="0"/>
              </a:spcBef>
              <a:spcAft>
                <a:spcPct val="15000"/>
              </a:spcAft>
              <a:buClrTx/>
              <a:buSzTx/>
              <a:buFontTx/>
              <a:buNone/>
              <a:tabLst/>
              <a:defRPr/>
            </a:pPr>
            <a:r>
              <a:rPr kumimoji="0" lang="en-US" altLang="zh-CN"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6. Monsoons</a:t>
            </a:r>
          </a:p>
          <a:p>
            <a:pPr marL="457200" marR="0" lvl="0" indent="-457200" algn="l" defTabSz="914400" rtl="0" eaLnBrk="1" fontAlgn="base" latinLnBrk="0" hangingPunct="1">
              <a:lnSpc>
                <a:spcPct val="100000"/>
              </a:lnSpc>
              <a:spcBef>
                <a:spcPct val="0"/>
              </a:spcBef>
              <a:spcAft>
                <a:spcPct val="15000"/>
              </a:spcAft>
              <a:buClrTx/>
              <a:buSzTx/>
              <a:buFontTx/>
              <a:buNone/>
              <a:tabLst/>
              <a:defRPr/>
            </a:pPr>
            <a:r>
              <a:rPr kumimoji="0" lang="en-US" altLang="zh-CN"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7. Subtropical high and trade wind climate</a:t>
            </a:r>
            <a:endPar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endParaRPr>
          </a:p>
          <a:p>
            <a:pPr marL="457200" marR="0" lvl="0" indent="-457200" algn="l" defTabSz="914400" rtl="0" eaLnBrk="1" fontAlgn="base" latinLnBrk="0" hangingPunct="1">
              <a:lnSpc>
                <a:spcPct val="100000"/>
              </a:lnSpc>
              <a:spcBef>
                <a:spcPct val="0"/>
              </a:spcBef>
              <a:spcAft>
                <a:spcPct val="15000"/>
              </a:spcAft>
              <a:buClrTx/>
              <a:buSzTx/>
              <a:buFontTx/>
              <a:buNone/>
              <a:tabLst/>
              <a:defRPr/>
            </a:pPr>
            <a:r>
              <a:rPr kumimoji="0" lang="en-US" altLang="zh-CN"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8. Equatorial oceanography</a:t>
            </a:r>
            <a:endPar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endParaRPr>
          </a:p>
          <a:p>
            <a:pPr marL="457200" marR="0" lvl="0" indent="-457200" algn="l" defTabSz="914400" rtl="0" eaLnBrk="1" fontAlgn="base" latinLnBrk="0" hangingPunct="1">
              <a:lnSpc>
                <a:spcPct val="100000"/>
              </a:lnSpc>
              <a:spcBef>
                <a:spcPct val="0"/>
              </a:spcBef>
              <a:spcAft>
                <a:spcPct val="15000"/>
              </a:spcAft>
              <a:buClrTx/>
              <a:buSzTx/>
              <a:buFontTx/>
              <a:buNone/>
              <a:tabLst/>
              <a:defRPr/>
            </a:pPr>
            <a:r>
              <a:rPr kumimoji="0" lang="en-US" altLang="zh-CN"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9. Coupled feedback and tropical climate</a:t>
            </a:r>
            <a:endPar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endParaRPr>
          </a:p>
          <a:p>
            <a:pPr marL="457200" marR="0" lvl="0" indent="-457200" algn="l" defTabSz="914400" rtl="0" eaLnBrk="1" fontAlgn="base" latinLnBrk="0" hangingPunct="1">
              <a:lnSpc>
                <a:spcPct val="100000"/>
              </a:lnSpc>
              <a:spcBef>
                <a:spcPct val="0"/>
              </a:spcBef>
              <a:spcAft>
                <a:spcPct val="15000"/>
              </a:spcAft>
              <a:buClrTx/>
              <a:buSzTx/>
              <a:buFontTx/>
              <a:buNone/>
              <a:tabLst/>
              <a:defRPr/>
            </a:pPr>
            <a:r>
              <a:rPr kumimoji="0" lang="en-US" altLang="zh-CN"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10. El Nino/Southern Oscillation</a:t>
            </a:r>
          </a:p>
          <a:p>
            <a:pPr marL="457200" marR="0" lvl="0" indent="-457200" algn="l" defTabSz="914400" rtl="0" eaLnBrk="1" fontAlgn="base" latinLnBrk="0" hangingPunct="1">
              <a:lnSpc>
                <a:spcPct val="100000"/>
              </a:lnSpc>
              <a:spcBef>
                <a:spcPct val="0"/>
              </a:spcBef>
              <a:spcAft>
                <a:spcPct val="15000"/>
              </a:spcAft>
              <a:buClrTx/>
              <a:buSzTx/>
              <a:buFontTx/>
              <a:buNone/>
              <a:tabLst/>
              <a:defRPr/>
            </a:pPr>
            <a:r>
              <a:rPr kumimoji="0" lang="en-US" altLang="zh-CN"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11. </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ENSO cycle, predictability and teleconnections</a:t>
            </a:r>
            <a:endParaRPr kumimoji="0" lang="en-US" altLang="zh-CN"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endParaRPr>
          </a:p>
          <a:p>
            <a:pPr marL="457200" marR="0" lvl="0" indent="-457200" algn="l" defTabSz="914400" rtl="0" eaLnBrk="1" fontAlgn="base" latinLnBrk="0" hangingPunct="1">
              <a:lnSpc>
                <a:spcPct val="100000"/>
              </a:lnSpc>
              <a:spcBef>
                <a:spcPct val="0"/>
              </a:spcBef>
              <a:spcAft>
                <a:spcPct val="150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12. Atlantic variability, large-scale control of tropical cyclones</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13. Indian Ocean &amp; monsoon variability</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endParaRPr>
          </a:p>
          <a:p>
            <a:pPr marL="457200" marR="0" lvl="0" indent="-457200" algn="l" defTabSz="914400" rtl="0" eaLnBrk="1" fontAlgn="base" latinLnBrk="0" hangingPunct="1">
              <a:lnSpc>
                <a:spcPct val="100000"/>
              </a:lnSpc>
              <a:spcBef>
                <a:spcPct val="0"/>
              </a:spcBef>
              <a:spcAft>
                <a:spcPct val="150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14. Extratropical ocean-atmospheric variability</a:t>
            </a:r>
          </a:p>
          <a:p>
            <a:pPr marL="457200" marR="0" lvl="0" indent="-457200" algn="l" defTabSz="914400" rtl="0" eaLnBrk="1" fontAlgn="base" latinLnBrk="0" hangingPunct="1">
              <a:lnSpc>
                <a:spcPct val="100000"/>
              </a:lnSpc>
              <a:spcBef>
                <a:spcPct val="0"/>
              </a:spcBef>
              <a:spcAft>
                <a:spcPct val="150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15. Extratropical modulations of tropical climate</a:t>
            </a:r>
          </a:p>
          <a:p>
            <a:pPr marL="457200" marR="0" lvl="0" indent="-457200" algn="l" defTabSz="914400" rtl="0" eaLnBrk="1" fontAlgn="base" latinLnBrk="0" hangingPunct="1">
              <a:lnSpc>
                <a:spcPct val="100000"/>
              </a:lnSpc>
              <a:spcBef>
                <a:spcPct val="0"/>
              </a:spcBef>
              <a:spcAft>
                <a:spcPct val="150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rPr>
              <a:t>16. Climate change: Hydrological cycle and SST pattern</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SimSun" panose="02010600030101010101" pitchFamily="2" charset="-122"/>
              <a:cs typeface="Calibri" panose="020F0502020204030204" pitchFamily="34" charset="0"/>
            </a:endParaRPr>
          </a:p>
        </p:txBody>
      </p:sp>
      <p:sp>
        <p:nvSpPr>
          <p:cNvPr id="23556" name="Text Box 6">
            <a:extLst>
              <a:ext uri="{FF2B5EF4-FFF2-40B4-BE49-F238E27FC236}">
                <a16:creationId xmlns:a16="http://schemas.microsoft.com/office/drawing/2014/main" id="{42849BD2-C01B-4BCF-A2BA-66153E92FA9A}"/>
              </a:ext>
            </a:extLst>
          </p:cNvPr>
          <p:cNvSpPr txBox="1">
            <a:spLocks noChangeArrowheads="1"/>
          </p:cNvSpPr>
          <p:nvPr/>
        </p:nvSpPr>
        <p:spPr bwMode="auto">
          <a:xfrm>
            <a:off x="3581400" y="152400"/>
            <a:ext cx="1554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SimSun"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SimSun"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SimSun"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SimSun"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SimSun"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C00000"/>
                </a:solidFill>
                <a:effectLst/>
                <a:uLnTx/>
                <a:uFillTx/>
                <a:latin typeface="Arial" panose="020B0604020202020204" pitchFamily="34" charset="0"/>
                <a:ea typeface="SimSun" panose="02010600030101010101" pitchFamily="2" charset="-122"/>
                <a:cs typeface="+mn-cs"/>
              </a:rPr>
              <a:t>Class topics</a:t>
            </a:r>
          </a:p>
        </p:txBody>
      </p:sp>
      <p:cxnSp>
        <p:nvCxnSpPr>
          <p:cNvPr id="9" name="Straight Connector 8">
            <a:extLst>
              <a:ext uri="{FF2B5EF4-FFF2-40B4-BE49-F238E27FC236}">
                <a16:creationId xmlns:a16="http://schemas.microsoft.com/office/drawing/2014/main" id="{1877ABAA-71AB-409B-9A1A-FC91C4CE6DED}"/>
              </a:ext>
            </a:extLst>
          </p:cNvPr>
          <p:cNvCxnSpPr>
            <a:cxnSpLocks/>
          </p:cNvCxnSpPr>
          <p:nvPr/>
        </p:nvCxnSpPr>
        <p:spPr>
          <a:xfrm flipV="1">
            <a:off x="1370790" y="762000"/>
            <a:ext cx="0" cy="2057400"/>
          </a:xfrm>
          <a:prstGeom prst="line">
            <a:avLst/>
          </a:prstGeom>
          <a:noFill/>
          <a:ln w="25400" cap="flat" cmpd="sng" algn="ctr">
            <a:solidFill>
              <a:srgbClr val="C0504D"/>
            </a:solidFill>
            <a:prstDash val="solid"/>
            <a:headEnd type="arrow" w="med" len="med"/>
            <a:tailEnd type="arrow" w="med" len="med"/>
          </a:ln>
          <a:effectLst>
            <a:outerShdw blurRad="40000" dist="20000" dir="5400000" rotWithShape="0">
              <a:srgbClr val="000000">
                <a:alpha val="38000"/>
              </a:srgbClr>
            </a:outerShdw>
          </a:effectLst>
        </p:spPr>
      </p:cxnSp>
      <p:sp>
        <p:nvSpPr>
          <p:cNvPr id="10" name="TextBox 9">
            <a:extLst>
              <a:ext uri="{FF2B5EF4-FFF2-40B4-BE49-F238E27FC236}">
                <a16:creationId xmlns:a16="http://schemas.microsoft.com/office/drawing/2014/main" id="{9C906884-1C21-4C97-9A12-C51B18A10E98}"/>
              </a:ext>
            </a:extLst>
          </p:cNvPr>
          <p:cNvSpPr txBox="1"/>
          <p:nvPr/>
        </p:nvSpPr>
        <p:spPr>
          <a:xfrm rot="16200000">
            <a:off x="96451" y="1461700"/>
            <a:ext cx="1828799" cy="276999"/>
          </a:xfrm>
          <a:prstGeom prst="rect">
            <a:avLst/>
          </a:prstGeom>
          <a:solidFill>
            <a:sysClr val="window" lastClr="FFFFFF"/>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SimSun" panose="02010600030101010101" pitchFamily="2" charset="-122"/>
                <a:cs typeface="+mn-cs"/>
              </a:rPr>
              <a:t>Atmos dynamics</a:t>
            </a:r>
          </a:p>
        </p:txBody>
      </p:sp>
      <p:cxnSp>
        <p:nvCxnSpPr>
          <p:cNvPr id="11" name="Straight Connector 10">
            <a:extLst>
              <a:ext uri="{FF2B5EF4-FFF2-40B4-BE49-F238E27FC236}">
                <a16:creationId xmlns:a16="http://schemas.microsoft.com/office/drawing/2014/main" id="{24C14D20-1647-4B3A-BDF4-A10DA7F9F99B}"/>
              </a:ext>
            </a:extLst>
          </p:cNvPr>
          <p:cNvCxnSpPr>
            <a:cxnSpLocks/>
          </p:cNvCxnSpPr>
          <p:nvPr/>
        </p:nvCxnSpPr>
        <p:spPr>
          <a:xfrm flipV="1">
            <a:off x="1370790" y="3048000"/>
            <a:ext cx="0" cy="2590800"/>
          </a:xfrm>
          <a:prstGeom prst="line">
            <a:avLst/>
          </a:prstGeom>
          <a:noFill/>
          <a:ln w="25400" cap="flat" cmpd="sng" algn="ctr">
            <a:solidFill>
              <a:srgbClr val="C0504D"/>
            </a:solidFill>
            <a:prstDash val="solid"/>
            <a:headEnd type="arrow" w="med" len="med"/>
            <a:tailEnd type="arrow" w="med" len="med"/>
          </a:ln>
          <a:effectLst>
            <a:outerShdw blurRad="40000" dist="20000" dir="5400000" rotWithShape="0">
              <a:srgbClr val="000000">
                <a:alpha val="38000"/>
              </a:srgbClr>
            </a:outerShdw>
          </a:effectLst>
        </p:spPr>
      </p:cxnSp>
      <p:sp>
        <p:nvSpPr>
          <p:cNvPr id="13" name="TextBox 12">
            <a:extLst>
              <a:ext uri="{FF2B5EF4-FFF2-40B4-BE49-F238E27FC236}">
                <a16:creationId xmlns:a16="http://schemas.microsoft.com/office/drawing/2014/main" id="{80573714-D9AC-42AD-BA0A-4D994DF95670}"/>
              </a:ext>
            </a:extLst>
          </p:cNvPr>
          <p:cNvSpPr txBox="1"/>
          <p:nvPr/>
        </p:nvSpPr>
        <p:spPr>
          <a:xfrm rot="16200000">
            <a:off x="45600" y="3976300"/>
            <a:ext cx="1828799" cy="276999"/>
          </a:xfrm>
          <a:prstGeom prst="rect">
            <a:avLst/>
          </a:prstGeom>
          <a:solidFill>
            <a:sysClr val="window" lastClr="FFFFFF"/>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SimSun" panose="02010600030101010101" pitchFamily="2" charset="-122"/>
                <a:cs typeface="+mn-cs"/>
              </a:rPr>
              <a:t>Coupled dynamics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895600"/>
            <a:ext cx="8382000" cy="3632200"/>
          </a:xfrm>
          <a:prstGeom prst="rect">
            <a:avLst/>
          </a:prstGeom>
          <a:noFill/>
        </p:spPr>
        <p:txBody>
          <a:bodyPr>
            <a:spAutoFit/>
          </a:bodyPr>
          <a:lstStyle/>
          <a:p>
            <a:pPr algn="ctr">
              <a:spcAft>
                <a:spcPts val="0"/>
              </a:spcAft>
              <a:defRPr/>
            </a:pPr>
            <a:r>
              <a:rPr kumimoji="0" lang="en-US" sz="2000" b="1" dirty="0">
                <a:solidFill>
                  <a:srgbClr val="000000"/>
                </a:solidFill>
                <a:latin typeface="Calibri" panose="020F0502020204030204" pitchFamily="34" charset="0"/>
              </a:rPr>
              <a:t>Comparison of tropical oceans</a:t>
            </a:r>
          </a:p>
          <a:p>
            <a:pPr>
              <a:spcAft>
                <a:spcPts val="0"/>
              </a:spcAft>
              <a:defRPr/>
            </a:pPr>
            <a:endParaRPr kumimoji="0" lang="en-US" sz="2000" dirty="0">
              <a:solidFill>
                <a:srgbClr val="000000"/>
              </a:solidFill>
              <a:latin typeface="Calibri" panose="020F0502020204030204" pitchFamily="34" charset="0"/>
            </a:endParaRPr>
          </a:p>
          <a:p>
            <a:pPr>
              <a:spcAft>
                <a:spcPts val="0"/>
              </a:spcAft>
              <a:defRPr/>
            </a:pPr>
            <a:r>
              <a:rPr kumimoji="0" lang="en-US" sz="2000" dirty="0">
                <a:solidFill>
                  <a:srgbClr val="000000"/>
                </a:solidFill>
                <a:latin typeface="Calibri" panose="020F0502020204030204" pitchFamily="34" charset="0"/>
              </a:rPr>
              <a:t>Pacific &amp; Atlantic: similar in annual mean (N displaced ITCZ), and annual cycle (eq. cold tongue); much more pronounced Nino mode in the bigger Pacific basin (higher </a:t>
            </a:r>
            <a:r>
              <a:rPr kumimoji="0" lang="en-US" sz="2000" dirty="0" err="1">
                <a:solidFill>
                  <a:srgbClr val="000000"/>
                </a:solidFill>
                <a:latin typeface="Calibri" panose="020F0502020204030204" pitchFamily="34" charset="0"/>
              </a:rPr>
              <a:t>Bjerknes</a:t>
            </a:r>
            <a:r>
              <a:rPr kumimoji="0" lang="en-US" sz="2000" dirty="0">
                <a:solidFill>
                  <a:srgbClr val="000000"/>
                </a:solidFill>
                <a:latin typeface="Calibri" panose="020F0502020204030204" pitchFamily="34" charset="0"/>
              </a:rPr>
              <a:t> instability).</a:t>
            </a:r>
          </a:p>
          <a:p>
            <a:pPr>
              <a:spcAft>
                <a:spcPts val="0"/>
              </a:spcAft>
              <a:defRPr/>
            </a:pPr>
            <a:endParaRPr kumimoji="0" lang="en-US" sz="2000" dirty="0">
              <a:solidFill>
                <a:srgbClr val="000000"/>
              </a:solidFill>
              <a:latin typeface="Calibri" panose="020F0502020204030204" pitchFamily="34" charset="0"/>
            </a:endParaRPr>
          </a:p>
          <a:p>
            <a:pPr>
              <a:spcAft>
                <a:spcPts val="600"/>
              </a:spcAft>
              <a:defRPr/>
            </a:pPr>
            <a:r>
              <a:rPr kumimoji="0" lang="en-US" sz="2000" dirty="0">
                <a:solidFill>
                  <a:srgbClr val="000000"/>
                </a:solidFill>
                <a:latin typeface="Calibri" panose="020F0502020204030204" pitchFamily="34" charset="0"/>
              </a:rPr>
              <a:t>Atlantic &amp; Indian: similar in basin size</a:t>
            </a:r>
          </a:p>
          <a:p>
            <a:pPr marL="342900" indent="-342900">
              <a:spcAft>
                <a:spcPts val="600"/>
              </a:spcAft>
              <a:buFont typeface="Arial" pitchFamily="34" charset="0"/>
              <a:buChar char="•"/>
              <a:defRPr/>
            </a:pPr>
            <a:r>
              <a:rPr kumimoji="0" lang="en-US" sz="2000" dirty="0">
                <a:solidFill>
                  <a:srgbClr val="000000"/>
                </a:solidFill>
                <a:latin typeface="Calibri" panose="020F0502020204030204" pitchFamily="34" charset="0"/>
              </a:rPr>
              <a:t>Atlantic: N displaced ITCZ </a:t>
            </a:r>
            <a:r>
              <a:rPr kumimoji="0" lang="en-US" sz="2000" dirty="0">
                <a:solidFill>
                  <a:srgbClr val="000000"/>
                </a:solidFill>
                <a:latin typeface="Calibri" panose="020F0502020204030204" pitchFamily="34" charset="0"/>
                <a:sym typeface="Wingdings" pitchFamily="2" charset="2"/>
              </a:rPr>
              <a:t> </a:t>
            </a:r>
            <a:r>
              <a:rPr kumimoji="0" lang="en-US" sz="2000" dirty="0">
                <a:solidFill>
                  <a:srgbClr val="000000"/>
                </a:solidFill>
                <a:latin typeface="Calibri" panose="020F0502020204030204" pitchFamily="34" charset="0"/>
              </a:rPr>
              <a:t>eq. annual cycle in u </a:t>
            </a:r>
            <a:r>
              <a:rPr kumimoji="0" lang="en-US" sz="2000" dirty="0">
                <a:solidFill>
                  <a:schemeClr val="bg1">
                    <a:lumMod val="50000"/>
                  </a:schemeClr>
                </a:solidFill>
                <a:latin typeface="Calibri" panose="020F0502020204030204" pitchFamily="34" charset="0"/>
              </a:rPr>
              <a:t>induced by cross-eq. momentum advection</a:t>
            </a:r>
            <a:r>
              <a:rPr kumimoji="0" lang="en-US" sz="2000" dirty="0">
                <a:solidFill>
                  <a:srgbClr val="000000"/>
                </a:solidFill>
                <a:latin typeface="Calibri" panose="020F0502020204030204" pitchFamily="34" charset="0"/>
              </a:rPr>
              <a:t>; prevailing easterlies </a:t>
            </a:r>
            <a:r>
              <a:rPr kumimoji="0" lang="en-US" sz="2000" dirty="0">
                <a:solidFill>
                  <a:srgbClr val="000000"/>
                </a:solidFill>
                <a:latin typeface="Calibri" panose="020F0502020204030204" pitchFamily="34" charset="0"/>
                <a:sym typeface="Wingdings" pitchFamily="2" charset="2"/>
              </a:rPr>
              <a:t> frequent Nino occurrence</a:t>
            </a:r>
          </a:p>
          <a:p>
            <a:pPr marL="342900" indent="-342900">
              <a:spcAft>
                <a:spcPts val="600"/>
              </a:spcAft>
              <a:buFont typeface="Arial" pitchFamily="34" charset="0"/>
              <a:buChar char="•"/>
              <a:defRPr/>
            </a:pPr>
            <a:r>
              <a:rPr kumimoji="0" lang="en-US" sz="2000" dirty="0">
                <a:solidFill>
                  <a:srgbClr val="000000"/>
                </a:solidFill>
                <a:latin typeface="Calibri" panose="020F0502020204030204" pitchFamily="34" charset="0"/>
                <a:sym typeface="Wingdings" pitchFamily="2" charset="2"/>
              </a:rPr>
              <a:t>Indian: monsoons  semi-annual cycle in u </a:t>
            </a:r>
            <a:r>
              <a:rPr kumimoji="0" lang="en-US" sz="2000" dirty="0">
                <a:solidFill>
                  <a:schemeClr val="bg1">
                    <a:lumMod val="50000"/>
                  </a:schemeClr>
                </a:solidFill>
                <a:latin typeface="Calibri" panose="020F0502020204030204" pitchFamily="34" charset="0"/>
                <a:sym typeface="Wingdings" pitchFamily="2" charset="2"/>
              </a:rPr>
              <a:t>by </a:t>
            </a:r>
            <a:r>
              <a:rPr kumimoji="0" lang="en-US" sz="2000" dirty="0">
                <a:solidFill>
                  <a:schemeClr val="bg1">
                    <a:lumMod val="50000"/>
                  </a:schemeClr>
                </a:solidFill>
                <a:latin typeface="Calibri" panose="020F0502020204030204" pitchFamily="34" charset="0"/>
              </a:rPr>
              <a:t>cross-eq. momentum advection</a:t>
            </a:r>
            <a:r>
              <a:rPr kumimoji="0" lang="en-US" sz="2000" dirty="0">
                <a:solidFill>
                  <a:srgbClr val="000000"/>
                </a:solidFill>
                <a:latin typeface="Calibri" panose="020F0502020204030204" pitchFamily="34" charset="0"/>
              </a:rPr>
              <a:t>; weak zonal wind </a:t>
            </a:r>
            <a:r>
              <a:rPr kumimoji="0" lang="en-US" sz="2000" dirty="0">
                <a:solidFill>
                  <a:srgbClr val="000000"/>
                </a:solidFill>
                <a:latin typeface="Calibri" panose="020F0502020204030204" pitchFamily="34" charset="0"/>
                <a:sym typeface="Wingdings" pitchFamily="2" charset="2"/>
              </a:rPr>
              <a:t> infrequent IOD occurrence</a:t>
            </a:r>
            <a:endParaRPr kumimoji="0" lang="en-US" sz="2000" dirty="0">
              <a:solidFill>
                <a:srgbClr val="000000"/>
              </a:solidFill>
              <a:latin typeface="Calibri" panose="020F0502020204030204" pitchFamily="34" charset="0"/>
            </a:endParaRPr>
          </a:p>
        </p:txBody>
      </p:sp>
      <p:grpSp>
        <p:nvGrpSpPr>
          <p:cNvPr id="83971" name="Group 11"/>
          <p:cNvGrpSpPr>
            <a:grpSpLocks/>
          </p:cNvGrpSpPr>
          <p:nvPr/>
        </p:nvGrpSpPr>
        <p:grpSpPr bwMode="auto">
          <a:xfrm>
            <a:off x="304800" y="115888"/>
            <a:ext cx="8305800" cy="2743200"/>
            <a:chOff x="192" y="1728"/>
            <a:chExt cx="5232" cy="1728"/>
          </a:xfrm>
        </p:grpSpPr>
        <p:pic>
          <p:nvPicPr>
            <p:cNvPr id="8397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42172" r="3540" b="16574"/>
            <a:stretch>
              <a:fillRect/>
            </a:stretch>
          </p:blipFill>
          <p:spPr bwMode="auto">
            <a:xfrm>
              <a:off x="192" y="1728"/>
              <a:ext cx="5232"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Text Box 3"/>
            <p:cNvSpPr txBox="1">
              <a:spLocks noChangeArrowheads="1"/>
            </p:cNvSpPr>
            <p:nvPr/>
          </p:nvSpPr>
          <p:spPr bwMode="auto">
            <a:xfrm>
              <a:off x="1084" y="2472"/>
              <a:ext cx="30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kumimoji="0" lang="zh-CN" altLang="en-US" sz="1600" b="1">
                  <a:solidFill>
                    <a:srgbClr val="FF0000"/>
                  </a:solidFill>
                </a:rPr>
                <a:t>100</a:t>
              </a:r>
            </a:p>
          </p:txBody>
        </p:sp>
        <p:sp>
          <p:nvSpPr>
            <p:cNvPr id="83974" name="Text Box 7"/>
            <p:cNvSpPr txBox="1">
              <a:spLocks noChangeArrowheads="1"/>
            </p:cNvSpPr>
            <p:nvPr/>
          </p:nvSpPr>
          <p:spPr bwMode="auto">
            <a:xfrm>
              <a:off x="3984" y="2539"/>
              <a:ext cx="55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kumimoji="0" lang="en-US" altLang="zh-CN" sz="1600" b="1">
                  <a:solidFill>
                    <a:srgbClr val="FF0000"/>
                  </a:solidFill>
                </a:rPr>
                <a:t>Z20 (m)</a:t>
              </a:r>
            </a:p>
          </p:txBody>
        </p:sp>
        <p:sp>
          <p:nvSpPr>
            <p:cNvPr id="83975" name="Text Box 8"/>
            <p:cNvSpPr txBox="1">
              <a:spLocks noChangeArrowheads="1"/>
            </p:cNvSpPr>
            <p:nvPr/>
          </p:nvSpPr>
          <p:spPr bwMode="auto">
            <a:xfrm>
              <a:off x="3648" y="2463"/>
              <a:ext cx="2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kumimoji="0" lang="zh-CN" altLang="en-US" sz="1600" b="1">
                  <a:solidFill>
                    <a:srgbClr val="FF0000"/>
                  </a:solidFill>
                </a:rPr>
                <a:t>60</a:t>
              </a:r>
            </a:p>
          </p:txBody>
        </p:sp>
        <p:sp>
          <p:nvSpPr>
            <p:cNvPr id="83976" name="Text Box 9"/>
            <p:cNvSpPr txBox="1">
              <a:spLocks noChangeArrowheads="1"/>
            </p:cNvSpPr>
            <p:nvPr/>
          </p:nvSpPr>
          <p:spPr bwMode="auto">
            <a:xfrm>
              <a:off x="2352" y="2463"/>
              <a:ext cx="30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kumimoji="0" lang="zh-CN" altLang="en-US" sz="1600" b="1">
                  <a:solidFill>
                    <a:srgbClr val="FF0000"/>
                  </a:solidFill>
                </a:rPr>
                <a:t>200</a:t>
              </a:r>
            </a:p>
          </p:txBody>
        </p:sp>
        <p:sp>
          <p:nvSpPr>
            <p:cNvPr id="83977" name="Text Box 10"/>
            <p:cNvSpPr txBox="1">
              <a:spLocks noChangeArrowheads="1"/>
            </p:cNvSpPr>
            <p:nvPr/>
          </p:nvSpPr>
          <p:spPr bwMode="auto">
            <a:xfrm>
              <a:off x="3264" y="2443"/>
              <a:ext cx="30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kumimoji="0" lang="zh-CN" altLang="en-US" sz="1600" b="1">
                  <a:solidFill>
                    <a:srgbClr val="FF0000"/>
                  </a:solidFill>
                </a:rPr>
                <a:t>100</a:t>
              </a:r>
            </a:p>
          </p:txBody>
        </p:sp>
      </p:grpSp>
      <p:sp>
        <p:nvSpPr>
          <p:cNvPr id="10" name="Text Box 19"/>
          <p:cNvSpPr txBox="1">
            <a:spLocks noChangeArrowheads="1"/>
          </p:cNvSpPr>
          <p:nvPr/>
        </p:nvSpPr>
        <p:spPr bwMode="auto">
          <a:xfrm>
            <a:off x="2420937" y="2336800"/>
            <a:ext cx="3979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0"/>
              </a:spcBef>
              <a:spcAft>
                <a:spcPct val="0"/>
              </a:spcAft>
              <a:buFontTx/>
              <a:buNone/>
            </a:pPr>
            <a:r>
              <a:rPr lang="en-US" altLang="zh-CN" sz="2000">
                <a:solidFill>
                  <a:srgbClr val="FF0000"/>
                </a:solidFill>
                <a:latin typeface="Arial" charset="0"/>
                <a:ea typeface="SimSun" pitchFamily="2" charset="-122"/>
              </a:rPr>
              <a:t>Basin size</a:t>
            </a:r>
            <a:r>
              <a:rPr lang="en-US" altLang="zh-CN" sz="2000">
                <a:solidFill>
                  <a:srgbClr val="000000"/>
                </a:solidFill>
                <a:latin typeface="Arial" charset="0"/>
                <a:ea typeface="SimSun" pitchFamily="2" charset="-122"/>
              </a:rPr>
              <a:t>, </a:t>
            </a:r>
            <a:r>
              <a:rPr lang="en-US" altLang="zh-CN" sz="2000">
                <a:solidFill>
                  <a:srgbClr val="339933"/>
                </a:solidFill>
                <a:latin typeface="Arial" charset="0"/>
                <a:ea typeface="SimSun" pitchFamily="2" charset="-122"/>
              </a:rPr>
              <a:t>mean h</a:t>
            </a:r>
            <a:r>
              <a:rPr lang="en-US" altLang="zh-CN" sz="2000">
                <a:solidFill>
                  <a:srgbClr val="000000"/>
                </a:solidFill>
                <a:latin typeface="Arial" charset="0"/>
                <a:ea typeface="SimSun" pitchFamily="2" charset="-122"/>
              </a:rPr>
              <a:t>, &amp; </a:t>
            </a:r>
            <a:r>
              <a:rPr lang="en-US" altLang="zh-CN" sz="2000">
                <a:solidFill>
                  <a:srgbClr val="0099FF"/>
                </a:solidFill>
                <a:latin typeface="Arial" charset="0"/>
                <a:ea typeface="SimSun" pitchFamily="2" charset="-122"/>
              </a:rPr>
              <a:t>seasonality</a:t>
            </a:r>
          </a:p>
        </p:txBody>
      </p:sp>
      <p:sp>
        <p:nvSpPr>
          <p:cNvPr id="11" name="Right Brace 10"/>
          <p:cNvSpPr/>
          <p:nvPr/>
        </p:nvSpPr>
        <p:spPr>
          <a:xfrm rot="5400000">
            <a:off x="4281487" y="1143000"/>
            <a:ext cx="273049" cy="3232149"/>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85819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11"/>
          <p:cNvGrpSpPr>
            <a:grpSpLocks/>
          </p:cNvGrpSpPr>
          <p:nvPr/>
        </p:nvGrpSpPr>
        <p:grpSpPr bwMode="auto">
          <a:xfrm>
            <a:off x="304800" y="115888"/>
            <a:ext cx="8305800" cy="2743200"/>
            <a:chOff x="192" y="1728"/>
            <a:chExt cx="5232" cy="1728"/>
          </a:xfrm>
        </p:grpSpPr>
        <p:pic>
          <p:nvPicPr>
            <p:cNvPr id="3585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42172" r="3540" b="16574"/>
            <a:stretch>
              <a:fillRect/>
            </a:stretch>
          </p:blipFill>
          <p:spPr bwMode="auto">
            <a:xfrm>
              <a:off x="192" y="1728"/>
              <a:ext cx="5232"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2" name="Text Box 3"/>
            <p:cNvSpPr txBox="1">
              <a:spLocks noChangeArrowheads="1"/>
            </p:cNvSpPr>
            <p:nvPr/>
          </p:nvSpPr>
          <p:spPr bwMode="auto">
            <a:xfrm>
              <a:off x="1084" y="2472"/>
              <a:ext cx="30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0"/>
                </a:spcBef>
                <a:spcAft>
                  <a:spcPct val="0"/>
                </a:spcAft>
                <a:buFontTx/>
                <a:buNone/>
              </a:pPr>
              <a:r>
                <a:rPr lang="zh-CN" altLang="en-US" sz="1600" b="1">
                  <a:solidFill>
                    <a:srgbClr val="FF0000"/>
                  </a:solidFill>
                  <a:ea typeface="SimSun" pitchFamily="2" charset="-122"/>
                </a:rPr>
                <a:t>100</a:t>
              </a:r>
            </a:p>
          </p:txBody>
        </p:sp>
        <p:sp>
          <p:nvSpPr>
            <p:cNvPr id="35853" name="Text Box 7"/>
            <p:cNvSpPr txBox="1">
              <a:spLocks noChangeArrowheads="1"/>
            </p:cNvSpPr>
            <p:nvPr/>
          </p:nvSpPr>
          <p:spPr bwMode="auto">
            <a:xfrm>
              <a:off x="4924" y="1839"/>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0"/>
                </a:spcBef>
                <a:spcAft>
                  <a:spcPct val="0"/>
                </a:spcAft>
                <a:buFontTx/>
                <a:buNone/>
              </a:pPr>
              <a:r>
                <a:rPr lang="en-US" altLang="zh-CN" sz="1800" b="1">
                  <a:solidFill>
                    <a:srgbClr val="FF0000"/>
                  </a:solidFill>
                  <a:ea typeface="SimSun" pitchFamily="2" charset="-122"/>
                </a:rPr>
                <a:t>Z20</a:t>
              </a:r>
            </a:p>
          </p:txBody>
        </p:sp>
        <p:sp>
          <p:nvSpPr>
            <p:cNvPr id="35854" name="Text Box 8"/>
            <p:cNvSpPr txBox="1">
              <a:spLocks noChangeArrowheads="1"/>
            </p:cNvSpPr>
            <p:nvPr/>
          </p:nvSpPr>
          <p:spPr bwMode="auto">
            <a:xfrm>
              <a:off x="3648" y="2463"/>
              <a:ext cx="2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0"/>
                </a:spcBef>
                <a:spcAft>
                  <a:spcPct val="0"/>
                </a:spcAft>
                <a:buFontTx/>
                <a:buNone/>
              </a:pPr>
              <a:r>
                <a:rPr lang="zh-CN" altLang="en-US" sz="1600" b="1">
                  <a:solidFill>
                    <a:srgbClr val="FF0000"/>
                  </a:solidFill>
                  <a:ea typeface="SimSun" pitchFamily="2" charset="-122"/>
                </a:rPr>
                <a:t>60</a:t>
              </a:r>
            </a:p>
          </p:txBody>
        </p:sp>
        <p:sp>
          <p:nvSpPr>
            <p:cNvPr id="35855" name="Text Box 9"/>
            <p:cNvSpPr txBox="1">
              <a:spLocks noChangeArrowheads="1"/>
            </p:cNvSpPr>
            <p:nvPr/>
          </p:nvSpPr>
          <p:spPr bwMode="auto">
            <a:xfrm>
              <a:off x="2352" y="2463"/>
              <a:ext cx="30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0"/>
                </a:spcBef>
                <a:spcAft>
                  <a:spcPct val="0"/>
                </a:spcAft>
                <a:buFontTx/>
                <a:buNone/>
              </a:pPr>
              <a:r>
                <a:rPr lang="zh-CN" altLang="en-US" sz="1600" b="1">
                  <a:solidFill>
                    <a:srgbClr val="FF0000"/>
                  </a:solidFill>
                  <a:ea typeface="SimSun" pitchFamily="2" charset="-122"/>
                </a:rPr>
                <a:t>200</a:t>
              </a:r>
            </a:p>
          </p:txBody>
        </p:sp>
        <p:sp>
          <p:nvSpPr>
            <p:cNvPr id="35856" name="Text Box 10"/>
            <p:cNvSpPr txBox="1">
              <a:spLocks noChangeArrowheads="1"/>
            </p:cNvSpPr>
            <p:nvPr/>
          </p:nvSpPr>
          <p:spPr bwMode="auto">
            <a:xfrm>
              <a:off x="3264" y="2443"/>
              <a:ext cx="30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0"/>
                </a:spcBef>
                <a:spcAft>
                  <a:spcPct val="0"/>
                </a:spcAft>
                <a:buFontTx/>
                <a:buNone/>
              </a:pPr>
              <a:r>
                <a:rPr lang="zh-CN" altLang="en-US" sz="1600" b="1">
                  <a:solidFill>
                    <a:srgbClr val="FF0000"/>
                  </a:solidFill>
                  <a:ea typeface="SimSun" pitchFamily="2" charset="-122"/>
                </a:rPr>
                <a:t>100</a:t>
              </a:r>
            </a:p>
          </p:txBody>
        </p:sp>
      </p:grpSp>
      <p:pic>
        <p:nvPicPr>
          <p:cNvPr id="35843"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t="24324" r="3999" b="22697"/>
          <a:stretch>
            <a:fillRect/>
          </a:stretch>
        </p:blipFill>
        <p:spPr bwMode="auto">
          <a:xfrm>
            <a:off x="304800" y="3076575"/>
            <a:ext cx="8305800" cy="353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Line 13"/>
          <p:cNvSpPr>
            <a:spLocks noChangeShapeType="1"/>
          </p:cNvSpPr>
          <p:nvPr/>
        </p:nvSpPr>
        <p:spPr bwMode="auto">
          <a:xfrm>
            <a:off x="685800" y="4768850"/>
            <a:ext cx="7924800" cy="0"/>
          </a:xfrm>
          <a:prstGeom prst="line">
            <a:avLst/>
          </a:prstGeom>
          <a:noFill/>
          <a:ln w="1905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a:solidFill>
                <a:srgbClr val="000000"/>
              </a:solidFill>
            </a:endParaRPr>
          </a:p>
        </p:txBody>
      </p:sp>
      <p:sp>
        <p:nvSpPr>
          <p:cNvPr id="35845" name="Text Box 14"/>
          <p:cNvSpPr txBox="1">
            <a:spLocks noChangeArrowheads="1"/>
          </p:cNvSpPr>
          <p:nvPr/>
        </p:nvSpPr>
        <p:spPr bwMode="auto">
          <a:xfrm>
            <a:off x="1081088" y="3168650"/>
            <a:ext cx="12779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0"/>
              </a:spcBef>
              <a:spcAft>
                <a:spcPct val="0"/>
              </a:spcAft>
              <a:buFontTx/>
              <a:buNone/>
            </a:pPr>
            <a:r>
              <a:rPr lang="en-US" altLang="zh-CN" sz="1600" b="1">
                <a:solidFill>
                  <a:srgbClr val="FF0000"/>
                </a:solidFill>
                <a:ea typeface="SimSun" pitchFamily="2" charset="-122"/>
              </a:rPr>
              <a:t>SST Std Dev</a:t>
            </a:r>
          </a:p>
        </p:txBody>
      </p:sp>
      <p:sp>
        <p:nvSpPr>
          <p:cNvPr id="35846" name="Rectangle 15"/>
          <p:cNvSpPr>
            <a:spLocks noChangeArrowheads="1"/>
          </p:cNvSpPr>
          <p:nvPr/>
        </p:nvSpPr>
        <p:spPr bwMode="auto">
          <a:xfrm>
            <a:off x="685800" y="6537325"/>
            <a:ext cx="533400" cy="228600"/>
          </a:xfrm>
          <a:prstGeom prst="rect">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0"/>
              </a:spcBef>
              <a:spcAft>
                <a:spcPct val="0"/>
              </a:spcAft>
              <a:buFontTx/>
              <a:buNone/>
            </a:pPr>
            <a:endParaRPr lang="en-US" altLang="en-US" sz="2400">
              <a:solidFill>
                <a:srgbClr val="000000"/>
              </a:solidFill>
            </a:endParaRPr>
          </a:p>
        </p:txBody>
      </p:sp>
      <p:sp>
        <p:nvSpPr>
          <p:cNvPr id="35847" name="Rectangle 16"/>
          <p:cNvSpPr>
            <a:spLocks noChangeArrowheads="1"/>
          </p:cNvSpPr>
          <p:nvPr/>
        </p:nvSpPr>
        <p:spPr bwMode="auto">
          <a:xfrm>
            <a:off x="2209800" y="6537325"/>
            <a:ext cx="533400" cy="228600"/>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0"/>
              </a:spcBef>
              <a:spcAft>
                <a:spcPct val="0"/>
              </a:spcAft>
              <a:buFontTx/>
              <a:buNone/>
            </a:pPr>
            <a:endParaRPr lang="en-US" altLang="en-US" sz="2400">
              <a:solidFill>
                <a:srgbClr val="000000"/>
              </a:solidFill>
            </a:endParaRPr>
          </a:p>
        </p:txBody>
      </p:sp>
      <p:sp>
        <p:nvSpPr>
          <p:cNvPr id="35848" name="Text Box 17"/>
          <p:cNvSpPr txBox="1">
            <a:spLocks noChangeArrowheads="1"/>
          </p:cNvSpPr>
          <p:nvPr/>
        </p:nvSpPr>
        <p:spPr bwMode="auto">
          <a:xfrm>
            <a:off x="1203325" y="6445250"/>
            <a:ext cx="708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0"/>
              </a:spcBef>
              <a:spcAft>
                <a:spcPct val="0"/>
              </a:spcAft>
              <a:buFontTx/>
              <a:buNone/>
            </a:pPr>
            <a:r>
              <a:rPr lang="zh-CN" altLang="en-US" sz="2000">
                <a:solidFill>
                  <a:srgbClr val="000000"/>
                </a:solidFill>
                <a:ea typeface="SimSun" pitchFamily="2" charset="-122"/>
              </a:rPr>
              <a:t>&gt; 0.6</a:t>
            </a:r>
          </a:p>
        </p:txBody>
      </p:sp>
      <p:sp>
        <p:nvSpPr>
          <p:cNvPr id="35849" name="Text Box 18"/>
          <p:cNvSpPr txBox="1">
            <a:spLocks noChangeArrowheads="1"/>
          </p:cNvSpPr>
          <p:nvPr/>
        </p:nvSpPr>
        <p:spPr bwMode="auto">
          <a:xfrm>
            <a:off x="2720975" y="6461125"/>
            <a:ext cx="708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0"/>
              </a:spcBef>
              <a:spcAft>
                <a:spcPct val="0"/>
              </a:spcAft>
              <a:buFontTx/>
              <a:buNone/>
            </a:pPr>
            <a:r>
              <a:rPr lang="zh-CN" altLang="en-US" sz="2000">
                <a:solidFill>
                  <a:srgbClr val="000000"/>
                </a:solidFill>
                <a:ea typeface="SimSun" pitchFamily="2" charset="-122"/>
              </a:rPr>
              <a:t>&gt; 1.0</a:t>
            </a:r>
          </a:p>
        </p:txBody>
      </p:sp>
      <p:sp>
        <p:nvSpPr>
          <p:cNvPr id="35850" name="Text Box 19"/>
          <p:cNvSpPr txBox="1">
            <a:spLocks noChangeArrowheads="1"/>
          </p:cNvSpPr>
          <p:nvPr/>
        </p:nvSpPr>
        <p:spPr bwMode="auto">
          <a:xfrm>
            <a:off x="2420937" y="2565400"/>
            <a:ext cx="3979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0"/>
              </a:spcBef>
              <a:spcAft>
                <a:spcPct val="0"/>
              </a:spcAft>
              <a:buFontTx/>
              <a:buNone/>
            </a:pPr>
            <a:r>
              <a:rPr lang="en-US" altLang="zh-CN" sz="2000">
                <a:solidFill>
                  <a:srgbClr val="FF0000"/>
                </a:solidFill>
                <a:latin typeface="Arial" charset="0"/>
                <a:ea typeface="SimSun" pitchFamily="2" charset="-122"/>
              </a:rPr>
              <a:t>Basin size</a:t>
            </a:r>
            <a:r>
              <a:rPr lang="en-US" altLang="zh-CN" sz="2000">
                <a:solidFill>
                  <a:srgbClr val="000000"/>
                </a:solidFill>
                <a:latin typeface="Arial" charset="0"/>
                <a:ea typeface="SimSun" pitchFamily="2" charset="-122"/>
              </a:rPr>
              <a:t>, </a:t>
            </a:r>
            <a:r>
              <a:rPr lang="en-US" altLang="zh-CN" sz="2000">
                <a:solidFill>
                  <a:srgbClr val="339933"/>
                </a:solidFill>
                <a:latin typeface="Arial" charset="0"/>
                <a:ea typeface="SimSun" pitchFamily="2" charset="-122"/>
              </a:rPr>
              <a:t>mean h</a:t>
            </a:r>
            <a:r>
              <a:rPr lang="en-US" altLang="zh-CN" sz="2000">
                <a:solidFill>
                  <a:srgbClr val="000000"/>
                </a:solidFill>
                <a:latin typeface="Arial" charset="0"/>
                <a:ea typeface="SimSun" pitchFamily="2" charset="-122"/>
              </a:rPr>
              <a:t>, &amp; </a:t>
            </a:r>
            <a:r>
              <a:rPr lang="en-US" altLang="zh-CN" sz="2000">
                <a:solidFill>
                  <a:srgbClr val="0099FF"/>
                </a:solidFill>
                <a:latin typeface="Arial" charset="0"/>
                <a:ea typeface="SimSun" pitchFamily="2" charset="-122"/>
              </a:rPr>
              <a:t>seasonality</a:t>
            </a:r>
          </a:p>
        </p:txBody>
      </p:sp>
      <p:sp>
        <p:nvSpPr>
          <p:cNvPr id="2" name="Right Brace 1"/>
          <p:cNvSpPr/>
          <p:nvPr/>
        </p:nvSpPr>
        <p:spPr>
          <a:xfrm rot="5400000">
            <a:off x="4281487" y="1371600"/>
            <a:ext cx="273049" cy="3232149"/>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66591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t="24324" r="3999" b="22697"/>
          <a:stretch>
            <a:fillRect/>
          </a:stretch>
        </p:blipFill>
        <p:spPr bwMode="auto">
          <a:xfrm>
            <a:off x="-57706" y="76200"/>
            <a:ext cx="9201706" cy="391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26"/>
          <p:cNvGrpSpPr/>
          <p:nvPr/>
        </p:nvGrpSpPr>
        <p:grpSpPr>
          <a:xfrm>
            <a:off x="3886200" y="1534247"/>
            <a:ext cx="2914589" cy="762000"/>
            <a:chOff x="3933336" y="1534247"/>
            <a:chExt cx="2914589" cy="762000"/>
          </a:xfrm>
        </p:grpSpPr>
        <p:pic>
          <p:nvPicPr>
            <p:cNvPr id="41" name="Picture 40" descr="eof1_1980to1999.eps"/>
            <p:cNvPicPr>
              <a:picLocks noChangeAspect="1"/>
            </p:cNvPicPr>
            <p:nvPr/>
          </p:nvPicPr>
          <p:blipFill rotWithShape="1">
            <a:blip r:embed="rId4">
              <a:extLst>
                <a:ext uri="{28A0092B-C50C-407E-A947-70E740481C1C}">
                  <a14:useLocalDpi xmlns:a14="http://schemas.microsoft.com/office/drawing/2010/main" val="0"/>
                </a:ext>
              </a:extLst>
            </a:blip>
            <a:srcRect l="26145" t="35670" r="22894" b="40733"/>
            <a:stretch/>
          </p:blipFill>
          <p:spPr>
            <a:xfrm>
              <a:off x="3933336" y="1534247"/>
              <a:ext cx="2914589" cy="762000"/>
            </a:xfrm>
            <a:prstGeom prst="rect">
              <a:avLst/>
            </a:prstGeom>
          </p:spPr>
        </p:pic>
        <p:sp>
          <p:nvSpPr>
            <p:cNvPr id="26" name="Rectangle 25"/>
            <p:cNvSpPr/>
            <p:nvPr/>
          </p:nvSpPr>
          <p:spPr>
            <a:xfrm>
              <a:off x="5700880" y="1793162"/>
              <a:ext cx="704039" cy="369332"/>
            </a:xfrm>
            <a:prstGeom prst="rect">
              <a:avLst/>
            </a:prstGeom>
          </p:spPr>
          <p:txBody>
            <a:bodyPr wrap="none">
              <a:spAutoFit/>
            </a:bodyPr>
            <a:lstStyle/>
            <a:p>
              <a:r>
                <a:rPr lang="en-US" dirty="0">
                  <a:solidFill>
                    <a:srgbClr val="FFC000"/>
                  </a:solidFill>
                  <a:latin typeface="Calibri" panose="020F0502020204030204" pitchFamily="34" charset="0"/>
                  <a:cs typeface="Calibri" panose="020F0502020204030204" pitchFamily="34" charset="0"/>
                </a:rPr>
                <a:t>ENSO</a:t>
              </a:r>
            </a:p>
          </p:txBody>
        </p:sp>
      </p:grpSp>
      <p:grpSp>
        <p:nvGrpSpPr>
          <p:cNvPr id="28" name="Group 27"/>
          <p:cNvGrpSpPr/>
          <p:nvPr/>
        </p:nvGrpSpPr>
        <p:grpSpPr>
          <a:xfrm>
            <a:off x="431530" y="990600"/>
            <a:ext cx="3835670" cy="990601"/>
            <a:chOff x="431530" y="990600"/>
            <a:chExt cx="3835670" cy="990601"/>
          </a:xfrm>
        </p:grpSpPr>
        <p:grpSp>
          <p:nvGrpSpPr>
            <p:cNvPr id="8" name="Group 7"/>
            <p:cNvGrpSpPr/>
            <p:nvPr/>
          </p:nvGrpSpPr>
          <p:grpSpPr>
            <a:xfrm>
              <a:off x="431530" y="990600"/>
              <a:ext cx="3835670" cy="990601"/>
              <a:chOff x="431530" y="2209800"/>
              <a:chExt cx="3835670" cy="990601"/>
            </a:xfrm>
          </p:grpSpPr>
          <p:sp>
            <p:nvSpPr>
              <p:cNvPr id="7" name="Rectangle 6"/>
              <p:cNvSpPr/>
              <p:nvPr/>
            </p:nvSpPr>
            <p:spPr>
              <a:xfrm>
                <a:off x="2077261" y="2292849"/>
                <a:ext cx="636713" cy="369332"/>
              </a:xfrm>
              <a:prstGeom prst="rect">
                <a:avLst/>
              </a:prstGeom>
            </p:spPr>
            <p:txBody>
              <a:bodyPr wrap="none">
                <a:spAutoFit/>
              </a:bodyPr>
              <a:lstStyle/>
              <a:p>
                <a:r>
                  <a:rPr lang="en-US" dirty="0">
                    <a:latin typeface="Calibri" panose="020F0502020204030204" pitchFamily="34" charset="0"/>
                    <a:cs typeface="Calibri" panose="020F0502020204030204" pitchFamily="34" charset="0"/>
                  </a:rPr>
                  <a:t>IPOC</a:t>
                </a:r>
              </a:p>
            </p:txBody>
          </p:sp>
          <p:pic>
            <p:nvPicPr>
              <p:cNvPr id="19" name="图片 4" descr="Macintosh HD:Users:kaiming:Library:Containers:com.apple.mail:Data:Library:Mail Downloads:2A113F96-F6F3-4C96-94A9-BA15F9A68326:reg_ENSOhighpass_entiretropics.pdf"/>
              <p:cNvPicPr>
                <a:picLocks noChangeAspect="1" noChangeArrowheads="1"/>
              </p:cNvPicPr>
              <p:nvPr/>
            </p:nvPicPr>
            <p:blipFill rotWithShape="1">
              <a:blip r:embed="rId5">
                <a:extLst>
                  <a:ext uri="{28A0092B-C50C-407E-A947-70E740481C1C}">
                    <a14:useLocalDpi xmlns:a14="http://schemas.microsoft.com/office/drawing/2010/main" val="0"/>
                  </a:ext>
                </a:extLst>
              </a:blip>
              <a:srcRect l="301" t="6336" r="40157" b="72003"/>
              <a:stretch/>
            </p:blipFill>
            <p:spPr bwMode="auto">
              <a:xfrm>
                <a:off x="431530" y="2209800"/>
                <a:ext cx="3835670" cy="99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 name="Rectangle 43"/>
            <p:cNvSpPr/>
            <p:nvPr/>
          </p:nvSpPr>
          <p:spPr>
            <a:xfrm>
              <a:off x="2123764" y="1114783"/>
              <a:ext cx="636713" cy="369332"/>
            </a:xfrm>
            <a:prstGeom prst="rect">
              <a:avLst/>
            </a:prstGeom>
          </p:spPr>
          <p:txBody>
            <a:bodyPr wrap="none">
              <a:spAutoFit/>
            </a:bodyPr>
            <a:lstStyle/>
            <a:p>
              <a:r>
                <a:rPr lang="en-US" dirty="0">
                  <a:solidFill>
                    <a:srgbClr val="008000"/>
                  </a:solidFill>
                  <a:latin typeface="Calibri" panose="020F0502020204030204" pitchFamily="34" charset="0"/>
                  <a:cs typeface="Calibri" panose="020F0502020204030204" pitchFamily="34" charset="0"/>
                </a:rPr>
                <a:t>IPOC</a:t>
              </a:r>
            </a:p>
          </p:txBody>
        </p:sp>
      </p:grpSp>
      <p:grpSp>
        <p:nvGrpSpPr>
          <p:cNvPr id="10" name="Group 9"/>
          <p:cNvGrpSpPr/>
          <p:nvPr/>
        </p:nvGrpSpPr>
        <p:grpSpPr>
          <a:xfrm>
            <a:off x="517459" y="1926506"/>
            <a:ext cx="2077797" cy="684786"/>
            <a:chOff x="518438" y="3141883"/>
            <a:chExt cx="2077797" cy="684786"/>
          </a:xfrm>
        </p:grpSpPr>
        <p:pic>
          <p:nvPicPr>
            <p:cNvPr id="20" name="Picture 21"/>
            <p:cNvPicPr>
              <a:picLocks noChangeAspect="1" noChangeArrowheads="1"/>
            </p:cNvPicPr>
            <p:nvPr/>
          </p:nvPicPr>
          <p:blipFill rotWithShape="1">
            <a:blip r:embed="rId6">
              <a:extLst>
                <a:ext uri="{28A0092B-C50C-407E-A947-70E740481C1C}">
                  <a14:useLocalDpi xmlns:a14="http://schemas.microsoft.com/office/drawing/2010/main" val="0"/>
                </a:ext>
              </a:extLst>
            </a:blip>
            <a:srcRect l="2229" t="71609" r="57261" b="1"/>
            <a:stretch/>
          </p:blipFill>
          <p:spPr bwMode="auto">
            <a:xfrm>
              <a:off x="518438" y="3141883"/>
              <a:ext cx="2077797" cy="684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950536" y="3144203"/>
              <a:ext cx="537327" cy="369332"/>
            </a:xfrm>
            <a:prstGeom prst="rect">
              <a:avLst/>
            </a:prstGeom>
          </p:spPr>
          <p:txBody>
            <a:bodyPr wrap="none">
              <a:spAutoFit/>
            </a:bodyPr>
            <a:lstStyle/>
            <a:p>
              <a:r>
                <a:rPr lang="en-US" dirty="0">
                  <a:solidFill>
                    <a:schemeClr val="bg1"/>
                  </a:solidFill>
                  <a:latin typeface="Calibri" panose="020F0502020204030204" pitchFamily="34" charset="0"/>
                  <a:cs typeface="Calibri" panose="020F0502020204030204" pitchFamily="34" charset="0"/>
                </a:rPr>
                <a:t>IOD</a:t>
              </a:r>
            </a:p>
          </p:txBody>
        </p:sp>
      </p:grpSp>
      <p:grpSp>
        <p:nvGrpSpPr>
          <p:cNvPr id="12" name="Group 11"/>
          <p:cNvGrpSpPr/>
          <p:nvPr/>
        </p:nvGrpSpPr>
        <p:grpSpPr>
          <a:xfrm>
            <a:off x="6781801" y="1143000"/>
            <a:ext cx="2133600" cy="1474638"/>
            <a:chOff x="6781801" y="2362200"/>
            <a:chExt cx="2133600" cy="1474638"/>
          </a:xfrm>
        </p:grpSpPr>
        <p:pic>
          <p:nvPicPr>
            <p:cNvPr id="22"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7038" t="32684" r="4882" b="19264"/>
            <a:stretch/>
          </p:blipFill>
          <p:spPr bwMode="auto">
            <a:xfrm>
              <a:off x="6781801" y="2362200"/>
              <a:ext cx="2133600" cy="14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8119881" y="2500873"/>
              <a:ext cx="712054" cy="369332"/>
            </a:xfrm>
            <a:prstGeom prst="rect">
              <a:avLst/>
            </a:prstGeom>
          </p:spPr>
          <p:txBody>
            <a:bodyPr wrap="none">
              <a:spAutoFit/>
            </a:bodyPr>
            <a:lstStyle/>
            <a:p>
              <a:r>
                <a:rPr lang="en-US" dirty="0">
                  <a:solidFill>
                    <a:srgbClr val="008000"/>
                  </a:solidFill>
                  <a:latin typeface="Calibri" panose="020F0502020204030204" pitchFamily="34" charset="0"/>
                  <a:cs typeface="Calibri" panose="020F0502020204030204" pitchFamily="34" charset="0"/>
                </a:rPr>
                <a:t>AMM</a:t>
              </a:r>
            </a:p>
          </p:txBody>
        </p:sp>
      </p:grpSp>
      <p:grpSp>
        <p:nvGrpSpPr>
          <p:cNvPr id="14" name="Group 13"/>
          <p:cNvGrpSpPr/>
          <p:nvPr/>
        </p:nvGrpSpPr>
        <p:grpSpPr>
          <a:xfrm>
            <a:off x="6781800" y="1752600"/>
            <a:ext cx="2267008" cy="521732"/>
            <a:chOff x="6781800" y="2971800"/>
            <a:chExt cx="2267008" cy="521732"/>
          </a:xfrm>
        </p:grpSpPr>
        <p:pic>
          <p:nvPicPr>
            <p:cNvPr id="25"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14321" t="75269" r="55556" b="6588"/>
            <a:stretch/>
          </p:blipFill>
          <p:spPr bwMode="auto">
            <a:xfrm>
              <a:off x="7086600" y="2971800"/>
              <a:ext cx="196220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6781800" y="3124200"/>
              <a:ext cx="622286" cy="369332"/>
            </a:xfrm>
            <a:prstGeom prst="rect">
              <a:avLst/>
            </a:prstGeom>
          </p:spPr>
          <p:txBody>
            <a:bodyPr wrap="none">
              <a:spAutoFit/>
            </a:bodyPr>
            <a:lstStyle/>
            <a:p>
              <a:r>
                <a:rPr lang="en-US" dirty="0">
                  <a:latin typeface="Calibri" panose="020F0502020204030204" pitchFamily="34" charset="0"/>
                  <a:cs typeface="Calibri" panose="020F0502020204030204" pitchFamily="34" charset="0"/>
                </a:rPr>
                <a:t>AZM</a:t>
              </a:r>
            </a:p>
          </p:txBody>
        </p:sp>
      </p:grpSp>
      <p:grpSp>
        <p:nvGrpSpPr>
          <p:cNvPr id="6" name="Group 5"/>
          <p:cNvGrpSpPr/>
          <p:nvPr/>
        </p:nvGrpSpPr>
        <p:grpSpPr>
          <a:xfrm>
            <a:off x="4038600" y="762000"/>
            <a:ext cx="2221523" cy="1055132"/>
            <a:chOff x="4038600" y="1992868"/>
            <a:chExt cx="2221523" cy="1055132"/>
          </a:xfrm>
        </p:grpSpPr>
        <p:pic>
          <p:nvPicPr>
            <p:cNvPr id="21" name="图片 1"/>
            <p:cNvPicPr>
              <a:picLocks noChangeAspect="1"/>
            </p:cNvPicPr>
            <p:nvPr/>
          </p:nvPicPr>
          <p:blipFill rotWithShape="1">
            <a:blip r:embed="rId9">
              <a:extLst>
                <a:ext uri="{28A0092B-C50C-407E-A947-70E740481C1C}">
                  <a14:useLocalDpi xmlns:a14="http://schemas.microsoft.com/office/drawing/2010/main" val="0"/>
                </a:ext>
              </a:extLst>
            </a:blip>
            <a:srcRect l="61956" t="14775" r="8504" b="71509"/>
            <a:stretch/>
          </p:blipFill>
          <p:spPr>
            <a:xfrm>
              <a:off x="4038600" y="2057400"/>
              <a:ext cx="2133600" cy="990600"/>
            </a:xfrm>
            <a:prstGeom prst="rect">
              <a:avLst/>
            </a:prstGeom>
          </p:spPr>
        </p:pic>
        <p:sp>
          <p:nvSpPr>
            <p:cNvPr id="5" name="Rectangle 4"/>
            <p:cNvSpPr/>
            <p:nvPr/>
          </p:nvSpPr>
          <p:spPr>
            <a:xfrm>
              <a:off x="5562496" y="1992868"/>
              <a:ext cx="697627" cy="369332"/>
            </a:xfrm>
            <a:prstGeom prst="rect">
              <a:avLst/>
            </a:prstGeom>
          </p:spPr>
          <p:txBody>
            <a:bodyPr wrap="none">
              <a:spAutoFit/>
            </a:bodyPr>
            <a:lstStyle/>
            <a:p>
              <a:r>
                <a:rPr lang="en-US" dirty="0">
                  <a:solidFill>
                    <a:srgbClr val="008000"/>
                  </a:solidFill>
                  <a:latin typeface="Calibri" panose="020F0502020204030204" pitchFamily="34" charset="0"/>
                  <a:cs typeface="Calibri" panose="020F0502020204030204" pitchFamily="34" charset="0"/>
                </a:rPr>
                <a:t>PMM</a:t>
              </a:r>
            </a:p>
          </p:txBody>
        </p:sp>
      </p:grpSp>
      <p:sp>
        <p:nvSpPr>
          <p:cNvPr id="29" name="TextBox 28"/>
          <p:cNvSpPr txBox="1"/>
          <p:nvPr/>
        </p:nvSpPr>
        <p:spPr>
          <a:xfrm>
            <a:off x="262405" y="4417996"/>
            <a:ext cx="3722301" cy="1508105"/>
          </a:xfrm>
          <a:prstGeom prst="rect">
            <a:avLst/>
          </a:prstGeom>
          <a:noFill/>
        </p:spPr>
        <p:txBody>
          <a:bodyPr wrap="none" rtlCol="0">
            <a:spAutoFit/>
          </a:bodyPr>
          <a:lstStyle/>
          <a:p>
            <a:r>
              <a:rPr lang="en-US" sz="2000" b="1" dirty="0" err="1">
                <a:solidFill>
                  <a:srgbClr val="C00000"/>
                </a:solidFill>
                <a:latin typeface="Calibri" panose="020F0502020204030204" pitchFamily="34" charset="0"/>
                <a:cs typeface="Calibri" panose="020F0502020204030204" pitchFamily="34" charset="0"/>
              </a:rPr>
              <a:t>Bjerknes</a:t>
            </a:r>
            <a:r>
              <a:rPr lang="en-US" sz="2000" b="1" dirty="0">
                <a:solidFill>
                  <a:srgbClr val="C00000"/>
                </a:solidFill>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feedback</a:t>
            </a:r>
            <a:endParaRPr lang="en-US" sz="2000" b="1" dirty="0">
              <a:solidFill>
                <a:srgbClr val="C00000"/>
              </a:solidFill>
              <a:latin typeface="Calibri" panose="020F0502020204030204" pitchFamily="34" charset="0"/>
              <a:cs typeface="Calibri" panose="020F0502020204030204" pitchFamily="34" charset="0"/>
            </a:endParaRPr>
          </a:p>
          <a:p>
            <a:pPr marL="169863" indent="-169863">
              <a:buFont typeface="Arial" panose="020B0604020202020204" pitchFamily="34" charset="0"/>
              <a:buChar char="•"/>
            </a:pPr>
            <a:r>
              <a:rPr lang="en-US" dirty="0">
                <a:latin typeface="Calibri" panose="020F0502020204030204" pitchFamily="34" charset="0"/>
                <a:cs typeface="Calibri" panose="020F0502020204030204" pitchFamily="34" charset="0"/>
              </a:rPr>
              <a:t>El Nino/Southern Oscillation (ENSO)</a:t>
            </a:r>
          </a:p>
          <a:p>
            <a:pPr marL="169863" indent="-169863">
              <a:buFont typeface="Arial" panose="020B0604020202020204" pitchFamily="34" charset="0"/>
              <a:buChar char="•"/>
            </a:pPr>
            <a:r>
              <a:rPr lang="en-US" dirty="0">
                <a:latin typeface="Calibri" panose="020F0502020204030204" pitchFamily="34" charset="0"/>
                <a:cs typeface="Calibri" panose="020F0502020204030204" pitchFamily="34" charset="0"/>
              </a:rPr>
              <a:t>Atlantic zonal mode (AZM)</a:t>
            </a:r>
          </a:p>
          <a:p>
            <a:pPr marL="169863" indent="-169863">
              <a:buFont typeface="Arial" panose="020B0604020202020204" pitchFamily="34" charset="0"/>
              <a:buChar char="•"/>
            </a:pPr>
            <a:r>
              <a:rPr lang="en-US" dirty="0">
                <a:latin typeface="Calibri" panose="020F0502020204030204" pitchFamily="34" charset="0"/>
                <a:cs typeface="Calibri" panose="020F0502020204030204" pitchFamily="34" charset="0"/>
              </a:rPr>
              <a:t>Indian Ocean dipole (IOD)</a:t>
            </a:r>
          </a:p>
          <a:p>
            <a:pPr marL="169863" indent="-169863">
              <a:buFont typeface="Arial" panose="020B0604020202020204" pitchFamily="34" charset="0"/>
              <a:buChar char="•"/>
            </a:pPr>
            <a:r>
              <a:rPr lang="en-US" dirty="0">
                <a:latin typeface="Calibri" panose="020F0502020204030204" pitchFamily="34" charset="0"/>
                <a:cs typeface="Calibri" panose="020F0502020204030204" pitchFamily="34" charset="0"/>
              </a:rPr>
              <a:t>Eq. upwelling, shallow thermocline</a:t>
            </a:r>
          </a:p>
        </p:txBody>
      </p:sp>
      <p:sp>
        <p:nvSpPr>
          <p:cNvPr id="47" name="TextBox 46"/>
          <p:cNvSpPr txBox="1"/>
          <p:nvPr/>
        </p:nvSpPr>
        <p:spPr>
          <a:xfrm>
            <a:off x="4696998" y="4374955"/>
            <a:ext cx="4218403" cy="1785104"/>
          </a:xfrm>
          <a:prstGeom prst="rect">
            <a:avLst/>
          </a:prstGeom>
          <a:noFill/>
        </p:spPr>
        <p:txBody>
          <a:bodyPr wrap="square" rtlCol="0">
            <a:spAutoFit/>
          </a:bodyPr>
          <a:lstStyle/>
          <a:p>
            <a:r>
              <a:rPr lang="en-US" sz="2000" b="1" dirty="0">
                <a:solidFill>
                  <a:srgbClr val="008000"/>
                </a:solidFill>
                <a:latin typeface="Calibri" panose="020F0502020204030204" pitchFamily="34" charset="0"/>
                <a:cs typeface="Calibri" panose="020F0502020204030204" pitchFamily="34" charset="0"/>
              </a:rPr>
              <a:t>WES </a:t>
            </a:r>
            <a:r>
              <a:rPr lang="en-US" sz="2000" b="1" dirty="0">
                <a:latin typeface="Calibri" panose="020F0502020204030204" pitchFamily="34" charset="0"/>
                <a:cs typeface="Calibri" panose="020F0502020204030204" pitchFamily="34" charset="0"/>
              </a:rPr>
              <a:t>feedback</a:t>
            </a:r>
          </a:p>
          <a:p>
            <a:pPr marL="169863" indent="-169863">
              <a:buFont typeface="Arial" panose="020B0604020202020204" pitchFamily="34" charset="0"/>
              <a:buChar char="•"/>
            </a:pPr>
            <a:r>
              <a:rPr lang="en-US" dirty="0">
                <a:latin typeface="Calibri" panose="020F0502020204030204" pitchFamily="34" charset="0"/>
                <a:cs typeface="Calibri" panose="020F0502020204030204" pitchFamily="34" charset="0"/>
              </a:rPr>
              <a:t>Cross-equatorial: AMM (FMA season, symmetric mean state)</a:t>
            </a:r>
          </a:p>
          <a:p>
            <a:pPr marL="169863" indent="-169863">
              <a:buFont typeface="Arial" panose="020B0604020202020204" pitchFamily="34" charset="0"/>
              <a:buChar char="•"/>
            </a:pPr>
            <a:r>
              <a:rPr lang="en-US" dirty="0">
                <a:latin typeface="Calibri" panose="020F0502020204030204" pitchFamily="34" charset="0"/>
                <a:cs typeface="Calibri" panose="020F0502020204030204" pitchFamily="34" charset="0"/>
              </a:rPr>
              <a:t>Generalized: PMM (inducing ENSO), IPOC</a:t>
            </a:r>
          </a:p>
          <a:p>
            <a:pPr marL="169863" indent="-169863">
              <a:buFont typeface="Arial" panose="020B0604020202020204" pitchFamily="34" charset="0"/>
              <a:buChar char="•"/>
            </a:pPr>
            <a:r>
              <a:rPr lang="en-US" dirty="0">
                <a:latin typeface="Calibri" panose="020F0502020204030204" pitchFamily="34" charset="0"/>
                <a:cs typeface="Calibri" panose="020F0502020204030204" pitchFamily="34" charset="0"/>
              </a:rPr>
              <a:t>Off-equatorial downwelling, aided by low-cloud feedback</a:t>
            </a:r>
          </a:p>
        </p:txBody>
      </p:sp>
      <p:sp>
        <p:nvSpPr>
          <p:cNvPr id="2" name="Rectangle 1">
            <a:extLst>
              <a:ext uri="{FF2B5EF4-FFF2-40B4-BE49-F238E27FC236}">
                <a16:creationId xmlns:a16="http://schemas.microsoft.com/office/drawing/2014/main" id="{FCEBBD3D-20D0-45C1-9D62-B14E7E73FF5A}"/>
              </a:ext>
            </a:extLst>
          </p:cNvPr>
          <p:cNvSpPr/>
          <p:nvPr/>
        </p:nvSpPr>
        <p:spPr>
          <a:xfrm>
            <a:off x="2828062" y="3881735"/>
            <a:ext cx="2924840" cy="461665"/>
          </a:xfrm>
          <a:prstGeom prst="rect">
            <a:avLst/>
          </a:prstGeom>
        </p:spPr>
        <p:txBody>
          <a:bodyPr wrap="none">
            <a:spAutoFit/>
          </a:bodyPr>
          <a:lstStyle/>
          <a:p>
            <a:r>
              <a:rPr lang="en-US" sz="2400" b="1" dirty="0">
                <a:solidFill>
                  <a:srgbClr val="0070C0"/>
                </a:solidFill>
                <a:latin typeface="Calibri" panose="020F0502020204030204" pitchFamily="34" charset="0"/>
                <a:cs typeface="Calibri" panose="020F0502020204030204" pitchFamily="34" charset="0"/>
              </a:rPr>
              <a:t>Zoo of climate modes</a:t>
            </a:r>
            <a:endParaRPr lang="en-US" sz="2400" b="1" dirty="0">
              <a:solidFill>
                <a:srgbClr val="0070C0"/>
              </a:solidFill>
            </a:endParaRPr>
          </a:p>
        </p:txBody>
      </p:sp>
      <p:cxnSp>
        <p:nvCxnSpPr>
          <p:cNvPr id="4" name="Straight Arrow Connector 3">
            <a:extLst>
              <a:ext uri="{FF2B5EF4-FFF2-40B4-BE49-F238E27FC236}">
                <a16:creationId xmlns:a16="http://schemas.microsoft.com/office/drawing/2014/main" id="{4C69821D-12B3-432C-9C8A-3D0565436CFA}"/>
              </a:ext>
            </a:extLst>
          </p:cNvPr>
          <p:cNvCxnSpPr/>
          <p:nvPr/>
        </p:nvCxnSpPr>
        <p:spPr>
          <a:xfrm>
            <a:off x="7772400" y="1880319"/>
            <a:ext cx="22860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155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2"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1000" fill="hold"/>
                                        <p:tgtEl>
                                          <p:spTgt spid="12"/>
                                        </p:tgtEl>
                                        <p:attrNameLst>
                                          <p:attrName>ppt_x</p:attrName>
                                        </p:attrNameLst>
                                      </p:cBhvr>
                                      <p:tavLst>
                                        <p:tav tm="0">
                                          <p:val>
                                            <p:strVal val="1+#ppt_w/2"/>
                                          </p:val>
                                        </p:tav>
                                        <p:tav tm="100000">
                                          <p:val>
                                            <p:strVal val="#ppt_x"/>
                                          </p:val>
                                        </p:tav>
                                      </p:tavLst>
                                    </p:anim>
                                    <p:anim calcmode="lin" valueType="num">
                                      <p:cBhvr additive="base">
                                        <p:cTn id="25"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1"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ppt_x"/>
                                          </p:val>
                                        </p:tav>
                                        <p:tav tm="100000">
                                          <p:val>
                                            <p:strVal val="#ppt_x"/>
                                          </p:val>
                                        </p:tav>
                                      </p:tavLst>
                                    </p:anim>
                                    <p:anim calcmode="lin" valueType="num">
                                      <p:cBhvr additive="base">
                                        <p:cTn id="37"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35843"/>
                                        </p:tgtEl>
                                      </p:cBhvr>
                                    </p:animEffect>
                                    <p:set>
                                      <p:cBhvr>
                                        <p:cTn id="42" dur="1" fill="hold">
                                          <p:stCondLst>
                                            <p:cond delay="499"/>
                                          </p:stCondLst>
                                        </p:cTn>
                                        <p:tgtEl>
                                          <p:spTgt spid="358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71F228C-DC8E-44B8-B2AF-43F0D61BBD13}"/>
              </a:ext>
            </a:extLst>
          </p:cNvPr>
          <p:cNvGraphicFramePr>
            <a:graphicFrameLocks noGrp="1"/>
          </p:cNvGraphicFramePr>
          <p:nvPr>
            <p:extLst>
              <p:ext uri="{D42A27DB-BD31-4B8C-83A1-F6EECF244321}">
                <p14:modId xmlns:p14="http://schemas.microsoft.com/office/powerpoint/2010/main" val="24269829"/>
              </p:ext>
            </p:extLst>
          </p:nvPr>
        </p:nvGraphicFramePr>
        <p:xfrm>
          <a:off x="143456" y="219790"/>
          <a:ext cx="8781805" cy="3561855"/>
        </p:xfrm>
        <a:graphic>
          <a:graphicData uri="http://schemas.openxmlformats.org/drawingml/2006/table">
            <a:tbl>
              <a:tblPr firstRow="1" bandRow="1">
                <a:tableStyleId>{5C22544A-7EE6-4342-B048-85BDC9FD1C3A}</a:tableStyleId>
              </a:tblPr>
              <a:tblGrid>
                <a:gridCol w="1151907">
                  <a:extLst>
                    <a:ext uri="{9D8B030D-6E8A-4147-A177-3AD203B41FA5}">
                      <a16:colId xmlns:a16="http://schemas.microsoft.com/office/drawing/2014/main" val="1359560724"/>
                    </a:ext>
                  </a:extLst>
                </a:gridCol>
                <a:gridCol w="2360815">
                  <a:extLst>
                    <a:ext uri="{9D8B030D-6E8A-4147-A177-3AD203B41FA5}">
                      <a16:colId xmlns:a16="http://schemas.microsoft.com/office/drawing/2014/main" val="2958597674"/>
                    </a:ext>
                  </a:extLst>
                </a:gridCol>
                <a:gridCol w="1932114">
                  <a:extLst>
                    <a:ext uri="{9D8B030D-6E8A-4147-A177-3AD203B41FA5}">
                      <a16:colId xmlns:a16="http://schemas.microsoft.com/office/drawing/2014/main" val="1881367745"/>
                    </a:ext>
                  </a:extLst>
                </a:gridCol>
                <a:gridCol w="1923803">
                  <a:extLst>
                    <a:ext uri="{9D8B030D-6E8A-4147-A177-3AD203B41FA5}">
                      <a16:colId xmlns:a16="http://schemas.microsoft.com/office/drawing/2014/main" val="3064867251"/>
                    </a:ext>
                  </a:extLst>
                </a:gridCol>
                <a:gridCol w="1413166">
                  <a:extLst>
                    <a:ext uri="{9D8B030D-6E8A-4147-A177-3AD203B41FA5}">
                      <a16:colId xmlns:a16="http://schemas.microsoft.com/office/drawing/2014/main" val="835773714"/>
                    </a:ext>
                  </a:extLst>
                </a:gridCol>
              </a:tblGrid>
              <a:tr h="575513">
                <a:tc>
                  <a:txBody>
                    <a:bodyPr/>
                    <a:lstStyle/>
                    <a:p>
                      <a:pPr>
                        <a:spcAft>
                          <a:spcPts val="1200"/>
                        </a:spcAft>
                      </a:pPr>
                      <a:endParaRPr lang="en-US" dirty="0"/>
                    </a:p>
                  </a:txBody>
                  <a:tcPr/>
                </a:tc>
                <a:tc>
                  <a:txBody>
                    <a:bodyPr/>
                    <a:lstStyle/>
                    <a:p>
                      <a:pPr>
                        <a:spcAft>
                          <a:spcPts val="1200"/>
                        </a:spcAft>
                      </a:pPr>
                      <a:r>
                        <a:rPr lang="en-US" dirty="0"/>
                        <a:t>Target</a:t>
                      </a:r>
                    </a:p>
                  </a:txBody>
                  <a:tcPr/>
                </a:tc>
                <a:tc>
                  <a:txBody>
                    <a:bodyPr/>
                    <a:lstStyle/>
                    <a:p>
                      <a:pPr>
                        <a:spcAft>
                          <a:spcPts val="1200"/>
                        </a:spcAft>
                      </a:pPr>
                      <a:r>
                        <a:rPr lang="en-US" dirty="0"/>
                        <a:t>Not predictable</a:t>
                      </a:r>
                    </a:p>
                  </a:txBody>
                  <a:tcPr/>
                </a:tc>
                <a:tc>
                  <a:txBody>
                    <a:bodyPr/>
                    <a:lstStyle/>
                    <a:p>
                      <a:pPr>
                        <a:spcAft>
                          <a:spcPts val="1200"/>
                        </a:spcAft>
                      </a:pPr>
                      <a:r>
                        <a:rPr lang="en-US" dirty="0"/>
                        <a:t>Source of predictability</a:t>
                      </a:r>
                    </a:p>
                  </a:txBody>
                  <a:tcPr/>
                </a:tc>
                <a:tc>
                  <a:txBody>
                    <a:bodyPr/>
                    <a:lstStyle/>
                    <a:p>
                      <a:pPr>
                        <a:spcAft>
                          <a:spcPts val="1200"/>
                        </a:spcAft>
                      </a:pPr>
                      <a:r>
                        <a:rPr lang="en-US" dirty="0"/>
                        <a:t>Max lead</a:t>
                      </a:r>
                    </a:p>
                  </a:txBody>
                  <a:tcPr/>
                </a:tc>
                <a:extLst>
                  <a:ext uri="{0D108BD9-81ED-4DB2-BD59-A6C34878D82A}">
                    <a16:rowId xmlns:a16="http://schemas.microsoft.com/office/drawing/2014/main" val="2012320770"/>
                  </a:ext>
                </a:extLst>
              </a:tr>
              <a:tr h="606574">
                <a:tc>
                  <a:txBody>
                    <a:bodyPr/>
                    <a:lstStyle/>
                    <a:p>
                      <a:pPr>
                        <a:spcAft>
                          <a:spcPts val="1200"/>
                        </a:spcAft>
                      </a:pPr>
                      <a:r>
                        <a:rPr lang="en-US" dirty="0"/>
                        <a:t>Weather forecast</a:t>
                      </a:r>
                    </a:p>
                  </a:txBody>
                  <a:tcPr/>
                </a:tc>
                <a:tc>
                  <a:txBody>
                    <a:bodyPr/>
                    <a:lstStyle/>
                    <a:p>
                      <a:pPr>
                        <a:spcAft>
                          <a:spcPts val="1200"/>
                        </a:spcAft>
                      </a:pPr>
                      <a:r>
                        <a:rPr lang="en-US" dirty="0"/>
                        <a:t>Rainstorms, Santa Ana wind, TC landfall</a:t>
                      </a:r>
                    </a:p>
                    <a:p>
                      <a:pPr>
                        <a:spcAft>
                          <a:spcPts val="1200"/>
                        </a:spcAft>
                      </a:pPr>
                      <a:endParaRPr lang="en-US" dirty="0"/>
                    </a:p>
                  </a:txBody>
                  <a:tcPr/>
                </a:tc>
                <a:tc>
                  <a:txBody>
                    <a:bodyPr/>
                    <a:lstStyle/>
                    <a:p>
                      <a:pPr>
                        <a:spcAft>
                          <a:spcPts val="1200"/>
                        </a:spcAft>
                      </a:pPr>
                      <a:r>
                        <a:rPr lang="en-US" dirty="0">
                          <a:solidFill>
                            <a:schemeClr val="bg1">
                              <a:lumMod val="65000"/>
                            </a:schemeClr>
                          </a:solidFill>
                        </a:rPr>
                        <a:t>Rainfall amount tomorrow 10pm</a:t>
                      </a:r>
                    </a:p>
                  </a:txBody>
                  <a:tcPr/>
                </a:tc>
                <a:tc>
                  <a:txBody>
                    <a:bodyPr/>
                    <a:lstStyle/>
                    <a:p>
                      <a:pPr>
                        <a:spcAft>
                          <a:spcPts val="1200"/>
                        </a:spcAft>
                      </a:pPr>
                      <a:r>
                        <a:rPr lang="en-US" dirty="0"/>
                        <a:t>Atmospheric initial condition</a:t>
                      </a:r>
                    </a:p>
                  </a:txBody>
                  <a:tcPr/>
                </a:tc>
                <a:tc>
                  <a:txBody>
                    <a:bodyPr/>
                    <a:lstStyle/>
                    <a:p>
                      <a:pPr>
                        <a:spcAft>
                          <a:spcPts val="1200"/>
                        </a:spcAft>
                      </a:pPr>
                      <a:r>
                        <a:rPr lang="en-US" dirty="0"/>
                        <a:t>2 weeks</a:t>
                      </a:r>
                    </a:p>
                  </a:txBody>
                  <a:tcPr/>
                </a:tc>
                <a:extLst>
                  <a:ext uri="{0D108BD9-81ED-4DB2-BD59-A6C34878D82A}">
                    <a16:rowId xmlns:a16="http://schemas.microsoft.com/office/drawing/2014/main" val="1121555543"/>
                  </a:ext>
                </a:extLst>
              </a:tr>
              <a:tr h="959188">
                <a:tc>
                  <a:txBody>
                    <a:bodyPr/>
                    <a:lstStyle/>
                    <a:p>
                      <a:pPr>
                        <a:spcAft>
                          <a:spcPts val="1200"/>
                        </a:spcAft>
                      </a:pPr>
                      <a:r>
                        <a:rPr lang="en-US" dirty="0"/>
                        <a:t>Climate prediction</a:t>
                      </a:r>
                    </a:p>
                  </a:txBody>
                  <a:tcPr/>
                </a:tc>
                <a:tc>
                  <a:txBody>
                    <a:bodyPr/>
                    <a:lstStyle/>
                    <a:p>
                      <a:pPr>
                        <a:spcBef>
                          <a:spcPts val="1200"/>
                        </a:spcBef>
                        <a:spcAft>
                          <a:spcPts val="1200"/>
                        </a:spcAft>
                      </a:pPr>
                      <a:r>
                        <a:rPr lang="en-US" dirty="0"/>
                        <a:t>ENSO phase, seasonal mean temp, </a:t>
                      </a:r>
                      <a:r>
                        <a:rPr lang="en-US" dirty="0" err="1"/>
                        <a:t>precip</a:t>
                      </a:r>
                      <a:r>
                        <a:rPr lang="en-US" dirty="0"/>
                        <a:t> &amp; storminess</a:t>
                      </a:r>
                    </a:p>
                  </a:txBody>
                  <a:tcPr/>
                </a:tc>
                <a:tc>
                  <a:txBody>
                    <a:bodyPr/>
                    <a:lstStyle/>
                    <a:p>
                      <a:pPr>
                        <a:spcAft>
                          <a:spcPts val="1200"/>
                        </a:spcAft>
                      </a:pPr>
                      <a:r>
                        <a:rPr lang="en-US" dirty="0"/>
                        <a:t>Sunny or rainy in 3 months (e.g., on 4th July)</a:t>
                      </a:r>
                    </a:p>
                  </a:txBody>
                  <a:tcPr/>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dirty="0"/>
                        <a:t>Ocean initial condition, h(x, y)</a:t>
                      </a:r>
                    </a:p>
                    <a:p>
                      <a:pPr>
                        <a:spcAft>
                          <a:spcPts val="1200"/>
                        </a:spcAft>
                      </a:pPr>
                      <a:endParaRPr lang="en-US" dirty="0"/>
                    </a:p>
                  </a:txBody>
                  <a:tcPr/>
                </a:tc>
                <a:tc>
                  <a:txBody>
                    <a:bodyPr/>
                    <a:lstStyle/>
                    <a:p>
                      <a:pPr>
                        <a:spcAft>
                          <a:spcPts val="1200"/>
                        </a:spcAft>
                      </a:pPr>
                      <a:r>
                        <a:rPr lang="en-US" dirty="0"/>
                        <a:t>1 year</a:t>
                      </a:r>
                    </a:p>
                  </a:txBody>
                  <a:tcPr/>
                </a:tc>
                <a:extLst>
                  <a:ext uri="{0D108BD9-81ED-4DB2-BD59-A6C34878D82A}">
                    <a16:rowId xmlns:a16="http://schemas.microsoft.com/office/drawing/2014/main" val="2479562593"/>
                  </a:ext>
                </a:extLst>
              </a:tr>
              <a:tr h="788175">
                <a:tc>
                  <a:txBody>
                    <a:bodyPr/>
                    <a:lstStyle/>
                    <a:p>
                      <a:pPr>
                        <a:spcAft>
                          <a:spcPts val="1200"/>
                        </a:spcAft>
                      </a:pPr>
                      <a:r>
                        <a:rPr lang="en-US" dirty="0"/>
                        <a:t>Climate projection</a:t>
                      </a:r>
                    </a:p>
                  </a:txBody>
                  <a:tcPr/>
                </a:tc>
                <a:tc>
                  <a:txBody>
                    <a:bodyPr/>
                    <a:lstStyle/>
                    <a:p>
                      <a:pPr>
                        <a:spcAft>
                          <a:spcPts val="1200"/>
                        </a:spcAft>
                      </a:pPr>
                      <a:r>
                        <a:rPr lang="en-US" dirty="0"/>
                        <a:t>GMST, ENSO intensity</a:t>
                      </a:r>
                    </a:p>
                  </a:txBody>
                  <a:tcPr/>
                </a:tc>
                <a:tc>
                  <a:txBody>
                    <a:bodyPr/>
                    <a:lstStyle/>
                    <a:p>
                      <a:pPr>
                        <a:spcAft>
                          <a:spcPts val="1200"/>
                        </a:spcAft>
                      </a:pPr>
                      <a:r>
                        <a:rPr lang="en-US" dirty="0"/>
                        <a:t>ENSO phase in 2059 winter</a:t>
                      </a:r>
                    </a:p>
                  </a:txBody>
                  <a:tcPr/>
                </a:tc>
                <a:tc>
                  <a:txBody>
                    <a:bodyPr/>
                    <a:lstStyle/>
                    <a:p>
                      <a:pPr>
                        <a:spcAft>
                          <a:spcPts val="1200"/>
                        </a:spcAft>
                      </a:pPr>
                      <a:r>
                        <a:rPr lang="en-US" dirty="0"/>
                        <a:t>Radiative forcing (CO2…)</a:t>
                      </a:r>
                    </a:p>
                  </a:txBody>
                  <a:tcPr/>
                </a:tc>
                <a:tc>
                  <a:txBody>
                    <a:bodyPr/>
                    <a:lstStyle/>
                    <a:p>
                      <a:pPr>
                        <a:spcAft>
                          <a:spcPts val="1200"/>
                        </a:spcAft>
                      </a:pPr>
                      <a:r>
                        <a:rPr lang="en-US" dirty="0"/>
                        <a:t>decades</a:t>
                      </a:r>
                    </a:p>
                  </a:txBody>
                  <a:tcPr/>
                </a:tc>
                <a:extLst>
                  <a:ext uri="{0D108BD9-81ED-4DB2-BD59-A6C34878D82A}">
                    <a16:rowId xmlns:a16="http://schemas.microsoft.com/office/drawing/2014/main" val="2186055508"/>
                  </a:ext>
                </a:extLst>
              </a:tr>
            </a:tbl>
          </a:graphicData>
        </a:graphic>
      </p:graphicFrame>
      <p:pic>
        <p:nvPicPr>
          <p:cNvPr id="3" name="Picture 11" descr="Latest Still">
            <a:extLst>
              <a:ext uri="{FF2B5EF4-FFF2-40B4-BE49-F238E27FC236}">
                <a16:creationId xmlns:a16="http://schemas.microsoft.com/office/drawing/2014/main" id="{7C8F6D0A-9AE0-46CE-BDFE-4F32C90F28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4855" t="2507" r="5144" b="27534"/>
          <a:stretch/>
        </p:blipFill>
        <p:spPr bwMode="auto">
          <a:xfrm>
            <a:off x="1979359" y="4060165"/>
            <a:ext cx="2592641" cy="246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close up of a map&#10;&#10;Description automatically generated">
            <a:extLst>
              <a:ext uri="{FF2B5EF4-FFF2-40B4-BE49-F238E27FC236}">
                <a16:creationId xmlns:a16="http://schemas.microsoft.com/office/drawing/2014/main" id="{C19A27D9-11A8-444F-9C3A-2821A1ECF945}"/>
              </a:ext>
            </a:extLst>
          </p:cNvPr>
          <p:cNvPicPr>
            <a:picLocks noChangeAspect="1"/>
          </p:cNvPicPr>
          <p:nvPr/>
        </p:nvPicPr>
        <p:blipFill rotWithShape="1">
          <a:blip r:embed="rId4">
            <a:extLst>
              <a:ext uri="{28A0092B-C50C-407E-A947-70E740481C1C}">
                <a14:useLocalDpi xmlns:a14="http://schemas.microsoft.com/office/drawing/2010/main" val="0"/>
              </a:ext>
            </a:extLst>
          </a:blip>
          <a:srcRect t="9943" b="8776"/>
          <a:stretch/>
        </p:blipFill>
        <p:spPr>
          <a:xfrm>
            <a:off x="4821171" y="4060165"/>
            <a:ext cx="4243577" cy="2706559"/>
          </a:xfrm>
          <a:prstGeom prst="rect">
            <a:avLst/>
          </a:prstGeom>
        </p:spPr>
      </p:pic>
      <p:sp>
        <p:nvSpPr>
          <p:cNvPr id="6" name="TextBox 5">
            <a:extLst>
              <a:ext uri="{FF2B5EF4-FFF2-40B4-BE49-F238E27FC236}">
                <a16:creationId xmlns:a16="http://schemas.microsoft.com/office/drawing/2014/main" id="{8AE45DF8-4D34-42C9-9D58-0342932F454E}"/>
              </a:ext>
            </a:extLst>
          </p:cNvPr>
          <p:cNvSpPr txBox="1"/>
          <p:nvPr/>
        </p:nvSpPr>
        <p:spPr>
          <a:xfrm flipH="1">
            <a:off x="8032750" y="4130475"/>
            <a:ext cx="91716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CO2</a:t>
            </a:r>
          </a:p>
        </p:txBody>
      </p:sp>
      <p:sp>
        <p:nvSpPr>
          <p:cNvPr id="7" name="TextBox 6">
            <a:extLst>
              <a:ext uri="{FF2B5EF4-FFF2-40B4-BE49-F238E27FC236}">
                <a16:creationId xmlns:a16="http://schemas.microsoft.com/office/drawing/2014/main" id="{7552680D-468A-47FC-A3ED-1457A439986D}"/>
              </a:ext>
            </a:extLst>
          </p:cNvPr>
          <p:cNvSpPr txBox="1"/>
          <p:nvPr/>
        </p:nvSpPr>
        <p:spPr>
          <a:xfrm flipH="1">
            <a:off x="2357338" y="6515886"/>
            <a:ext cx="217702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Sea surface height</a:t>
            </a:r>
          </a:p>
        </p:txBody>
      </p:sp>
      <p:sp>
        <p:nvSpPr>
          <p:cNvPr id="4" name="TextBox 3">
            <a:extLst>
              <a:ext uri="{FF2B5EF4-FFF2-40B4-BE49-F238E27FC236}">
                <a16:creationId xmlns:a16="http://schemas.microsoft.com/office/drawing/2014/main" id="{6721F6F0-FC20-4004-82DF-96BE5FDC537C}"/>
              </a:ext>
            </a:extLst>
          </p:cNvPr>
          <p:cNvSpPr txBox="1"/>
          <p:nvPr/>
        </p:nvSpPr>
        <p:spPr>
          <a:xfrm>
            <a:off x="7238999" y="1371600"/>
            <a:ext cx="1676401" cy="307777"/>
          </a:xfrm>
          <a:prstGeom prst="rect">
            <a:avLst/>
          </a:prstGeom>
          <a:solidFill>
            <a:srgbClr val="FFFF00"/>
          </a:solidFill>
        </p:spPr>
        <p:txBody>
          <a:bodyPr wrap="square" rtlCol="0">
            <a:spAutoFit/>
          </a:bodyPr>
          <a:lstStyle/>
          <a:p>
            <a:r>
              <a:rPr lang="en-US" sz="1400" dirty="0">
                <a:solidFill>
                  <a:srgbClr val="C00000"/>
                </a:solidFill>
                <a:latin typeface="Segoe Print" panose="02000600000000000000" pitchFamily="2" charset="0"/>
              </a:rPr>
              <a:t>Gap: 3-4 weeks</a:t>
            </a:r>
          </a:p>
        </p:txBody>
      </p:sp>
      <p:sp>
        <p:nvSpPr>
          <p:cNvPr id="8" name="TextBox 7">
            <a:extLst>
              <a:ext uri="{FF2B5EF4-FFF2-40B4-BE49-F238E27FC236}">
                <a16:creationId xmlns:a16="http://schemas.microsoft.com/office/drawing/2014/main" id="{3490985B-78E7-4D9C-BE18-12AEFEFC6F7F}"/>
              </a:ext>
            </a:extLst>
          </p:cNvPr>
          <p:cNvSpPr txBox="1"/>
          <p:nvPr/>
        </p:nvSpPr>
        <p:spPr>
          <a:xfrm>
            <a:off x="7345681" y="2438400"/>
            <a:ext cx="1569719" cy="307777"/>
          </a:xfrm>
          <a:prstGeom prst="rect">
            <a:avLst/>
          </a:prstGeom>
          <a:solidFill>
            <a:srgbClr val="FFFF00"/>
          </a:solidFill>
        </p:spPr>
        <p:txBody>
          <a:bodyPr wrap="square" rtlCol="0">
            <a:spAutoFit/>
          </a:bodyPr>
          <a:lstStyle/>
          <a:p>
            <a:r>
              <a:rPr lang="en-US" sz="1400" dirty="0">
                <a:solidFill>
                  <a:srgbClr val="C00000"/>
                </a:solidFill>
                <a:latin typeface="Segoe Print" panose="02000600000000000000" pitchFamily="2" charset="0"/>
              </a:rPr>
              <a:t>Gap: 1-10 </a:t>
            </a:r>
            <a:r>
              <a:rPr lang="en-US" sz="1400" dirty="0" err="1">
                <a:solidFill>
                  <a:srgbClr val="C00000"/>
                </a:solidFill>
                <a:latin typeface="Segoe Print" panose="02000600000000000000" pitchFamily="2" charset="0"/>
              </a:rPr>
              <a:t>yrs</a:t>
            </a:r>
            <a:endParaRPr lang="en-US" sz="1400" dirty="0">
              <a:solidFill>
                <a:srgbClr val="C00000"/>
              </a:solidFill>
              <a:latin typeface="Segoe Print" panose="02000600000000000000" pitchFamily="2" charset="0"/>
            </a:endParaRPr>
          </a:p>
        </p:txBody>
      </p:sp>
    </p:spTree>
    <p:extLst>
      <p:ext uri="{BB962C8B-B14F-4D97-AF65-F5344CB8AC3E}">
        <p14:creationId xmlns:p14="http://schemas.microsoft.com/office/powerpoint/2010/main" val="3279686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BD843D22-B44B-4536-9A5D-15062179B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052" y="648393"/>
            <a:ext cx="7010400" cy="3317482"/>
          </a:xfrm>
          <a:prstGeom prst="rect">
            <a:avLst/>
          </a:prstGeom>
        </p:spPr>
      </p:pic>
      <p:sp>
        <p:nvSpPr>
          <p:cNvPr id="4" name="TextBox 3">
            <a:extLst>
              <a:ext uri="{FF2B5EF4-FFF2-40B4-BE49-F238E27FC236}">
                <a16:creationId xmlns:a16="http://schemas.microsoft.com/office/drawing/2014/main" id="{C293628A-FBD7-4A07-A053-30C22A70B93C}"/>
              </a:ext>
            </a:extLst>
          </p:cNvPr>
          <p:cNvSpPr txBox="1"/>
          <p:nvPr/>
        </p:nvSpPr>
        <p:spPr>
          <a:xfrm>
            <a:off x="304800" y="1460606"/>
            <a:ext cx="2290681" cy="5232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8000"/>
                </a:solidFill>
                <a:effectLst/>
                <a:uLnTx/>
                <a:uFillTx/>
                <a:latin typeface="Segoe Print" panose="02000600000000000000" pitchFamily="2" charset="0"/>
                <a:ea typeface="+mn-ea"/>
                <a:cs typeface="+mn-cs"/>
              </a:rPr>
              <a:t>Atmos. initial condition (IC) </a:t>
            </a:r>
            <a:r>
              <a:rPr kumimoji="0" lang="en-US" sz="1400" b="0" i="0" u="none" strike="noStrike" kern="1200" cap="none" spc="0" normalizeH="0" baseline="0" noProof="0" dirty="0">
                <a:ln>
                  <a:noFill/>
                </a:ln>
                <a:solidFill>
                  <a:srgbClr val="008000"/>
                </a:solidFill>
                <a:effectLst/>
                <a:uLnTx/>
                <a:uFillTx/>
                <a:latin typeface="Segoe Print" panose="02000600000000000000" pitchFamily="2" charset="0"/>
                <a:ea typeface="+mn-ea"/>
                <a:cs typeface="+mn-cs"/>
                <a:sym typeface="Wingdings" panose="05000000000000000000" pitchFamily="2" charset="2"/>
              </a:rPr>
              <a:t> storms </a:t>
            </a:r>
            <a:endParaRPr kumimoji="0" lang="en-US" sz="1400" b="0" i="0" u="none" strike="noStrike" kern="1200" cap="none" spc="0" normalizeH="0" baseline="0" noProof="0" dirty="0">
              <a:ln>
                <a:noFill/>
              </a:ln>
              <a:solidFill>
                <a:srgbClr val="008000"/>
              </a:solidFill>
              <a:effectLst/>
              <a:uLnTx/>
              <a:uFillTx/>
              <a:latin typeface="Segoe Print" panose="02000600000000000000" pitchFamily="2" charset="0"/>
              <a:ea typeface="+mn-ea"/>
              <a:cs typeface="+mn-cs"/>
            </a:endParaRPr>
          </a:p>
        </p:txBody>
      </p:sp>
      <p:sp>
        <p:nvSpPr>
          <p:cNvPr id="5" name="TextBox 4">
            <a:extLst>
              <a:ext uri="{FF2B5EF4-FFF2-40B4-BE49-F238E27FC236}">
                <a16:creationId xmlns:a16="http://schemas.microsoft.com/office/drawing/2014/main" id="{FE424DC9-225D-4B94-B0FD-EF5635EEFDBC}"/>
              </a:ext>
            </a:extLst>
          </p:cNvPr>
          <p:cNvSpPr txBox="1"/>
          <p:nvPr/>
        </p:nvSpPr>
        <p:spPr>
          <a:xfrm>
            <a:off x="2729133" y="1465268"/>
            <a:ext cx="1271450"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8000"/>
                </a:solidFill>
                <a:effectLst/>
                <a:uLnTx/>
                <a:uFillTx/>
                <a:latin typeface="Segoe Print" panose="02000600000000000000" pitchFamily="2" charset="0"/>
                <a:ea typeface="+mn-ea"/>
                <a:cs typeface="+mn-cs"/>
              </a:rPr>
              <a:t>Ocean IC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8000"/>
                </a:solidFill>
                <a:effectLst/>
                <a:uLnTx/>
                <a:uFillTx/>
                <a:latin typeface="Segoe Print" panose="02000600000000000000" pitchFamily="2" charset="0"/>
                <a:ea typeface="+mn-ea"/>
                <a:cs typeface="+mn-cs"/>
                <a:sym typeface="Wingdings" panose="05000000000000000000" pitchFamily="2" charset="2"/>
              </a:rPr>
              <a:t> ENSO</a:t>
            </a:r>
            <a:endParaRPr kumimoji="0" lang="en-US" sz="1400" b="0" i="0" u="none" strike="noStrike" kern="1200" cap="none" spc="0" normalizeH="0" baseline="0" noProof="0" dirty="0">
              <a:ln>
                <a:noFill/>
              </a:ln>
              <a:solidFill>
                <a:srgbClr val="008000"/>
              </a:solidFill>
              <a:effectLst/>
              <a:uLnTx/>
              <a:uFillTx/>
              <a:latin typeface="Segoe Print" panose="02000600000000000000" pitchFamily="2" charset="0"/>
              <a:ea typeface="+mn-ea"/>
              <a:cs typeface="+mn-cs"/>
            </a:endParaRPr>
          </a:p>
        </p:txBody>
      </p:sp>
      <p:sp>
        <p:nvSpPr>
          <p:cNvPr id="6" name="TextBox 5">
            <a:extLst>
              <a:ext uri="{FF2B5EF4-FFF2-40B4-BE49-F238E27FC236}">
                <a16:creationId xmlns:a16="http://schemas.microsoft.com/office/drawing/2014/main" id="{6E5810BB-FBFB-41BB-9772-89658A7551D3}"/>
              </a:ext>
            </a:extLst>
          </p:cNvPr>
          <p:cNvSpPr txBox="1"/>
          <p:nvPr/>
        </p:nvSpPr>
        <p:spPr>
          <a:xfrm>
            <a:off x="6096000" y="1713023"/>
            <a:ext cx="1828800"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Segoe Print" panose="02000600000000000000" pitchFamily="2" charset="0"/>
                <a:ea typeface="+mn-ea"/>
                <a:cs typeface="+mn-cs"/>
              </a:rPr>
              <a:t>CO2 emissions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Segoe Print" panose="02000600000000000000" pitchFamily="2" charset="0"/>
                <a:ea typeface="+mn-ea"/>
                <a:cs typeface="+mn-cs"/>
                <a:sym typeface="Wingdings" panose="05000000000000000000" pitchFamily="2" charset="2"/>
              </a:rPr>
              <a:t> global warming</a:t>
            </a:r>
            <a:endParaRPr kumimoji="0" lang="en-US" sz="1400" b="0" i="0" u="none" strike="noStrike" kern="1200" cap="none" spc="0" normalizeH="0" baseline="0" noProof="0" dirty="0">
              <a:ln>
                <a:noFill/>
              </a:ln>
              <a:solidFill>
                <a:srgbClr val="C00000"/>
              </a:solidFill>
              <a:effectLst/>
              <a:uLnTx/>
              <a:uFillTx/>
              <a:latin typeface="Segoe Print" panose="02000600000000000000" pitchFamily="2" charset="0"/>
              <a:ea typeface="+mn-ea"/>
              <a:cs typeface="+mn-cs"/>
            </a:endParaRPr>
          </a:p>
        </p:txBody>
      </p:sp>
      <p:grpSp>
        <p:nvGrpSpPr>
          <p:cNvPr id="18" name="Group 17">
            <a:extLst>
              <a:ext uri="{FF2B5EF4-FFF2-40B4-BE49-F238E27FC236}">
                <a16:creationId xmlns:a16="http://schemas.microsoft.com/office/drawing/2014/main" id="{86DEF750-319E-4667-A219-7138AE72D42B}"/>
              </a:ext>
            </a:extLst>
          </p:cNvPr>
          <p:cNvGrpSpPr>
            <a:grpSpLocks noChangeAspect="1"/>
          </p:cNvGrpSpPr>
          <p:nvPr/>
        </p:nvGrpSpPr>
        <p:grpSpPr>
          <a:xfrm>
            <a:off x="1242453" y="4293991"/>
            <a:ext cx="3153893" cy="2531001"/>
            <a:chOff x="132485" y="1219201"/>
            <a:chExt cx="3942366" cy="3163751"/>
          </a:xfrm>
        </p:grpSpPr>
        <p:pic>
          <p:nvPicPr>
            <p:cNvPr id="19" name="Picture 1" descr="nino_feb_5.eps">
              <a:extLst>
                <a:ext uri="{FF2B5EF4-FFF2-40B4-BE49-F238E27FC236}">
                  <a16:creationId xmlns:a16="http://schemas.microsoft.com/office/drawing/2014/main" id="{E1E82095-17CD-4B9F-8D81-43FC1E339E85}"/>
                </a:ext>
              </a:extLst>
            </p:cNvPr>
            <p:cNvPicPr preferRelativeResize="0">
              <a:picLocks/>
            </p:cNvPicPr>
            <p:nvPr/>
          </p:nvPicPr>
          <p:blipFill rotWithShape="1">
            <a:blip r:embed="rId4">
              <a:extLst>
                <a:ext uri="{28A0092B-C50C-407E-A947-70E740481C1C}">
                  <a14:useLocalDpi xmlns:a14="http://schemas.microsoft.com/office/drawing/2010/main" val="0"/>
                </a:ext>
              </a:extLst>
            </a:blip>
            <a:srcRect l="11210" t="17178" r="36231" b="39074"/>
            <a:stretch/>
          </p:blipFill>
          <p:spPr bwMode="auto">
            <a:xfrm>
              <a:off x="382883" y="1219201"/>
              <a:ext cx="3691968" cy="266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Rectangle 3">
              <a:extLst>
                <a:ext uri="{FF2B5EF4-FFF2-40B4-BE49-F238E27FC236}">
                  <a16:creationId xmlns:a16="http://schemas.microsoft.com/office/drawing/2014/main" id="{F3B79A95-BB1A-49E8-A0A6-E248900C1D82}"/>
                </a:ext>
              </a:extLst>
            </p:cNvPr>
            <p:cNvSpPr>
              <a:spLocks noChangeArrowheads="1"/>
            </p:cNvSpPr>
            <p:nvPr/>
          </p:nvSpPr>
          <p:spPr bwMode="auto">
            <a:xfrm>
              <a:off x="1270110" y="2849262"/>
              <a:ext cx="720725" cy="3847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Obs.</a:t>
              </a:r>
            </a:p>
          </p:txBody>
        </p:sp>
        <p:sp>
          <p:nvSpPr>
            <p:cNvPr id="21" name="TextBox 9">
              <a:extLst>
                <a:ext uri="{FF2B5EF4-FFF2-40B4-BE49-F238E27FC236}">
                  <a16:creationId xmlns:a16="http://schemas.microsoft.com/office/drawing/2014/main" id="{EE234CD3-AB86-406A-AE00-98E22A5EE5F6}"/>
                </a:ext>
              </a:extLst>
            </p:cNvPr>
            <p:cNvSpPr txBox="1">
              <a:spLocks noChangeArrowheads="1"/>
            </p:cNvSpPr>
            <p:nvPr/>
          </p:nvSpPr>
          <p:spPr bwMode="auto">
            <a:xfrm rot="16200000">
              <a:off x="-854378" y="2434540"/>
              <a:ext cx="2358447" cy="3847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SimSun"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SimSun" charset="0"/>
                </a:rPr>
                <a:t>Nino34. SST anomalies</a:t>
              </a:r>
            </a:p>
          </p:txBody>
        </p:sp>
        <p:sp>
          <p:nvSpPr>
            <p:cNvPr id="22" name="TextBox 4">
              <a:extLst>
                <a:ext uri="{FF2B5EF4-FFF2-40B4-BE49-F238E27FC236}">
                  <a16:creationId xmlns:a16="http://schemas.microsoft.com/office/drawing/2014/main" id="{56564747-EFF4-4DB8-9AB6-2EF8C467C411}"/>
                </a:ext>
              </a:extLst>
            </p:cNvPr>
            <p:cNvSpPr txBox="1">
              <a:spLocks noChangeArrowheads="1"/>
            </p:cNvSpPr>
            <p:nvPr/>
          </p:nvSpPr>
          <p:spPr bwMode="auto">
            <a:xfrm>
              <a:off x="1192013" y="3429000"/>
              <a:ext cx="2747226" cy="3847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SimSun"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charset="0"/>
                  <a:ea typeface="SimSun" charset="0"/>
                </a:rPr>
                <a:t>Forecast issued in July 2015</a:t>
              </a:r>
            </a:p>
          </p:txBody>
        </p:sp>
        <p:cxnSp>
          <p:nvCxnSpPr>
            <p:cNvPr id="23" name="Straight Connector 22">
              <a:extLst>
                <a:ext uri="{FF2B5EF4-FFF2-40B4-BE49-F238E27FC236}">
                  <a16:creationId xmlns:a16="http://schemas.microsoft.com/office/drawing/2014/main" id="{FF6299E5-75EB-469D-9C5C-3A556CEAFE0E}"/>
                </a:ext>
              </a:extLst>
            </p:cNvPr>
            <p:cNvCxnSpPr>
              <a:cxnSpLocks/>
            </p:cNvCxnSpPr>
            <p:nvPr/>
          </p:nvCxnSpPr>
          <p:spPr>
            <a:xfrm>
              <a:off x="3879541" y="1367600"/>
              <a:ext cx="0" cy="2518600"/>
            </a:xfrm>
            <a:prstGeom prst="line">
              <a:avLst/>
            </a:prstGeom>
          </p:spPr>
          <p:style>
            <a:lnRef idx="1">
              <a:schemeClr val="dk1"/>
            </a:lnRef>
            <a:fillRef idx="0">
              <a:schemeClr val="dk1"/>
            </a:fillRef>
            <a:effectRef idx="0">
              <a:schemeClr val="dk1"/>
            </a:effectRef>
            <a:fontRef idx="minor">
              <a:schemeClr val="tx1"/>
            </a:fontRef>
          </p:style>
        </p:cxnSp>
        <p:pic>
          <p:nvPicPr>
            <p:cNvPr id="24" name="Picture 23">
              <a:extLst>
                <a:ext uri="{FF2B5EF4-FFF2-40B4-BE49-F238E27FC236}">
                  <a16:creationId xmlns:a16="http://schemas.microsoft.com/office/drawing/2014/main" id="{264264A0-B847-40EF-BE52-5EBECB92EC3C}"/>
                </a:ext>
              </a:extLst>
            </p:cNvPr>
            <p:cNvPicPr>
              <a:picLocks noChangeAspect="1"/>
            </p:cNvPicPr>
            <p:nvPr/>
          </p:nvPicPr>
          <p:blipFill>
            <a:blip r:embed="rId5"/>
            <a:stretch>
              <a:fillRect/>
            </a:stretch>
          </p:blipFill>
          <p:spPr>
            <a:xfrm>
              <a:off x="762005" y="3798332"/>
              <a:ext cx="3312846" cy="584620"/>
            </a:xfrm>
            <a:prstGeom prst="rect">
              <a:avLst/>
            </a:prstGeom>
          </p:spPr>
        </p:pic>
      </p:grpSp>
      <p:sp>
        <p:nvSpPr>
          <p:cNvPr id="25" name="Text Box 4">
            <a:extLst>
              <a:ext uri="{FF2B5EF4-FFF2-40B4-BE49-F238E27FC236}">
                <a16:creationId xmlns:a16="http://schemas.microsoft.com/office/drawing/2014/main" id="{B778E6BD-69D2-4734-B54A-FB5643D95336}"/>
              </a:ext>
            </a:extLst>
          </p:cNvPr>
          <p:cNvSpPr txBox="1">
            <a:spLocks noChangeArrowheads="1"/>
          </p:cNvSpPr>
          <p:nvPr/>
        </p:nvSpPr>
        <p:spPr bwMode="auto">
          <a:xfrm>
            <a:off x="0" y="69503"/>
            <a:ext cx="4572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SimSun" charset="0"/>
                <a:cs typeface="SimSun" charset="0"/>
              </a:defRPr>
            </a:lvl1pPr>
            <a:lvl2pPr>
              <a:defRPr sz="2800">
                <a:solidFill>
                  <a:schemeClr val="tx1"/>
                </a:solidFill>
                <a:latin typeface="Arial" charset="0"/>
                <a:ea typeface="SimSun" charset="0"/>
                <a:cs typeface="SimSun" charset="0"/>
              </a:defRPr>
            </a:lvl2pPr>
            <a:lvl3pPr>
              <a:defRPr sz="2400">
                <a:solidFill>
                  <a:schemeClr val="tx1"/>
                </a:solidFill>
                <a:latin typeface="Arial" charset="0"/>
                <a:ea typeface="SimSun" charset="0"/>
                <a:cs typeface="SimSun" charset="0"/>
              </a:defRPr>
            </a:lvl3pPr>
            <a:lvl4pPr>
              <a:defRPr sz="2000">
                <a:solidFill>
                  <a:schemeClr val="tx1"/>
                </a:solidFill>
                <a:latin typeface="Arial" charset="0"/>
                <a:ea typeface="SimSun" charset="0"/>
                <a:cs typeface="SimSun" charset="0"/>
              </a:defRPr>
            </a:lvl4pPr>
            <a:lvl5pPr>
              <a:defRPr sz="2000">
                <a:solidFill>
                  <a:schemeClr val="tx1"/>
                </a:solidFill>
                <a:latin typeface="Arial" charset="0"/>
                <a:ea typeface="SimSun" charset="0"/>
                <a:cs typeface="SimSun" charset="0"/>
              </a:defRPr>
            </a:lvl5pPr>
            <a:lvl6pPr eaLnBrk="0" hangingPunct="0">
              <a:defRPr sz="2000">
                <a:solidFill>
                  <a:schemeClr val="tx1"/>
                </a:solidFill>
                <a:latin typeface="Arial" charset="0"/>
                <a:ea typeface="SimSun" charset="0"/>
                <a:cs typeface="SimSun" charset="0"/>
              </a:defRPr>
            </a:lvl6pPr>
            <a:lvl7pPr eaLnBrk="0" hangingPunct="0">
              <a:defRPr sz="2000">
                <a:solidFill>
                  <a:schemeClr val="tx1"/>
                </a:solidFill>
                <a:latin typeface="Arial" charset="0"/>
                <a:ea typeface="SimSun" charset="0"/>
                <a:cs typeface="SimSun" charset="0"/>
              </a:defRPr>
            </a:lvl7pPr>
            <a:lvl8pPr eaLnBrk="0" hangingPunct="0">
              <a:defRPr sz="2000">
                <a:solidFill>
                  <a:schemeClr val="tx1"/>
                </a:solidFill>
                <a:latin typeface="Arial" charset="0"/>
                <a:ea typeface="SimSun" charset="0"/>
                <a:cs typeface="SimSun" charset="0"/>
              </a:defRPr>
            </a:lvl8pPr>
            <a:lvl9pPr eaLnBrk="0" hangingPunct="0">
              <a:defRPr sz="2000">
                <a:solidFill>
                  <a:schemeClr val="tx1"/>
                </a:solidFill>
                <a:latin typeface="Arial" charset="0"/>
                <a:ea typeface="SimSun" charset="0"/>
                <a:cs typeface="SimSun"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Arial" charset="0"/>
                <a:ea typeface="SimSun" charset="0"/>
              </a:rPr>
              <a:t>Dynamical Prediction</a:t>
            </a:r>
            <a:endParaRPr kumimoji="0" lang="en-US" altLang="zh-CN" sz="2000" b="0" i="0" u="none" strike="noStrike" kern="1200" cap="none" spc="0" normalizeH="0" baseline="0" noProof="0" dirty="0">
              <a:ln>
                <a:noFill/>
              </a:ln>
              <a:solidFill>
                <a:prstClr val="black"/>
              </a:solidFill>
              <a:effectLst/>
              <a:uLnTx/>
              <a:uFillTx/>
              <a:latin typeface="Arial" charset="0"/>
              <a:ea typeface="SimSun" charset="0"/>
            </a:endParaRPr>
          </a:p>
        </p:txBody>
      </p:sp>
      <p:pic>
        <p:nvPicPr>
          <p:cNvPr id="26" name="Picture 10">
            <a:extLst>
              <a:ext uri="{FF2B5EF4-FFF2-40B4-BE49-F238E27FC236}">
                <a16:creationId xmlns:a16="http://schemas.microsoft.com/office/drawing/2014/main" id="{F4B6792E-8F16-458D-93E1-203C6B7D7B7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6343" y="4293991"/>
            <a:ext cx="4567657" cy="2133599"/>
          </a:xfrm>
          <a:prstGeom prst="rect">
            <a:avLst/>
          </a:prstGeom>
        </p:spPr>
      </p:pic>
      <p:sp>
        <p:nvSpPr>
          <p:cNvPr id="29" name="TextBox 28">
            <a:extLst>
              <a:ext uri="{FF2B5EF4-FFF2-40B4-BE49-F238E27FC236}">
                <a16:creationId xmlns:a16="http://schemas.microsoft.com/office/drawing/2014/main" id="{06A2010C-AE55-44DE-8130-E0A9F5E2746F}"/>
              </a:ext>
            </a:extLst>
          </p:cNvPr>
          <p:cNvSpPr txBox="1"/>
          <p:nvPr/>
        </p:nvSpPr>
        <p:spPr>
          <a:xfrm>
            <a:off x="4553252" y="4295001"/>
            <a:ext cx="533400" cy="276999"/>
          </a:xfrm>
          <a:prstGeom prst="rect">
            <a:avLst/>
          </a:prstGeom>
          <a:solidFill>
            <a:schemeClr val="bg1"/>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17" name="Rectangle 16">
            <a:extLst>
              <a:ext uri="{FF2B5EF4-FFF2-40B4-BE49-F238E27FC236}">
                <a16:creationId xmlns:a16="http://schemas.microsoft.com/office/drawing/2014/main" id="{C1462443-D224-48C8-94A0-EAE9947C91A9}"/>
              </a:ext>
            </a:extLst>
          </p:cNvPr>
          <p:cNvSpPr/>
          <p:nvPr/>
        </p:nvSpPr>
        <p:spPr>
          <a:xfrm>
            <a:off x="4572000" y="3326220"/>
            <a:ext cx="4598400" cy="3408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Picture 26">
            <a:extLst>
              <a:ext uri="{FF2B5EF4-FFF2-40B4-BE49-F238E27FC236}">
                <a16:creationId xmlns:a16="http://schemas.microsoft.com/office/drawing/2014/main" id="{F0366EF8-68DB-4E44-885F-8C898ADDC21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75514" y="625194"/>
            <a:ext cx="944044" cy="649031"/>
          </a:xfrm>
          <a:prstGeom prst="rect">
            <a:avLst/>
          </a:prstGeom>
        </p:spPr>
      </p:pic>
      <p:grpSp>
        <p:nvGrpSpPr>
          <p:cNvPr id="7" name="Group 6">
            <a:extLst>
              <a:ext uri="{FF2B5EF4-FFF2-40B4-BE49-F238E27FC236}">
                <a16:creationId xmlns:a16="http://schemas.microsoft.com/office/drawing/2014/main" id="{D4A4BDFF-8C8B-487B-8260-FE74E41F4811}"/>
              </a:ext>
            </a:extLst>
          </p:cNvPr>
          <p:cNvGrpSpPr/>
          <p:nvPr/>
        </p:nvGrpSpPr>
        <p:grpSpPr>
          <a:xfrm>
            <a:off x="2366668" y="1921959"/>
            <a:ext cx="623667" cy="754096"/>
            <a:chOff x="2357469" y="1930087"/>
            <a:chExt cx="623667" cy="754096"/>
          </a:xfrm>
        </p:grpSpPr>
        <p:sp>
          <p:nvSpPr>
            <p:cNvPr id="2" name="Arrow: Chevron 1">
              <a:extLst>
                <a:ext uri="{FF2B5EF4-FFF2-40B4-BE49-F238E27FC236}">
                  <a16:creationId xmlns:a16="http://schemas.microsoft.com/office/drawing/2014/main" id="{F8D3F68D-427A-4F98-A3FB-0A446631C6A2}"/>
                </a:ext>
              </a:extLst>
            </p:cNvPr>
            <p:cNvSpPr/>
            <p:nvPr/>
          </p:nvSpPr>
          <p:spPr>
            <a:xfrm rot="5400000">
              <a:off x="2282209" y="2146993"/>
              <a:ext cx="754096" cy="320284"/>
            </a:xfrm>
            <a:prstGeom prst="chevron">
              <a:avLst/>
            </a:prstGeom>
            <a:gradFill flip="none" rotWithShape="1">
              <a:gsLst>
                <a:gs pos="0">
                  <a:schemeClr val="bg1"/>
                </a:gs>
                <a:gs pos="74000">
                  <a:schemeClr val="accent2">
                    <a:lumMod val="45000"/>
                    <a:lumOff val="55000"/>
                  </a:schemeClr>
                </a:gs>
                <a:gs pos="83000">
                  <a:schemeClr val="accent2">
                    <a:lumMod val="45000"/>
                    <a:lumOff val="55000"/>
                  </a:schemeClr>
                </a:gs>
                <a:gs pos="100000">
                  <a:schemeClr val="accent2">
                    <a:lumMod val="30000"/>
                    <a:lumOff val="7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40378F44-1BCA-4340-B3A7-DE3EEFB2076E}"/>
                </a:ext>
              </a:extLst>
            </p:cNvPr>
            <p:cNvSpPr txBox="1"/>
            <p:nvPr/>
          </p:nvSpPr>
          <p:spPr>
            <a:xfrm>
              <a:off x="2357469" y="2125403"/>
              <a:ext cx="623667"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Segoe Print" panose="02000600000000000000" pitchFamily="2" charset="0"/>
                  <a:ea typeface="+mn-ea"/>
                  <a:cs typeface="+mn-cs"/>
                </a:rPr>
                <a:t>gap</a:t>
              </a:r>
            </a:p>
          </p:txBody>
        </p:sp>
      </p:grpSp>
      <p:grpSp>
        <p:nvGrpSpPr>
          <p:cNvPr id="30" name="Group 29">
            <a:extLst>
              <a:ext uri="{FF2B5EF4-FFF2-40B4-BE49-F238E27FC236}">
                <a16:creationId xmlns:a16="http://schemas.microsoft.com/office/drawing/2014/main" id="{EB1155CD-69ED-46EE-B350-467FFBB1AFB2}"/>
              </a:ext>
            </a:extLst>
          </p:cNvPr>
          <p:cNvGrpSpPr/>
          <p:nvPr/>
        </p:nvGrpSpPr>
        <p:grpSpPr>
          <a:xfrm>
            <a:off x="4532201" y="1987986"/>
            <a:ext cx="623667" cy="754096"/>
            <a:chOff x="2357469" y="1930087"/>
            <a:chExt cx="623667" cy="754096"/>
          </a:xfrm>
        </p:grpSpPr>
        <p:sp>
          <p:nvSpPr>
            <p:cNvPr id="31" name="Arrow: Chevron 30">
              <a:extLst>
                <a:ext uri="{FF2B5EF4-FFF2-40B4-BE49-F238E27FC236}">
                  <a16:creationId xmlns:a16="http://schemas.microsoft.com/office/drawing/2014/main" id="{6B342955-15F3-451C-AD11-235C5D49BDFB}"/>
                </a:ext>
              </a:extLst>
            </p:cNvPr>
            <p:cNvSpPr/>
            <p:nvPr/>
          </p:nvSpPr>
          <p:spPr>
            <a:xfrm rot="5400000">
              <a:off x="2282209" y="2146993"/>
              <a:ext cx="754096" cy="320284"/>
            </a:xfrm>
            <a:prstGeom prst="chevron">
              <a:avLst/>
            </a:prstGeom>
            <a:gradFill flip="none" rotWithShape="1">
              <a:gsLst>
                <a:gs pos="0">
                  <a:schemeClr val="bg1"/>
                </a:gs>
                <a:gs pos="74000">
                  <a:schemeClr val="accent2">
                    <a:lumMod val="45000"/>
                    <a:lumOff val="55000"/>
                  </a:schemeClr>
                </a:gs>
                <a:gs pos="83000">
                  <a:schemeClr val="accent2">
                    <a:lumMod val="45000"/>
                    <a:lumOff val="55000"/>
                  </a:schemeClr>
                </a:gs>
                <a:gs pos="100000">
                  <a:schemeClr val="accent2">
                    <a:lumMod val="30000"/>
                    <a:lumOff val="7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TextBox 31">
              <a:extLst>
                <a:ext uri="{FF2B5EF4-FFF2-40B4-BE49-F238E27FC236}">
                  <a16:creationId xmlns:a16="http://schemas.microsoft.com/office/drawing/2014/main" id="{FFE876D5-4EF8-49CC-9B9D-8A4ECB882A90}"/>
                </a:ext>
              </a:extLst>
            </p:cNvPr>
            <p:cNvSpPr txBox="1"/>
            <p:nvPr/>
          </p:nvSpPr>
          <p:spPr>
            <a:xfrm>
              <a:off x="2357469" y="2125403"/>
              <a:ext cx="623667"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Segoe Print" panose="02000600000000000000" pitchFamily="2" charset="0"/>
                  <a:ea typeface="+mn-ea"/>
                  <a:cs typeface="+mn-cs"/>
                </a:rPr>
                <a:t>gap</a:t>
              </a:r>
            </a:p>
          </p:txBody>
        </p:sp>
      </p:grpSp>
      <p:sp>
        <p:nvSpPr>
          <p:cNvPr id="16" name="Rectangle 15">
            <a:extLst>
              <a:ext uri="{FF2B5EF4-FFF2-40B4-BE49-F238E27FC236}">
                <a16:creationId xmlns:a16="http://schemas.microsoft.com/office/drawing/2014/main" id="{046D5600-A390-4763-9FAC-DD98AD63CCE5}"/>
              </a:ext>
            </a:extLst>
          </p:cNvPr>
          <p:cNvSpPr/>
          <p:nvPr/>
        </p:nvSpPr>
        <p:spPr>
          <a:xfrm>
            <a:off x="4286215" y="659353"/>
            <a:ext cx="4857785" cy="206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491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22" presetClass="exit" presetSubtype="8" fill="hold" grpId="0" nodeType="withEffect">
                                  <p:stCondLst>
                                    <p:cond delay="0"/>
                                  </p:stCondLst>
                                  <p:childTnLst>
                                    <p:animEffect transition="out" filter="wipe(left)">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par>
                                <p:cTn id="16" presetID="22" presetClass="entr" presetSubtype="1"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up)">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C5ABBB-EF98-47C1-8E16-CA8753CFF14C}"/>
              </a:ext>
            </a:extLst>
          </p:cNvPr>
          <p:cNvSpPr txBox="1"/>
          <p:nvPr/>
        </p:nvSpPr>
        <p:spPr>
          <a:xfrm>
            <a:off x="3357359" y="1189109"/>
            <a:ext cx="2402422" cy="677108"/>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mn-ea"/>
                <a:cs typeface="+mn-cs"/>
              </a:rPr>
              <a:t>Coupled feedback</a:t>
            </a:r>
            <a:r>
              <a:rPr kumimoji="0" lang="en-US" sz="1800" b="0" i="0" u="none" strike="noStrike" kern="1200" cap="none" spc="0" normalizeH="0" baseline="0" noProof="0">
                <a:ln>
                  <a:noFill/>
                </a:ln>
                <a:solidFill>
                  <a:prstClr val="black"/>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black"/>
                </a:solidFill>
                <a:effectLst/>
                <a:uLnTx/>
                <a:uFillTx/>
                <a:latin typeface="Calibri"/>
                <a:ea typeface="+mn-ea"/>
                <a:cs typeface="+mn-cs"/>
              </a:rPr>
              <a:t>Bjerknes</a:t>
            </a:r>
            <a:r>
              <a:rPr kumimoji="0" lang="en-US" sz="1800" b="0" i="0" u="none" strike="noStrike" kern="1200" cap="none" spc="0" normalizeH="0" baseline="0" noProof="0">
                <a:ln>
                  <a:noFill/>
                </a:ln>
                <a:solidFill>
                  <a:prstClr val="black"/>
                </a:solidFill>
                <a:effectLst/>
                <a:uLnTx/>
                <a:uFillTx/>
                <a:latin typeface="Calibri"/>
                <a:ea typeface="+mn-ea"/>
                <a:cs typeface="+mn-cs"/>
              </a:rPr>
              <a:t>, WES, cloud …</a:t>
            </a:r>
          </a:p>
        </p:txBody>
      </p:sp>
      <p:sp>
        <p:nvSpPr>
          <p:cNvPr id="3" name="TextBox 2">
            <a:extLst>
              <a:ext uri="{FF2B5EF4-FFF2-40B4-BE49-F238E27FC236}">
                <a16:creationId xmlns:a16="http://schemas.microsoft.com/office/drawing/2014/main" id="{049B1394-6DAB-47E3-B158-E71DD13757C3}"/>
              </a:ext>
            </a:extLst>
          </p:cNvPr>
          <p:cNvSpPr txBox="1"/>
          <p:nvPr/>
        </p:nvSpPr>
        <p:spPr>
          <a:xfrm>
            <a:off x="1498864" y="2224726"/>
            <a:ext cx="2686640" cy="677108"/>
          </a:xfrm>
          <a:prstGeom prst="rect">
            <a:avLst/>
          </a:prstGeom>
          <a:noFill/>
          <a:ln>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Modes </a:t>
            </a:r>
            <a:r>
              <a:rPr kumimoji="0" lang="en-US" sz="1800" b="0" i="0" u="none" strike="noStrike" kern="1200" cap="none" spc="0" normalizeH="0" baseline="0" noProof="0" dirty="0">
                <a:ln>
                  <a:noFill/>
                </a:ln>
                <a:solidFill>
                  <a:prstClr val="black"/>
                </a:solidFill>
                <a:effectLst/>
                <a:uLnTx/>
                <a:uFillTx/>
                <a:latin typeface="Calibri"/>
                <a:ea typeface="+mn-ea"/>
                <a:cs typeface="+mn-cs"/>
              </a:rPr>
              <a:t>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Calibri"/>
                <a:ea typeface="+mn-ea"/>
                <a:cs typeface="+mn-cs"/>
              </a:rPr>
              <a:t>climate variability </a:t>
            </a:r>
            <a:r>
              <a:rPr kumimoji="0" lang="en-US" sz="1800" b="0" i="0" u="none" strike="noStrike" kern="1200" cap="none" spc="0" normalizeH="0" baseline="0" noProof="0" dirty="0">
                <a:ln>
                  <a:noFill/>
                </a:ln>
                <a:solidFill>
                  <a:prstClr val="black"/>
                </a:solidFill>
                <a:effectLst/>
                <a:uLnTx/>
                <a:uFillTx/>
                <a:latin typeface="Calibri"/>
                <a:ea typeface="+mn-ea"/>
                <a:cs typeface="+mn-cs"/>
              </a:rPr>
              <a:t>(ENSO…)</a:t>
            </a:r>
          </a:p>
        </p:txBody>
      </p:sp>
      <p:sp>
        <p:nvSpPr>
          <p:cNvPr id="5" name="TextBox 4">
            <a:extLst>
              <a:ext uri="{FF2B5EF4-FFF2-40B4-BE49-F238E27FC236}">
                <a16:creationId xmlns:a16="http://schemas.microsoft.com/office/drawing/2014/main" id="{A0C093C6-C4EC-4691-B457-56F9C4582CEB}"/>
              </a:ext>
            </a:extLst>
          </p:cNvPr>
          <p:cNvSpPr txBox="1"/>
          <p:nvPr/>
        </p:nvSpPr>
        <p:spPr>
          <a:xfrm>
            <a:off x="5043340" y="2224726"/>
            <a:ext cx="2039332" cy="677108"/>
          </a:xfrm>
          <a:prstGeom prst="rect">
            <a:avLst/>
          </a:prstGeom>
          <a:no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mn-ea"/>
                <a:cs typeface="+mn-cs"/>
              </a:rPr>
              <a:t>Patterns </a:t>
            </a:r>
            <a:r>
              <a:rPr kumimoji="0" lang="en-US" sz="1800" b="0" i="0" u="none" strike="noStrike" kern="1200" cap="none" spc="0" normalizeH="0" baseline="0" noProof="0">
                <a:ln>
                  <a:noFill/>
                </a:ln>
                <a:solidFill>
                  <a:prstClr val="black"/>
                </a:solidFill>
                <a:effectLst/>
                <a:uLnTx/>
                <a:uFillTx/>
                <a:latin typeface="Calibri"/>
                <a:ea typeface="+mn-ea"/>
                <a:cs typeface="+mn-cs"/>
              </a:rPr>
              <a:t>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C00000"/>
                </a:solidFill>
                <a:effectLst/>
                <a:uLnTx/>
                <a:uFillTx/>
                <a:latin typeface="Calibri"/>
                <a:ea typeface="+mn-ea"/>
                <a:cs typeface="+mn-cs"/>
              </a:rPr>
              <a:t>climate change</a:t>
            </a:r>
          </a:p>
        </p:txBody>
      </p:sp>
      <p:sp>
        <p:nvSpPr>
          <p:cNvPr id="6" name="TextBox 5">
            <a:extLst>
              <a:ext uri="{FF2B5EF4-FFF2-40B4-BE49-F238E27FC236}">
                <a16:creationId xmlns:a16="http://schemas.microsoft.com/office/drawing/2014/main" id="{B8E6FF45-C052-4756-83EE-0847BEA97B40}"/>
              </a:ext>
            </a:extLst>
          </p:cNvPr>
          <p:cNvSpPr txBox="1"/>
          <p:nvPr/>
        </p:nvSpPr>
        <p:spPr>
          <a:xfrm>
            <a:off x="3310228" y="440468"/>
            <a:ext cx="249668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a:ea typeface="+mn-ea"/>
                <a:cs typeface="+mn-cs"/>
              </a:rPr>
              <a:t>Radiative forcing</a:t>
            </a:r>
            <a:endParaRPr kumimoji="0" lang="en-US" sz="1800" b="0" i="0" u="none" strike="noStrike" kern="1200" cap="none" spc="0" normalizeH="0" baseline="0" noProof="0" dirty="0">
              <a:ln>
                <a:noFill/>
              </a:ln>
              <a:solidFill>
                <a:srgbClr val="C00000"/>
              </a:solidFill>
              <a:effectLst/>
              <a:uLnTx/>
              <a:uFillTx/>
              <a:latin typeface="Calibri"/>
              <a:ea typeface="+mn-ea"/>
              <a:cs typeface="+mn-cs"/>
            </a:endParaRPr>
          </a:p>
        </p:txBody>
      </p:sp>
      <p:cxnSp>
        <p:nvCxnSpPr>
          <p:cNvPr id="8" name="Connector: Elbow 7">
            <a:extLst>
              <a:ext uri="{FF2B5EF4-FFF2-40B4-BE49-F238E27FC236}">
                <a16:creationId xmlns:a16="http://schemas.microsoft.com/office/drawing/2014/main" id="{8FC2D884-1A2B-484C-9D31-50B90239B1FA}"/>
              </a:ext>
            </a:extLst>
          </p:cNvPr>
          <p:cNvCxnSpPr>
            <a:cxnSpLocks/>
            <a:stCxn id="2" idx="1"/>
            <a:endCxn id="3" idx="0"/>
          </p:cNvCxnSpPr>
          <p:nvPr/>
        </p:nvCxnSpPr>
        <p:spPr>
          <a:xfrm rot="10800000" flipV="1">
            <a:off x="2842185" y="1527662"/>
            <a:ext cx="515175" cy="697063"/>
          </a:xfrm>
          <a:prstGeom prst="bentConnector2">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7AFA075A-622D-4216-B807-281A6FB8DE5D}"/>
              </a:ext>
            </a:extLst>
          </p:cNvPr>
          <p:cNvCxnSpPr>
            <a:cxnSpLocks/>
            <a:stCxn id="2" idx="3"/>
            <a:endCxn id="5" idx="0"/>
          </p:cNvCxnSpPr>
          <p:nvPr/>
        </p:nvCxnSpPr>
        <p:spPr>
          <a:xfrm>
            <a:off x="5759781" y="1527663"/>
            <a:ext cx="303225" cy="697063"/>
          </a:xfrm>
          <a:prstGeom prst="bentConnector2">
            <a:avLst/>
          </a:prstGeom>
          <a:ln w="28575">
            <a:headEnd type="none"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E2595CDA-881D-4454-9C30-57197AF2BCF0}"/>
              </a:ext>
            </a:extLst>
          </p:cNvPr>
          <p:cNvCxnSpPr>
            <a:cxnSpLocks/>
            <a:stCxn id="6" idx="2"/>
            <a:endCxn id="2" idx="0"/>
          </p:cNvCxnSpPr>
          <p:nvPr/>
        </p:nvCxnSpPr>
        <p:spPr>
          <a:xfrm flipH="1">
            <a:off x="4558570" y="840578"/>
            <a:ext cx="2" cy="348531"/>
          </a:xfrm>
          <a:prstGeom prst="straightConnector1">
            <a:avLst/>
          </a:prstGeom>
          <a:ln w="28575">
            <a:headEnd type="none"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BE605990-473B-4A49-B157-A2AB14FE2683}"/>
              </a:ext>
            </a:extLst>
          </p:cNvPr>
          <p:cNvCxnSpPr>
            <a:cxnSpLocks/>
            <a:stCxn id="5" idx="1"/>
            <a:endCxn id="3" idx="3"/>
          </p:cNvCxnSpPr>
          <p:nvPr/>
        </p:nvCxnSpPr>
        <p:spPr>
          <a:xfrm flipH="1">
            <a:off x="4185504" y="2563280"/>
            <a:ext cx="857836" cy="0"/>
          </a:xfrm>
          <a:prstGeom prst="line">
            <a:avLst/>
          </a:prstGeom>
          <a:ln w="28575">
            <a:headEnd type="none" w="med" len="med"/>
            <a:tailEnd type="arrow" w="med" len="med"/>
          </a:ln>
        </p:spPr>
        <p:style>
          <a:lnRef idx="1">
            <a:schemeClr val="accent2"/>
          </a:lnRef>
          <a:fillRef idx="0">
            <a:schemeClr val="accent2"/>
          </a:fillRef>
          <a:effectRef idx="0">
            <a:schemeClr val="accent2"/>
          </a:effectRef>
          <a:fontRef idx="minor">
            <a:schemeClr val="tx1"/>
          </a:fontRef>
        </p:style>
      </p:cxnSp>
      <p:sp>
        <p:nvSpPr>
          <p:cNvPr id="16" name="Arrow: Curved Up 15">
            <a:extLst>
              <a:ext uri="{FF2B5EF4-FFF2-40B4-BE49-F238E27FC236}">
                <a16:creationId xmlns:a16="http://schemas.microsoft.com/office/drawing/2014/main" id="{DE7F0531-0489-4D06-91CD-7C393773F13F}"/>
              </a:ext>
            </a:extLst>
          </p:cNvPr>
          <p:cNvSpPr/>
          <p:nvPr/>
        </p:nvSpPr>
        <p:spPr>
          <a:xfrm>
            <a:off x="3235569" y="2901834"/>
            <a:ext cx="2524212" cy="338551"/>
          </a:xfrm>
          <a:prstGeom prst="curved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Pattern Dynamics</a:t>
            </a:r>
          </a:p>
        </p:txBody>
      </p:sp>
      <p:sp>
        <p:nvSpPr>
          <p:cNvPr id="17" name="TextBox 16">
            <a:extLst>
              <a:ext uri="{FF2B5EF4-FFF2-40B4-BE49-F238E27FC236}">
                <a16:creationId xmlns:a16="http://schemas.microsoft.com/office/drawing/2014/main" id="{D9EF4EF0-DD3B-4CB8-9124-9BEF1CF470A5}"/>
              </a:ext>
            </a:extLst>
          </p:cNvPr>
          <p:cNvSpPr txBox="1"/>
          <p:nvPr/>
        </p:nvSpPr>
        <p:spPr>
          <a:xfrm>
            <a:off x="785046" y="5432646"/>
            <a:ext cx="7211505"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Fig. 14.22</a:t>
            </a:r>
            <a:r>
              <a:rPr kumimoji="0" lang="en-US" sz="1400" b="0" i="0" u="none" strike="noStrike" kern="1200" cap="none" spc="0" normalizeH="0" baseline="0" noProof="0">
                <a:ln>
                  <a:noFill/>
                </a:ln>
                <a:solidFill>
                  <a:prstClr val="black"/>
                </a:solidFill>
                <a:effectLst/>
                <a:uLnTx/>
                <a:uFillTx/>
                <a:latin typeface="Calibri"/>
                <a:ea typeface="+mn-ea"/>
                <a:cs typeface="+mn-cs"/>
              </a:rPr>
              <a:t>. Schematic of physical and conceptual connections between climate variability and change. They share common pattern dynamics due to coupled ocean-atmospheric feedbacks. These feedbacks manifest in unforced climate variability, offering insights into dynamic processes important for regional climate change. Climate variability drives, and climate change exacerbates, extreme events of large societal impact. </a:t>
            </a:r>
          </a:p>
        </p:txBody>
      </p:sp>
      <p:sp>
        <p:nvSpPr>
          <p:cNvPr id="19" name="TextBox 18">
            <a:extLst>
              <a:ext uri="{FF2B5EF4-FFF2-40B4-BE49-F238E27FC236}">
                <a16:creationId xmlns:a16="http://schemas.microsoft.com/office/drawing/2014/main" id="{8F999E62-C59C-439A-B9F4-0CFA2665638C}"/>
              </a:ext>
            </a:extLst>
          </p:cNvPr>
          <p:cNvSpPr txBox="1"/>
          <p:nvPr/>
        </p:nvSpPr>
        <p:spPr>
          <a:xfrm>
            <a:off x="3451472" y="3301828"/>
            <a:ext cx="2039332" cy="646331"/>
          </a:xfrm>
          <a:prstGeom prst="rect">
            <a:avLst/>
          </a:prstGeom>
          <a:noFill/>
          <a:ln>
            <a:solidFill>
              <a:schemeClr val="bg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Extreme events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Impacts</a:t>
            </a:r>
          </a:p>
        </p:txBody>
      </p:sp>
      <p:cxnSp>
        <p:nvCxnSpPr>
          <p:cNvPr id="20" name="Connector: Elbow 19">
            <a:extLst>
              <a:ext uri="{FF2B5EF4-FFF2-40B4-BE49-F238E27FC236}">
                <a16:creationId xmlns:a16="http://schemas.microsoft.com/office/drawing/2014/main" id="{BF176299-6D52-4CA3-B3F4-544AA8D98439}"/>
              </a:ext>
            </a:extLst>
          </p:cNvPr>
          <p:cNvCxnSpPr>
            <a:cxnSpLocks/>
            <a:endCxn id="19" idx="3"/>
          </p:cNvCxnSpPr>
          <p:nvPr/>
        </p:nvCxnSpPr>
        <p:spPr>
          <a:xfrm rot="5400000">
            <a:off x="5421727" y="2970912"/>
            <a:ext cx="723160" cy="585005"/>
          </a:xfrm>
          <a:prstGeom prst="bentConnector2">
            <a:avLst/>
          </a:prstGeom>
          <a:ln w="28575">
            <a:solidFill>
              <a:schemeClr val="bg1">
                <a:lumMod val="50000"/>
              </a:schemeClr>
            </a:solidFill>
            <a:headEnd type="none"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23" name="Connector: Elbow 22">
            <a:extLst>
              <a:ext uri="{FF2B5EF4-FFF2-40B4-BE49-F238E27FC236}">
                <a16:creationId xmlns:a16="http://schemas.microsoft.com/office/drawing/2014/main" id="{5DCAD611-5FC5-4290-A34E-012987E133B1}"/>
              </a:ext>
            </a:extLst>
          </p:cNvPr>
          <p:cNvCxnSpPr>
            <a:cxnSpLocks/>
          </p:cNvCxnSpPr>
          <p:nvPr/>
        </p:nvCxnSpPr>
        <p:spPr>
          <a:xfrm rot="16200000" flipH="1">
            <a:off x="2769861" y="2974159"/>
            <a:ext cx="753937" cy="609288"/>
          </a:xfrm>
          <a:prstGeom prst="bentConnector2">
            <a:avLst/>
          </a:prstGeom>
          <a:ln w="28575">
            <a:solidFill>
              <a:schemeClr val="bg1">
                <a:lumMod val="50000"/>
              </a:schemeClr>
            </a:solidFill>
            <a:headEnd type="none" w="med" len="med"/>
            <a:tailEnd type="arrow"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920751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par>
                                <p:cTn id="11" presetID="22" presetClass="entr" presetSubtype="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par>
                                <p:cTn id="17" presetID="22" presetClass="entr" presetSubtype="1"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par>
                                <p:cTn id="30" presetID="22" presetClass="entr" presetSubtype="1"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par>
                                <p:cTn id="33" presetID="22" presetClass="entr" presetSubtype="1"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up)">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6"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eme4-3">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4-3" id="{ED70CD59-62F2-4500-A873-5F5D62DADE66}" vid="{3D8D49F4-0DB7-464A-979F-989EB2BF735B}"/>
    </a:ext>
  </a:extLst>
</a:theme>
</file>

<file path=ppt/theme/theme7.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默认设计模板">
  <a:themeElements>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SimSun"/>
        <a:cs typeface=""/>
      </a:majorFont>
      <a:minorFont>
        <a:latin typeface="Times New Roman"/>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itchFamily="18" charset="0"/>
            <a:ea typeface="SimSun"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2761</TotalTime>
  <Words>1536</Words>
  <Application>Microsoft Office PowerPoint</Application>
  <PresentationFormat>On-screen Show (4:3)</PresentationFormat>
  <Paragraphs>210</Paragraphs>
  <Slides>15</Slides>
  <Notes>7</Notes>
  <HiddenSlides>2</HiddenSlides>
  <MMClips>0</MMClips>
  <ScaleCrop>false</ScaleCrop>
  <HeadingPairs>
    <vt:vector size="6" baseType="variant">
      <vt:variant>
        <vt:lpstr>Fonts Used</vt:lpstr>
      </vt:variant>
      <vt:variant>
        <vt:i4>5</vt:i4>
      </vt:variant>
      <vt:variant>
        <vt:lpstr>Theme</vt:lpstr>
      </vt:variant>
      <vt:variant>
        <vt:i4>9</vt:i4>
      </vt:variant>
      <vt:variant>
        <vt:lpstr>Slide Titles</vt:lpstr>
      </vt:variant>
      <vt:variant>
        <vt:i4>15</vt:i4>
      </vt:variant>
    </vt:vector>
  </HeadingPairs>
  <TitlesOfParts>
    <vt:vector size="29" baseType="lpstr">
      <vt:lpstr>Arial</vt:lpstr>
      <vt:lpstr>Calibri</vt:lpstr>
      <vt:lpstr>Calibri Light</vt:lpstr>
      <vt:lpstr>Segoe Print</vt:lpstr>
      <vt:lpstr>Times New Roman</vt:lpstr>
      <vt:lpstr>Office Theme</vt:lpstr>
      <vt:lpstr>Default Design</vt:lpstr>
      <vt:lpstr>2_Office Theme</vt:lpstr>
      <vt:lpstr>1_Default Design</vt:lpstr>
      <vt:lpstr>3_Office Theme</vt:lpstr>
      <vt:lpstr>Theme4-3</vt:lpstr>
      <vt:lpstr>4_Office 主题</vt:lpstr>
      <vt:lpstr>4_Office Theme</vt:lpstr>
      <vt:lpstr>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xieshang</dc:creator>
  <cp:lastModifiedBy>Shang-Ping Xie</cp:lastModifiedBy>
  <cp:revision>95</cp:revision>
  <cp:lastPrinted>2015-06-03T18:36:59Z</cp:lastPrinted>
  <dcterms:created xsi:type="dcterms:W3CDTF">2014-06-04T00:55:00Z</dcterms:created>
  <dcterms:modified xsi:type="dcterms:W3CDTF">2023-06-17T04:43:58Z</dcterms:modified>
</cp:coreProperties>
</file>